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6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3E03-9A68-42DC-8A38-CFC7ED945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71D6-E8D1-47D6-BD89-C9195BEA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DC1F-324F-6F83-0B70-5F98EA611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26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>
                <a:cs typeface="Courier New" panose="02070309020205020404" pitchFamily="49" charset="0"/>
              </a:rPr>
              <a:t>Testarea permeabilității in vitro. Punte între inovație și reglementare în medicamentele generice topice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B53E7-30C5-C527-1C8F-FE3480ED6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847"/>
            <a:ext cx="9144000" cy="1655762"/>
          </a:xfrm>
        </p:spPr>
        <p:txBody>
          <a:bodyPr/>
          <a:lstStyle/>
          <a:p>
            <a:pPr algn="r"/>
            <a:r>
              <a:rPr lang="ro-RO" dirty="0"/>
              <a:t>Bioinginer Andrei Ivanov</a:t>
            </a:r>
          </a:p>
          <a:p>
            <a:pPr algn="r"/>
            <a:r>
              <a:rPr lang="ro-RO" dirty="0"/>
              <a:t>Activitate Cercetare Analitică – Laborator Chimie Umedă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7FF4-8A61-631E-869F-ED4658326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1" y="4325028"/>
            <a:ext cx="2411443" cy="24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E278D5-88DC-24E6-8582-EAE1C7B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o-RO" dirty="0"/>
              <a:t>Avantaje / Provocări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40351-5D3E-3925-E450-FA5C0346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o-RO" dirty="0"/>
              <a:t>Obținerea probelor de piele – etic, este necesar parteneriatul cu alte instituții (spitale, universități etc.). Poate duce la costuri suplimentare</a:t>
            </a:r>
          </a:p>
          <a:p>
            <a:r>
              <a:rPr lang="ro-RO" dirty="0"/>
              <a:t>Variabilitate crescută și termen limitat de valabilitate a probelor de piele. Metodele analitice necesită validare</a:t>
            </a:r>
          </a:p>
          <a:p>
            <a:r>
              <a:rPr lang="ro-RO" dirty="0"/>
              <a:t>Durata crescută a unor astfel de teste față de analize simplificate de tip IVRT – In Vitro Release Test</a:t>
            </a:r>
          </a:p>
          <a:p>
            <a:r>
              <a:rPr lang="ro-RO" dirty="0"/>
              <a:t>Lipsa factorilor fiziologici – vascularizare, reacții adverse. Analiza de tip IVPT nu poate înlocui în totalitate studiile clinice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519B96-2D59-A393-2857-A2A5D390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C74C-83F3-2D16-8CC8-D07F5AD8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BC90-A46C-3A19-21F7-1C5A4BB4C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632248"/>
          </a:xfrm>
        </p:spPr>
        <p:txBody>
          <a:bodyPr>
            <a:normAutofit/>
          </a:bodyPr>
          <a:lstStyle/>
          <a:p>
            <a:pPr algn="just"/>
            <a:r>
              <a:rPr lang="ro-RO" dirty="0"/>
              <a:t>Metoda IVPT – </a:t>
            </a:r>
            <a:r>
              <a:rPr lang="ro-RO" i="1" dirty="0"/>
              <a:t>In Vitro Permeation Test</a:t>
            </a:r>
            <a:r>
              <a:rPr lang="ro-RO" dirty="0"/>
              <a:t> reprezintă o analiză valoroasă în dezvoltarea farmaceutică a formulărilor semisolide complexe, oferind informații cu privire la permeabilitatea pielii față de un anumit medicament.</a:t>
            </a:r>
          </a:p>
          <a:p>
            <a:pPr algn="just"/>
            <a:r>
              <a:rPr lang="ro-RO" dirty="0"/>
              <a:t>Un avantaj important al acestei tehnici se referă la evitarea studiilor clinice în unele cazuri, reducând astfel semnificativ costurile punerii pe piață a unei formulări semisolide.</a:t>
            </a:r>
          </a:p>
          <a:p>
            <a:pPr algn="just"/>
            <a:r>
              <a:rPr lang="ro-RO" dirty="0"/>
              <a:t>Analiza de tip IVPT prezintă numeroase provocări, care pot fi depășite prin planificare și monitorizare riguroasă a pașilor urmați în dezvoltarea și validarea metodelor aplicate pentru formule generice noi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5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5AE3-6388-277F-572B-A76F3017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Cuprins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4D2E-1192-218A-4C98-DA65FCB6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Metoda IVPT – </a:t>
            </a:r>
            <a:r>
              <a:rPr lang="ro-RO" i="1" dirty="0"/>
              <a:t>In Vitro Permeation Testing</a:t>
            </a:r>
          </a:p>
          <a:p>
            <a:r>
              <a:rPr lang="ro-RO" i="1" dirty="0"/>
              <a:t>In Vitro Permeation / Release Test</a:t>
            </a:r>
          </a:p>
          <a:p>
            <a:r>
              <a:rPr lang="ro-RO" dirty="0"/>
              <a:t>Rolul metodei IVPT în dezvoltarea farmaceutică a semisolidelor</a:t>
            </a:r>
          </a:p>
          <a:p>
            <a:r>
              <a:rPr lang="ro-RO" dirty="0"/>
              <a:t>Încadrarea metodei în contextul ghidurilor regulatorii</a:t>
            </a:r>
          </a:p>
          <a:p>
            <a:r>
              <a:rPr lang="ro-RO" dirty="0"/>
              <a:t>Laboratorul de analiză. Necesar pentru testarea permeabilității</a:t>
            </a:r>
          </a:p>
          <a:p>
            <a:r>
              <a:rPr lang="ro-RO" dirty="0"/>
              <a:t>Avantaje/Provocări</a:t>
            </a:r>
          </a:p>
          <a:p>
            <a:r>
              <a:rPr lang="ro-RO" dirty="0"/>
              <a:t>Concluzii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5CCE6-31AC-764E-CFA3-5E15470EB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3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EAF9-6237-602D-E71C-412C780F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Metoda IVPT – </a:t>
            </a:r>
            <a:r>
              <a:rPr lang="ro-RO" i="1" dirty="0"/>
              <a:t>In Vitro Permeation Testing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4B95C3-1572-847E-B440-4DE7EF21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27663" cy="494980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023E9-966B-3B1B-F2DF-3B418EBEB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99902-F06F-279C-9F36-278472CA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5624"/>
            <a:ext cx="5947707" cy="43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36F2-BC54-3CC6-A223-A1D1365A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847"/>
            <a:ext cx="10515600" cy="1325563"/>
          </a:xfrm>
        </p:spPr>
        <p:txBody>
          <a:bodyPr/>
          <a:lstStyle/>
          <a:p>
            <a:pPr algn="ctr"/>
            <a:r>
              <a:rPr lang="ro-RO" i="1" dirty="0"/>
              <a:t>In Vitro Permeation / Release Test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D5AFBA-C210-99E9-ECA3-6EF631FB5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237"/>
            <a:ext cx="6704430" cy="429534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FDD5A-E421-69EC-952A-205C99659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90" y="1389583"/>
            <a:ext cx="5615616" cy="467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B61E72-9C4C-BFEE-04F6-9B73444DE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3" y="2221509"/>
            <a:ext cx="1414386" cy="1982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A2027-E62A-1DCF-7B8F-1B8A1FAD1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51B8FF-E3C6-FC50-A0EE-B661C1616FB2}"/>
              </a:ext>
            </a:extLst>
          </p:cNvPr>
          <p:cNvSpPr txBox="1"/>
          <p:nvPr/>
        </p:nvSpPr>
        <p:spPr>
          <a:xfrm>
            <a:off x="6409678" y="1780695"/>
            <a:ext cx="5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46DE8-4366-5B14-3338-85DA8E6A71B4}"/>
              </a:ext>
            </a:extLst>
          </p:cNvPr>
          <p:cNvSpPr txBox="1"/>
          <p:nvPr/>
        </p:nvSpPr>
        <p:spPr>
          <a:xfrm>
            <a:off x="2278602" y="6234821"/>
            <a:ext cx="763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Membrană Strat-M sintetică în comparație cu pielea umană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4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6C82-35FF-10D5-D5BF-1CD81681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6" y="329615"/>
            <a:ext cx="10871447" cy="1325563"/>
          </a:xfrm>
        </p:spPr>
        <p:txBody>
          <a:bodyPr/>
          <a:lstStyle/>
          <a:p>
            <a:pPr algn="ctr"/>
            <a:r>
              <a:rPr lang="ro-RO" dirty="0"/>
              <a:t>Rolul metodei IVPT în dezvoltarea farmaceutică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9D481A-C965-8A5A-4028-AE16451B7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54" y="1704734"/>
            <a:ext cx="5953956" cy="344853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26BE3-E588-6D94-AF07-AF281FB13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E0BB72-BCA9-F6F8-48FC-36D1684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0" y="1364550"/>
            <a:ext cx="5522187" cy="412889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D97B613-D0F5-8589-C22B-03E7DE7C3160}"/>
              </a:ext>
            </a:extLst>
          </p:cNvPr>
          <p:cNvSpPr/>
          <p:nvPr/>
        </p:nvSpPr>
        <p:spPr>
          <a:xfrm>
            <a:off x="5166804" y="3773010"/>
            <a:ext cx="1287262" cy="74901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B282A6-341C-866B-4E2C-9886A2A5CB67}"/>
              </a:ext>
            </a:extLst>
          </p:cNvPr>
          <p:cNvSpPr txBox="1"/>
          <p:nvPr/>
        </p:nvSpPr>
        <p:spPr>
          <a:xfrm>
            <a:off x="1544716" y="5761464"/>
            <a:ext cx="1064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Rezultatele </a:t>
            </a:r>
            <a:r>
              <a:rPr lang="ro-RO" sz="2000" i="1" dirty="0"/>
              <a:t>in vitro </a:t>
            </a:r>
            <a:r>
              <a:rPr lang="ro-RO" sz="2000" dirty="0"/>
              <a:t>sunt predictive pentru rezultatele referitoare la biodisponibilitate ale studiilor </a:t>
            </a:r>
            <a:r>
              <a:rPr lang="ro-RO" sz="2000" i="1" dirty="0"/>
              <a:t>in vivo.</a:t>
            </a:r>
            <a:r>
              <a:rPr lang="ro-RO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676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FC0C-5209-054A-7FBC-5CF9A755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1"/>
            <a:ext cx="10515600" cy="798990"/>
          </a:xfrm>
        </p:spPr>
        <p:txBody>
          <a:bodyPr>
            <a:normAutofit/>
          </a:bodyPr>
          <a:lstStyle/>
          <a:p>
            <a:r>
              <a:rPr lang="ro-RO" sz="3600" dirty="0"/>
              <a:t>Încadrarea metodei în contextul ghidurilor regulatorii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5921E-C2A8-4AE0-EA15-822589DFA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09BD9-AE72-A096-8383-FE62258E7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101"/>
            <a:ext cx="4869220" cy="57948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A025-0374-97F0-6240-6FE16387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27" y="4957628"/>
            <a:ext cx="6764966" cy="1591647"/>
          </a:xfrm>
        </p:spPr>
        <p:txBody>
          <a:bodyPr>
            <a:normAutofit fontScale="92500"/>
          </a:bodyPr>
          <a:lstStyle/>
          <a:p>
            <a:r>
              <a:rPr lang="ro-RO" sz="2000" dirty="0"/>
              <a:t>Trei arbori decizionali stabiliți de EMA (European Medicines Agency). Metoda IVPT se regăsește în doi dintre aceștia.</a:t>
            </a:r>
          </a:p>
          <a:p>
            <a:r>
              <a:rPr lang="ro-RO" sz="2000" dirty="0"/>
              <a:t>Legendă: IVRT – In Vitro Release Test; IVPT – In Vitro Permeation Test; TS – Tape Stripping; PK – Pharmacokinetics; PK BE – Pharmacokinetic Bioequivalence study; PD - Pharmacodynamic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E4054-12B2-B305-2D99-C2BEE8F15227}"/>
              </a:ext>
            </a:extLst>
          </p:cNvPr>
          <p:cNvSpPr txBox="1"/>
          <p:nvPr/>
        </p:nvSpPr>
        <p:spPr>
          <a:xfrm>
            <a:off x="1009743" y="764135"/>
            <a:ext cx="284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Arbore decizional 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AACC5-F6D9-C309-4FAC-5E66D11F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98" y="1274960"/>
            <a:ext cx="6356102" cy="3443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AE2C5D-F6C9-4556-195F-7D17405AC140}"/>
              </a:ext>
            </a:extLst>
          </p:cNvPr>
          <p:cNvSpPr txBox="1"/>
          <p:nvPr/>
        </p:nvSpPr>
        <p:spPr>
          <a:xfrm>
            <a:off x="7368282" y="764135"/>
            <a:ext cx="284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Arbore decizional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2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061C14F-11E0-88D3-ADDB-528C3A4B5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7" y="660977"/>
            <a:ext cx="8484442" cy="564216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C27B45-0392-3A32-260E-413D5AD5C4D9}"/>
              </a:ext>
            </a:extLst>
          </p:cNvPr>
          <p:cNvSpPr txBox="1">
            <a:spLocks/>
          </p:cNvSpPr>
          <p:nvPr/>
        </p:nvSpPr>
        <p:spPr>
          <a:xfrm>
            <a:off x="838200" y="35511"/>
            <a:ext cx="10515600" cy="798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dirty="0"/>
              <a:t>Încadrarea metodei în contextul ghidurilor regulatorii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E3E3F-9297-4707-5382-83D7E4E57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D7DBBF-249A-EFC1-40EF-C6DFD7792490}"/>
              </a:ext>
            </a:extLst>
          </p:cNvPr>
          <p:cNvSpPr txBox="1"/>
          <p:nvPr/>
        </p:nvSpPr>
        <p:spPr>
          <a:xfrm>
            <a:off x="1953087" y="6282103"/>
            <a:ext cx="829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Recomandări FDA (Food and Drug Administration, USA) specifice pentru produse care prezintă opțiuni </a:t>
            </a:r>
            <a:r>
              <a:rPr lang="ro-RO" sz="1600" i="1" dirty="0"/>
              <a:t>in vitro </a:t>
            </a:r>
            <a:r>
              <a:rPr lang="ro-RO" sz="1600" dirty="0"/>
              <a:t>pentru stabilirea bioechivalenței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939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453488-020A-12E1-A6FF-01389893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47" y="4558853"/>
            <a:ext cx="2723678" cy="2252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AE0541-B053-EA80-DFF4-8010D1A0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/>
              <a:t>Laboratorul de analiză. Necesar pentru testarea permeabilității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23378-0777-E5F2-A9E8-1CF6B94B9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" y="1666274"/>
            <a:ext cx="4134427" cy="25816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A19AF-6232-2419-90B1-0F6709CC0C91}"/>
              </a:ext>
            </a:extLst>
          </p:cNvPr>
          <p:cNvSpPr txBox="1"/>
          <p:nvPr/>
        </p:nvSpPr>
        <p:spPr>
          <a:xfrm>
            <a:off x="516383" y="4256786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Aparat de difuzie verticală Franz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8B800-C426-16BB-FCC7-2687F5221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6" y="1221619"/>
            <a:ext cx="1915115" cy="3035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A7D141-21BA-626D-B63E-50F3EE11CA80}"/>
              </a:ext>
            </a:extLst>
          </p:cNvPr>
          <p:cNvSpPr txBox="1"/>
          <p:nvPr/>
        </p:nvSpPr>
        <p:spPr>
          <a:xfrm>
            <a:off x="4859292" y="4256786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HPLC UV-VIS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E854AF-BF69-7144-72C8-3583537DD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47" y="1740613"/>
            <a:ext cx="3648722" cy="2432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B104C3-7FF4-13A9-DDB9-2CE3BE5C4B05}"/>
              </a:ext>
            </a:extLst>
          </p:cNvPr>
          <p:cNvSpPr txBox="1"/>
          <p:nvPr/>
        </p:nvSpPr>
        <p:spPr>
          <a:xfrm>
            <a:off x="8269747" y="4247909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Țesut biologic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ED3A4-8C8C-C4BA-E208-A8C89A9E9CC6}"/>
              </a:ext>
            </a:extLst>
          </p:cNvPr>
          <p:cNvSpPr txBox="1"/>
          <p:nvPr/>
        </p:nvSpPr>
        <p:spPr>
          <a:xfrm>
            <a:off x="4859292" y="5315875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Microtom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48DC95-AF02-D114-320B-25E77A981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8" y="4558853"/>
            <a:ext cx="2873406" cy="21550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5B16FF-FC79-B7A9-32DF-467EDDF30FC2}"/>
              </a:ext>
            </a:extLst>
          </p:cNvPr>
          <p:cNvSpPr txBox="1"/>
          <p:nvPr/>
        </p:nvSpPr>
        <p:spPr>
          <a:xfrm>
            <a:off x="9808295" y="5362313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Reactivi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1AB853-DFCA-C952-4043-BE2C3ACB4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5B57-91FB-F534-D690-A0B01C17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Avantaje / Provocări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BDBA-7621-2FFC-0700-683522AF3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Alinierea cu regulamentele emise de organizații internaționale precum EMA - European Medicines Agency sau FDA – Food and Drug Agency</a:t>
            </a:r>
          </a:p>
          <a:p>
            <a:r>
              <a:rPr lang="ro-RO" dirty="0"/>
              <a:t>Etic și non-invaziv</a:t>
            </a:r>
          </a:p>
          <a:p>
            <a:r>
              <a:rPr lang="ro-RO" dirty="0"/>
              <a:t>Adăugarea de informații valoroase la dosarul de aprobare al unei formulări</a:t>
            </a:r>
          </a:p>
          <a:p>
            <a:r>
              <a:rPr lang="ro-RO" dirty="0"/>
              <a:t>Evitarea studiilor clinice costisitoare (în unele cazuri)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A2D68-CF80-6788-4058-810D50175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5617670"/>
            <a:ext cx="1118586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1899</TotalTime>
  <Words>442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Testarea permeabilității in vitro. Punte între inovație și reglementare în medicamentele generice topice</vt:lpstr>
      <vt:lpstr>Cuprins</vt:lpstr>
      <vt:lpstr>Metoda IVPT – In Vitro Permeation Testing</vt:lpstr>
      <vt:lpstr>In Vitro Permeation / Release Test</vt:lpstr>
      <vt:lpstr>Rolul metodei IVPT în dezvoltarea farmaceutică </vt:lpstr>
      <vt:lpstr>Încadrarea metodei în contextul ghidurilor regulatorii</vt:lpstr>
      <vt:lpstr>PowerPoint Presentation</vt:lpstr>
      <vt:lpstr>Laboratorul de analiză. Necesar pentru testarea permeabilității</vt:lpstr>
      <vt:lpstr>Avantaje / Provocări</vt:lpstr>
      <vt:lpstr>Avantaje / Provocări</vt:lpstr>
      <vt:lpstr>Concluzii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Andrei Ivanov</dc:creator>
  <cp:lastModifiedBy>Carmen Iustain</cp:lastModifiedBy>
  <cp:revision>18</cp:revision>
  <dcterms:created xsi:type="dcterms:W3CDTF">2025-06-17T06:01:56Z</dcterms:created>
  <dcterms:modified xsi:type="dcterms:W3CDTF">2025-10-14T07:53:48Z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{6063418C-960B-44AA-A8A1-99A8F9E1794C}</vt:lpwstr>
  </property>
  <property fmtid="{D5CDD505-2E9C-101B-9397-08002B2CF9AE}" pid="3" name="DLPManualFileClassificationLastModifiedBy">
    <vt:lpwstr>ANTIBIOTICE\andrei.ivanov</vt:lpwstr>
  </property>
  <property fmtid="{D5CDD505-2E9C-101B-9397-08002B2CF9AE}" pid="4" name="DLPManualFileClassificationLastModificationDate">
    <vt:lpwstr>1760333458</vt:lpwstr>
  </property>
  <property fmtid="{D5CDD505-2E9C-101B-9397-08002B2CF9AE}" pid="5" name="DLPManualFileClassificationVersion">
    <vt:lpwstr>11.12.1.21</vt:lpwstr>
  </property>
</Properties>
</file>