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7" r:id="rId3"/>
    <p:sldId id="258" r:id="rId4"/>
    <p:sldId id="274" r:id="rId5"/>
    <p:sldId id="277" r:id="rId6"/>
    <p:sldId id="287" r:id="rId7"/>
    <p:sldId id="282" r:id="rId8"/>
    <p:sldId id="288" r:id="rId9"/>
    <p:sldId id="283" r:id="rId10"/>
    <p:sldId id="279" r:id="rId11"/>
    <p:sldId id="290" r:id="rId12"/>
    <p:sldId id="270" r:id="rId13"/>
    <p:sldId id="285" r:id="rId14"/>
    <p:sldId id="286" r:id="rId15"/>
    <p:sldId id="289" r:id="rId16"/>
    <p:sldId id="273" r:id="rId17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32F"/>
    <a:srgbClr val="DB2430"/>
    <a:srgbClr val="4041F8"/>
    <a:srgbClr val="FE2E2D"/>
    <a:srgbClr val="D92330"/>
    <a:srgbClr val="9A999A"/>
    <a:srgbClr val="DBDAD4"/>
    <a:srgbClr val="EFEDE9"/>
    <a:srgbClr val="E51937"/>
    <a:srgbClr val="617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915" autoAdjust="0"/>
  </p:normalViewPr>
  <p:slideViewPr>
    <p:cSldViewPr snapToGrid="0">
      <p:cViewPr>
        <p:scale>
          <a:sx n="100" d="100"/>
          <a:sy n="100" d="100"/>
        </p:scale>
        <p:origin x="12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8E467-5F7A-4087-90D5-CC310434E76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BB875D-12C4-477E-B183-2D41D9D3DCD4}">
      <dgm:prSet phldrT="[Text]" custT="1"/>
      <dgm:spPr/>
      <dgm:t>
        <a:bodyPr/>
        <a:lstStyle/>
        <a:p>
          <a:r>
            <a:rPr lang="it-IT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POLIMERI SENSIBILI LA STIMULI</a:t>
          </a:r>
          <a:endParaRPr lang="en-US" sz="1500" dirty="0"/>
        </a:p>
      </dgm:t>
    </dgm:pt>
    <dgm:pt modelId="{B21D8D48-C905-4E36-B8BD-796266320532}" type="parTrans" cxnId="{1671A515-4433-4610-8881-4F138654035B}">
      <dgm:prSet/>
      <dgm:spPr/>
      <dgm:t>
        <a:bodyPr/>
        <a:lstStyle/>
        <a:p>
          <a:endParaRPr lang="en-US" sz="1500"/>
        </a:p>
      </dgm:t>
    </dgm:pt>
    <dgm:pt modelId="{F110B965-B4A2-4C70-B33E-BC10643FA89A}" type="sibTrans" cxnId="{1671A515-4433-4610-8881-4F138654035B}">
      <dgm:prSet/>
      <dgm:spPr/>
      <dgm:t>
        <a:bodyPr/>
        <a:lstStyle/>
        <a:p>
          <a:endParaRPr lang="en-US" sz="1500"/>
        </a:p>
      </dgm:t>
    </dgm:pt>
    <dgm:pt modelId="{9DE8C842-ACB6-441F-8054-4C1427C74D88}">
      <dgm:prSet phldrT="[Text]" custT="1"/>
      <dgm:spPr/>
      <dgm:t>
        <a:bodyPr/>
        <a:lstStyle/>
        <a:p>
          <a:r>
            <a:rPr lang="en-US" sz="16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temperatur</a:t>
          </a:r>
          <a:r>
            <a:rPr lang="ro-RO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o-RO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Poli(</a:t>
          </a:r>
          <a:r>
            <a:rPr lang="en-US" sz="15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5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izopropilacrilamida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(</a:t>
          </a:r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NIPAm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o-RO" sz="15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olietilenoxid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(PEO)</a:t>
          </a:r>
          <a:endParaRPr lang="ro-RO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olipropilenoxid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(PPO)</a:t>
          </a:r>
          <a:endParaRPr lang="ro-RO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Polietilenimina (PEI)</a:t>
          </a: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Poli(2-(dimetilamino) etil metacrilat) (PDMAEMA)</a:t>
          </a:r>
          <a:endParaRPr lang="en-US" sz="1500" dirty="0"/>
        </a:p>
      </dgm:t>
    </dgm:pt>
    <dgm:pt modelId="{542BD042-82AF-4347-87C8-A10A753BED16}" type="parTrans" cxnId="{A713D3F1-21A2-43E4-9B89-2C49C8958AAC}">
      <dgm:prSet/>
      <dgm:spPr/>
      <dgm:t>
        <a:bodyPr/>
        <a:lstStyle/>
        <a:p>
          <a:endParaRPr lang="en-US" sz="1500"/>
        </a:p>
      </dgm:t>
    </dgm:pt>
    <dgm:pt modelId="{235428DD-24BE-4D93-89C9-C82DD20299AD}" type="sibTrans" cxnId="{A713D3F1-21A2-43E4-9B89-2C49C8958AAC}">
      <dgm:prSet/>
      <dgm:spPr/>
      <dgm:t>
        <a:bodyPr/>
        <a:lstStyle/>
        <a:p>
          <a:endParaRPr lang="en-US" sz="1500"/>
        </a:p>
      </dgm:t>
    </dgm:pt>
    <dgm:pt modelId="{EF85AB2C-F3A7-4F65-88CC-CDE051F31C33}">
      <dgm:prSet phldrT="[Text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la</a:t>
          </a:r>
          <a:r>
            <a:rPr lang="ro-RO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pH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o-RO" sz="16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Poli(acid acrilic) 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AAc</a:t>
          </a:r>
          <a:r>
            <a:rPr lang="en-US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o-RO" sz="15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Poli(acid </a:t>
          </a:r>
          <a:r>
            <a:rPr lang="en-US" sz="15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metacrilic</a:t>
          </a:r>
          <a:r>
            <a:rPr lang="en-US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(PMMA)</a:t>
          </a:r>
          <a:r>
            <a:rPr lang="en-US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o-RO" sz="15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Polietilenimina (PEI)</a:t>
          </a: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Poli(lizina) (PL)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Poli(</a:t>
          </a:r>
          <a:r>
            <a:rPr lang="ro-RO" sz="1500" i="1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-vinilimidazol) (PVI)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Chitosan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Albumina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Gelatina</a:t>
          </a:r>
        </a:p>
      </dgm:t>
    </dgm:pt>
    <dgm:pt modelId="{4E0073BC-13CC-4840-A755-24FD5A7043B8}" type="parTrans" cxnId="{48C3FBF8-5E63-4DC1-9822-0D06078CC2F8}">
      <dgm:prSet/>
      <dgm:spPr/>
      <dgm:t>
        <a:bodyPr/>
        <a:lstStyle/>
        <a:p>
          <a:endParaRPr lang="en-US" sz="1500"/>
        </a:p>
      </dgm:t>
    </dgm:pt>
    <dgm:pt modelId="{30C9D796-7CA3-4161-82C2-F46DCA9D01C6}" type="sibTrans" cxnId="{48C3FBF8-5E63-4DC1-9822-0D06078CC2F8}">
      <dgm:prSet/>
      <dgm:spPr/>
      <dgm:t>
        <a:bodyPr/>
        <a:lstStyle/>
        <a:p>
          <a:endParaRPr lang="en-US" sz="1500"/>
        </a:p>
      </dgm:t>
    </dgm:pt>
    <dgm:pt modelId="{9B98AB74-904E-4083-A9B9-F51B60BF7800}">
      <dgm:prSet phldrT="[Text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poten</a:t>
          </a:r>
          <a:r>
            <a:rPr lang="ro-RO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țial redox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Poli(L-lizină) (PLL)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 (dimetilacrilamidă)    (</a:t>
          </a:r>
          <a:r>
            <a:rPr lang="ro-RO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PDMA)</a:t>
          </a:r>
        </a:p>
        <a:p>
          <a:r>
            <a:rPr lang="ro-RO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P</a:t>
          </a:r>
          <a:r>
            <a:rPr lang="en-US" sz="15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</a:t>
          </a:r>
          <a:r>
            <a:rPr lang="en-US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(acid lactic-co-</a:t>
          </a:r>
          <a:r>
            <a:rPr lang="en-US" sz="15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glicolic</a:t>
          </a:r>
          <a:r>
            <a:rPr lang="en-US" sz="15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 (PLGA)</a:t>
          </a:r>
          <a:endParaRPr lang="ro-RO" sz="15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it-IT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Poli[2-</a:t>
          </a:r>
          <a:r>
            <a:rPr lang="it-I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(pentametileniminio)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etil metacrilat]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PPEMA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500" dirty="0"/>
        </a:p>
      </dgm:t>
    </dgm:pt>
    <dgm:pt modelId="{5BB959A4-2EE7-41E3-9A72-271B4A1A846A}" type="parTrans" cxnId="{E8AF2368-C2D8-4EFC-A133-1F30D8B17E1C}">
      <dgm:prSet/>
      <dgm:spPr/>
      <dgm:t>
        <a:bodyPr/>
        <a:lstStyle/>
        <a:p>
          <a:endParaRPr lang="en-US" sz="1500"/>
        </a:p>
      </dgm:t>
    </dgm:pt>
    <dgm:pt modelId="{9F74AF95-2C84-46E2-9E48-D6208811647A}" type="sibTrans" cxnId="{E8AF2368-C2D8-4EFC-A133-1F30D8B17E1C}">
      <dgm:prSet/>
      <dgm:spPr/>
      <dgm:t>
        <a:bodyPr/>
        <a:lstStyle/>
        <a:p>
          <a:endParaRPr lang="en-US" sz="1500"/>
        </a:p>
      </dgm:t>
    </dgm:pt>
    <dgm:pt modelId="{ECBFADE9-5F64-40A2-A1B7-A813663658FE}">
      <dgm:prSet phldrT="[Text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la</a:t>
          </a:r>
          <a:r>
            <a:rPr lang="ro-RO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enz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o-RO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Poli(L-</a:t>
          </a:r>
          <a:r>
            <a:rPr lang="el-GR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γ-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glutamilglutamina) (PGG)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o-RO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Polietilenglicol (PEG)</a:t>
          </a:r>
        </a:p>
        <a:p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 Poli[</a:t>
          </a:r>
          <a:r>
            <a:rPr lang="ro-RO" sz="1500" i="1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-(2-hidroxipropil)metacrilamida] (PHPMA)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o-RO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Chitosan</a:t>
          </a:r>
          <a:endParaRPr lang="en-US" sz="1500" dirty="0"/>
        </a:p>
      </dgm:t>
    </dgm:pt>
    <dgm:pt modelId="{5BF72F1E-7500-42F6-8B69-4A40F8DCB9F8}" type="parTrans" cxnId="{DA9FD751-D60B-45E6-995D-D3F7D45F63B3}">
      <dgm:prSet/>
      <dgm:spPr/>
      <dgm:t>
        <a:bodyPr/>
        <a:lstStyle/>
        <a:p>
          <a:endParaRPr lang="en-US" sz="1500"/>
        </a:p>
      </dgm:t>
    </dgm:pt>
    <dgm:pt modelId="{E3927729-D0B5-45D6-8869-109350416B32}" type="sibTrans" cxnId="{DA9FD751-D60B-45E6-995D-D3F7D45F63B3}">
      <dgm:prSet/>
      <dgm:spPr/>
      <dgm:t>
        <a:bodyPr/>
        <a:lstStyle/>
        <a:p>
          <a:endParaRPr lang="en-US" sz="1500"/>
        </a:p>
      </dgm:t>
    </dgm:pt>
    <dgm:pt modelId="{88401B47-C55B-405C-9239-5A093C5CAE56}" type="pres">
      <dgm:prSet presAssocID="{51D8E467-5F7A-4087-90D5-CC310434E760}" presName="rootnode" presStyleCnt="0">
        <dgm:presLayoutVars>
          <dgm:chMax/>
          <dgm:chPref/>
          <dgm:dir/>
          <dgm:animLvl val="lvl"/>
        </dgm:presLayoutVars>
      </dgm:prSet>
      <dgm:spPr/>
    </dgm:pt>
    <dgm:pt modelId="{252E8EC7-788F-4BFF-93BC-833DB3CB8677}" type="pres">
      <dgm:prSet presAssocID="{89BB875D-12C4-477E-B183-2D41D9D3DCD4}" presName="composite" presStyleCnt="0"/>
      <dgm:spPr/>
    </dgm:pt>
    <dgm:pt modelId="{EA78CCF7-8AF0-4076-9541-B1AE17F9F14E}" type="pres">
      <dgm:prSet presAssocID="{89BB875D-12C4-477E-B183-2D41D9D3DCD4}" presName="LShape" presStyleLbl="alignNode1" presStyleIdx="0" presStyleCnt="9"/>
      <dgm:spPr/>
    </dgm:pt>
    <dgm:pt modelId="{340E5D95-C859-430D-9BB0-EA717D692D82}" type="pres">
      <dgm:prSet presAssocID="{89BB875D-12C4-477E-B183-2D41D9D3DCD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E5F7C72-FC8E-45C0-8BA9-38FD1AAF9659}" type="pres">
      <dgm:prSet presAssocID="{89BB875D-12C4-477E-B183-2D41D9D3DCD4}" presName="Triangle" presStyleLbl="alignNode1" presStyleIdx="1" presStyleCnt="9"/>
      <dgm:spPr/>
    </dgm:pt>
    <dgm:pt modelId="{A06023DB-1860-46E5-9FCD-ED9A1627D80D}" type="pres">
      <dgm:prSet presAssocID="{F110B965-B4A2-4C70-B33E-BC10643FA89A}" presName="sibTrans" presStyleCnt="0"/>
      <dgm:spPr/>
    </dgm:pt>
    <dgm:pt modelId="{88F2B190-FCA5-4D4D-BE97-492CF692A576}" type="pres">
      <dgm:prSet presAssocID="{F110B965-B4A2-4C70-B33E-BC10643FA89A}" presName="space" presStyleCnt="0"/>
      <dgm:spPr/>
    </dgm:pt>
    <dgm:pt modelId="{0AC51646-DB6D-4E69-B7DC-0994CB3A353D}" type="pres">
      <dgm:prSet presAssocID="{9DE8C842-ACB6-441F-8054-4C1427C74D88}" presName="composite" presStyleCnt="0"/>
      <dgm:spPr/>
    </dgm:pt>
    <dgm:pt modelId="{12FCF40F-F2C9-4AC4-AA37-7AFA5E19C1C4}" type="pres">
      <dgm:prSet presAssocID="{9DE8C842-ACB6-441F-8054-4C1427C74D88}" presName="LShape" presStyleLbl="alignNode1" presStyleIdx="2" presStyleCnt="9"/>
      <dgm:spPr/>
    </dgm:pt>
    <dgm:pt modelId="{23C6E606-CFF3-4894-A54C-DD5D080F3007}" type="pres">
      <dgm:prSet presAssocID="{9DE8C842-ACB6-441F-8054-4C1427C74D8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B0428A0-F709-493B-B2AC-DA657184E946}" type="pres">
      <dgm:prSet presAssocID="{9DE8C842-ACB6-441F-8054-4C1427C74D88}" presName="Triangle" presStyleLbl="alignNode1" presStyleIdx="3" presStyleCnt="9"/>
      <dgm:spPr/>
    </dgm:pt>
    <dgm:pt modelId="{8F1E7605-2DD4-45C4-8213-D85421A0E03C}" type="pres">
      <dgm:prSet presAssocID="{235428DD-24BE-4D93-89C9-C82DD20299AD}" presName="sibTrans" presStyleCnt="0"/>
      <dgm:spPr/>
    </dgm:pt>
    <dgm:pt modelId="{BFB0E3CF-B8E2-4E83-BCA7-C9D9F1D4B744}" type="pres">
      <dgm:prSet presAssocID="{235428DD-24BE-4D93-89C9-C82DD20299AD}" presName="space" presStyleCnt="0"/>
      <dgm:spPr/>
    </dgm:pt>
    <dgm:pt modelId="{FB9E5285-CC20-410E-BC20-85231B3F1404}" type="pres">
      <dgm:prSet presAssocID="{EF85AB2C-F3A7-4F65-88CC-CDE051F31C33}" presName="composite" presStyleCnt="0"/>
      <dgm:spPr/>
    </dgm:pt>
    <dgm:pt modelId="{EA69BD36-31B2-4082-B4CA-46FE952941D1}" type="pres">
      <dgm:prSet presAssocID="{EF85AB2C-F3A7-4F65-88CC-CDE051F31C33}" presName="LShape" presStyleLbl="alignNode1" presStyleIdx="4" presStyleCnt="9"/>
      <dgm:spPr/>
    </dgm:pt>
    <dgm:pt modelId="{02348DAE-E4F8-43E9-900A-7E7589E3AA95}" type="pres">
      <dgm:prSet presAssocID="{EF85AB2C-F3A7-4F65-88CC-CDE051F31C3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0F0695E-06A3-48E9-B979-FB8B92AA9FA6}" type="pres">
      <dgm:prSet presAssocID="{EF85AB2C-F3A7-4F65-88CC-CDE051F31C33}" presName="Triangle" presStyleLbl="alignNode1" presStyleIdx="5" presStyleCnt="9"/>
      <dgm:spPr/>
    </dgm:pt>
    <dgm:pt modelId="{5E671ADC-9EBC-4734-ACDC-F70B6FC1B39E}" type="pres">
      <dgm:prSet presAssocID="{30C9D796-7CA3-4161-82C2-F46DCA9D01C6}" presName="sibTrans" presStyleCnt="0"/>
      <dgm:spPr/>
    </dgm:pt>
    <dgm:pt modelId="{D5066091-B85D-4B56-A118-345AC673A884}" type="pres">
      <dgm:prSet presAssocID="{30C9D796-7CA3-4161-82C2-F46DCA9D01C6}" presName="space" presStyleCnt="0"/>
      <dgm:spPr/>
    </dgm:pt>
    <dgm:pt modelId="{C3A6D7DE-DA62-4A7F-B400-5B83D3BF7B91}" type="pres">
      <dgm:prSet presAssocID="{ECBFADE9-5F64-40A2-A1B7-A813663658FE}" presName="composite" presStyleCnt="0"/>
      <dgm:spPr/>
    </dgm:pt>
    <dgm:pt modelId="{7F0808EB-C53B-4C17-A424-BDFEF8CC464E}" type="pres">
      <dgm:prSet presAssocID="{ECBFADE9-5F64-40A2-A1B7-A813663658FE}" presName="LShape" presStyleLbl="alignNode1" presStyleIdx="6" presStyleCnt="9"/>
      <dgm:spPr/>
    </dgm:pt>
    <dgm:pt modelId="{089A7EBA-ED05-497F-A14F-384D8E71EF45}" type="pres">
      <dgm:prSet presAssocID="{ECBFADE9-5F64-40A2-A1B7-A813663658F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4895445-A744-4D57-91E9-4A0D646B873A}" type="pres">
      <dgm:prSet presAssocID="{ECBFADE9-5F64-40A2-A1B7-A813663658FE}" presName="Triangle" presStyleLbl="alignNode1" presStyleIdx="7" presStyleCnt="9"/>
      <dgm:spPr/>
    </dgm:pt>
    <dgm:pt modelId="{40C717A3-DAFD-4C2C-B954-3A6857C246C4}" type="pres">
      <dgm:prSet presAssocID="{E3927729-D0B5-45D6-8869-109350416B32}" presName="sibTrans" presStyleCnt="0"/>
      <dgm:spPr/>
    </dgm:pt>
    <dgm:pt modelId="{FEB2BE84-E904-4D82-BDEC-6593DE8FBF86}" type="pres">
      <dgm:prSet presAssocID="{E3927729-D0B5-45D6-8869-109350416B32}" presName="space" presStyleCnt="0"/>
      <dgm:spPr/>
    </dgm:pt>
    <dgm:pt modelId="{400FD1C6-5DBF-44D5-8CB5-348E822BD682}" type="pres">
      <dgm:prSet presAssocID="{9B98AB74-904E-4083-A9B9-F51B60BF7800}" presName="composite" presStyleCnt="0"/>
      <dgm:spPr/>
    </dgm:pt>
    <dgm:pt modelId="{93BFA78A-36A1-46DC-BD8D-66E46D75FF76}" type="pres">
      <dgm:prSet presAssocID="{9B98AB74-904E-4083-A9B9-F51B60BF7800}" presName="LShape" presStyleLbl="alignNode1" presStyleIdx="8" presStyleCnt="9"/>
      <dgm:spPr/>
    </dgm:pt>
    <dgm:pt modelId="{7E3742AE-399F-48B3-9A97-E014C1862006}" type="pres">
      <dgm:prSet presAssocID="{9B98AB74-904E-4083-A9B9-F51B60BF780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671A515-4433-4610-8881-4F138654035B}" srcId="{51D8E467-5F7A-4087-90D5-CC310434E760}" destId="{89BB875D-12C4-477E-B183-2D41D9D3DCD4}" srcOrd="0" destOrd="0" parTransId="{B21D8D48-C905-4E36-B8BD-796266320532}" sibTransId="{F110B965-B4A2-4C70-B33E-BC10643FA89A}"/>
    <dgm:cxn modelId="{12FDFA3B-0063-48A3-BB69-61F0383479E0}" type="presOf" srcId="{EF85AB2C-F3A7-4F65-88CC-CDE051F31C33}" destId="{02348DAE-E4F8-43E9-900A-7E7589E3AA95}" srcOrd="0" destOrd="0" presId="urn:microsoft.com/office/officeart/2009/3/layout/StepUpProcess"/>
    <dgm:cxn modelId="{E8AF2368-C2D8-4EFC-A133-1F30D8B17E1C}" srcId="{51D8E467-5F7A-4087-90D5-CC310434E760}" destId="{9B98AB74-904E-4083-A9B9-F51B60BF7800}" srcOrd="4" destOrd="0" parTransId="{5BB959A4-2EE7-41E3-9A72-271B4A1A846A}" sibTransId="{9F74AF95-2C84-46E2-9E48-D6208811647A}"/>
    <dgm:cxn modelId="{DA9FD751-D60B-45E6-995D-D3F7D45F63B3}" srcId="{51D8E467-5F7A-4087-90D5-CC310434E760}" destId="{ECBFADE9-5F64-40A2-A1B7-A813663658FE}" srcOrd="3" destOrd="0" parTransId="{5BF72F1E-7500-42F6-8B69-4A40F8DCB9F8}" sibTransId="{E3927729-D0B5-45D6-8869-109350416B32}"/>
    <dgm:cxn modelId="{DDC272D3-A0EF-4EB8-AFDD-176FEF22ABE7}" type="presOf" srcId="{9DE8C842-ACB6-441F-8054-4C1427C74D88}" destId="{23C6E606-CFF3-4894-A54C-DD5D080F3007}" srcOrd="0" destOrd="0" presId="urn:microsoft.com/office/officeart/2009/3/layout/StepUpProcess"/>
    <dgm:cxn modelId="{A5EF23D6-86D5-47E9-804C-2F743D8FB459}" type="presOf" srcId="{51D8E467-5F7A-4087-90D5-CC310434E760}" destId="{88401B47-C55B-405C-9239-5A093C5CAE56}" srcOrd="0" destOrd="0" presId="urn:microsoft.com/office/officeart/2009/3/layout/StepUpProcess"/>
    <dgm:cxn modelId="{AC546FDB-61BD-42F9-91E5-16C1A7716113}" type="presOf" srcId="{89BB875D-12C4-477E-B183-2D41D9D3DCD4}" destId="{340E5D95-C859-430D-9BB0-EA717D692D82}" srcOrd="0" destOrd="0" presId="urn:microsoft.com/office/officeart/2009/3/layout/StepUpProcess"/>
    <dgm:cxn modelId="{A713D3F1-21A2-43E4-9B89-2C49C8958AAC}" srcId="{51D8E467-5F7A-4087-90D5-CC310434E760}" destId="{9DE8C842-ACB6-441F-8054-4C1427C74D88}" srcOrd="1" destOrd="0" parTransId="{542BD042-82AF-4347-87C8-A10A753BED16}" sibTransId="{235428DD-24BE-4D93-89C9-C82DD20299AD}"/>
    <dgm:cxn modelId="{9D0743F8-F6CB-4B0F-9CF5-FC0B4E62A056}" type="presOf" srcId="{9B98AB74-904E-4083-A9B9-F51B60BF7800}" destId="{7E3742AE-399F-48B3-9A97-E014C1862006}" srcOrd="0" destOrd="0" presId="urn:microsoft.com/office/officeart/2009/3/layout/StepUpProcess"/>
    <dgm:cxn modelId="{48C3FBF8-5E63-4DC1-9822-0D06078CC2F8}" srcId="{51D8E467-5F7A-4087-90D5-CC310434E760}" destId="{EF85AB2C-F3A7-4F65-88CC-CDE051F31C33}" srcOrd="2" destOrd="0" parTransId="{4E0073BC-13CC-4840-A755-24FD5A7043B8}" sibTransId="{30C9D796-7CA3-4161-82C2-F46DCA9D01C6}"/>
    <dgm:cxn modelId="{863869FC-70D0-4930-8962-8AC6F886DBC4}" type="presOf" srcId="{ECBFADE9-5F64-40A2-A1B7-A813663658FE}" destId="{089A7EBA-ED05-497F-A14F-384D8E71EF45}" srcOrd="0" destOrd="0" presId="urn:microsoft.com/office/officeart/2009/3/layout/StepUpProcess"/>
    <dgm:cxn modelId="{A1D3747A-1F1C-4466-88B9-9000C139174A}" type="presParOf" srcId="{88401B47-C55B-405C-9239-5A093C5CAE56}" destId="{252E8EC7-788F-4BFF-93BC-833DB3CB8677}" srcOrd="0" destOrd="0" presId="urn:microsoft.com/office/officeart/2009/3/layout/StepUpProcess"/>
    <dgm:cxn modelId="{CB59F4C3-071D-47FA-AEA1-D08B28D193DA}" type="presParOf" srcId="{252E8EC7-788F-4BFF-93BC-833DB3CB8677}" destId="{EA78CCF7-8AF0-4076-9541-B1AE17F9F14E}" srcOrd="0" destOrd="0" presId="urn:microsoft.com/office/officeart/2009/3/layout/StepUpProcess"/>
    <dgm:cxn modelId="{DE75F69A-372F-4D7A-B236-886ACE44419F}" type="presParOf" srcId="{252E8EC7-788F-4BFF-93BC-833DB3CB8677}" destId="{340E5D95-C859-430D-9BB0-EA717D692D82}" srcOrd="1" destOrd="0" presId="urn:microsoft.com/office/officeart/2009/3/layout/StepUpProcess"/>
    <dgm:cxn modelId="{4DAB42F3-C137-4460-87E4-CB73B50A6503}" type="presParOf" srcId="{252E8EC7-788F-4BFF-93BC-833DB3CB8677}" destId="{9E5F7C72-FC8E-45C0-8BA9-38FD1AAF9659}" srcOrd="2" destOrd="0" presId="urn:microsoft.com/office/officeart/2009/3/layout/StepUpProcess"/>
    <dgm:cxn modelId="{AD4F00D6-AC48-434F-B2F5-035C14D83933}" type="presParOf" srcId="{88401B47-C55B-405C-9239-5A093C5CAE56}" destId="{A06023DB-1860-46E5-9FCD-ED9A1627D80D}" srcOrd="1" destOrd="0" presId="urn:microsoft.com/office/officeart/2009/3/layout/StepUpProcess"/>
    <dgm:cxn modelId="{9148AF7E-2299-409F-8081-B7438239C5C9}" type="presParOf" srcId="{A06023DB-1860-46E5-9FCD-ED9A1627D80D}" destId="{88F2B190-FCA5-4D4D-BE97-492CF692A576}" srcOrd="0" destOrd="0" presId="urn:microsoft.com/office/officeart/2009/3/layout/StepUpProcess"/>
    <dgm:cxn modelId="{83B1094C-2368-4161-B99C-7F4FDD98110B}" type="presParOf" srcId="{88401B47-C55B-405C-9239-5A093C5CAE56}" destId="{0AC51646-DB6D-4E69-B7DC-0994CB3A353D}" srcOrd="2" destOrd="0" presId="urn:microsoft.com/office/officeart/2009/3/layout/StepUpProcess"/>
    <dgm:cxn modelId="{1FF4951D-4298-41C4-82C8-0ACEE3753FD5}" type="presParOf" srcId="{0AC51646-DB6D-4E69-B7DC-0994CB3A353D}" destId="{12FCF40F-F2C9-4AC4-AA37-7AFA5E19C1C4}" srcOrd="0" destOrd="0" presId="urn:microsoft.com/office/officeart/2009/3/layout/StepUpProcess"/>
    <dgm:cxn modelId="{580D379B-60ED-49D6-AB67-2557FF6BAD15}" type="presParOf" srcId="{0AC51646-DB6D-4E69-B7DC-0994CB3A353D}" destId="{23C6E606-CFF3-4894-A54C-DD5D080F3007}" srcOrd="1" destOrd="0" presId="urn:microsoft.com/office/officeart/2009/3/layout/StepUpProcess"/>
    <dgm:cxn modelId="{ADBE65CD-3AA7-4CA4-BE0B-9B903B05ADE4}" type="presParOf" srcId="{0AC51646-DB6D-4E69-B7DC-0994CB3A353D}" destId="{5B0428A0-F709-493B-B2AC-DA657184E946}" srcOrd="2" destOrd="0" presId="urn:microsoft.com/office/officeart/2009/3/layout/StepUpProcess"/>
    <dgm:cxn modelId="{55D0B5E2-366D-4BF8-BFC7-D347449392EC}" type="presParOf" srcId="{88401B47-C55B-405C-9239-5A093C5CAE56}" destId="{8F1E7605-2DD4-45C4-8213-D85421A0E03C}" srcOrd="3" destOrd="0" presId="urn:microsoft.com/office/officeart/2009/3/layout/StepUpProcess"/>
    <dgm:cxn modelId="{78C02195-978A-4A09-BE0C-33A13D7470EC}" type="presParOf" srcId="{8F1E7605-2DD4-45C4-8213-D85421A0E03C}" destId="{BFB0E3CF-B8E2-4E83-BCA7-C9D9F1D4B744}" srcOrd="0" destOrd="0" presId="urn:microsoft.com/office/officeart/2009/3/layout/StepUpProcess"/>
    <dgm:cxn modelId="{7961F044-2AB1-4BC8-8A2B-3D182498187D}" type="presParOf" srcId="{88401B47-C55B-405C-9239-5A093C5CAE56}" destId="{FB9E5285-CC20-410E-BC20-85231B3F1404}" srcOrd="4" destOrd="0" presId="urn:microsoft.com/office/officeart/2009/3/layout/StepUpProcess"/>
    <dgm:cxn modelId="{B2525C99-890C-4939-ABA3-6934761CD3EE}" type="presParOf" srcId="{FB9E5285-CC20-410E-BC20-85231B3F1404}" destId="{EA69BD36-31B2-4082-B4CA-46FE952941D1}" srcOrd="0" destOrd="0" presId="urn:microsoft.com/office/officeart/2009/3/layout/StepUpProcess"/>
    <dgm:cxn modelId="{8E690703-31CB-4B90-BA9E-96CF26632F66}" type="presParOf" srcId="{FB9E5285-CC20-410E-BC20-85231B3F1404}" destId="{02348DAE-E4F8-43E9-900A-7E7589E3AA95}" srcOrd="1" destOrd="0" presId="urn:microsoft.com/office/officeart/2009/3/layout/StepUpProcess"/>
    <dgm:cxn modelId="{B95538F5-2E33-4814-8811-54AD0C809979}" type="presParOf" srcId="{FB9E5285-CC20-410E-BC20-85231B3F1404}" destId="{A0F0695E-06A3-48E9-B979-FB8B92AA9FA6}" srcOrd="2" destOrd="0" presId="urn:microsoft.com/office/officeart/2009/3/layout/StepUpProcess"/>
    <dgm:cxn modelId="{8F4FDFE7-2B01-493E-B212-7D967C70357E}" type="presParOf" srcId="{88401B47-C55B-405C-9239-5A093C5CAE56}" destId="{5E671ADC-9EBC-4734-ACDC-F70B6FC1B39E}" srcOrd="5" destOrd="0" presId="urn:microsoft.com/office/officeart/2009/3/layout/StepUpProcess"/>
    <dgm:cxn modelId="{6E4B2894-7E50-4F53-A409-23E6C478CC30}" type="presParOf" srcId="{5E671ADC-9EBC-4734-ACDC-F70B6FC1B39E}" destId="{D5066091-B85D-4B56-A118-345AC673A884}" srcOrd="0" destOrd="0" presId="urn:microsoft.com/office/officeart/2009/3/layout/StepUpProcess"/>
    <dgm:cxn modelId="{A1A218D6-F70C-49FC-A58E-F6A9833D33DC}" type="presParOf" srcId="{88401B47-C55B-405C-9239-5A093C5CAE56}" destId="{C3A6D7DE-DA62-4A7F-B400-5B83D3BF7B91}" srcOrd="6" destOrd="0" presId="urn:microsoft.com/office/officeart/2009/3/layout/StepUpProcess"/>
    <dgm:cxn modelId="{C648CD01-4BEB-40B6-9BE0-81850ADB8626}" type="presParOf" srcId="{C3A6D7DE-DA62-4A7F-B400-5B83D3BF7B91}" destId="{7F0808EB-C53B-4C17-A424-BDFEF8CC464E}" srcOrd="0" destOrd="0" presId="urn:microsoft.com/office/officeart/2009/3/layout/StepUpProcess"/>
    <dgm:cxn modelId="{95555F56-4DF5-4B0C-9696-62F4865E9C01}" type="presParOf" srcId="{C3A6D7DE-DA62-4A7F-B400-5B83D3BF7B91}" destId="{089A7EBA-ED05-497F-A14F-384D8E71EF45}" srcOrd="1" destOrd="0" presId="urn:microsoft.com/office/officeart/2009/3/layout/StepUpProcess"/>
    <dgm:cxn modelId="{E6823784-34AA-4B48-B824-8B211F6424CB}" type="presParOf" srcId="{C3A6D7DE-DA62-4A7F-B400-5B83D3BF7B91}" destId="{A4895445-A744-4D57-91E9-4A0D646B873A}" srcOrd="2" destOrd="0" presId="urn:microsoft.com/office/officeart/2009/3/layout/StepUpProcess"/>
    <dgm:cxn modelId="{B4D4DF30-59D9-46F0-8DBC-1F001D865C91}" type="presParOf" srcId="{88401B47-C55B-405C-9239-5A093C5CAE56}" destId="{40C717A3-DAFD-4C2C-B954-3A6857C246C4}" srcOrd="7" destOrd="0" presId="urn:microsoft.com/office/officeart/2009/3/layout/StepUpProcess"/>
    <dgm:cxn modelId="{3D0ABF0A-2D58-4CCE-9F5E-F357CDA37DBC}" type="presParOf" srcId="{40C717A3-DAFD-4C2C-B954-3A6857C246C4}" destId="{FEB2BE84-E904-4D82-BDEC-6593DE8FBF86}" srcOrd="0" destOrd="0" presId="urn:microsoft.com/office/officeart/2009/3/layout/StepUpProcess"/>
    <dgm:cxn modelId="{E8FD5A80-9D23-4338-B9F0-2B8C10A7FA63}" type="presParOf" srcId="{88401B47-C55B-405C-9239-5A093C5CAE56}" destId="{400FD1C6-5DBF-44D5-8CB5-348E822BD682}" srcOrd="8" destOrd="0" presId="urn:microsoft.com/office/officeart/2009/3/layout/StepUpProcess"/>
    <dgm:cxn modelId="{CFC0F375-7D58-4DE5-9745-F7747655DAA9}" type="presParOf" srcId="{400FD1C6-5DBF-44D5-8CB5-348E822BD682}" destId="{93BFA78A-36A1-46DC-BD8D-66E46D75FF76}" srcOrd="0" destOrd="0" presId="urn:microsoft.com/office/officeart/2009/3/layout/StepUpProcess"/>
    <dgm:cxn modelId="{6025D891-770D-4FB8-970C-BD0555CD956D}" type="presParOf" srcId="{400FD1C6-5DBF-44D5-8CB5-348E822BD682}" destId="{7E3742AE-399F-48B3-9A97-E014C18620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CCF7-8AF0-4076-9541-B1AE17F9F14E}">
      <dsp:nvSpPr>
        <dsp:cNvPr id="0" name=""/>
        <dsp:cNvSpPr/>
      </dsp:nvSpPr>
      <dsp:spPr>
        <a:xfrm rot="5400000">
          <a:off x="441631" y="3484941"/>
          <a:ext cx="1305240" cy="21718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0E5D95-C859-430D-9BB0-EA717D692D82}">
      <dsp:nvSpPr>
        <dsp:cNvPr id="0" name=""/>
        <dsp:cNvSpPr/>
      </dsp:nvSpPr>
      <dsp:spPr>
        <a:xfrm>
          <a:off x="223754" y="4133869"/>
          <a:ext cx="1960795" cy="171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POLIMERI SENSIBILI LA STIMULI</a:t>
          </a:r>
          <a:endParaRPr lang="en-US" sz="1500" kern="1200" dirty="0"/>
        </a:p>
      </dsp:txBody>
      <dsp:txXfrm>
        <a:off x="223754" y="4133869"/>
        <a:ext cx="1960795" cy="1718751"/>
      </dsp:txXfrm>
    </dsp:sp>
    <dsp:sp modelId="{9E5F7C72-FC8E-45C0-8BA9-38FD1AAF9659}">
      <dsp:nvSpPr>
        <dsp:cNvPr id="0" name=""/>
        <dsp:cNvSpPr/>
      </dsp:nvSpPr>
      <dsp:spPr>
        <a:xfrm>
          <a:off x="1814587" y="3325044"/>
          <a:ext cx="369961" cy="3699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FCF40F-F2C9-4AC4-AA37-7AFA5E19C1C4}">
      <dsp:nvSpPr>
        <dsp:cNvPr id="0" name=""/>
        <dsp:cNvSpPr/>
      </dsp:nvSpPr>
      <dsp:spPr>
        <a:xfrm rot="5400000">
          <a:off x="2842027" y="2890961"/>
          <a:ext cx="1305240" cy="21718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C6E606-CFF3-4894-A54C-DD5D080F3007}">
      <dsp:nvSpPr>
        <dsp:cNvPr id="0" name=""/>
        <dsp:cNvSpPr/>
      </dsp:nvSpPr>
      <dsp:spPr>
        <a:xfrm>
          <a:off x="2624150" y="3539888"/>
          <a:ext cx="1960795" cy="171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temperatur</a:t>
          </a:r>
          <a:r>
            <a:rPr lang="ro-RO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o-RO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Poli(</a:t>
          </a:r>
          <a:r>
            <a:rPr lang="en-US" sz="1500" b="0" i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5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izopropilacrilamida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(</a:t>
          </a: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NIPAm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o-RO" sz="15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olietilenoxid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(PEO)</a:t>
          </a:r>
          <a:endParaRPr lang="ro-RO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olipropilenoxid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(PPO)</a:t>
          </a:r>
          <a:endParaRPr lang="ro-RO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Polietilenimina (PEI)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Poli(2-(dimetilamino) etil metacrilat) (PDMAEMA)</a:t>
          </a:r>
          <a:endParaRPr lang="en-US" sz="1500" kern="1200" dirty="0"/>
        </a:p>
      </dsp:txBody>
      <dsp:txXfrm>
        <a:off x="2624150" y="3539888"/>
        <a:ext cx="1960795" cy="1718751"/>
      </dsp:txXfrm>
    </dsp:sp>
    <dsp:sp modelId="{5B0428A0-F709-493B-B2AC-DA657184E946}">
      <dsp:nvSpPr>
        <dsp:cNvPr id="0" name=""/>
        <dsp:cNvSpPr/>
      </dsp:nvSpPr>
      <dsp:spPr>
        <a:xfrm>
          <a:off x="4214984" y="2731064"/>
          <a:ext cx="369961" cy="3699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69BD36-31B2-4082-B4CA-46FE952941D1}">
      <dsp:nvSpPr>
        <dsp:cNvPr id="0" name=""/>
        <dsp:cNvSpPr/>
      </dsp:nvSpPr>
      <dsp:spPr>
        <a:xfrm rot="5400000">
          <a:off x="5242423" y="2296980"/>
          <a:ext cx="1305240" cy="21718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48DAE-E4F8-43E9-900A-7E7589E3AA95}">
      <dsp:nvSpPr>
        <dsp:cNvPr id="0" name=""/>
        <dsp:cNvSpPr/>
      </dsp:nvSpPr>
      <dsp:spPr>
        <a:xfrm>
          <a:off x="5024546" y="2945908"/>
          <a:ext cx="1960795" cy="171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</a:t>
          </a:r>
          <a:r>
            <a:rPr lang="ro-RO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o-RO" sz="16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Poli(acid acrilic) 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5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AAc</a:t>
          </a:r>
          <a:r>
            <a:rPr lang="en-US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o-RO" sz="15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Poli(acid 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metacrilic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(PMMA)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o-RO" sz="1500" b="0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Polietilenimina (PEI)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Poli(lizina) (PL)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Poli(</a:t>
          </a:r>
          <a:r>
            <a:rPr lang="ro-RO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-vinilimidazol) (PVI)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Chitosan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Albumina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Gelatina</a:t>
          </a:r>
        </a:p>
      </dsp:txBody>
      <dsp:txXfrm>
        <a:off x="5024546" y="2945908"/>
        <a:ext cx="1960795" cy="1718751"/>
      </dsp:txXfrm>
    </dsp:sp>
    <dsp:sp modelId="{A0F0695E-06A3-48E9-B979-FB8B92AA9FA6}">
      <dsp:nvSpPr>
        <dsp:cNvPr id="0" name=""/>
        <dsp:cNvSpPr/>
      </dsp:nvSpPr>
      <dsp:spPr>
        <a:xfrm>
          <a:off x="6615380" y="2137083"/>
          <a:ext cx="369961" cy="3699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0808EB-C53B-4C17-A424-BDFEF8CC464E}">
      <dsp:nvSpPr>
        <dsp:cNvPr id="0" name=""/>
        <dsp:cNvSpPr/>
      </dsp:nvSpPr>
      <dsp:spPr>
        <a:xfrm rot="5400000">
          <a:off x="7642819" y="1703000"/>
          <a:ext cx="1305240" cy="21718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9A7EBA-ED05-497F-A14F-384D8E71EF45}">
      <dsp:nvSpPr>
        <dsp:cNvPr id="0" name=""/>
        <dsp:cNvSpPr/>
      </dsp:nvSpPr>
      <dsp:spPr>
        <a:xfrm>
          <a:off x="7424942" y="2351927"/>
          <a:ext cx="1960795" cy="171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</a:t>
          </a:r>
          <a:r>
            <a:rPr lang="ro-RO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enz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o-RO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Poli(L-</a:t>
          </a:r>
          <a:r>
            <a:rPr lang="el-G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γ-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glutamilglutamina) (PGG)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o-RO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Polietilenglicol (PEG)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Poli[</a:t>
          </a:r>
          <a:r>
            <a:rPr lang="ro-RO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-(2-hidroxipropil)metacrilamida] (PHPMA)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Chitosan</a:t>
          </a:r>
          <a:endParaRPr lang="en-US" sz="1500" kern="1200" dirty="0"/>
        </a:p>
      </dsp:txBody>
      <dsp:txXfrm>
        <a:off x="7424942" y="2351927"/>
        <a:ext cx="1960795" cy="1718751"/>
      </dsp:txXfrm>
    </dsp:sp>
    <dsp:sp modelId="{A4895445-A744-4D57-91E9-4A0D646B873A}">
      <dsp:nvSpPr>
        <dsp:cNvPr id="0" name=""/>
        <dsp:cNvSpPr/>
      </dsp:nvSpPr>
      <dsp:spPr>
        <a:xfrm>
          <a:off x="9015776" y="1543103"/>
          <a:ext cx="369961" cy="3699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BFA78A-36A1-46DC-BD8D-66E46D75FF76}">
      <dsp:nvSpPr>
        <dsp:cNvPr id="0" name=""/>
        <dsp:cNvSpPr/>
      </dsp:nvSpPr>
      <dsp:spPr>
        <a:xfrm rot="5400000">
          <a:off x="10043215" y="1109019"/>
          <a:ext cx="1305240" cy="217189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3742AE-399F-48B3-9A97-E014C1862006}">
      <dsp:nvSpPr>
        <dsp:cNvPr id="0" name=""/>
        <dsp:cNvSpPr/>
      </dsp:nvSpPr>
      <dsp:spPr>
        <a:xfrm>
          <a:off x="9825338" y="1757947"/>
          <a:ext cx="1960795" cy="171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Polimeri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sensibili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poten</a:t>
          </a:r>
          <a:r>
            <a:rPr lang="ro-RO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țial redox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Poli(L-lizină) (PLL)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Poli (dimetilacrilamidă)    (</a:t>
          </a:r>
          <a:r>
            <a:rPr lang="ro-RO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PDMA)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P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oli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(acid lactic-co-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glicolic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(PLGA)</a:t>
          </a:r>
          <a:endParaRPr lang="ro-RO" sz="15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it-IT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Poli[2-</a:t>
          </a:r>
          <a:r>
            <a:rPr lang="it-I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(pentametileniminio)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etil metacrilat]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PPEMA</a:t>
          </a:r>
          <a:r>
            <a:rPr lang="ro-RO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500" kern="1200" dirty="0"/>
        </a:p>
      </dsp:txBody>
      <dsp:txXfrm>
        <a:off x="9825338" y="1757947"/>
        <a:ext cx="1960795" cy="1718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623D-2FF9-4A76-9A06-66EB75B3F1D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C3E9-59E8-4457-A3D6-76473CF5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E6D6F-4D95-1992-AA96-A9F2D121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4ECBD-F885-E37A-D96E-2F0F84E2A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5B7E7-C34A-F77E-522B-BFC2301C5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E1F2-299C-9A06-7DE8-317316160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2BF7-B61F-78AA-1048-F87574D5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0C812-007F-745A-C336-3F40C38A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0B905-CB18-9F75-875F-6457CD8ED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AC576-FF98-533E-2353-9DDF2EF1B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3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F73A7-37CC-FEB9-188C-7F998A49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6882E-E827-0304-665B-CD725CA5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50B39-E92A-F89D-3CF5-75F700A7D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04EB3-12DB-0202-120F-E35FED0F4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9C3E9-59E8-4457-A3D6-76473CF5D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736A-E11D-7890-6384-A78B812A5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13BBF-1548-DCD6-B245-49098DA12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086A5-CFD4-D518-841A-A9B1C38E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0391-0ADF-7854-2352-779606A0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E1D4-3B77-B5D8-85C4-EDDDCD50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3DB1-34F4-21F9-7225-B701DD87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9335A-1D3E-4D69-F4AD-B8F57F43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5733-CED1-4F15-CABB-6BFF1902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CE5B4-0D35-9068-DB7D-BA8A2865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5AE82-24B9-CCBE-0F85-ADCA16E2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AE564-F81C-18F0-DA72-EAD76C6AA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D47E7-C989-5B67-E41B-309507AE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EA30-3781-1530-6379-330F3BF9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63BD4-3EB4-681C-EED9-ECD3237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5B6B-8561-CD2A-22D2-F632013A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B1A4-1AA3-EF54-7C36-BACAD6E5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D34-E79E-AED7-BC0E-D6EAF10D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5997-DC4A-0123-942C-3245FAE9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87D6-B670-0B47-0A10-846356B7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2C741-EFE2-376E-C64B-6920FD85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4999-93B5-F896-CF4A-FF85D02C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EE77-E228-3FE3-EAD5-32CA9126D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24EA0-55AD-10C5-F509-D8F253BF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FA647-F02A-9863-97C4-39E901CD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6ED2C-119A-B5A8-8457-4EDE9BBA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0B2F-E9D4-3095-369D-0FAC925A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9819-7C03-6257-B54A-61F703401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387BF-CEC4-3D7F-8CC4-496917042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5B139-48CF-3A75-B58E-10957AE6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2A3F-4BDD-1013-E141-B48C3744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065D2-927A-5022-37F7-F88B02A7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5612-0057-A554-21BD-45EDBA23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8053-FB85-F028-0052-4E982A680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9702-940C-C0BF-4097-7430366BD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0499B-F46E-5FFC-EFA2-2690C52C4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2B0D7-4E97-B26C-CC9A-41F5F4EFB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71EBC-23D8-5354-E8D3-06AE6CF5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AEF166-BD24-0653-FBB8-576FF415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DE518-1255-E85C-32F2-55F7D152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7B07-E864-37F1-0D98-2EAC2C1E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942C7-4E3F-FA4D-993E-3DD8F72E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0AB26-D7EC-F686-BA4C-A99C55AD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66D63-AA06-99B7-24C3-3D16C079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ED29C-ABAC-7696-FE9D-6015051B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C1DC9-48CE-B261-4611-759C8658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97C43-045E-08C8-92D0-94E73B4B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9453-20B4-C039-D377-41B37819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A25B-24FC-3F1E-6B3C-97841196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57ABF-BB61-6E8C-64CB-BFBF9FDA0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1E93-CEBA-B1FF-ECC7-B9104615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38422-A934-C35E-794F-035587B9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18F1-BFB7-D22B-68E3-5ECD049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EEC1-E9C6-54A4-4923-96C6C3B5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5C558-CCDD-FCEF-790E-7FF21EAE2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AD1DF-C895-80A7-874F-66AFA94F1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A553-880B-A5D5-E902-7B901B9B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7F67F-3236-AD4B-4889-CD34D054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008E8-B1A5-590F-D07A-0FBD4AC5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7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2AABD-E012-6CE1-68AD-EC9E6077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A9641-AC57-A7A9-56B5-176AA5DD3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4EC5F-4B7A-B724-FF23-320C8DFF0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6C1-540B-44CF-9B99-B5C65AE057AE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94ED2-D3F7-609E-FD23-9E6942B1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1B3D-4772-8F51-CDB5-0537235DF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4BAD-BDD6-41CB-964A-5A487F99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nih.gov/about-nih/nih-almanac/national-cancer-institute-nc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doi.org/10.1039/C5SM02958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doi.org/10.1016/j.ejpb.2023.08.009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hyperlink" Target="https://doi.org/10.1016/j.mtadv.2022.10026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6F94F5-C7A7-BEAE-630B-EB182F117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232F"/>
          </a:solidFill>
          <a:ln>
            <a:solidFill>
              <a:srgbClr val="D523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953B5-BF90-3AD4-8E2A-16776BB35A1B}"/>
              </a:ext>
            </a:extLst>
          </p:cNvPr>
          <p:cNvSpPr/>
          <p:nvPr/>
        </p:nvSpPr>
        <p:spPr>
          <a:xfrm>
            <a:off x="185057" y="185057"/>
            <a:ext cx="11800114" cy="648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A929-59FA-3FAC-3138-61CE12CAAC4D}"/>
              </a:ext>
            </a:extLst>
          </p:cNvPr>
          <p:cNvSpPr txBox="1"/>
          <p:nvPr/>
        </p:nvSpPr>
        <p:spPr>
          <a:xfrm>
            <a:off x="201084" y="2509028"/>
            <a:ext cx="1176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NANOEMULSII INJECTABILE INTELIGENTE</a:t>
            </a:r>
          </a:p>
          <a:p>
            <a:pPr algn="ctr"/>
            <a:r>
              <a:rPr lang="it-IT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BAZĂ DE POLIMERI SENSIBILI LA STIMULI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EFE1A-7E89-42C4-932B-0FC1BDEA90FD}"/>
              </a:ext>
            </a:extLst>
          </p:cNvPr>
          <p:cNvSpPr/>
          <p:nvPr/>
        </p:nvSpPr>
        <p:spPr>
          <a:xfrm>
            <a:off x="1509823" y="3847277"/>
            <a:ext cx="96224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o-RO" sz="2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Autori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Specialist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cercetare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b="1" dirty="0">
                <a:latin typeface="Times New Roman" pitchFamily="18" charset="0"/>
                <a:cs typeface="Times New Roman" pitchFamily="18" charset="0"/>
              </a:rPr>
              <a:t>Bianca-Elena-Beatrice CREȚU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Specialist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cercetare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Gabriela BUEMA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DC4183BC-E5F7-491A-FFB3-D8E350850E5B}"/>
              </a:ext>
            </a:extLst>
          </p:cNvPr>
          <p:cNvSpPr txBox="1"/>
          <p:nvPr/>
        </p:nvSpPr>
        <p:spPr>
          <a:xfrm>
            <a:off x="5132841" y="6151020"/>
            <a:ext cx="193669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Octombrie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spc="-5" dirty="0">
                <a:latin typeface="Times New Roman" pitchFamily="18" charset="0"/>
                <a:cs typeface="Times New Roman" pitchFamily="18" charset="0"/>
              </a:rPr>
              <a:t>5</a:t>
            </a:r>
            <a:endParaRPr lang="ro-RO" sz="2000" b="1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D5202-7D5C-9BCC-A95D-D88EB56F9B68}"/>
              </a:ext>
            </a:extLst>
          </p:cNvPr>
          <p:cNvSpPr txBox="1"/>
          <p:nvPr/>
        </p:nvSpPr>
        <p:spPr>
          <a:xfrm>
            <a:off x="537882" y="839128"/>
            <a:ext cx="610496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ro-RO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Direcția Cercetare Dezvoltare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 Dezvoltare Farmaceutică Divizia Produse Sterile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F8398-56BF-2EFE-6E9A-CC04071E3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37CBE-9FC5-B3AA-01B4-52594EEF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9F5E997F-C262-4B1D-D81A-4854E66C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30" y="4432100"/>
            <a:ext cx="4862450" cy="201027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F82A3ADE-09D3-BF3B-D519-5A59AF7E4AF6}"/>
              </a:ext>
            </a:extLst>
          </p:cNvPr>
          <p:cNvSpPr/>
          <p:nvPr/>
        </p:nvSpPr>
        <p:spPr>
          <a:xfrm>
            <a:off x="9096294" y="3181948"/>
            <a:ext cx="587377" cy="48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BCF146-B208-36AE-8DA3-9095A545F063}"/>
              </a:ext>
            </a:extLst>
          </p:cNvPr>
          <p:cNvSpPr txBox="1"/>
          <p:nvPr/>
        </p:nvSpPr>
        <p:spPr>
          <a:xfrm>
            <a:off x="3304017" y="6397747"/>
            <a:ext cx="55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Tehnica de omogenizare la presiune înaltă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21E6911-B3CB-5524-5D5F-4CB800055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>
            <a:fillRect/>
          </a:stretch>
        </p:blipFill>
        <p:spPr>
          <a:xfrm>
            <a:off x="9262197" y="1788534"/>
            <a:ext cx="2696137" cy="181826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D9EFC2B-A282-81E8-05E2-ED5294C30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1" r="11038" b="2516"/>
          <a:stretch>
            <a:fillRect/>
          </a:stretch>
        </p:blipFill>
        <p:spPr>
          <a:xfrm>
            <a:off x="2242310" y="1842556"/>
            <a:ext cx="1196286" cy="171021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DE42AF4-AFD6-52D6-27CC-291D4C71F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3647" r="5566"/>
          <a:stretch>
            <a:fillRect/>
          </a:stretch>
        </p:blipFill>
        <p:spPr>
          <a:xfrm>
            <a:off x="4560164" y="979723"/>
            <a:ext cx="3609535" cy="3276868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662CDB2-2CDC-5BAB-13EE-330A2DE02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7159" r="14613" b="3063"/>
          <a:stretch>
            <a:fillRect/>
          </a:stretch>
        </p:blipFill>
        <p:spPr>
          <a:xfrm>
            <a:off x="233666" y="1862881"/>
            <a:ext cx="1286207" cy="163157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FBAFB01-8299-016B-CFF7-DA446DE91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19276E8-DBBF-ABAC-2DBA-9F4E9C026C86}"/>
              </a:ext>
            </a:extLst>
          </p:cNvPr>
          <p:cNvCxnSpPr>
            <a:cxnSpLocks/>
          </p:cNvCxnSpPr>
          <p:nvPr/>
        </p:nvCxnSpPr>
        <p:spPr>
          <a:xfrm>
            <a:off x="3626874" y="2787086"/>
            <a:ext cx="1188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74B6009-ED7E-36BF-CF02-A51A3BCB4950}"/>
              </a:ext>
            </a:extLst>
          </p:cNvPr>
          <p:cNvSpPr txBox="1"/>
          <p:nvPr/>
        </p:nvSpPr>
        <p:spPr>
          <a:xfrm>
            <a:off x="1613229" y="2350951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72FCFC43-4FF8-E601-EDB3-72555AAD08A5}"/>
              </a:ext>
            </a:extLst>
          </p:cNvPr>
          <p:cNvSpPr/>
          <p:nvPr/>
        </p:nvSpPr>
        <p:spPr>
          <a:xfrm rot="16200000">
            <a:off x="1771831" y="3188522"/>
            <a:ext cx="287791" cy="327420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5DC49EA-B9B7-364A-B390-79204B5789DE}"/>
              </a:ext>
            </a:extLst>
          </p:cNvPr>
          <p:cNvCxnSpPr>
            <a:cxnSpLocks/>
          </p:cNvCxnSpPr>
          <p:nvPr/>
        </p:nvCxnSpPr>
        <p:spPr>
          <a:xfrm>
            <a:off x="8157667" y="2787086"/>
            <a:ext cx="1188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F57C69B-C1BC-6444-4565-5EF09C18DFF8}"/>
              </a:ext>
            </a:extLst>
          </p:cNvPr>
          <p:cNvCxnSpPr>
            <a:cxnSpLocks/>
          </p:cNvCxnSpPr>
          <p:nvPr/>
        </p:nvCxnSpPr>
        <p:spPr>
          <a:xfrm flipH="1">
            <a:off x="5019917" y="3438087"/>
            <a:ext cx="637664" cy="10566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1E4FEBB-2812-3C4A-E833-6C6093BEBE6B}"/>
              </a:ext>
            </a:extLst>
          </p:cNvPr>
          <p:cNvCxnSpPr>
            <a:cxnSpLocks/>
          </p:cNvCxnSpPr>
          <p:nvPr/>
        </p:nvCxnSpPr>
        <p:spPr>
          <a:xfrm flipH="1" flipV="1">
            <a:off x="5657581" y="3438087"/>
            <a:ext cx="4093439" cy="101366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7CB52D8-A382-89F3-711F-EE3A128CBAA2}"/>
              </a:ext>
            </a:extLst>
          </p:cNvPr>
          <p:cNvSpPr txBox="1"/>
          <p:nvPr/>
        </p:nvSpPr>
        <p:spPr>
          <a:xfrm>
            <a:off x="217624" y="3467710"/>
            <a:ext cx="1350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ză apoasă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Emulgatori</a:t>
            </a:r>
            <a:endParaRPr lang="en-US" sz="16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3769F4C-5BA8-620D-810E-E8C56872360C}"/>
              </a:ext>
            </a:extLst>
          </p:cNvPr>
          <p:cNvSpPr txBox="1"/>
          <p:nvPr/>
        </p:nvSpPr>
        <p:spPr>
          <a:xfrm>
            <a:off x="1886811" y="3477128"/>
            <a:ext cx="1849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ză uleioasă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Lipide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Copolimer</a:t>
            </a:r>
          </a:p>
          <a:p>
            <a:pPr algn="ctr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Substanța activă</a:t>
            </a:r>
            <a:endParaRPr lang="en-US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7AB753B-2C20-DA8A-5FF9-39D8577B8655}"/>
              </a:ext>
            </a:extLst>
          </p:cNvPr>
          <p:cNvSpPr txBox="1"/>
          <p:nvPr/>
        </p:nvSpPr>
        <p:spPr>
          <a:xfrm>
            <a:off x="422266" y="5000663"/>
            <a:ext cx="297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ormularea emulsiei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18CD22E-D08C-15A3-C426-F8849CC7CAD7}"/>
              </a:ext>
            </a:extLst>
          </p:cNvPr>
          <p:cNvSpPr txBox="1"/>
          <p:nvPr/>
        </p:nvSpPr>
        <p:spPr>
          <a:xfrm>
            <a:off x="9623648" y="3527335"/>
            <a:ext cx="2223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Nanoemulsie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84D001D-B514-2C2D-BC4F-99AE6D78460D}"/>
              </a:ext>
            </a:extLst>
          </p:cNvPr>
          <p:cNvSpPr txBox="1"/>
          <p:nvPr/>
        </p:nvSpPr>
        <p:spPr>
          <a:xfrm>
            <a:off x="8140592" y="4650260"/>
            <a:ext cx="995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Garnitură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19E91A1-2269-A073-C138-580D588FD955}"/>
              </a:ext>
            </a:extLst>
          </p:cNvPr>
          <p:cNvSpPr txBox="1"/>
          <p:nvPr/>
        </p:nvSpPr>
        <p:spPr>
          <a:xfrm>
            <a:off x="7406340" y="5913639"/>
            <a:ext cx="1997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Deschiderea valvei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176518-BCFA-0C4F-D98B-42E3FA36B73C}"/>
              </a:ext>
            </a:extLst>
          </p:cNvPr>
          <p:cNvSpPr txBox="1"/>
          <p:nvPr/>
        </p:nvSpPr>
        <p:spPr>
          <a:xfrm>
            <a:off x="6557322" y="4428596"/>
            <a:ext cx="1129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Forță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D232522-083B-2AA3-D662-849CC80E076B}"/>
              </a:ext>
            </a:extLst>
          </p:cNvPr>
          <p:cNvSpPr txBox="1"/>
          <p:nvPr/>
        </p:nvSpPr>
        <p:spPr>
          <a:xfrm>
            <a:off x="8345977" y="5291593"/>
            <a:ext cx="1500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Emulsie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FC077A9-9C2B-DB3F-0433-06A32E4C7830}"/>
              </a:ext>
            </a:extLst>
          </p:cNvPr>
          <p:cNvSpPr txBox="1"/>
          <p:nvPr/>
        </p:nvSpPr>
        <p:spPr>
          <a:xfrm>
            <a:off x="4814982" y="4764109"/>
            <a:ext cx="1500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Nanoemulsie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696F67F-2EE4-5212-B0D1-A5801FCE952A}"/>
              </a:ext>
            </a:extLst>
          </p:cNvPr>
          <p:cNvSpPr txBox="1"/>
          <p:nvPr/>
        </p:nvSpPr>
        <p:spPr>
          <a:xfrm>
            <a:off x="4803415" y="5850313"/>
            <a:ext cx="1500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Nanoemulsie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3CCCE-8499-BBF6-977B-377D9334CD61}"/>
              </a:ext>
            </a:extLst>
          </p:cNvPr>
          <p:cNvSpPr txBox="1"/>
          <p:nvPr/>
        </p:nvSpPr>
        <p:spPr>
          <a:xfrm>
            <a:off x="700143" y="680764"/>
            <a:ext cx="10021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INTRAVENOASĂ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ro-RO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DE OBȚINERE 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03DAB-036F-D010-E680-5014B11CF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8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76EC2-4225-DCCD-125C-9192B111D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8B08551-52B8-B934-627E-9DD10AB5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4804" y="274983"/>
            <a:ext cx="1830730" cy="3719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C186285-C6E9-3FF8-B071-61D5787F8AFE}"/>
              </a:ext>
            </a:extLst>
          </p:cNvPr>
          <p:cNvSpPr txBox="1"/>
          <p:nvPr/>
        </p:nvSpPr>
        <p:spPr>
          <a:xfrm>
            <a:off x="1315860" y="6148975"/>
            <a:ext cx="967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5.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 schematică a „comportamentului”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nanosistemelor polimerice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încărcate 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DXR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interacțiunea cu o celulă tumorală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EA2A61-2C9D-4DB5-B8F0-E41827E07246}"/>
              </a:ext>
            </a:extLst>
          </p:cNvPr>
          <p:cNvSpPr txBox="1"/>
          <p:nvPr/>
        </p:nvSpPr>
        <p:spPr>
          <a:xfrm>
            <a:off x="689510" y="789451"/>
            <a:ext cx="10973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INTRAVENOASĂ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ECANISMUL DE ELIBERARE A MEDICAMENTULUI 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5872A-F3ED-BF94-0127-1C51D336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9186D-5BCE-917A-2C69-6DE84092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7" y="1313432"/>
            <a:ext cx="1205893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311C4-0C88-8F3D-59F6-1621A27F8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2362D6-D07C-B704-862E-2C38409A6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B5D474-F50D-7B9D-A3FF-FC81C2D23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5009"/>
          <a:stretch>
            <a:fillRect/>
          </a:stretch>
        </p:blipFill>
        <p:spPr>
          <a:xfrm>
            <a:off x="8523333" y="1119316"/>
            <a:ext cx="3305027" cy="23417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F756D2A-9272-C7F1-8D9C-FF08DAE7B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2401" b="2082"/>
          <a:stretch>
            <a:fillRect/>
          </a:stretch>
        </p:blipFill>
        <p:spPr>
          <a:xfrm>
            <a:off x="4733184" y="4113791"/>
            <a:ext cx="1922424" cy="23902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65617B-C254-8E97-D77A-CE948B342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r="2566"/>
          <a:stretch>
            <a:fillRect/>
          </a:stretch>
        </p:blipFill>
        <p:spPr>
          <a:xfrm>
            <a:off x="4479791" y="1541240"/>
            <a:ext cx="1881114" cy="17332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2E7340A-A629-118C-F388-49AA2B052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/>
          <a:stretch>
            <a:fillRect/>
          </a:stretch>
        </p:blipFill>
        <p:spPr>
          <a:xfrm>
            <a:off x="431762" y="3921635"/>
            <a:ext cx="3421586" cy="26489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84F93E5-C423-F09F-EE47-899FFB85A2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3" y="1489489"/>
            <a:ext cx="4112284" cy="20475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8C3D700-4675-647B-7AA6-C5F077873A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/>
          <a:stretch>
            <a:fillRect/>
          </a:stretch>
        </p:blipFill>
        <p:spPr>
          <a:xfrm>
            <a:off x="6290988" y="1739511"/>
            <a:ext cx="2135684" cy="148002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19C556-040F-189A-2EBD-554A1FC6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2" y="964909"/>
            <a:ext cx="672724" cy="51799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2C6312B-E484-280F-92BA-CD2230EDDE2C}"/>
              </a:ext>
            </a:extLst>
          </p:cNvPr>
          <p:cNvSpPr txBox="1"/>
          <p:nvPr/>
        </p:nvSpPr>
        <p:spPr>
          <a:xfrm>
            <a:off x="1135198" y="1028868"/>
            <a:ext cx="1915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Fizico–chimice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E7A2A9-BC19-BDE2-C514-ECD997D073C4}"/>
              </a:ext>
            </a:extLst>
          </p:cNvPr>
          <p:cNvSpPr txBox="1"/>
          <p:nvPr/>
        </p:nvSpPr>
        <p:spPr>
          <a:xfrm>
            <a:off x="335259" y="3458510"/>
            <a:ext cx="4112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Difuzia dinamică a luminii laser (DLS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F65B07-C173-BAC1-D123-92EEAD77994A}"/>
              </a:ext>
            </a:extLst>
          </p:cNvPr>
          <p:cNvSpPr txBox="1"/>
          <p:nvPr/>
        </p:nvSpPr>
        <p:spPr>
          <a:xfrm>
            <a:off x="335259" y="6504057"/>
            <a:ext cx="4233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Microscopia electronică de transmisie (TEM)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DAEB43-2382-A493-F89B-E2B8C263A2C6}"/>
              </a:ext>
            </a:extLst>
          </p:cNvPr>
          <p:cNvSpPr txBox="1"/>
          <p:nvPr/>
        </p:nvSpPr>
        <p:spPr>
          <a:xfrm>
            <a:off x="4642855" y="6504057"/>
            <a:ext cx="1890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Vâscozitate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F389FE1-786E-F110-3CED-52955E664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2" r="27152" b="77323"/>
          <a:stretch>
            <a:fillRect/>
          </a:stretch>
        </p:blipFill>
        <p:spPr>
          <a:xfrm>
            <a:off x="7028698" y="3993046"/>
            <a:ext cx="4857744" cy="268028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F486661-07F5-B32F-EF52-27B0F7CDEF54}"/>
              </a:ext>
            </a:extLst>
          </p:cNvPr>
          <p:cNvSpPr txBox="1"/>
          <p:nvPr/>
        </p:nvSpPr>
        <p:spPr>
          <a:xfrm>
            <a:off x="4309636" y="3261335"/>
            <a:ext cx="3766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Spectroscopia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infraroşu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(FTIR)</a:t>
            </a: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946F5D-B851-D4BC-0CB0-DF1E9127CC7B}"/>
              </a:ext>
            </a:extLst>
          </p:cNvPr>
          <p:cNvSpPr txBox="1"/>
          <p:nvPr/>
        </p:nvSpPr>
        <p:spPr>
          <a:xfrm>
            <a:off x="8423165" y="3267085"/>
            <a:ext cx="3540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Spectroscopia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rezonanță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(RMN)</a:t>
            </a: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59335B-67A0-899C-5E5D-B8DFCC853FBA}"/>
              </a:ext>
            </a:extLst>
          </p:cNvPr>
          <p:cNvSpPr txBox="1"/>
          <p:nvPr/>
        </p:nvSpPr>
        <p:spPr>
          <a:xfrm>
            <a:off x="0" y="51942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DE </a:t>
            </a:r>
            <a:r>
              <a:rPr lang="ro-RO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CARACTERIZARE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NANOEMULSIILOR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253BE7-8079-882F-C2C2-54808E9FFF08}"/>
              </a:ext>
            </a:extLst>
          </p:cNvPr>
          <p:cNvSpPr txBox="1"/>
          <p:nvPr/>
        </p:nvSpPr>
        <p:spPr>
          <a:xfrm>
            <a:off x="6779971" y="6504057"/>
            <a:ext cx="5183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Turbiditate</a:t>
            </a: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8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D2FF-F963-4C8A-58DA-D437414C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FD9FFB-442D-946C-4BCB-970278E5E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3FD09C-1547-9D68-B310-1F7DC408D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F86FCA-28AF-CF16-B954-EAB67C55F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65" y="1046190"/>
            <a:ext cx="821396" cy="517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530469-D76E-EE70-E6D5-63F0CE381C5E}"/>
              </a:ext>
            </a:extLst>
          </p:cNvPr>
          <p:cNvSpPr txBox="1"/>
          <p:nvPr/>
        </p:nvSpPr>
        <p:spPr>
          <a:xfrm>
            <a:off x="0" y="51942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DE </a:t>
            </a:r>
            <a:r>
              <a:rPr lang="ro-RO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CARACTERIZARE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NANOEMULSIILOR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02AFC0-B6E0-C128-73CD-E9A4A9A30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2" y="1014735"/>
            <a:ext cx="867995" cy="517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CC82EA-8127-192B-D1C9-FF63CBE7FE3F}"/>
              </a:ext>
            </a:extLst>
          </p:cNvPr>
          <p:cNvSpPr txBox="1"/>
          <p:nvPr/>
        </p:nvSpPr>
        <p:spPr>
          <a:xfrm>
            <a:off x="1123758" y="1066485"/>
            <a:ext cx="1915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endParaRPr lang="ro-RO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C5906-90CE-78C3-3E5C-3AAE1CA3D373}"/>
              </a:ext>
            </a:extLst>
          </p:cNvPr>
          <p:cNvSpPr txBox="1"/>
          <p:nvPr/>
        </p:nvSpPr>
        <p:spPr>
          <a:xfrm>
            <a:off x="7141206" y="1066485"/>
            <a:ext cx="1915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endParaRPr lang="ro-RO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4F229E-0D9A-F40E-4CEA-DD9C0EDD1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" y="2218972"/>
            <a:ext cx="2029849" cy="1430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DADB31-6F22-BE6F-8CDB-B00B8E411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17" y="2202313"/>
            <a:ext cx="2218120" cy="153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323343-543E-F742-0912-BEE4C1B43696}"/>
                  </a:ext>
                </a:extLst>
              </p:cNvPr>
              <p:cNvSpPr txBox="1"/>
              <p:nvPr/>
            </p:nvSpPr>
            <p:spPr>
              <a:xfrm>
                <a:off x="515242" y="1824884"/>
                <a:ext cx="5182972" cy="3607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𝐄𝐟𝐢𝐜𝐢𝐞𝐧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ț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𝐝𝐞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î</m:t>
                    </m:r>
                    <m:r>
                      <a:rPr lang="ro-RO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𝐧𝐜𝐚𝐩𝐬𝐮𝐥𝐚𝐫𝐞</m:t>
                    </m:r>
                    <m:r>
                      <a:rPr lang="en-US" sz="11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%= </m:t>
                    </m:r>
                    <m:f>
                      <m:fPr>
                        <m:ctrlPr>
                          <a:rPr lang="en-US" sz="11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𝐂𝐚𝐧𝐭𝐢𝐭𝐚𝐭𝐞𝐚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𝐝𝐞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𝐦𝐞𝐝𝐢𝐜𝐚𝐦𝐞𝐧𝐭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î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𝐧𝐜𝐚𝐩𝐬𝐮𝐥𝐚𝐭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î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𝐧𝐚𝐧𝐨𝐩𝐚𝐫𝐭𝐢𝐜𝐮𝐥𝐞</m:t>
                        </m:r>
                      </m:num>
                      <m:den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𝐂𝐚𝐧𝐭𝐢𝐭𝐚𝐭𝐞𝐚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𝐢𝐧𝐢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ț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𝐢𝐚𝐥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ă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𝐝𝐞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1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𝐦𝐞𝐝𝐢𝐜𝐚𝐦𝐞𝐧𝐭</m:t>
                        </m:r>
                      </m:den>
                    </m:f>
                    <m:r>
                      <a:rPr lang="en-US" sz="11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1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</m:oMath>
                </a14:m>
                <a:r>
                  <a:rPr lang="en-US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323343-543E-F742-0912-BEE4C1B4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2" y="1824884"/>
                <a:ext cx="5182972" cy="360740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524B7C1-089D-6375-AD63-D76041056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8" y="4191090"/>
            <a:ext cx="4445959" cy="25536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0F9D31-7CCA-B7DC-A6E0-0A63CFF224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2509"/>
          <a:stretch>
            <a:fillRect/>
          </a:stretch>
        </p:blipFill>
        <p:spPr>
          <a:xfrm>
            <a:off x="6623253" y="1783991"/>
            <a:ext cx="4866885" cy="23003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D24B33-448D-6ADB-64F9-BDA88E630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4" y="4047124"/>
            <a:ext cx="4625148" cy="2721689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B95BCE-AE8A-0AEF-6905-4618326B3229}"/>
              </a:ext>
            </a:extLst>
          </p:cNvPr>
          <p:cNvSpPr/>
          <p:nvPr/>
        </p:nvSpPr>
        <p:spPr>
          <a:xfrm>
            <a:off x="208884" y="947865"/>
            <a:ext cx="5751565" cy="586201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825EB-6C8A-19EC-F220-DD4C1AEAD058}"/>
              </a:ext>
            </a:extLst>
          </p:cNvPr>
          <p:cNvSpPr txBox="1"/>
          <p:nvPr/>
        </p:nvSpPr>
        <p:spPr>
          <a:xfrm>
            <a:off x="453434" y="3809263"/>
            <a:ext cx="57515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→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citotoxicitate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906482-56A2-480B-B892-5DFBB81DE134}"/>
              </a:ext>
            </a:extLst>
          </p:cNvPr>
          <p:cNvSpPr txBox="1"/>
          <p:nvPr/>
        </p:nvSpPr>
        <p:spPr>
          <a:xfrm>
            <a:off x="453434" y="1477986"/>
            <a:ext cx="5507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→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active: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9A1A875-BCD2-982A-466A-E967B3E250F1}"/>
              </a:ext>
            </a:extLst>
          </p:cNvPr>
          <p:cNvSpPr/>
          <p:nvPr/>
        </p:nvSpPr>
        <p:spPr>
          <a:xfrm>
            <a:off x="6245082" y="947865"/>
            <a:ext cx="5751565" cy="586201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8FA9E1-6E5F-A554-8542-B08778F12B61}"/>
              </a:ext>
            </a:extLst>
          </p:cNvPr>
          <p:cNvSpPr txBox="1"/>
          <p:nvPr/>
        </p:nvSpPr>
        <p:spPr>
          <a:xfrm>
            <a:off x="6450016" y="1452772"/>
            <a:ext cx="5507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→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functionalității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350AB2-EADC-0545-037C-25D87C625B27}"/>
              </a:ext>
            </a:extLst>
          </p:cNvPr>
          <p:cNvSpPr txBox="1"/>
          <p:nvPr/>
        </p:nvSpPr>
        <p:spPr>
          <a:xfrm>
            <a:off x="6450016" y="3835895"/>
            <a:ext cx="5507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→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776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19F77-1379-2A7E-6FC7-6BE7DF7B5712}"/>
              </a:ext>
            </a:extLst>
          </p:cNvPr>
          <p:cNvSpPr txBox="1"/>
          <p:nvPr/>
        </p:nvSpPr>
        <p:spPr>
          <a:xfrm>
            <a:off x="818693" y="895310"/>
            <a:ext cx="6375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it-IT" sz="24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6AE42-D06C-C9A7-50F2-BA191D340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DF4C3-7C8B-9682-3ABF-573378158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23579" r="22666" b="23160"/>
          <a:stretch>
            <a:fillRect/>
          </a:stretch>
        </p:blipFill>
        <p:spPr>
          <a:xfrm>
            <a:off x="4358507" y="2769637"/>
            <a:ext cx="3716100" cy="3637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E6027-4728-1804-DDA6-0D135FE1BA7E}"/>
              </a:ext>
            </a:extLst>
          </p:cNvPr>
          <p:cNvSpPr txBox="1"/>
          <p:nvPr/>
        </p:nvSpPr>
        <p:spPr>
          <a:xfrm>
            <a:off x="536263" y="1446524"/>
            <a:ext cx="1107798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farmaceutice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organism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fiziologici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CCB56-C46A-8B78-CFBB-CEC2425EB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85E31E-12EB-F7FE-8CC1-1AA93C3D2677}"/>
              </a:ext>
            </a:extLst>
          </p:cNvPr>
          <p:cNvSpPr txBox="1"/>
          <p:nvPr/>
        </p:nvSpPr>
        <p:spPr>
          <a:xfrm>
            <a:off x="8166596" y="2753388"/>
            <a:ext cx="3511887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DB2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Provocări</a:t>
            </a:r>
          </a:p>
          <a:p>
            <a:pPr algn="ctr"/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calabilitate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reproductibilitate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încapsulare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eliberării/răspunsului la stimu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endogeni și exogeni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tabilitate coloidală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termen lung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iodegradabilitatea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polimeri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tudii clinice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disponibile într-un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 redus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25BA4-686A-90F0-739C-42BA89DB4A02}"/>
              </a:ext>
            </a:extLst>
          </p:cNvPr>
          <p:cNvSpPr txBox="1"/>
          <p:nvPr/>
        </p:nvSpPr>
        <p:spPr>
          <a:xfrm>
            <a:off x="536263" y="2714254"/>
            <a:ext cx="371306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DB2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</a:p>
          <a:p>
            <a:pPr algn="ctr"/>
            <a:endParaRPr lang="ro-RO" b="1" dirty="0">
              <a:solidFill>
                <a:srgbClr val="DB24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cu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terapeutică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biodisponibilitate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barierei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educerea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toxicității sistemice comparativ cu formulările injectabile convenționale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2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866CC5-47C0-4728-140D-E1E14B9A4F72}"/>
              </a:ext>
            </a:extLst>
          </p:cNvPr>
          <p:cNvSpPr txBox="1"/>
          <p:nvPr/>
        </p:nvSpPr>
        <p:spPr>
          <a:xfrm>
            <a:off x="818693" y="895310"/>
            <a:ext cx="6375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it-IT" sz="24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1DDF6-D197-05EC-A36C-91F67E97B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6336C-B390-40EE-CEFF-1F2DEB4DB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14621D-E580-AB6D-64E5-0115A489AAD7}"/>
              </a:ext>
            </a:extLst>
          </p:cNvPr>
          <p:cNvSpPr txBox="1"/>
          <p:nvPr/>
        </p:nvSpPr>
        <p:spPr>
          <a:xfrm>
            <a:off x="1274367" y="1748641"/>
            <a:ext cx="1061748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b="1" dirty="0" err="1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Formularea</a:t>
            </a:r>
            <a:r>
              <a:rPr lang="en-US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sistemului</a:t>
            </a:r>
            <a:r>
              <a:rPr lang="en-US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1900" b="1" dirty="0" err="1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eliberare</a:t>
            </a:r>
            <a:r>
              <a:rPr lang="en-US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controlată</a:t>
            </a:r>
            <a:r>
              <a:rPr lang="en-US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1900" b="1" dirty="0" err="1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medicamentelor</a:t>
            </a:r>
            <a:r>
              <a:rPr lang="en-US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Identificarea/selectarea unor </a:t>
            </a: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emulgatori cu profil de siguranță adecvat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poate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permit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dezvoltarea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sisteme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administrare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intravenoasă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medicamentelor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performanțe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superioare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celor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actuale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o-R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RO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Eliberare multiplă secvențială</a:t>
            </a:r>
            <a:endParaRPr lang="en-US" sz="1900" b="1" dirty="0">
              <a:solidFill>
                <a:srgbClr val="D5232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Dezvoltarea unor sisteme care pot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elibera mai multe medicamente în ordinea și momentul dorit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, în funcție de stimuli diferiți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endogeni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(pH, specii reactive de oxigen)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și </a:t>
            </a: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exogeni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 (temperatură, ultrasunete, câmp magnetic)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o-RO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RO" sz="1900" b="1" dirty="0">
                <a:solidFill>
                  <a:srgbClr val="D523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Terapie țintită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Anticorpii monoclonali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(ex.: trastuzumab, cetuximab, rituximab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OX26) pot </a:t>
            </a: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direcționa medicamentele către celule tumorale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</a:rPr>
              <a:t>, permițând reducerea dozelor și creșterea eficacității terapeutice.</a:t>
            </a:r>
          </a:p>
        </p:txBody>
      </p:sp>
      <p:pic>
        <p:nvPicPr>
          <p:cNvPr id="21" name="Graphic 20" descr="Checklist RTL">
            <a:extLst>
              <a:ext uri="{FF2B5EF4-FFF2-40B4-BE49-F238E27FC236}">
                <a16:creationId xmlns:a16="http://schemas.microsoft.com/office/drawing/2014/main" id="{1024843E-53BF-442A-2317-4458185F4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531" y="2077893"/>
            <a:ext cx="914400" cy="914400"/>
          </a:xfrm>
          <a:prstGeom prst="rect">
            <a:avLst/>
          </a:prstGeom>
        </p:spPr>
      </p:pic>
      <p:pic>
        <p:nvPicPr>
          <p:cNvPr id="23" name="Graphic 22" descr="Bullseye with solid fill">
            <a:extLst>
              <a:ext uri="{FF2B5EF4-FFF2-40B4-BE49-F238E27FC236}">
                <a16:creationId xmlns:a16="http://schemas.microsoft.com/office/drawing/2014/main" id="{F730FD24-1744-EDE5-E236-D085C7ADB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531" y="5437061"/>
            <a:ext cx="914400" cy="914400"/>
          </a:xfrm>
          <a:prstGeom prst="rect">
            <a:avLst/>
          </a:prstGeom>
        </p:spPr>
      </p:pic>
      <p:pic>
        <p:nvPicPr>
          <p:cNvPr id="31" name="Graphic 30" descr="Medicine with solid fill">
            <a:extLst>
              <a:ext uri="{FF2B5EF4-FFF2-40B4-BE49-F238E27FC236}">
                <a16:creationId xmlns:a16="http://schemas.microsoft.com/office/drawing/2014/main" id="{67DF186D-4C84-DB82-4C12-ACE46BFA1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531" y="3713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F5A807-F318-FE61-5C5D-7B1A4E75C02C}"/>
              </a:ext>
            </a:extLst>
          </p:cNvPr>
          <p:cNvSpPr txBox="1">
            <a:spLocks/>
          </p:cNvSpPr>
          <p:nvPr/>
        </p:nvSpPr>
        <p:spPr>
          <a:xfrm>
            <a:off x="847724" y="37600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MULȚUMIM  PENTRU  ATENȚIE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04AC1-1B3F-0C4E-B909-BCF87A32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8" y="359841"/>
            <a:ext cx="3117841" cy="2078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F4C19-F052-D913-6CA4-DACA2F0B9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80" y="457049"/>
            <a:ext cx="3846486" cy="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D378-656D-0A9C-7D81-9EC0E6F5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715AB-F24F-05EE-DFF1-B041B7A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2393"/>
          <a:stretch>
            <a:fillRect/>
          </a:stretch>
        </p:blipFill>
        <p:spPr>
          <a:xfrm>
            <a:off x="928383" y="946300"/>
            <a:ext cx="10280872" cy="5386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62A6C-C43C-1E83-B9C0-52731CE22053}"/>
              </a:ext>
            </a:extLst>
          </p:cNvPr>
          <p:cNvSpPr txBox="1"/>
          <p:nvPr/>
        </p:nvSpPr>
        <p:spPr>
          <a:xfrm>
            <a:off x="773860" y="1004045"/>
            <a:ext cx="6185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E51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400" b="1" dirty="0">
              <a:solidFill>
                <a:srgbClr val="E51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C2C06-A494-447E-6680-1C8A6B79E093}"/>
              </a:ext>
            </a:extLst>
          </p:cNvPr>
          <p:cNvSpPr txBox="1"/>
          <p:nvPr/>
        </p:nvSpPr>
        <p:spPr>
          <a:xfrm>
            <a:off x="0" y="642841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Cancer Institute (NCI)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https://www.nih.gov/about-nih/nih-almanac/national-cancer-institute-nci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(accesat în Iunie 2025).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72447-9613-3727-A618-BE162BD9D0A4}"/>
              </a:ext>
            </a:extLst>
          </p:cNvPr>
          <p:cNvSpPr txBox="1"/>
          <p:nvPr/>
        </p:nvSpPr>
        <p:spPr>
          <a:xfrm>
            <a:off x="928383" y="5550899"/>
            <a:ext cx="102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1.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utilizate pentru tratamentul cancerului.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7F3370-A98E-B9BE-3866-47A9B14CB9E0}"/>
              </a:ext>
            </a:extLst>
          </p:cNvPr>
          <p:cNvSpPr/>
          <p:nvPr/>
        </p:nvSpPr>
        <p:spPr>
          <a:xfrm>
            <a:off x="1645955" y="2536472"/>
            <a:ext cx="2250834" cy="41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00D3E-12FB-4BAA-E0F3-592F1DF050C3}"/>
              </a:ext>
            </a:extLst>
          </p:cNvPr>
          <p:cNvSpPr/>
          <p:nvPr/>
        </p:nvSpPr>
        <p:spPr>
          <a:xfrm>
            <a:off x="6719667" y="2557735"/>
            <a:ext cx="2250834" cy="41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B1576-BA0C-478A-83D7-E4A37029A46E}"/>
              </a:ext>
            </a:extLst>
          </p:cNvPr>
          <p:cNvSpPr/>
          <p:nvPr/>
        </p:nvSpPr>
        <p:spPr>
          <a:xfrm>
            <a:off x="1509627" y="3314848"/>
            <a:ext cx="9378113" cy="46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3DA945-35E8-8F1F-1AA8-E3658718180E}"/>
              </a:ext>
            </a:extLst>
          </p:cNvPr>
          <p:cNvSpPr/>
          <p:nvPr/>
        </p:nvSpPr>
        <p:spPr>
          <a:xfrm>
            <a:off x="3896789" y="1394489"/>
            <a:ext cx="4300913" cy="46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7D8E4A-36DA-5CF1-9D96-3F2C61E0FFE3}"/>
              </a:ext>
            </a:extLst>
          </p:cNvPr>
          <p:cNvSpPr/>
          <p:nvPr/>
        </p:nvSpPr>
        <p:spPr>
          <a:xfrm>
            <a:off x="8868397" y="3187690"/>
            <a:ext cx="2926454" cy="2344326"/>
          </a:xfrm>
          <a:prstGeom prst="rect">
            <a:avLst/>
          </a:prstGeom>
          <a:noFill/>
          <a:ln w="28575"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70792-EDC5-D65E-5E56-57A51EA96AD6}"/>
              </a:ext>
            </a:extLst>
          </p:cNvPr>
          <p:cNvSpPr txBox="1"/>
          <p:nvPr/>
        </p:nvSpPr>
        <p:spPr>
          <a:xfrm>
            <a:off x="1001146" y="2601684"/>
            <a:ext cx="3911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LOCALĂ</a:t>
            </a:r>
            <a:r>
              <a:rPr lang="en-US" sz="20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B1854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F8A005-8DEA-0514-BA4C-BFB752AD741E}"/>
              </a:ext>
            </a:extLst>
          </p:cNvPr>
          <p:cNvSpPr txBox="1"/>
          <p:nvPr/>
        </p:nvSpPr>
        <p:spPr>
          <a:xfrm>
            <a:off x="5135526" y="2601684"/>
            <a:ext cx="6055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SISTEMICĂ</a:t>
            </a:r>
            <a:r>
              <a:rPr lang="en-US" sz="20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617FAA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33A4E-88DE-71A5-2B7F-9D1375453227}"/>
              </a:ext>
            </a:extLst>
          </p:cNvPr>
          <p:cNvSpPr txBox="1"/>
          <p:nvPr/>
        </p:nvSpPr>
        <p:spPr>
          <a:xfrm>
            <a:off x="5135525" y="3465739"/>
            <a:ext cx="1824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Chimioterapie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876882-A260-DAFA-ED8D-24ADFC6B164D}"/>
              </a:ext>
            </a:extLst>
          </p:cNvPr>
          <p:cNvSpPr txBox="1"/>
          <p:nvPr/>
        </p:nvSpPr>
        <p:spPr>
          <a:xfrm>
            <a:off x="982745" y="3465739"/>
            <a:ext cx="1824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Chirurgie</a:t>
            </a:r>
            <a:r>
              <a:rPr lang="en-US" sz="16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B18548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E5CBBD-3A46-0DF4-69EE-089A4AA64ECC}"/>
              </a:ext>
            </a:extLst>
          </p:cNvPr>
          <p:cNvSpPr txBox="1"/>
          <p:nvPr/>
        </p:nvSpPr>
        <p:spPr>
          <a:xfrm>
            <a:off x="3087990" y="3454844"/>
            <a:ext cx="1824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Radioterapie</a:t>
            </a:r>
            <a:r>
              <a:rPr lang="en-US" sz="1600" b="1" dirty="0">
                <a:solidFill>
                  <a:srgbClr val="B185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B1854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270C68-A995-9F02-B059-2D986AB0A87F}"/>
              </a:ext>
            </a:extLst>
          </p:cNvPr>
          <p:cNvSpPr txBox="1"/>
          <p:nvPr/>
        </p:nvSpPr>
        <p:spPr>
          <a:xfrm>
            <a:off x="7213623" y="3188740"/>
            <a:ext cx="1824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hormonală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6F835A-27FC-A4FF-1A05-03028D0AD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52AFE-F7C5-15EC-7CEF-5830EBE14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516D1E-736C-108F-5463-6E4F0B8C8567}"/>
              </a:ext>
            </a:extLst>
          </p:cNvPr>
          <p:cNvSpPr/>
          <p:nvPr/>
        </p:nvSpPr>
        <p:spPr>
          <a:xfrm>
            <a:off x="9199660" y="3219150"/>
            <a:ext cx="2393342" cy="52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3E5F5-E615-1B09-8455-B387FAF5EFE9}"/>
              </a:ext>
            </a:extLst>
          </p:cNvPr>
          <p:cNvSpPr txBox="1"/>
          <p:nvPr/>
        </p:nvSpPr>
        <p:spPr>
          <a:xfrm>
            <a:off x="8832271" y="3252960"/>
            <a:ext cx="2976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 de eliberare controlată </a:t>
            </a:r>
          </a:p>
          <a:p>
            <a:pPr algn="ctr"/>
            <a:r>
              <a:rPr lang="ro-RO" sz="1600" b="1" dirty="0">
                <a:solidFill>
                  <a:srgbClr val="617F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medicamentelor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81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BE883-B251-38B9-6B6C-9C9813E32991}"/>
              </a:ext>
            </a:extLst>
          </p:cNvPr>
          <p:cNvSpPr txBox="1"/>
          <p:nvPr/>
        </p:nvSpPr>
        <p:spPr>
          <a:xfrm>
            <a:off x="769478" y="743292"/>
            <a:ext cx="10021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EMULSII: </a:t>
            </a:r>
            <a:r>
              <a:rPr lang="en-US" sz="20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eliberare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controlată</a:t>
            </a:r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medicamentelor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54C2B-F356-6762-EB77-E78CE49AA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623BBA-7DDC-8EC0-870F-F02500641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6673" r="9788"/>
          <a:stretch>
            <a:fillRect/>
          </a:stretch>
        </p:blipFill>
        <p:spPr>
          <a:xfrm>
            <a:off x="534620" y="2035190"/>
            <a:ext cx="2087724" cy="44681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37BCFB-ADB9-69D4-FB81-A218EF916551}"/>
              </a:ext>
            </a:extLst>
          </p:cNvPr>
          <p:cNvSpPr/>
          <p:nvPr/>
        </p:nvSpPr>
        <p:spPr>
          <a:xfrm>
            <a:off x="2646896" y="2035191"/>
            <a:ext cx="1225102" cy="2859538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˗ 100 </a:t>
            </a:r>
            <a:r>
              <a:rPr lang="el-G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˗ 5</a:t>
            </a:r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nm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4D459-6C99-B68D-C06A-F19AA937A9A0}"/>
              </a:ext>
            </a:extLst>
          </p:cNvPr>
          <p:cNvSpPr/>
          <p:nvPr/>
        </p:nvSpPr>
        <p:spPr>
          <a:xfrm>
            <a:off x="534620" y="1701122"/>
            <a:ext cx="2087724" cy="303876"/>
          </a:xfrm>
          <a:prstGeom prst="rect">
            <a:avLst/>
          </a:prstGeom>
          <a:solidFill>
            <a:srgbClr val="DBD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de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60F469-C13B-E1C3-53E2-79CAED4DF756}"/>
              </a:ext>
            </a:extLst>
          </p:cNvPr>
          <p:cNvSpPr/>
          <p:nvPr/>
        </p:nvSpPr>
        <p:spPr>
          <a:xfrm>
            <a:off x="2654956" y="1701122"/>
            <a:ext cx="1217042" cy="303876"/>
          </a:xfrm>
          <a:prstGeom prst="rect">
            <a:avLst/>
          </a:prstGeom>
          <a:solidFill>
            <a:srgbClr val="DBD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Dimensiune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FA147D-26F3-43B1-F0B8-CB196E504F22}"/>
              </a:ext>
            </a:extLst>
          </p:cNvPr>
          <p:cNvSpPr/>
          <p:nvPr/>
        </p:nvSpPr>
        <p:spPr>
          <a:xfrm>
            <a:off x="2646896" y="4906994"/>
            <a:ext cx="1225102" cy="1591891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˗ </a:t>
            </a:r>
            <a:r>
              <a:rPr lang="ro-RO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nm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5CD6A-BBD2-9280-8C47-E88D5E8E86F3}"/>
              </a:ext>
            </a:extLst>
          </p:cNvPr>
          <p:cNvSpPr/>
          <p:nvPr/>
        </p:nvSpPr>
        <p:spPr>
          <a:xfrm>
            <a:off x="3904502" y="2035191"/>
            <a:ext cx="1653529" cy="2859538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 de energie redus &amp; ridicat</a:t>
            </a: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 de energie redus &amp; ridicat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4CC30C-1C7B-9C96-D8BA-F18404B9C8B7}"/>
              </a:ext>
            </a:extLst>
          </p:cNvPr>
          <p:cNvSpPr/>
          <p:nvPr/>
        </p:nvSpPr>
        <p:spPr>
          <a:xfrm>
            <a:off x="3904501" y="1697220"/>
            <a:ext cx="1653529" cy="307778"/>
          </a:xfrm>
          <a:prstGeom prst="rect">
            <a:avLst/>
          </a:prstGeom>
          <a:solidFill>
            <a:srgbClr val="DBD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de obținere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B449D5-929A-AE8E-67C1-0E05F5A1D996}"/>
              </a:ext>
            </a:extLst>
          </p:cNvPr>
          <p:cNvSpPr/>
          <p:nvPr/>
        </p:nvSpPr>
        <p:spPr>
          <a:xfrm>
            <a:off x="3896550" y="4911274"/>
            <a:ext cx="1661480" cy="1591892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 de energie redus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B99E4D-0602-8E63-2B14-2EDF309685D3}"/>
              </a:ext>
            </a:extLst>
          </p:cNvPr>
          <p:cNvSpPr txBox="1"/>
          <p:nvPr/>
        </p:nvSpPr>
        <p:spPr>
          <a:xfrm>
            <a:off x="-1" y="6511150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Gupta 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colab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o-RO" sz="1400" b="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o-RO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Matter</a:t>
            </a:r>
            <a:r>
              <a:rPr lang="en-US" sz="14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28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https://doi.org/10.1039/C5SM02958A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(accesat în Iunie 2025).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D6ED35-FAC3-FBA0-3821-D723896F7660}"/>
              </a:ext>
            </a:extLst>
          </p:cNvPr>
          <p:cNvCxnSpPr>
            <a:cxnSpLocks/>
          </p:cNvCxnSpPr>
          <p:nvPr/>
        </p:nvCxnSpPr>
        <p:spPr>
          <a:xfrm>
            <a:off x="421009" y="2045823"/>
            <a:ext cx="0" cy="4319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7035DF-900E-D057-2F5E-FC03A11DC775}"/>
              </a:ext>
            </a:extLst>
          </p:cNvPr>
          <p:cNvSpPr txBox="1"/>
          <p:nvPr/>
        </p:nvSpPr>
        <p:spPr>
          <a:xfrm rot="16200000">
            <a:off x="-1886608" y="4051653"/>
            <a:ext cx="4319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Dimensiune descrescătoare</a:t>
            </a:r>
            <a:endParaRPr lang="en-US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5B3C9-EB63-2377-56BE-9F459BDC8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2" y="1548811"/>
            <a:ext cx="4511044" cy="39658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448A1A-70DF-39C2-CE02-18F35226DB78}"/>
              </a:ext>
            </a:extLst>
          </p:cNvPr>
          <p:cNvSpPr/>
          <p:nvPr/>
        </p:nvSpPr>
        <p:spPr>
          <a:xfrm>
            <a:off x="5590532" y="2035190"/>
            <a:ext cx="1653529" cy="2859538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Termodinamic instabilă, stabilitate cinetică redusă</a:t>
            </a: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Termodinamic instabilă, stabilitate cinetică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EEC6B9-DAA1-EB01-DC7B-963B3C70A7CB}"/>
              </a:ext>
            </a:extLst>
          </p:cNvPr>
          <p:cNvSpPr/>
          <p:nvPr/>
        </p:nvSpPr>
        <p:spPr>
          <a:xfrm>
            <a:off x="5590533" y="1697220"/>
            <a:ext cx="1653529" cy="307778"/>
          </a:xfrm>
          <a:prstGeom prst="rect">
            <a:avLst/>
          </a:prstGeom>
          <a:solidFill>
            <a:srgbClr val="DBD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Stabilitate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6FFD72-8354-6B2C-D964-AC7A05D60D21}"/>
              </a:ext>
            </a:extLst>
          </p:cNvPr>
          <p:cNvSpPr/>
          <p:nvPr/>
        </p:nvSpPr>
        <p:spPr>
          <a:xfrm>
            <a:off x="5590532" y="4906993"/>
            <a:ext cx="1653529" cy="1591892"/>
          </a:xfrm>
          <a:prstGeom prst="rect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Termodinamic stabilă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48BEC9-B599-7B7E-E945-88E1BBE7A7AB}"/>
              </a:ext>
            </a:extLst>
          </p:cNvPr>
          <p:cNvSpPr txBox="1"/>
          <p:nvPr/>
        </p:nvSpPr>
        <p:spPr>
          <a:xfrm>
            <a:off x="7202133" y="5640008"/>
            <a:ext cx="494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2. 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odalități de administrare a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formulărilor f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rmaceutice de tip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emulsie</a:t>
            </a:r>
            <a:r>
              <a:rPr lang="ro-RO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BCA9F-30F8-CC8E-1D7E-F110B131BC11}"/>
              </a:ext>
            </a:extLst>
          </p:cNvPr>
          <p:cNvSpPr txBox="1"/>
          <p:nvPr/>
        </p:nvSpPr>
        <p:spPr>
          <a:xfrm>
            <a:off x="7386631" y="3892223"/>
            <a:ext cx="13567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Intravenos</a:t>
            </a:r>
            <a:endParaRPr lang="en-US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886284-D3E9-B05C-EACC-539653514311}"/>
              </a:ext>
            </a:extLst>
          </p:cNvPr>
          <p:cNvSpPr txBox="1"/>
          <p:nvPr/>
        </p:nvSpPr>
        <p:spPr>
          <a:xfrm>
            <a:off x="7312200" y="2396114"/>
            <a:ext cx="11659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endParaRPr lang="en-US" sz="1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3009C0-4B68-D199-CA79-0EA88654E522}"/>
              </a:ext>
            </a:extLst>
          </p:cNvPr>
          <p:cNvSpPr txBox="1"/>
          <p:nvPr/>
        </p:nvSpPr>
        <p:spPr>
          <a:xfrm>
            <a:off x="10741277" y="2982994"/>
            <a:ext cx="9731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Ocular</a:t>
            </a:r>
            <a:endParaRPr lang="en-US" sz="1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4A85E1-99CA-A547-B5A2-46DFC04A2895}"/>
              </a:ext>
            </a:extLst>
          </p:cNvPr>
          <p:cNvSpPr txBox="1"/>
          <p:nvPr/>
        </p:nvSpPr>
        <p:spPr>
          <a:xfrm>
            <a:off x="10950387" y="4248838"/>
            <a:ext cx="92525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Nazal</a:t>
            </a:r>
            <a:endParaRPr lang="en-US" sz="1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D3DF94-D391-0C94-019D-30B9F417F93C}"/>
              </a:ext>
            </a:extLst>
          </p:cNvPr>
          <p:cNvSpPr txBox="1"/>
          <p:nvPr/>
        </p:nvSpPr>
        <p:spPr>
          <a:xfrm>
            <a:off x="9759950" y="5341909"/>
            <a:ext cx="130174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cale orală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27E37-1E06-5B9C-80A2-A20827D08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F2550-F44B-B321-8CA7-08D608C22CC6}"/>
              </a:ext>
            </a:extLst>
          </p:cNvPr>
          <p:cNvSpPr txBox="1"/>
          <p:nvPr/>
        </p:nvSpPr>
        <p:spPr>
          <a:xfrm>
            <a:off x="482392" y="1096205"/>
            <a:ext cx="1080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Emulsi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preparate farmaceutice, constituite dintr-un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format din două faze lichide nemiscibile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realizat cu ajutorul unor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emulgatori pentru a menține stabilitatea acestuia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5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7EBD31-8099-B90A-780E-CD5DBB6E0E54}"/>
              </a:ext>
            </a:extLst>
          </p:cNvPr>
          <p:cNvSpPr txBox="1"/>
          <p:nvPr/>
        </p:nvSpPr>
        <p:spPr>
          <a:xfrm>
            <a:off x="656680" y="807046"/>
            <a:ext cx="11577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D92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STADIUL ACTUAL AL CUNOAȘTERII ÎN DOMENIUL </a:t>
            </a:r>
            <a:r>
              <a:rPr lang="en-US" sz="2000" b="1" dirty="0">
                <a:solidFill>
                  <a:srgbClr val="D92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EMULSII</a:t>
            </a:r>
            <a:r>
              <a:rPr lang="ro-RO" sz="2000" b="1" dirty="0">
                <a:solidFill>
                  <a:srgbClr val="D923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 INTRAVENOASE</a:t>
            </a:r>
            <a:endParaRPr lang="en-US" sz="2000" b="1" dirty="0">
              <a:solidFill>
                <a:srgbClr val="D923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172135-46DD-C866-7032-4EAB2782503A}"/>
              </a:ext>
            </a:extLst>
          </p:cNvPr>
          <p:cNvGrpSpPr/>
          <p:nvPr/>
        </p:nvGrpSpPr>
        <p:grpSpPr>
          <a:xfrm>
            <a:off x="4543771" y="2307578"/>
            <a:ext cx="5534037" cy="3553551"/>
            <a:chOff x="5974846" y="2749416"/>
            <a:chExt cx="5045579" cy="31362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EB03BA-6468-CC81-982D-D22716CA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8" t="30309" r="14744" b="7955"/>
            <a:stretch>
              <a:fillRect/>
            </a:stretch>
          </p:blipFill>
          <p:spPr>
            <a:xfrm>
              <a:off x="5974846" y="2866030"/>
              <a:ext cx="4907037" cy="26749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E32BB7-F7D3-AB79-63F6-BFF90386CF92}"/>
                </a:ext>
              </a:extLst>
            </p:cNvPr>
            <p:cNvSpPr/>
            <p:nvPr/>
          </p:nvSpPr>
          <p:spPr>
            <a:xfrm>
              <a:off x="5974846" y="2749416"/>
              <a:ext cx="20521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5AC14C-27EE-9467-C344-3E26C17B7378}"/>
                </a:ext>
              </a:extLst>
            </p:cNvPr>
            <p:cNvSpPr/>
            <p:nvPr/>
          </p:nvSpPr>
          <p:spPr>
            <a:xfrm>
              <a:off x="9776601" y="5400675"/>
              <a:ext cx="1243824" cy="48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D5CDD1-89A2-50B9-A388-50F5EB7B3AC8}"/>
              </a:ext>
            </a:extLst>
          </p:cNvPr>
          <p:cNvSpPr txBox="1"/>
          <p:nvPr/>
        </p:nvSpPr>
        <p:spPr>
          <a:xfrm>
            <a:off x="9064685" y="2218668"/>
            <a:ext cx="1998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hidrofil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2B7220-B7DD-504B-D8DB-AD81CD165EB6}"/>
              </a:ext>
            </a:extLst>
          </p:cNvPr>
          <p:cNvSpPr txBox="1"/>
          <p:nvPr/>
        </p:nvSpPr>
        <p:spPr>
          <a:xfrm>
            <a:off x="9721184" y="3153746"/>
            <a:ext cx="2189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hidrofobă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23120-E435-2451-C2F1-73F964E14079}"/>
              </a:ext>
            </a:extLst>
          </p:cNvPr>
          <p:cNvSpPr txBox="1"/>
          <p:nvPr/>
        </p:nvSpPr>
        <p:spPr>
          <a:xfrm>
            <a:off x="9643375" y="4205769"/>
            <a:ext cx="2189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Substanța activă lipofilă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D783A-D674-1F6A-784D-5053410A49E3}"/>
              </a:ext>
            </a:extLst>
          </p:cNvPr>
          <p:cNvSpPr txBox="1"/>
          <p:nvPr/>
        </p:nvSpPr>
        <p:spPr>
          <a:xfrm>
            <a:off x="9038126" y="5185817"/>
            <a:ext cx="2189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lipofilă internă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18532-217A-93D9-DE92-4B6A5AA94CAD}"/>
              </a:ext>
            </a:extLst>
          </p:cNvPr>
          <p:cNvSpPr/>
          <p:nvPr/>
        </p:nvSpPr>
        <p:spPr>
          <a:xfrm>
            <a:off x="481950" y="1579523"/>
            <a:ext cx="3957854" cy="4638675"/>
          </a:xfrm>
          <a:prstGeom prst="rect">
            <a:avLst/>
          </a:prstGeom>
          <a:solidFill>
            <a:srgbClr val="FDE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1D4A9-6554-E974-100C-C1FC663DAF2F}"/>
              </a:ext>
            </a:extLst>
          </p:cNvPr>
          <p:cNvSpPr/>
          <p:nvPr/>
        </p:nvSpPr>
        <p:spPr>
          <a:xfrm>
            <a:off x="842238" y="1774397"/>
            <a:ext cx="2210564" cy="369332"/>
          </a:xfrm>
          <a:prstGeom prst="rect">
            <a:avLst/>
          </a:prstGeom>
          <a:solidFill>
            <a:srgbClr val="E51937"/>
          </a:solidFill>
          <a:ln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 cheie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521817-F228-07AA-0BB0-C003544A7788}"/>
              </a:ext>
            </a:extLst>
          </p:cNvPr>
          <p:cNvSpPr/>
          <p:nvPr/>
        </p:nvSpPr>
        <p:spPr>
          <a:xfrm>
            <a:off x="842238" y="2847964"/>
            <a:ext cx="2210564" cy="369332"/>
          </a:xfrm>
          <a:prstGeom prst="rect">
            <a:avLst/>
          </a:prstGeom>
          <a:solidFill>
            <a:srgbClr val="E51937"/>
          </a:solidFill>
          <a:ln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de date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BC3212-460B-42B8-3B0A-5EE3F9D7CA51}"/>
              </a:ext>
            </a:extLst>
          </p:cNvPr>
          <p:cNvSpPr/>
          <p:nvPr/>
        </p:nvSpPr>
        <p:spPr>
          <a:xfrm>
            <a:off x="842238" y="3920954"/>
            <a:ext cx="2210564" cy="369332"/>
          </a:xfrm>
          <a:prstGeom prst="rect">
            <a:avLst/>
          </a:prstGeom>
          <a:solidFill>
            <a:srgbClr val="E51937"/>
          </a:solidFill>
          <a:ln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 de timp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C5E90F-FEF5-78A1-62FB-92317EE5A83F}"/>
              </a:ext>
            </a:extLst>
          </p:cNvPr>
          <p:cNvSpPr txBox="1"/>
          <p:nvPr/>
        </p:nvSpPr>
        <p:spPr>
          <a:xfrm>
            <a:off x="764335" y="2220725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Intravenous nanoemulsion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565A4B-D5CB-1933-3A6F-FC377433F6CE}"/>
              </a:ext>
            </a:extLst>
          </p:cNvPr>
          <p:cNvSpPr txBox="1"/>
          <p:nvPr/>
        </p:nvSpPr>
        <p:spPr>
          <a:xfrm>
            <a:off x="842238" y="329053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08294-CBAA-9837-BD6C-0B6495E4A0B0}"/>
              </a:ext>
            </a:extLst>
          </p:cNvPr>
          <p:cNvSpPr txBox="1"/>
          <p:nvPr/>
        </p:nvSpPr>
        <p:spPr>
          <a:xfrm>
            <a:off x="842238" y="435467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DB2D0-2A7B-440F-988A-FF5D38138E52}"/>
              </a:ext>
            </a:extLst>
          </p:cNvPr>
          <p:cNvSpPr/>
          <p:nvPr/>
        </p:nvSpPr>
        <p:spPr>
          <a:xfrm>
            <a:off x="481949" y="1579523"/>
            <a:ext cx="11224493" cy="4638675"/>
          </a:xfrm>
          <a:prstGeom prst="rect">
            <a:avLst/>
          </a:prstGeom>
          <a:noFill/>
          <a:ln w="19050"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23B722-F6D0-0F1B-D279-3A03B9ADDC21}"/>
              </a:ext>
            </a:extLst>
          </p:cNvPr>
          <p:cNvSpPr/>
          <p:nvPr/>
        </p:nvSpPr>
        <p:spPr>
          <a:xfrm>
            <a:off x="842238" y="4993944"/>
            <a:ext cx="2210564" cy="369332"/>
          </a:xfrm>
          <a:prstGeom prst="rect">
            <a:avLst/>
          </a:prstGeom>
          <a:solidFill>
            <a:srgbClr val="E51937"/>
          </a:solidFill>
          <a:ln>
            <a:solidFill>
              <a:srgbClr val="E51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1AE316-9DD2-0537-CA63-42DD371FCF61}"/>
              </a:ext>
            </a:extLst>
          </p:cNvPr>
          <p:cNvSpPr txBox="1"/>
          <p:nvPr/>
        </p:nvSpPr>
        <p:spPr>
          <a:xfrm>
            <a:off x="842238" y="5440272"/>
            <a:ext cx="298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review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cercetare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4F2136-6E7B-97AA-F320-582CD56A6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825F99-24AC-2122-52B2-6BC7CA9F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A528-17B6-04C4-A444-8A5F8A78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3A5C98-A378-6A8F-C35F-3F5950D03B49}"/>
              </a:ext>
            </a:extLst>
          </p:cNvPr>
          <p:cNvSpPr txBox="1"/>
          <p:nvPr/>
        </p:nvSpPr>
        <p:spPr>
          <a:xfrm>
            <a:off x="691726" y="809483"/>
            <a:ext cx="10021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EMULSII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INTRAVENOASE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0D1BDD-13E2-B11D-41E7-D81F16770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E5DF72-9319-1439-8C09-8910ABB88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041" r="41777" b="55663"/>
          <a:stretch>
            <a:fillRect/>
          </a:stretch>
        </p:blipFill>
        <p:spPr>
          <a:xfrm>
            <a:off x="4183562" y="1571766"/>
            <a:ext cx="1550708" cy="17865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0C3213-5E3C-CE21-649A-465E01124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7" t="2212" r="15467" b="91133"/>
          <a:stretch>
            <a:fillRect/>
          </a:stretch>
        </p:blipFill>
        <p:spPr>
          <a:xfrm>
            <a:off x="4773886" y="5618327"/>
            <a:ext cx="542263" cy="2811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9855318-9D8E-F032-F05E-1CC5D10FE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0755" r="40159" b="5600"/>
          <a:stretch>
            <a:fillRect/>
          </a:stretch>
        </p:blipFill>
        <p:spPr>
          <a:xfrm>
            <a:off x="4260475" y="3614152"/>
            <a:ext cx="1529336" cy="1843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096080-9672-2313-9A6B-FC1602BA0168}"/>
              </a:ext>
            </a:extLst>
          </p:cNvPr>
          <p:cNvSpPr txBox="1"/>
          <p:nvPr/>
        </p:nvSpPr>
        <p:spPr>
          <a:xfrm>
            <a:off x="421093" y="1588915"/>
            <a:ext cx="3713060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endParaRPr lang="en-US" b="1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substanțelor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solubilitate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eficacitate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biodisponibilitate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(100%)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barierei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a principiilor active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reducerea toxicității sistemice comparativ cu formulările injectabile convenționale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2A95C-06F1-C1F8-3B12-414A87E34DCC}"/>
              </a:ext>
            </a:extLst>
          </p:cNvPr>
          <p:cNvSpPr txBox="1"/>
          <p:nvPr/>
        </p:nvSpPr>
        <p:spPr>
          <a:xfrm>
            <a:off x="8023912" y="1588914"/>
            <a:ext cx="3953564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endParaRPr lang="en-US" b="1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apirogene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(conform Ph. Eur.)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compatibile cu mediul biologic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500 nm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 de polidispersitate (PDI): &lt; 0,7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indică distribuție uniformă a dimensiunii particulelor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osmolaritate: sub 1000 mOsmol/L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pH: 6 – 9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0,07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nanoemulsiile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intravenoase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BD01C-77CD-6D09-BDB6-B7D3F3709BD5}"/>
              </a:ext>
            </a:extLst>
          </p:cNvPr>
          <p:cNvSpPr txBox="1"/>
          <p:nvPr/>
        </p:nvSpPr>
        <p:spPr>
          <a:xfrm>
            <a:off x="5578375" y="4382560"/>
            <a:ext cx="23969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nanoemulsii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apă în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U/A)</a:t>
            </a: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4C6CE5-BA34-F814-A69B-EB917A36A6C8}"/>
              </a:ext>
            </a:extLst>
          </p:cNvPr>
          <p:cNvSpPr txBox="1"/>
          <p:nvPr/>
        </p:nvSpPr>
        <p:spPr>
          <a:xfrm>
            <a:off x="5152206" y="5543046"/>
            <a:ext cx="702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ulei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5994F-7005-A394-DCCB-E8F5751A21E2}"/>
              </a:ext>
            </a:extLst>
          </p:cNvPr>
          <p:cNvSpPr txBox="1"/>
          <p:nvPr/>
        </p:nvSpPr>
        <p:spPr>
          <a:xfrm>
            <a:off x="6716142" y="5533754"/>
            <a:ext cx="702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49C35-74C0-6751-0259-EB586A6FE49B}"/>
              </a:ext>
            </a:extLst>
          </p:cNvPr>
          <p:cNvSpPr txBox="1"/>
          <p:nvPr/>
        </p:nvSpPr>
        <p:spPr>
          <a:xfrm>
            <a:off x="-1" y="6447352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Czerniel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colab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Pharmaceutics and Biopharmaceutics</a:t>
            </a:r>
            <a:r>
              <a:rPr lang="ro-RO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36-56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https://doi.org/10.1016/j.ejpb.2023.08.009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(accesat în Iunie 2025).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90FBD8-F7B6-2FF8-2831-B02325C9B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7" t="8647" r="19390" b="84698"/>
          <a:stretch>
            <a:fillRect/>
          </a:stretch>
        </p:blipFill>
        <p:spPr>
          <a:xfrm>
            <a:off x="6301301" y="5582261"/>
            <a:ext cx="430743" cy="2811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D40BEC-3470-4D56-3746-FDAD2245BE71}"/>
              </a:ext>
            </a:extLst>
          </p:cNvPr>
          <p:cNvSpPr txBox="1"/>
          <p:nvPr/>
        </p:nvSpPr>
        <p:spPr>
          <a:xfrm>
            <a:off x="5578376" y="2418256"/>
            <a:ext cx="2396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nanoemulsii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ulei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(U/A)</a:t>
            </a:r>
            <a:r>
              <a:rPr lang="ro-RO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69540-95EE-5CA8-689C-5791E5DF2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80198-EA98-E900-6658-A169646B1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B617F-6DE1-9AC6-9299-B926B3A4D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0D3FF-93DF-5E38-CF8D-0E33A8CF4227}"/>
              </a:ext>
            </a:extLst>
          </p:cNvPr>
          <p:cNvSpPr txBox="1"/>
          <p:nvPr/>
        </p:nvSpPr>
        <p:spPr>
          <a:xfrm>
            <a:off x="116956" y="733283"/>
            <a:ext cx="116816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en-US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 </a:t>
            </a:r>
            <a:r>
              <a:rPr lang="en-US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terapeutice</a:t>
            </a:r>
            <a:r>
              <a:rPr lang="en-US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medicamentelor</a:t>
            </a:r>
            <a:r>
              <a:rPr lang="en-US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all" dirty="0" err="1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antitumorale</a:t>
            </a:r>
            <a:r>
              <a:rPr lang="ro-RO" sz="16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A94F4-4B3F-0002-6306-8F3274E49E24}"/>
              </a:ext>
            </a:extLst>
          </p:cNvPr>
          <p:cNvSpPr txBox="1"/>
          <p:nvPr/>
        </p:nvSpPr>
        <p:spPr>
          <a:xfrm>
            <a:off x="1455612" y="6200917"/>
            <a:ext cx="921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Stimuli care determină eliberarea controlată a medicamentului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nanosisteme polimerice de administrare.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FA1BE-EC07-978F-56E9-C3F6C729C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B7945B-7D0B-B0A3-F79A-82A755E54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43" y="1161759"/>
            <a:ext cx="9603514" cy="50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2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897E-84C5-FF57-AD9F-0665F5D00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58F28-9CBF-A916-3FFC-A6A7472EC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805C939-FBF4-44C4-9DCA-68F1500F3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57748"/>
              </p:ext>
            </p:extLst>
          </p:nvPr>
        </p:nvGraphicFramePr>
        <p:xfrm>
          <a:off x="198780" y="-392588"/>
          <a:ext cx="11794440" cy="739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70E415-FF7F-034A-EB68-6AD3931B5391}"/>
              </a:ext>
            </a:extLst>
          </p:cNvPr>
          <p:cNvSpPr txBox="1"/>
          <p:nvPr/>
        </p:nvSpPr>
        <p:spPr>
          <a:xfrm>
            <a:off x="-1" y="6436719"/>
            <a:ext cx="1219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Lin 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colab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Today Advances</a:t>
            </a:r>
            <a:r>
              <a:rPr lang="ro-RO" sz="1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100266 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https://doi.org/10.1016/j.mtadv.2022.100266</a:t>
            </a:r>
            <a:r>
              <a:rPr lang="ro-RO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(accesat în Iunie 2025).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73F83-896D-8530-2B7B-5473253E1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9E162-E530-B536-2563-434C0CC0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50DD5-E18C-56B4-DE7C-455BB3CAB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9699C-8E5B-2A2E-1E3F-79FD4FB36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4580"/>
              </p:ext>
            </p:extLst>
          </p:nvPr>
        </p:nvGraphicFramePr>
        <p:xfrm>
          <a:off x="661315" y="1059904"/>
          <a:ext cx="10881360" cy="575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500">
                  <a:extLst>
                    <a:ext uri="{9D8B030D-6E8A-4147-A177-3AD203B41FA5}">
                      <a16:colId xmlns:a16="http://schemas.microsoft.com/office/drawing/2014/main" val="3267786596"/>
                    </a:ext>
                  </a:extLst>
                </a:gridCol>
                <a:gridCol w="1761071">
                  <a:extLst>
                    <a:ext uri="{9D8B030D-6E8A-4147-A177-3AD203B41FA5}">
                      <a16:colId xmlns:a16="http://schemas.microsoft.com/office/drawing/2014/main" val="1857488739"/>
                    </a:ext>
                  </a:extLst>
                </a:gridCol>
                <a:gridCol w="3765433">
                  <a:extLst>
                    <a:ext uri="{9D8B030D-6E8A-4147-A177-3AD203B41FA5}">
                      <a16:colId xmlns:a16="http://schemas.microsoft.com/office/drawing/2014/main" val="392568196"/>
                    </a:ext>
                  </a:extLst>
                </a:gridCol>
                <a:gridCol w="1805482">
                  <a:extLst>
                    <a:ext uri="{9D8B030D-6E8A-4147-A177-3AD203B41FA5}">
                      <a16:colId xmlns:a16="http://schemas.microsoft.com/office/drawing/2014/main" val="650425647"/>
                    </a:ext>
                  </a:extLst>
                </a:gridCol>
                <a:gridCol w="2031874">
                  <a:extLst>
                    <a:ext uri="{9D8B030D-6E8A-4147-A177-3AD203B41FA5}">
                      <a16:colId xmlns:a16="http://schemas.microsoft.com/office/drawing/2014/main" val="3999342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</a:t>
                      </a:r>
                      <a:r>
                        <a:rPr lang="ro-RO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 chimică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Matrice polimerică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Stimul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Aplicație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64861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Doxorubicina (DXR)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β-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Ciclodextrină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</a:t>
                      </a:r>
                      <a:r>
                        <a:rPr lang="en-US" sz="12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izopropilacrilamid</a:t>
                      </a:r>
                      <a:r>
                        <a:rPr lang="ro-RO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o-RO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NIPAm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polietilenglicol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(PEG)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hepatic</a:t>
                      </a:r>
                    </a:p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pulmonar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34444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hialuronic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/acid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gliciretinic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/L-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histidin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hepatic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05921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Poli(L-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lizină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(PLL)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reactive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oxigen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3395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Poli(acid lactic-co-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glicolic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(PLGA)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/poli(L-lizină) (PLL)/acid polilactic (PLA)/polietilenglicol (PEG)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sân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2741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Paclitaxel (PTX)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Poli(L-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lizină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(PLL)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olangiocarcinom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968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Poli(L-</a:t>
                      </a:r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γ-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glutamilglutamina) (PGG)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pulmonar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521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-(2-hidroxipropil)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metacrilamidă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HPMA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sân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596049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Cisplatina (CP)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Hidroxietil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chitosan/acid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hialuronic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galactoz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hepatic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97562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Gelatin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ă/poli(acid acrilic) 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b="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AAc</a:t>
                      </a:r>
                      <a:r>
                        <a:rPr lang="en-US" sz="1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o-RO" sz="12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hepatic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46007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Camptotecină (CPT)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dimetilacrilamidă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(PDMA)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reactive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oxigen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sân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936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Poli[2-</a:t>
                      </a:r>
                      <a:r>
                        <a:rPr lang="it-IT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(pentametileniminio)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etil metacrilat]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PPEMA</a:t>
                      </a:r>
                      <a:r>
                        <a:rPr lang="ro-RO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reactive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oxigen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pulmonar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3014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Poli(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metacrilat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oligo(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etilen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glicol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metil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eter</a:t>
                      </a: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(POEGMA)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874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Mitoxantronă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(MTO)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(1,2-distearoil-sn-glicero-3-fosfoetanolamină-N-[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metoxi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polietilenglicol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)-3000]) (DSPE-PEG</a:t>
                      </a:r>
                      <a:r>
                        <a:rPr lang="en-US" sz="1200" b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3K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pecii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reactive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oxigen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Cancer de </a:t>
                      </a:r>
                      <a:r>
                        <a:rPr lang="en-US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prostată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44299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D1ED7F-B34E-39BA-34C2-DE4601C40D0A}"/>
              </a:ext>
            </a:extLst>
          </p:cNvPr>
          <p:cNvSpPr txBox="1"/>
          <p:nvPr/>
        </p:nvSpPr>
        <p:spPr>
          <a:xfrm>
            <a:off x="689510" y="675151"/>
            <a:ext cx="10973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000" b="1" cap="all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olecule utilizate în terapia cancerului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CCE1A2-1372-AB7B-A480-D980FB80F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5483"/>
          <a:stretch>
            <a:fillRect/>
          </a:stretch>
        </p:blipFill>
        <p:spPr>
          <a:xfrm>
            <a:off x="2374418" y="1521665"/>
            <a:ext cx="1311886" cy="13021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22F539-BAD0-3A26-8F39-FAB069B59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2699"/>
          <a:stretch>
            <a:fillRect/>
          </a:stretch>
        </p:blipFill>
        <p:spPr>
          <a:xfrm rot="5400000">
            <a:off x="2591132" y="2974270"/>
            <a:ext cx="878459" cy="12045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CABF3A-813C-4B66-1087-689411206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6595" r="6462" b="5820"/>
          <a:stretch>
            <a:fillRect/>
          </a:stretch>
        </p:blipFill>
        <p:spPr>
          <a:xfrm>
            <a:off x="2712308" y="4164176"/>
            <a:ext cx="636106" cy="7024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A5D8AF-5B8A-F614-63B4-F4C37B96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4040" y="4931258"/>
            <a:ext cx="780472" cy="10951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5E8767-317F-870E-92C6-98FD775119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/>
          <a:stretch>
            <a:fillRect/>
          </a:stretch>
        </p:blipFill>
        <p:spPr>
          <a:xfrm rot="16200000">
            <a:off x="2670227" y="5828107"/>
            <a:ext cx="702499" cy="12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2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86C62-51CC-6547-EB73-275E1CC5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6836" y="274983"/>
            <a:ext cx="1830730" cy="37198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01EA19-1924-07CE-9056-F9C2E9130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31348"/>
              </p:ext>
            </p:extLst>
          </p:nvPr>
        </p:nvGraphicFramePr>
        <p:xfrm>
          <a:off x="902441" y="1569720"/>
          <a:ext cx="978408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6483">
                  <a:extLst>
                    <a:ext uri="{9D8B030D-6E8A-4147-A177-3AD203B41FA5}">
                      <a16:colId xmlns:a16="http://schemas.microsoft.com/office/drawing/2014/main" val="202633267"/>
                    </a:ext>
                  </a:extLst>
                </a:gridCol>
                <a:gridCol w="3457597">
                  <a:extLst>
                    <a:ext uri="{9D8B030D-6E8A-4147-A177-3AD203B41FA5}">
                      <a16:colId xmlns:a16="http://schemas.microsoft.com/office/drawing/2014/main" val="2384775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prim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Rol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formulă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15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preparate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injectabile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apoas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64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Polysorbate 80 (Tween 80)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Emulgator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3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Glicerol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o-solvent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56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Ulei de soia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uleioasă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49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Trigliceride cu lanț mediu (MCT)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uleioasă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20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Lecitina de soia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Emulgator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73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izopropilacrilamidă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-acid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acrilic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(PNIPAAm-</a:t>
                      </a:r>
                      <a:r>
                        <a:rPr lang="ro-RO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ro-RO" sz="1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-PAA)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Copolimer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09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Doxorubicin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(DXR)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ubstanț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activă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94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Hidroxid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o-RO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gulatori de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54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clorhidric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34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1C1C59-981A-F7D7-6ED0-132EF7773CA1}"/>
              </a:ext>
            </a:extLst>
          </p:cNvPr>
          <p:cNvSpPr txBox="1"/>
          <p:nvPr/>
        </p:nvSpPr>
        <p:spPr>
          <a:xfrm>
            <a:off x="689510" y="803481"/>
            <a:ext cx="10021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INTRAVENOASĂ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MATERII PRIME</a:t>
            </a:r>
            <a:r>
              <a:rPr lang="en-US" sz="2000" b="1" dirty="0">
                <a:solidFill>
                  <a:srgbClr val="D52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cap="all" dirty="0">
              <a:solidFill>
                <a:srgbClr val="D523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2DE1A-9561-325A-2A06-DC3F2BF2F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" y="250013"/>
            <a:ext cx="885652" cy="6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15110</TotalTime>
  <Words>1412</Words>
  <Application>Microsoft Office PowerPoint</Application>
  <PresentationFormat>Widescreen</PresentationFormat>
  <Paragraphs>286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Cretu</dc:creator>
  <cp:lastModifiedBy>Bianca Cretu</cp:lastModifiedBy>
  <cp:revision>345</cp:revision>
  <cp:lastPrinted>2025-09-26T10:05:13Z</cp:lastPrinted>
  <dcterms:created xsi:type="dcterms:W3CDTF">2025-05-28T09:20:23Z</dcterms:created>
  <dcterms:modified xsi:type="dcterms:W3CDTF">2025-10-14T04:54:55Z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{7F6A7D76-89AC-4038-B686-BB66CD4C85D2}</vt:lpwstr>
  </property>
  <property fmtid="{D5CDD505-2E9C-101B-9397-08002B2CF9AE}" pid="3" name="DLPManualFileClassificationLastModifiedBy">
    <vt:lpwstr>ANTIBIOTICE\bianca.cretu</vt:lpwstr>
  </property>
  <property fmtid="{D5CDD505-2E9C-101B-9397-08002B2CF9AE}" pid="4" name="DLPManualFileClassificationLastModificationDate">
    <vt:lpwstr>1748424035</vt:lpwstr>
  </property>
  <property fmtid="{D5CDD505-2E9C-101B-9397-08002B2CF9AE}" pid="5" name="DLPManualFileClassificationVersion">
    <vt:lpwstr>11.11.2.117</vt:lpwstr>
  </property>
</Properties>
</file>