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8" r:id="rId1"/>
  </p:sldMasterIdLst>
  <p:notesMasterIdLst>
    <p:notesMasterId r:id="rId18"/>
  </p:notesMasterIdLst>
  <p:sldIdLst>
    <p:sldId id="278" r:id="rId2"/>
    <p:sldId id="265" r:id="rId3"/>
    <p:sldId id="273" r:id="rId4"/>
    <p:sldId id="266" r:id="rId5"/>
    <p:sldId id="276" r:id="rId6"/>
    <p:sldId id="277" r:id="rId7"/>
    <p:sldId id="261" r:id="rId8"/>
    <p:sldId id="258" r:id="rId9"/>
    <p:sldId id="281" r:id="rId10"/>
    <p:sldId id="283" r:id="rId11"/>
    <p:sldId id="269" r:id="rId12"/>
    <p:sldId id="262" r:id="rId13"/>
    <p:sldId id="285" r:id="rId14"/>
    <p:sldId id="263" r:id="rId15"/>
    <p:sldId id="272" r:id="rId16"/>
    <p:sldId id="284" r:id="rId17"/>
  </p:sldIdLst>
  <p:sldSz cx="14630400" cy="8229600"/>
  <p:notesSz cx="8229600" cy="14630400"/>
  <p:embeddedFontLst>
    <p:embeddedFont>
      <p:font typeface="Century Gothic" panose="020B0502020202020204" pitchFamily="34" charset="0"/>
      <p:regular r:id="rId19"/>
      <p:bold r:id="rId20"/>
      <p:italic r:id="rId21"/>
      <p:boldItalic r:id="rId22"/>
    </p:embeddedFont>
    <p:embeddedFont>
      <p:font typeface="Nobile" panose="020B0604020202020204" charset="0"/>
      <p:regular r:id="rId23"/>
    </p:embeddedFont>
    <p:embeddedFont>
      <p:font typeface="Nunito Semi Bold" panose="020B0604020202020204" charset="0"/>
      <p:regular r:id="rId24"/>
    </p:embeddedFont>
    <p:embeddedFont>
      <p:font typeface="PT Sans" panose="020B0503020203020204" pitchFamily="34" charset="0"/>
      <p:regular r:id="rId25"/>
      <p:bold r:id="rId26"/>
      <p:italic r:id="rId27"/>
      <p:boldItalic r:id="rId28"/>
    </p:embeddedFont>
    <p:embeddedFont>
      <p:font typeface="Source Sans Pro" panose="020B0503030403020204" pitchFamily="34" charset="0"/>
      <p:regular r:id="rId29"/>
      <p:bold r:id="rId30"/>
      <p:italic r:id="rId31"/>
      <p:boldItalic r:id="rId32"/>
    </p:embeddedFont>
    <p:embeddedFont>
      <p:font typeface="Wingdings 3" panose="05040102010807070707" pitchFamily="18" charset="2"/>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4F0D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696" autoAdjust="0"/>
  </p:normalViewPr>
  <p:slideViewPr>
    <p:cSldViewPr snapToGrid="0" snapToObjects="1">
      <p:cViewPr varScale="1">
        <p:scale>
          <a:sx n="85" d="100"/>
          <a:sy n="85" d="100"/>
        </p:scale>
        <p:origin x="9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865E2-52F4-4D52-A47C-FB04612917C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1FED701E-F3E7-4CA2-BB1E-9FDD89131B18}">
      <dgm:prSet phldrT="[Text]"/>
      <dgm:spPr/>
      <dgm:t>
        <a:bodyPr/>
        <a:lstStyle/>
        <a:p>
          <a:r>
            <a:rPr lang="ro-RO" b="1" dirty="0">
              <a:latin typeface="Times New Roman" panose="02020603050405020304" pitchFamily="18" charset="0"/>
              <a:cs typeface="Times New Roman" panose="02020603050405020304" pitchFamily="18" charset="0"/>
            </a:rPr>
            <a:t>Sustenabilitate și Economie circulară aplicată în Biotehnologia Tratării Apelor Reziduale</a:t>
          </a:r>
          <a:endParaRPr lang="en-US" b="1" dirty="0">
            <a:latin typeface="Times New Roman" panose="02020603050405020304" pitchFamily="18" charset="0"/>
            <a:cs typeface="Times New Roman" panose="02020603050405020304" pitchFamily="18" charset="0"/>
          </a:endParaRPr>
        </a:p>
      </dgm:t>
    </dgm:pt>
    <dgm:pt modelId="{3519959B-D5E4-4A12-8784-7367FBFC38C5}" type="parTrans" cxnId="{5E76ED74-FD7A-4AEC-AE28-62CB1C11498F}">
      <dgm:prSet/>
      <dgm:spPr/>
      <dgm:t>
        <a:bodyPr/>
        <a:lstStyle/>
        <a:p>
          <a:endParaRPr lang="en-US" b="1">
            <a:latin typeface="Times New Roman" panose="02020603050405020304" pitchFamily="18" charset="0"/>
            <a:cs typeface="Times New Roman" panose="02020603050405020304" pitchFamily="18" charset="0"/>
          </a:endParaRPr>
        </a:p>
      </dgm:t>
    </dgm:pt>
    <dgm:pt modelId="{36C5FBC3-3F4D-443E-82FB-3AA6F8EE39C4}" type="sibTrans" cxnId="{5E76ED74-FD7A-4AEC-AE28-62CB1C11498F}">
      <dgm:prSet/>
      <dgm:spPr/>
      <dgm:t>
        <a:bodyPr/>
        <a:lstStyle/>
        <a:p>
          <a:endParaRPr lang="en-US" b="1">
            <a:latin typeface="Times New Roman" panose="02020603050405020304" pitchFamily="18" charset="0"/>
            <a:cs typeface="Times New Roman" panose="02020603050405020304" pitchFamily="18" charset="0"/>
          </a:endParaRPr>
        </a:p>
      </dgm:t>
    </dgm:pt>
    <dgm:pt modelId="{A1B51753-1031-4AFD-96E4-9CC4D2CDC96B}">
      <dgm:prSet phldrT="[Text]" custT="1"/>
      <dgm:spPr/>
      <dgm:t>
        <a:bodyPr/>
        <a:lstStyle/>
        <a:p>
          <a:r>
            <a:rPr lang="ro-RO" sz="1800" b="1" dirty="0">
              <a:latin typeface="Times New Roman" panose="02020603050405020304" pitchFamily="18" charset="0"/>
              <a:cs typeface="Times New Roman" panose="02020603050405020304" pitchFamily="18" charset="0"/>
            </a:rPr>
            <a:t>Resurse valoroase</a:t>
          </a:r>
          <a:endParaRPr lang="en-US" sz="1800" b="1" dirty="0">
            <a:latin typeface="Times New Roman" panose="02020603050405020304" pitchFamily="18" charset="0"/>
            <a:cs typeface="Times New Roman" panose="02020603050405020304" pitchFamily="18" charset="0"/>
          </a:endParaRPr>
        </a:p>
      </dgm:t>
    </dgm:pt>
    <dgm:pt modelId="{9FF70724-3F69-4271-9F66-83256593F486}" type="parTrans" cxnId="{0247D334-7FD9-4D39-B424-34D121FA5616}">
      <dgm:prSet/>
      <dgm:spPr/>
      <dgm:t>
        <a:bodyPr/>
        <a:lstStyle/>
        <a:p>
          <a:endParaRPr lang="en-US" b="1">
            <a:latin typeface="Times New Roman" panose="02020603050405020304" pitchFamily="18" charset="0"/>
            <a:cs typeface="Times New Roman" panose="02020603050405020304" pitchFamily="18" charset="0"/>
          </a:endParaRPr>
        </a:p>
      </dgm:t>
    </dgm:pt>
    <dgm:pt modelId="{EDFB7F0E-8586-44AC-8373-2509F80FD9BD}" type="sibTrans" cxnId="{0247D334-7FD9-4D39-B424-34D121FA5616}">
      <dgm:prSet/>
      <dgm:spPr/>
      <dgm:t>
        <a:bodyPr/>
        <a:lstStyle/>
        <a:p>
          <a:endParaRPr lang="en-US" b="1">
            <a:latin typeface="Times New Roman" panose="02020603050405020304" pitchFamily="18" charset="0"/>
            <a:cs typeface="Times New Roman" panose="02020603050405020304" pitchFamily="18" charset="0"/>
          </a:endParaRPr>
        </a:p>
      </dgm:t>
    </dgm:pt>
    <dgm:pt modelId="{9BDE2529-1B39-4117-B011-DCD72F9E6135}">
      <dgm:prSet phldrT="[Text]"/>
      <dgm:spPr/>
      <dgm:t>
        <a:bodyPr/>
        <a:lstStyle/>
        <a:p>
          <a:r>
            <a:rPr lang="ro-RO" b="1" dirty="0">
              <a:latin typeface="Times New Roman" panose="02020603050405020304" pitchFamily="18" charset="0"/>
              <a:cs typeface="Times New Roman" panose="02020603050405020304" pitchFamily="18" charset="0"/>
            </a:rPr>
            <a:t>Recircularea apelor</a:t>
          </a:r>
          <a:endParaRPr lang="en-US" b="1" dirty="0">
            <a:latin typeface="Times New Roman" panose="02020603050405020304" pitchFamily="18" charset="0"/>
            <a:cs typeface="Times New Roman" panose="02020603050405020304" pitchFamily="18" charset="0"/>
          </a:endParaRPr>
        </a:p>
      </dgm:t>
    </dgm:pt>
    <dgm:pt modelId="{1DFA6D99-6CDF-45D7-8BE9-0E97FEE3AD13}" type="parTrans" cxnId="{6F0E65EB-C4A2-4611-BCB5-17C9A2D054A5}">
      <dgm:prSet/>
      <dgm:spPr/>
      <dgm:t>
        <a:bodyPr/>
        <a:lstStyle/>
        <a:p>
          <a:endParaRPr lang="en-US" b="1">
            <a:latin typeface="Times New Roman" panose="02020603050405020304" pitchFamily="18" charset="0"/>
            <a:cs typeface="Times New Roman" panose="02020603050405020304" pitchFamily="18" charset="0"/>
          </a:endParaRPr>
        </a:p>
      </dgm:t>
    </dgm:pt>
    <dgm:pt modelId="{5C4695CA-EBD7-46E4-98B3-F1AF81DEFF27}" type="sibTrans" cxnId="{6F0E65EB-C4A2-4611-BCB5-17C9A2D054A5}">
      <dgm:prSet/>
      <dgm:spPr/>
      <dgm:t>
        <a:bodyPr/>
        <a:lstStyle/>
        <a:p>
          <a:endParaRPr lang="en-US" b="1">
            <a:latin typeface="Times New Roman" panose="02020603050405020304" pitchFamily="18" charset="0"/>
            <a:cs typeface="Times New Roman" panose="02020603050405020304" pitchFamily="18" charset="0"/>
          </a:endParaRPr>
        </a:p>
      </dgm:t>
    </dgm:pt>
    <dgm:pt modelId="{5C65ED39-D804-49CA-B0AA-F9A92AFCF9E9}">
      <dgm:prSet phldrT="[Text]" custT="1"/>
      <dgm:spPr/>
      <dgm:t>
        <a:bodyPr/>
        <a:lstStyle/>
        <a:p>
          <a:r>
            <a:rPr lang="ro-RO" sz="1600" b="1" dirty="0">
              <a:latin typeface="Times New Roman" panose="02020603050405020304" pitchFamily="18" charset="0"/>
              <a:cs typeface="Times New Roman" panose="02020603050405020304" pitchFamily="18" charset="0"/>
            </a:rPr>
            <a:t>Transformare</a:t>
          </a:r>
          <a:endParaRPr lang="en-US" sz="1600" b="1" dirty="0">
            <a:latin typeface="Times New Roman" panose="02020603050405020304" pitchFamily="18" charset="0"/>
            <a:cs typeface="Times New Roman" panose="02020603050405020304" pitchFamily="18" charset="0"/>
          </a:endParaRPr>
        </a:p>
      </dgm:t>
    </dgm:pt>
    <dgm:pt modelId="{47C5E056-1FA8-4CB3-824C-70575B516242}" type="parTrans" cxnId="{376C0474-7CDE-4FA7-AAB3-6C8506E22661}">
      <dgm:prSet/>
      <dgm:spPr/>
      <dgm:t>
        <a:bodyPr/>
        <a:lstStyle/>
        <a:p>
          <a:endParaRPr lang="en-US" b="1">
            <a:latin typeface="Times New Roman" panose="02020603050405020304" pitchFamily="18" charset="0"/>
            <a:cs typeface="Times New Roman" panose="02020603050405020304" pitchFamily="18" charset="0"/>
          </a:endParaRPr>
        </a:p>
      </dgm:t>
    </dgm:pt>
    <dgm:pt modelId="{D71CE5A2-1BD6-4D0C-9EF6-A4899A94DD68}" type="sibTrans" cxnId="{376C0474-7CDE-4FA7-AAB3-6C8506E22661}">
      <dgm:prSet/>
      <dgm:spPr/>
      <dgm:t>
        <a:bodyPr/>
        <a:lstStyle/>
        <a:p>
          <a:endParaRPr lang="en-US" b="1">
            <a:latin typeface="Times New Roman" panose="02020603050405020304" pitchFamily="18" charset="0"/>
            <a:cs typeface="Times New Roman" panose="02020603050405020304" pitchFamily="18" charset="0"/>
          </a:endParaRPr>
        </a:p>
      </dgm:t>
    </dgm:pt>
    <dgm:pt modelId="{48D1FCE8-DD9A-4377-9129-3844024CB675}">
      <dgm:prSet phldrT="[Text]" custT="1"/>
      <dgm:spPr/>
      <dgm:t>
        <a:bodyPr/>
        <a:lstStyle/>
        <a:p>
          <a:r>
            <a:rPr lang="ro-RO" sz="1700" b="1" dirty="0">
              <a:latin typeface="Times New Roman" panose="02020603050405020304" pitchFamily="18" charset="0"/>
              <a:cs typeface="Times New Roman" panose="02020603050405020304" pitchFamily="18" charset="0"/>
            </a:rPr>
            <a:t>Recuperarea și diminuarea costurilor</a:t>
          </a:r>
          <a:endParaRPr lang="en-US" sz="1700" b="1" dirty="0">
            <a:latin typeface="Times New Roman" panose="02020603050405020304" pitchFamily="18" charset="0"/>
            <a:cs typeface="Times New Roman" panose="02020603050405020304" pitchFamily="18" charset="0"/>
          </a:endParaRPr>
        </a:p>
      </dgm:t>
    </dgm:pt>
    <dgm:pt modelId="{7EAA4493-8BDE-45F7-8C32-7EFD2DF084F1}" type="parTrans" cxnId="{45C8CC9B-A97A-4216-976A-78E63406C356}">
      <dgm:prSet/>
      <dgm:spPr/>
      <dgm:t>
        <a:bodyPr/>
        <a:lstStyle/>
        <a:p>
          <a:endParaRPr lang="en-US" b="1">
            <a:latin typeface="Times New Roman" panose="02020603050405020304" pitchFamily="18" charset="0"/>
            <a:cs typeface="Times New Roman" panose="02020603050405020304" pitchFamily="18" charset="0"/>
          </a:endParaRPr>
        </a:p>
      </dgm:t>
    </dgm:pt>
    <dgm:pt modelId="{817A6356-61AC-407C-A825-ABB77AAD4A1C}" type="sibTrans" cxnId="{45C8CC9B-A97A-4216-976A-78E63406C356}">
      <dgm:prSet/>
      <dgm:spPr/>
      <dgm:t>
        <a:bodyPr/>
        <a:lstStyle/>
        <a:p>
          <a:endParaRPr lang="en-US" b="1">
            <a:latin typeface="Times New Roman" panose="02020603050405020304" pitchFamily="18" charset="0"/>
            <a:cs typeface="Times New Roman" panose="02020603050405020304" pitchFamily="18" charset="0"/>
          </a:endParaRPr>
        </a:p>
      </dgm:t>
    </dgm:pt>
    <dgm:pt modelId="{734B3CAD-E359-4D83-BC27-30EC2001B05E}">
      <dgm:prSet custT="1"/>
      <dgm:spPr/>
      <dgm:t>
        <a:bodyPr/>
        <a:lstStyle/>
        <a:p>
          <a:r>
            <a:rPr lang="ro-RO" sz="1800" b="1" dirty="0">
              <a:latin typeface="Times New Roman" panose="02020603050405020304" pitchFamily="18" charset="0"/>
              <a:cs typeface="Times New Roman" panose="02020603050405020304" pitchFamily="18" charset="0"/>
            </a:rPr>
            <a:t>Reutilizarea</a:t>
          </a:r>
          <a:r>
            <a:rPr lang="ro-RO" sz="1600" b="1" dirty="0">
              <a:latin typeface="Times New Roman" panose="02020603050405020304" pitchFamily="18" charset="0"/>
              <a:cs typeface="Times New Roman" panose="02020603050405020304" pitchFamily="18" charset="0"/>
            </a:rPr>
            <a:t> </a:t>
          </a:r>
          <a:r>
            <a:rPr lang="ro-RO" sz="1800" b="1" dirty="0">
              <a:latin typeface="Times New Roman" panose="02020603050405020304" pitchFamily="18" charset="0"/>
              <a:cs typeface="Times New Roman" panose="02020603050405020304" pitchFamily="18" charset="0"/>
            </a:rPr>
            <a:t>biomasei</a:t>
          </a:r>
          <a:endParaRPr lang="en-US" sz="1600" b="1" dirty="0">
            <a:latin typeface="Times New Roman" panose="02020603050405020304" pitchFamily="18" charset="0"/>
            <a:cs typeface="Times New Roman" panose="02020603050405020304" pitchFamily="18" charset="0"/>
          </a:endParaRPr>
        </a:p>
      </dgm:t>
    </dgm:pt>
    <dgm:pt modelId="{DC9CD47D-5928-4B31-86CA-B1E89CE3C2DF}" type="parTrans" cxnId="{974523D5-6E2A-462A-B30B-5E32B64A23E4}">
      <dgm:prSet/>
      <dgm:spPr/>
      <dgm:t>
        <a:bodyPr/>
        <a:lstStyle/>
        <a:p>
          <a:endParaRPr lang="en-US"/>
        </a:p>
      </dgm:t>
    </dgm:pt>
    <dgm:pt modelId="{728791D0-AB23-41C6-A1E1-6D91383140F0}" type="sibTrans" cxnId="{974523D5-6E2A-462A-B30B-5E32B64A23E4}">
      <dgm:prSet/>
      <dgm:spPr/>
      <dgm:t>
        <a:bodyPr/>
        <a:lstStyle/>
        <a:p>
          <a:endParaRPr lang="en-US"/>
        </a:p>
      </dgm:t>
    </dgm:pt>
    <dgm:pt modelId="{2A3447ED-6FFD-487C-9D32-735750EFA667}">
      <dgm:prSet/>
      <dgm:spPr/>
      <dgm:t>
        <a:bodyPr/>
        <a:lstStyle/>
        <a:p>
          <a:r>
            <a:rPr lang="ro-RO" b="1">
              <a:latin typeface="Times New Roman" panose="02020603050405020304" pitchFamily="18" charset="0"/>
              <a:cs typeface="Times New Roman" panose="02020603050405020304" pitchFamily="18" charset="0"/>
            </a:rPr>
            <a:t>Regenerare</a:t>
          </a:r>
          <a:endParaRPr lang="en-US" b="1" dirty="0">
            <a:latin typeface="Times New Roman" panose="02020603050405020304" pitchFamily="18" charset="0"/>
            <a:cs typeface="Times New Roman" panose="02020603050405020304" pitchFamily="18" charset="0"/>
          </a:endParaRPr>
        </a:p>
      </dgm:t>
    </dgm:pt>
    <dgm:pt modelId="{774E3A87-A462-4AAB-B2A1-52926ED112FE}" type="parTrans" cxnId="{A6B6C94F-A523-426A-BC71-167673135728}">
      <dgm:prSet/>
      <dgm:spPr/>
      <dgm:t>
        <a:bodyPr/>
        <a:lstStyle/>
        <a:p>
          <a:endParaRPr lang="en-US"/>
        </a:p>
      </dgm:t>
    </dgm:pt>
    <dgm:pt modelId="{8AD864E1-F9F7-4645-B929-774FBF7F3824}" type="sibTrans" cxnId="{A6B6C94F-A523-426A-BC71-167673135728}">
      <dgm:prSet/>
      <dgm:spPr/>
      <dgm:t>
        <a:bodyPr/>
        <a:lstStyle/>
        <a:p>
          <a:endParaRPr lang="en-US"/>
        </a:p>
      </dgm:t>
    </dgm:pt>
    <dgm:pt modelId="{C322BBF9-AD3C-4461-A661-5E86749505AF}" type="pres">
      <dgm:prSet presAssocID="{F63865E2-52F4-4D52-A47C-FB04612917CD}" presName="composite" presStyleCnt="0">
        <dgm:presLayoutVars>
          <dgm:chMax val="1"/>
          <dgm:dir/>
          <dgm:resizeHandles val="exact"/>
        </dgm:presLayoutVars>
      </dgm:prSet>
      <dgm:spPr/>
    </dgm:pt>
    <dgm:pt modelId="{C08FDF18-1F5F-4346-801D-4C0FBB902696}" type="pres">
      <dgm:prSet presAssocID="{F63865E2-52F4-4D52-A47C-FB04612917CD}" presName="radial" presStyleCnt="0">
        <dgm:presLayoutVars>
          <dgm:animLvl val="ctr"/>
        </dgm:presLayoutVars>
      </dgm:prSet>
      <dgm:spPr/>
    </dgm:pt>
    <dgm:pt modelId="{7ACEFA32-3AA9-41E9-B278-CBDFE8F98524}" type="pres">
      <dgm:prSet presAssocID="{1FED701E-F3E7-4CA2-BB1E-9FDD89131B18}" presName="centerShape" presStyleLbl="vennNode1" presStyleIdx="0" presStyleCnt="7" custLinFactNeighborX="-475" custLinFactNeighborY="-712"/>
      <dgm:spPr/>
    </dgm:pt>
    <dgm:pt modelId="{9AE75FC7-5AFF-43B1-B0E6-79CC6B88256A}" type="pres">
      <dgm:prSet presAssocID="{A1B51753-1031-4AFD-96E4-9CC4D2CDC96B}" presName="node" presStyleLbl="vennNode1" presStyleIdx="1" presStyleCnt="7" custRadScaleRad="100502">
        <dgm:presLayoutVars>
          <dgm:bulletEnabled val="1"/>
        </dgm:presLayoutVars>
      </dgm:prSet>
      <dgm:spPr/>
    </dgm:pt>
    <dgm:pt modelId="{0B273D2D-B15D-48BA-AE7F-8B6F1DB3C427}" type="pres">
      <dgm:prSet presAssocID="{734B3CAD-E359-4D83-BC27-30EC2001B05E}" presName="node" presStyleLbl="vennNode1" presStyleIdx="2" presStyleCnt="7" custRadScaleRad="111649" custRadScaleInc="-6708">
        <dgm:presLayoutVars>
          <dgm:bulletEnabled val="1"/>
        </dgm:presLayoutVars>
      </dgm:prSet>
      <dgm:spPr/>
    </dgm:pt>
    <dgm:pt modelId="{5EEE499C-CC7B-491F-B66D-1F4EA3BB3819}" type="pres">
      <dgm:prSet presAssocID="{2A3447ED-6FFD-487C-9D32-735750EFA667}" presName="node" presStyleLbl="vennNode1" presStyleIdx="3" presStyleCnt="7" custRadScaleRad="103166" custRadScaleInc="-1685">
        <dgm:presLayoutVars>
          <dgm:bulletEnabled val="1"/>
        </dgm:presLayoutVars>
      </dgm:prSet>
      <dgm:spPr/>
    </dgm:pt>
    <dgm:pt modelId="{1109399B-4D02-49F0-A5A3-5B7BE45EB103}" type="pres">
      <dgm:prSet presAssocID="{9BDE2529-1B39-4117-B011-DCD72F9E6135}" presName="node" presStyleLbl="vennNode1" presStyleIdx="4" presStyleCnt="7" custRadScaleRad="101109">
        <dgm:presLayoutVars>
          <dgm:bulletEnabled val="1"/>
        </dgm:presLayoutVars>
      </dgm:prSet>
      <dgm:spPr/>
    </dgm:pt>
    <dgm:pt modelId="{80ACC109-6856-4AA4-89C4-4E82F7753E53}" type="pres">
      <dgm:prSet presAssocID="{5C65ED39-D804-49CA-B0AA-F9A92AFCF9E9}" presName="node" presStyleLbl="vennNode1" presStyleIdx="5" presStyleCnt="7" custRadScaleRad="103295" custRadScaleInc="1750">
        <dgm:presLayoutVars>
          <dgm:bulletEnabled val="1"/>
        </dgm:presLayoutVars>
      </dgm:prSet>
      <dgm:spPr/>
    </dgm:pt>
    <dgm:pt modelId="{3A5DF867-C29B-4EDF-BD61-4340660B9E6C}" type="pres">
      <dgm:prSet presAssocID="{48D1FCE8-DD9A-4377-9129-3844024CB675}" presName="node" presStyleLbl="vennNode1" presStyleIdx="6" presStyleCnt="7" custRadScaleRad="111191" custRadScaleInc="-69">
        <dgm:presLayoutVars>
          <dgm:bulletEnabled val="1"/>
        </dgm:presLayoutVars>
      </dgm:prSet>
      <dgm:spPr/>
    </dgm:pt>
  </dgm:ptLst>
  <dgm:cxnLst>
    <dgm:cxn modelId="{81D76101-3914-4B78-87C1-E6CB9EF58AB3}" type="presOf" srcId="{9BDE2529-1B39-4117-B011-DCD72F9E6135}" destId="{1109399B-4D02-49F0-A5A3-5B7BE45EB103}" srcOrd="0" destOrd="0" presId="urn:microsoft.com/office/officeart/2005/8/layout/radial3"/>
    <dgm:cxn modelId="{0247D334-7FD9-4D39-B424-34D121FA5616}" srcId="{1FED701E-F3E7-4CA2-BB1E-9FDD89131B18}" destId="{A1B51753-1031-4AFD-96E4-9CC4D2CDC96B}" srcOrd="0" destOrd="0" parTransId="{9FF70724-3F69-4271-9F66-83256593F486}" sibTransId="{EDFB7F0E-8586-44AC-8373-2509F80FD9BD}"/>
    <dgm:cxn modelId="{F3F15B6B-18EF-4E1B-97F5-2A49E1FBF6AF}" type="presOf" srcId="{734B3CAD-E359-4D83-BC27-30EC2001B05E}" destId="{0B273D2D-B15D-48BA-AE7F-8B6F1DB3C427}" srcOrd="0" destOrd="0" presId="urn:microsoft.com/office/officeart/2005/8/layout/radial3"/>
    <dgm:cxn modelId="{B2F4414F-50EC-47E9-B59B-E347AEF76072}" type="presOf" srcId="{5C65ED39-D804-49CA-B0AA-F9A92AFCF9E9}" destId="{80ACC109-6856-4AA4-89C4-4E82F7753E53}" srcOrd="0" destOrd="0" presId="urn:microsoft.com/office/officeart/2005/8/layout/radial3"/>
    <dgm:cxn modelId="{A6B6C94F-A523-426A-BC71-167673135728}" srcId="{1FED701E-F3E7-4CA2-BB1E-9FDD89131B18}" destId="{2A3447ED-6FFD-487C-9D32-735750EFA667}" srcOrd="2" destOrd="0" parTransId="{774E3A87-A462-4AAB-B2A1-52926ED112FE}" sibTransId="{8AD864E1-F9F7-4645-B929-774FBF7F3824}"/>
    <dgm:cxn modelId="{376C0474-7CDE-4FA7-AAB3-6C8506E22661}" srcId="{1FED701E-F3E7-4CA2-BB1E-9FDD89131B18}" destId="{5C65ED39-D804-49CA-B0AA-F9A92AFCF9E9}" srcOrd="4" destOrd="0" parTransId="{47C5E056-1FA8-4CB3-824C-70575B516242}" sibTransId="{D71CE5A2-1BD6-4D0C-9EF6-A4899A94DD68}"/>
    <dgm:cxn modelId="{5E76ED74-FD7A-4AEC-AE28-62CB1C11498F}" srcId="{F63865E2-52F4-4D52-A47C-FB04612917CD}" destId="{1FED701E-F3E7-4CA2-BB1E-9FDD89131B18}" srcOrd="0" destOrd="0" parTransId="{3519959B-D5E4-4A12-8784-7367FBFC38C5}" sibTransId="{36C5FBC3-3F4D-443E-82FB-3AA6F8EE39C4}"/>
    <dgm:cxn modelId="{6E404659-D00A-4634-A4E9-D4BC5CE2DFCA}" type="presOf" srcId="{F63865E2-52F4-4D52-A47C-FB04612917CD}" destId="{C322BBF9-AD3C-4461-A661-5E86749505AF}" srcOrd="0" destOrd="0" presId="urn:microsoft.com/office/officeart/2005/8/layout/radial3"/>
    <dgm:cxn modelId="{97038585-4DAD-485C-9DE4-616E121E4E7B}" type="presOf" srcId="{48D1FCE8-DD9A-4377-9129-3844024CB675}" destId="{3A5DF867-C29B-4EDF-BD61-4340660B9E6C}" srcOrd="0" destOrd="0" presId="urn:microsoft.com/office/officeart/2005/8/layout/radial3"/>
    <dgm:cxn modelId="{7B382C93-850B-4471-B419-6CC6D88C12F1}" type="presOf" srcId="{1FED701E-F3E7-4CA2-BB1E-9FDD89131B18}" destId="{7ACEFA32-3AA9-41E9-B278-CBDFE8F98524}" srcOrd="0" destOrd="0" presId="urn:microsoft.com/office/officeart/2005/8/layout/radial3"/>
    <dgm:cxn modelId="{45C8CC9B-A97A-4216-976A-78E63406C356}" srcId="{1FED701E-F3E7-4CA2-BB1E-9FDD89131B18}" destId="{48D1FCE8-DD9A-4377-9129-3844024CB675}" srcOrd="5" destOrd="0" parTransId="{7EAA4493-8BDE-45F7-8C32-7EFD2DF084F1}" sibTransId="{817A6356-61AC-407C-A825-ABB77AAD4A1C}"/>
    <dgm:cxn modelId="{974523D5-6E2A-462A-B30B-5E32B64A23E4}" srcId="{1FED701E-F3E7-4CA2-BB1E-9FDD89131B18}" destId="{734B3CAD-E359-4D83-BC27-30EC2001B05E}" srcOrd="1" destOrd="0" parTransId="{DC9CD47D-5928-4B31-86CA-B1E89CE3C2DF}" sibTransId="{728791D0-AB23-41C6-A1E1-6D91383140F0}"/>
    <dgm:cxn modelId="{6F0E65EB-C4A2-4611-BCB5-17C9A2D054A5}" srcId="{1FED701E-F3E7-4CA2-BB1E-9FDD89131B18}" destId="{9BDE2529-1B39-4117-B011-DCD72F9E6135}" srcOrd="3" destOrd="0" parTransId="{1DFA6D99-6CDF-45D7-8BE9-0E97FEE3AD13}" sibTransId="{5C4695CA-EBD7-46E4-98B3-F1AF81DEFF27}"/>
    <dgm:cxn modelId="{BE2370F5-65AC-4AA7-838C-0DE7D69E72F2}" type="presOf" srcId="{A1B51753-1031-4AFD-96E4-9CC4D2CDC96B}" destId="{9AE75FC7-5AFF-43B1-B0E6-79CC6B88256A}" srcOrd="0" destOrd="0" presId="urn:microsoft.com/office/officeart/2005/8/layout/radial3"/>
    <dgm:cxn modelId="{1474E1FF-2D73-4ADE-B0CE-A4B1E2816F25}" type="presOf" srcId="{2A3447ED-6FFD-487C-9D32-735750EFA667}" destId="{5EEE499C-CC7B-491F-B66D-1F4EA3BB3819}" srcOrd="0" destOrd="0" presId="urn:microsoft.com/office/officeart/2005/8/layout/radial3"/>
    <dgm:cxn modelId="{C8EB2053-F314-4451-8196-E6B026AEFCDB}" type="presParOf" srcId="{C322BBF9-AD3C-4461-A661-5E86749505AF}" destId="{C08FDF18-1F5F-4346-801D-4C0FBB902696}" srcOrd="0" destOrd="0" presId="urn:microsoft.com/office/officeart/2005/8/layout/radial3"/>
    <dgm:cxn modelId="{9AC3FE42-4F24-4385-936C-63869A8887F6}" type="presParOf" srcId="{C08FDF18-1F5F-4346-801D-4C0FBB902696}" destId="{7ACEFA32-3AA9-41E9-B278-CBDFE8F98524}" srcOrd="0" destOrd="0" presId="urn:microsoft.com/office/officeart/2005/8/layout/radial3"/>
    <dgm:cxn modelId="{712AAB63-9089-414D-AED0-AAF8AA0E899B}" type="presParOf" srcId="{C08FDF18-1F5F-4346-801D-4C0FBB902696}" destId="{9AE75FC7-5AFF-43B1-B0E6-79CC6B88256A}" srcOrd="1" destOrd="0" presId="urn:microsoft.com/office/officeart/2005/8/layout/radial3"/>
    <dgm:cxn modelId="{472AF07C-60C6-4A7E-92D1-1D8A3C84D303}" type="presParOf" srcId="{C08FDF18-1F5F-4346-801D-4C0FBB902696}" destId="{0B273D2D-B15D-48BA-AE7F-8B6F1DB3C427}" srcOrd="2" destOrd="0" presId="urn:microsoft.com/office/officeart/2005/8/layout/radial3"/>
    <dgm:cxn modelId="{26B390E3-9F75-4645-8353-BF55F86F90CB}" type="presParOf" srcId="{C08FDF18-1F5F-4346-801D-4C0FBB902696}" destId="{5EEE499C-CC7B-491F-B66D-1F4EA3BB3819}" srcOrd="3" destOrd="0" presId="urn:microsoft.com/office/officeart/2005/8/layout/radial3"/>
    <dgm:cxn modelId="{8F4BD4C0-A2B7-4C39-8A8F-9300A80C83D3}" type="presParOf" srcId="{C08FDF18-1F5F-4346-801D-4C0FBB902696}" destId="{1109399B-4D02-49F0-A5A3-5B7BE45EB103}" srcOrd="4" destOrd="0" presId="urn:microsoft.com/office/officeart/2005/8/layout/radial3"/>
    <dgm:cxn modelId="{55CB418C-55F7-41CF-85D2-BAE3B190B15E}" type="presParOf" srcId="{C08FDF18-1F5F-4346-801D-4C0FBB902696}" destId="{80ACC109-6856-4AA4-89C4-4E82F7753E53}" srcOrd="5" destOrd="0" presId="urn:microsoft.com/office/officeart/2005/8/layout/radial3"/>
    <dgm:cxn modelId="{3FA62153-605A-4E6A-811F-C9B1737883E2}" type="presParOf" srcId="{C08FDF18-1F5F-4346-801D-4C0FBB902696}" destId="{3A5DF867-C29B-4EDF-BD61-4340660B9E6C}"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865737-C3BF-423D-91A0-D2B5847AC331}" type="doc">
      <dgm:prSet loTypeId="urn:microsoft.com/office/officeart/2005/8/layout/pyramid2" loCatId="list" qsTypeId="urn:microsoft.com/office/officeart/2005/8/quickstyle/simple1" qsCatId="simple" csTypeId="urn:microsoft.com/office/officeart/2005/8/colors/accent6_2" csCatId="accent6" phldr="1"/>
      <dgm:spPr/>
      <dgm:t>
        <a:bodyPr/>
        <a:lstStyle/>
        <a:p>
          <a:endParaRPr lang="en-US"/>
        </a:p>
      </dgm:t>
    </dgm:pt>
    <dgm:pt modelId="{9E9257A9-786A-4C98-BB97-7AA923C79233}">
      <dgm:prSet phldrT="[Text]" custT="1"/>
      <dgm:spPr/>
      <dgm:t>
        <a:bodyPr/>
        <a:lstStyle/>
        <a:p>
          <a:r>
            <a:rPr lang="en-US" sz="2200" b="1" dirty="0">
              <a:latin typeface="Times New Roman" panose="02020603050405020304" pitchFamily="18" charset="0"/>
              <a:ea typeface="Fraunces Extra Bold" pitchFamily="34" charset="-122"/>
              <a:cs typeface="Times New Roman" panose="02020603050405020304" pitchFamily="18" charset="0"/>
            </a:rPr>
            <a:t>Evaluarea potențialului </a:t>
          </a:r>
        </a:p>
        <a:p>
          <a:r>
            <a:rPr lang="en-US" sz="2200" b="1" dirty="0">
              <a:latin typeface="Times New Roman" panose="02020603050405020304" pitchFamily="18" charset="0"/>
              <a:ea typeface="Fraunces Extra Bold" pitchFamily="34" charset="-122"/>
              <a:cs typeface="Times New Roman" panose="02020603050405020304" pitchFamily="18" charset="0"/>
            </a:rPr>
            <a:t>miceliului</a:t>
          </a:r>
        </a:p>
        <a:p>
          <a:r>
            <a:rPr lang="en-US" sz="1600" dirty="0">
              <a:solidFill>
                <a:srgbClr val="405449"/>
              </a:solidFill>
              <a:latin typeface="Times New Roman" panose="02020603050405020304" pitchFamily="18" charset="0"/>
              <a:ea typeface="Nobile" pitchFamily="34" charset="-122"/>
              <a:cs typeface="Times New Roman" panose="02020603050405020304" pitchFamily="18" charset="0"/>
            </a:rPr>
            <a:t>Ca biosorbent pentru epurarea apelor</a:t>
          </a:r>
          <a:endParaRPr lang="en-US" sz="1600" b="1" dirty="0">
            <a:latin typeface="Times New Roman" panose="02020603050405020304" pitchFamily="18" charset="0"/>
            <a:cs typeface="Times New Roman" panose="02020603050405020304" pitchFamily="18" charset="0"/>
          </a:endParaRPr>
        </a:p>
      </dgm:t>
    </dgm:pt>
    <dgm:pt modelId="{9BD94996-93F2-457A-B5AD-8CB121833349}" type="parTrans" cxnId="{3D75489B-F5B0-45D3-8595-A5D9F8135543}">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948BB766-BC70-490F-90FA-8E439C0EA3EF}" type="sibTrans" cxnId="{3D75489B-F5B0-45D3-8595-A5D9F8135543}">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C7E92EA9-5EAC-471F-A147-53E03AE42DC1}">
      <dgm:prSet custT="1"/>
      <dgm:spPr/>
      <dgm:t>
        <a:bodyPr/>
        <a:lstStyle/>
        <a:p>
          <a:pPr marL="0" marR="0" lvl="0" indent="0" defTabSz="914400" eaLnBrk="1" fontAlgn="auto" latinLnBrk="0" hangingPunct="1">
            <a:lnSpc>
              <a:spcPct val="90000"/>
            </a:lnSpc>
            <a:spcBef>
              <a:spcPts val="0"/>
            </a:spcBef>
            <a:spcAft>
              <a:spcPts val="924"/>
            </a:spcAft>
            <a:buClrTx/>
            <a:buSzTx/>
            <a:buFontTx/>
            <a:buNone/>
            <a:tabLst/>
            <a:defRPr/>
          </a:pPr>
          <a:r>
            <a:rPr lang="en-US" sz="2200" b="1" dirty="0">
              <a:latin typeface="Times New Roman" panose="02020603050405020304" pitchFamily="18" charset="0"/>
              <a:ea typeface="Fraunces Extra Bold" pitchFamily="34" charset="-122"/>
              <a:cs typeface="Times New Roman" panose="02020603050405020304" pitchFamily="18" charset="0"/>
            </a:rPr>
            <a:t>Caracterizarea biosorbentului</a:t>
          </a:r>
        </a:p>
        <a:p>
          <a:pPr marL="0" marR="0" lvl="0" indent="0" defTabSz="914400" eaLnBrk="1" fontAlgn="auto" latinLnBrk="0" hangingPunct="1">
            <a:lnSpc>
              <a:spcPct val="90000"/>
            </a:lnSpc>
            <a:spcBef>
              <a:spcPts val="0"/>
            </a:spcBef>
            <a:spcAft>
              <a:spcPts val="924"/>
            </a:spcAft>
            <a:buClrTx/>
            <a:buSzTx/>
            <a:buFontTx/>
            <a:buNone/>
            <a:tabLst/>
            <a:defRPr/>
          </a:pPr>
          <a:r>
            <a:rPr lang="en-US" sz="1600" dirty="0">
              <a:solidFill>
                <a:srgbClr val="405449"/>
              </a:solidFill>
              <a:latin typeface="Times New Roman" panose="02020603050405020304" pitchFamily="18" charset="0"/>
              <a:ea typeface="Nobile" pitchFamily="34" charset="-122"/>
              <a:cs typeface="Times New Roman" panose="02020603050405020304" pitchFamily="18" charset="0"/>
            </a:rPr>
            <a:t>Proprietăți fizico-chimice relevante</a:t>
          </a:r>
          <a:endParaRPr lang="en-US" sz="1600" b="1" dirty="0">
            <a:latin typeface="Times New Roman" panose="02020603050405020304" pitchFamily="18" charset="0"/>
            <a:cs typeface="Times New Roman" panose="02020603050405020304" pitchFamily="18" charset="0"/>
          </a:endParaRPr>
        </a:p>
      </dgm:t>
    </dgm:pt>
    <dgm:pt modelId="{B518CFAD-7CB8-4E89-B318-4FBBD9D5D57C}" type="parTrans" cxnId="{6879DD34-5A7B-4106-9B2A-147DE679843F}">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8208861F-7363-413C-8BC2-D661B62CE7E0}" type="sibTrans" cxnId="{6879DD34-5A7B-4106-9B2A-147DE679843F}">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1E6DBA3B-1925-48A4-8828-2FC24EE43B8E}">
      <dgm:prSet custT="1"/>
      <dgm:spPr/>
      <dgm:t>
        <a:bodyPr/>
        <a:lstStyle/>
        <a:p>
          <a:pPr marL="0" marR="0" lvl="0" indent="0" defTabSz="933450" eaLnBrk="1" fontAlgn="auto" latinLnBrk="0" hangingPunct="1">
            <a:lnSpc>
              <a:spcPct val="90000"/>
            </a:lnSpc>
            <a:spcBef>
              <a:spcPct val="0"/>
            </a:spcBef>
            <a:spcAft>
              <a:spcPct val="35000"/>
            </a:spcAft>
            <a:buClrTx/>
            <a:buSzTx/>
            <a:buFontTx/>
            <a:buNone/>
            <a:tabLst/>
            <a:defRPr/>
          </a:pPr>
          <a:r>
            <a:rPr lang="en-US" sz="2200" b="1" dirty="0">
              <a:latin typeface="Times New Roman" panose="02020603050405020304" pitchFamily="18" charset="0"/>
              <a:ea typeface="Fraunces Extra Bold" pitchFamily="34" charset="-122"/>
              <a:cs typeface="Times New Roman" panose="02020603050405020304" pitchFamily="18" charset="0"/>
            </a:rPr>
            <a:t>Evaluarea </a:t>
          </a:r>
          <a:r>
            <a:rPr lang="en-US" sz="2200" b="1" dirty="0" err="1">
              <a:latin typeface="Times New Roman" panose="02020603050405020304" pitchFamily="18" charset="0"/>
              <a:ea typeface="Fraunces Extra Bold" pitchFamily="34" charset="-122"/>
              <a:cs typeface="Times New Roman" panose="02020603050405020304" pitchFamily="18" charset="0"/>
            </a:rPr>
            <a:t>regenerării</a:t>
          </a:r>
          <a:r>
            <a:rPr lang="en-US" sz="2200" b="1" dirty="0">
              <a:latin typeface="Times New Roman" panose="02020603050405020304" pitchFamily="18" charset="0"/>
              <a:ea typeface="Fraunces Extra Bold" pitchFamily="34" charset="-122"/>
              <a:cs typeface="Times New Roman" panose="02020603050405020304" pitchFamily="18" charset="0"/>
            </a:rPr>
            <a:t> </a:t>
          </a:r>
        </a:p>
        <a:p>
          <a:pPr marL="0" marR="0" lvl="0" indent="0" defTabSz="933450" eaLnBrk="1" fontAlgn="auto" latinLnBrk="0" hangingPunct="1">
            <a:lnSpc>
              <a:spcPct val="90000"/>
            </a:lnSpc>
            <a:spcBef>
              <a:spcPct val="0"/>
            </a:spcBef>
            <a:spcAft>
              <a:spcPct val="35000"/>
            </a:spcAft>
            <a:buClrTx/>
            <a:buSzTx/>
            <a:buFontTx/>
            <a:buNone/>
            <a:tabLst/>
            <a:defRPr/>
          </a:pPr>
          <a:r>
            <a:rPr lang="en-US" sz="2200" b="1" dirty="0" err="1">
              <a:latin typeface="Times New Roman" panose="02020603050405020304" pitchFamily="18" charset="0"/>
              <a:ea typeface="Fraunces Extra Bold" pitchFamily="34" charset="-122"/>
              <a:cs typeface="Times New Roman" panose="02020603050405020304" pitchFamily="18" charset="0"/>
            </a:rPr>
            <a:t>și</a:t>
          </a:r>
          <a:r>
            <a:rPr lang="en-US" sz="2200" b="1" dirty="0">
              <a:latin typeface="Times New Roman" panose="02020603050405020304" pitchFamily="18" charset="0"/>
              <a:ea typeface="Fraunces Extra Bold" pitchFamily="34" charset="-122"/>
              <a:cs typeface="Times New Roman" panose="02020603050405020304" pitchFamily="18" charset="0"/>
            </a:rPr>
            <a:t> </a:t>
          </a:r>
          <a:r>
            <a:rPr lang="en-US" sz="2200" b="1" dirty="0" err="1">
              <a:latin typeface="Times New Roman" panose="02020603050405020304" pitchFamily="18" charset="0"/>
              <a:ea typeface="Fraunces Extra Bold" pitchFamily="34" charset="-122"/>
              <a:cs typeface="Times New Roman" panose="02020603050405020304" pitchFamily="18" charset="0"/>
            </a:rPr>
            <a:t>eliminării</a:t>
          </a:r>
          <a:endParaRPr lang="en-US" sz="2200" b="1" dirty="0">
            <a:latin typeface="Times New Roman" panose="02020603050405020304" pitchFamily="18" charset="0"/>
            <a:ea typeface="Fraunces Extra Bold" pitchFamily="34" charset="-122"/>
            <a:cs typeface="Times New Roman" panose="02020603050405020304" pitchFamily="18" charset="0"/>
          </a:endParaRPr>
        </a:p>
        <a:p>
          <a:pPr marL="0" marR="0" lvl="0" indent="0" defTabSz="933450" eaLnBrk="1" fontAlgn="auto" latinLnBrk="0" hangingPunct="1">
            <a:lnSpc>
              <a:spcPct val="90000"/>
            </a:lnSpc>
            <a:spcBef>
              <a:spcPct val="0"/>
            </a:spcBef>
            <a:spcAft>
              <a:spcPct val="35000"/>
            </a:spcAft>
            <a:buClrTx/>
            <a:buSzTx/>
            <a:buFontTx/>
            <a:buNone/>
            <a:tabLst/>
            <a:defRPr/>
          </a:pPr>
          <a:r>
            <a:rPr lang="en-US" sz="1600" dirty="0" err="1">
              <a:solidFill>
                <a:srgbClr val="405449"/>
              </a:solidFill>
              <a:latin typeface="Times New Roman" panose="02020603050405020304" pitchFamily="18" charset="0"/>
              <a:ea typeface="Nobile" pitchFamily="34" charset="-122"/>
              <a:cs typeface="Times New Roman" panose="02020603050405020304" pitchFamily="18" charset="0"/>
            </a:rPr>
            <a:t>Cicluri</a:t>
          </a:r>
          <a:r>
            <a:rPr lang="en-US" sz="1600" dirty="0">
              <a:solidFill>
                <a:srgbClr val="405449"/>
              </a:solidFill>
              <a:latin typeface="Times New Roman" panose="02020603050405020304" pitchFamily="18" charset="0"/>
              <a:ea typeface="Nobile" pitchFamily="34" charset="-122"/>
              <a:cs typeface="Times New Roman" panose="02020603050405020304" pitchFamily="18" charset="0"/>
            </a:rPr>
            <a:t> multiple de </a:t>
          </a:r>
          <a:r>
            <a:rPr lang="en-US" sz="1600" dirty="0" err="1">
              <a:solidFill>
                <a:srgbClr val="405449"/>
              </a:solidFill>
              <a:latin typeface="Times New Roman" panose="02020603050405020304" pitchFamily="18" charset="0"/>
              <a:ea typeface="Nobile" pitchFamily="34" charset="-122"/>
              <a:cs typeface="Times New Roman" panose="02020603050405020304" pitchFamily="18" charset="0"/>
            </a:rPr>
            <a:t>utilizare</a:t>
          </a:r>
          <a:endParaRPr lang="en-US" sz="1600" b="1" dirty="0">
            <a:latin typeface="Times New Roman" panose="02020603050405020304" pitchFamily="18" charset="0"/>
            <a:ea typeface="Fraunces Extra Bold" pitchFamily="34" charset="-122"/>
            <a:cs typeface="Times New Roman" panose="02020603050405020304" pitchFamily="18" charset="0"/>
          </a:endParaRPr>
        </a:p>
      </dgm:t>
    </dgm:pt>
    <dgm:pt modelId="{6391070C-A036-4588-B88A-CB578F681646}" type="parTrans" cxnId="{0552FFD9-9878-41E0-A07D-45EF08EDE2E6}">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DBF6C1A5-C8F0-4352-8890-6563A725D7DA}" type="sibTrans" cxnId="{0552FFD9-9878-41E0-A07D-45EF08EDE2E6}">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973BD8E7-0F0A-4A5E-B977-B073EF67A53A}">
      <dgm:prSet custT="1"/>
      <dgm:spPr/>
      <dgm:t>
        <a:bodyPr/>
        <a:lstStyle/>
        <a:p>
          <a:pPr marL="0" marR="0" lvl="0" indent="0" defTabSz="914400" eaLnBrk="1" fontAlgn="auto" latinLnBrk="0" hangingPunct="1">
            <a:lnSpc>
              <a:spcPct val="90000"/>
            </a:lnSpc>
            <a:spcBef>
              <a:spcPts val="0"/>
            </a:spcBef>
            <a:spcAft>
              <a:spcPts val="924"/>
            </a:spcAft>
            <a:buClrTx/>
            <a:buSzTx/>
            <a:buFontTx/>
            <a:buNone/>
            <a:tabLst/>
            <a:defRPr/>
          </a:pPr>
          <a:r>
            <a:rPr lang="en-US" sz="2200" b="1" dirty="0" err="1">
              <a:latin typeface="Times New Roman" panose="02020603050405020304" pitchFamily="18" charset="0"/>
              <a:ea typeface="Fraunces Extra Bold" pitchFamily="34" charset="-122"/>
              <a:cs typeface="Times New Roman" panose="02020603050405020304" pitchFamily="18" charset="0"/>
            </a:rPr>
            <a:t>Testarea</a:t>
          </a:r>
          <a:r>
            <a:rPr lang="en-US" sz="2200" b="1" dirty="0">
              <a:latin typeface="Times New Roman" panose="02020603050405020304" pitchFamily="18" charset="0"/>
              <a:ea typeface="Fraunces Extra Bold" pitchFamily="34" charset="-122"/>
              <a:cs typeface="Times New Roman" panose="02020603050405020304" pitchFamily="18" charset="0"/>
            </a:rPr>
            <a:t> </a:t>
          </a:r>
          <a:r>
            <a:rPr lang="en-US" sz="2200" b="1" dirty="0" err="1">
              <a:latin typeface="Times New Roman" panose="02020603050405020304" pitchFamily="18" charset="0"/>
              <a:ea typeface="Fraunces Extra Bold" pitchFamily="34" charset="-122"/>
              <a:cs typeface="Times New Roman" panose="02020603050405020304" pitchFamily="18" charset="0"/>
            </a:rPr>
            <a:t>capacității</a:t>
          </a:r>
          <a:r>
            <a:rPr lang="en-US" sz="2200" b="1" dirty="0">
              <a:latin typeface="Times New Roman" panose="02020603050405020304" pitchFamily="18" charset="0"/>
              <a:ea typeface="Fraunces Extra Bold" pitchFamily="34" charset="-122"/>
              <a:cs typeface="Times New Roman" panose="02020603050405020304" pitchFamily="18" charset="0"/>
            </a:rPr>
            <a:t> </a:t>
          </a:r>
        </a:p>
        <a:p>
          <a:pPr marL="0" marR="0" lvl="0" indent="0" defTabSz="914400" eaLnBrk="1" fontAlgn="auto" latinLnBrk="0" hangingPunct="1">
            <a:lnSpc>
              <a:spcPct val="90000"/>
            </a:lnSpc>
            <a:spcBef>
              <a:spcPts val="0"/>
            </a:spcBef>
            <a:spcAft>
              <a:spcPts val="924"/>
            </a:spcAft>
            <a:buClrTx/>
            <a:buSzTx/>
            <a:buFontTx/>
            <a:buNone/>
            <a:tabLst/>
            <a:defRPr/>
          </a:pPr>
          <a:r>
            <a:rPr lang="en-US" sz="2200" b="1" dirty="0">
              <a:latin typeface="Times New Roman" panose="02020603050405020304" pitchFamily="18" charset="0"/>
              <a:ea typeface="Fraunces Extra Bold" pitchFamily="34" charset="-122"/>
              <a:cs typeface="Times New Roman" panose="02020603050405020304" pitchFamily="18" charset="0"/>
            </a:rPr>
            <a:t>de </a:t>
          </a:r>
          <a:r>
            <a:rPr lang="en-US" sz="2200" b="1" dirty="0" err="1">
              <a:latin typeface="Times New Roman" panose="02020603050405020304" pitchFamily="18" charset="0"/>
              <a:ea typeface="Fraunces Extra Bold" pitchFamily="34" charset="-122"/>
              <a:cs typeface="Times New Roman" panose="02020603050405020304" pitchFamily="18" charset="0"/>
            </a:rPr>
            <a:t>biosorbție</a:t>
          </a:r>
          <a:endParaRPr lang="en-US" sz="2200" b="1" dirty="0">
            <a:latin typeface="Times New Roman" panose="02020603050405020304" pitchFamily="18" charset="0"/>
            <a:ea typeface="Fraunces Extra Bold" pitchFamily="34" charset="-122"/>
            <a:cs typeface="Times New Roman" panose="02020603050405020304" pitchFamily="18" charset="0"/>
          </a:endParaRPr>
        </a:p>
        <a:p>
          <a:pPr marL="0" marR="0" lvl="0" indent="0" defTabSz="914400" eaLnBrk="1" fontAlgn="auto" latinLnBrk="0" hangingPunct="1">
            <a:lnSpc>
              <a:spcPct val="90000"/>
            </a:lnSpc>
            <a:spcBef>
              <a:spcPts val="0"/>
            </a:spcBef>
            <a:spcAft>
              <a:spcPts val="924"/>
            </a:spcAft>
            <a:buClrTx/>
            <a:buSzTx/>
            <a:buFontTx/>
            <a:buNone/>
            <a:tabLst/>
            <a:defRPr/>
          </a:pPr>
          <a:r>
            <a:rPr lang="en-US" sz="1600" dirty="0">
              <a:solidFill>
                <a:srgbClr val="405449"/>
              </a:solidFill>
              <a:latin typeface="Times New Roman" panose="02020603050405020304" pitchFamily="18" charset="0"/>
              <a:ea typeface="Nobile" pitchFamily="34" charset="-122"/>
              <a:cs typeface="Times New Roman" panose="02020603050405020304" pitchFamily="18" charset="0"/>
            </a:rPr>
            <a:t>Pentru </a:t>
          </a:r>
          <a:r>
            <a:rPr lang="en-US" sz="1600" dirty="0" err="1">
              <a:solidFill>
                <a:srgbClr val="405449"/>
              </a:solidFill>
              <a:latin typeface="Times New Roman" panose="02020603050405020304" pitchFamily="18" charset="0"/>
              <a:ea typeface="Nobile" pitchFamily="34" charset="-122"/>
              <a:cs typeface="Times New Roman" panose="02020603050405020304" pitchFamily="18" charset="0"/>
            </a:rPr>
            <a:t>coloranți</a:t>
          </a:r>
          <a:r>
            <a:rPr lang="en-US" sz="1600" dirty="0">
              <a:solidFill>
                <a:srgbClr val="405449"/>
              </a:solidFill>
              <a:latin typeface="Times New Roman" panose="02020603050405020304" pitchFamily="18" charset="0"/>
              <a:ea typeface="Nobile" pitchFamily="34" charset="-122"/>
              <a:cs typeface="Times New Roman" panose="02020603050405020304" pitchFamily="18" charset="0"/>
            </a:rPr>
            <a:t> </a:t>
          </a:r>
          <a:r>
            <a:rPr lang="en-US" sz="1600" dirty="0" err="1">
              <a:solidFill>
                <a:srgbClr val="405449"/>
              </a:solidFill>
              <a:latin typeface="Times New Roman" panose="02020603050405020304" pitchFamily="18" charset="0"/>
              <a:ea typeface="Nobile" pitchFamily="34" charset="-122"/>
              <a:cs typeface="Times New Roman" panose="02020603050405020304" pitchFamily="18" charset="0"/>
            </a:rPr>
            <a:t>și</a:t>
          </a:r>
          <a:r>
            <a:rPr lang="en-US" sz="1600" dirty="0">
              <a:solidFill>
                <a:srgbClr val="405449"/>
              </a:solidFill>
              <a:latin typeface="Times New Roman" panose="02020603050405020304" pitchFamily="18" charset="0"/>
              <a:ea typeface="Nobile" pitchFamily="34" charset="-122"/>
              <a:cs typeface="Times New Roman" panose="02020603050405020304" pitchFamily="18" charset="0"/>
            </a:rPr>
            <a:t> </a:t>
          </a:r>
          <a:r>
            <a:rPr lang="en-US" sz="1600" dirty="0" err="1">
              <a:solidFill>
                <a:srgbClr val="405449"/>
              </a:solidFill>
              <a:latin typeface="Times New Roman" panose="02020603050405020304" pitchFamily="18" charset="0"/>
              <a:ea typeface="Nobile" pitchFamily="34" charset="-122"/>
              <a:cs typeface="Times New Roman" panose="02020603050405020304" pitchFamily="18" charset="0"/>
            </a:rPr>
            <a:t>antibiotice</a:t>
          </a:r>
          <a:endParaRPr lang="en-US" sz="1600" b="1" dirty="0">
            <a:latin typeface="Times New Roman" panose="02020603050405020304" pitchFamily="18" charset="0"/>
            <a:cs typeface="Times New Roman" panose="02020603050405020304" pitchFamily="18" charset="0"/>
          </a:endParaRPr>
        </a:p>
      </dgm:t>
    </dgm:pt>
    <dgm:pt modelId="{FBA69097-1007-4796-AE7D-689FEAA937C4}" type="parTrans" cxnId="{A91F977D-8356-41B9-8BF6-9C55354300E1}">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0812F6CD-D64A-46C5-BFF9-36E90552EA2A}" type="sibTrans" cxnId="{A91F977D-8356-41B9-8BF6-9C55354300E1}">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B6DB039E-3F29-452A-BD59-3E5ADD8DC62B}" type="pres">
      <dgm:prSet presAssocID="{CD865737-C3BF-423D-91A0-D2B5847AC331}" presName="compositeShape" presStyleCnt="0">
        <dgm:presLayoutVars>
          <dgm:dir/>
          <dgm:resizeHandles/>
        </dgm:presLayoutVars>
      </dgm:prSet>
      <dgm:spPr/>
    </dgm:pt>
    <dgm:pt modelId="{FCBC3F11-6C55-4BCE-B33C-84D8A0198836}" type="pres">
      <dgm:prSet presAssocID="{CD865737-C3BF-423D-91A0-D2B5847AC331}" presName="pyramid" presStyleLbl="node1" presStyleIdx="0" presStyleCnt="1" custLinFactNeighborX="4006" custLinFactNeighborY="-529"/>
      <dgm:spPr/>
    </dgm:pt>
    <dgm:pt modelId="{7001BACE-486F-40DB-8D85-6A4F9C554DB6}" type="pres">
      <dgm:prSet presAssocID="{CD865737-C3BF-423D-91A0-D2B5847AC331}" presName="theList" presStyleCnt="0"/>
      <dgm:spPr/>
    </dgm:pt>
    <dgm:pt modelId="{09B4364D-EFF5-4C0B-B81E-A1B1A343AE6C}" type="pres">
      <dgm:prSet presAssocID="{9E9257A9-786A-4C98-BB97-7AA923C79233}" presName="aNode" presStyleLbl="fgAcc1" presStyleIdx="0" presStyleCnt="4" custScaleX="103974" custScaleY="116382" custLinFactY="20995" custLinFactNeighborX="15969" custLinFactNeighborY="100000">
        <dgm:presLayoutVars>
          <dgm:bulletEnabled val="1"/>
        </dgm:presLayoutVars>
      </dgm:prSet>
      <dgm:spPr/>
    </dgm:pt>
    <dgm:pt modelId="{3F44DF46-CAEF-49ED-BE47-1B6D7F8A8341}" type="pres">
      <dgm:prSet presAssocID="{9E9257A9-786A-4C98-BB97-7AA923C79233}" presName="aSpace" presStyleCnt="0"/>
      <dgm:spPr/>
    </dgm:pt>
    <dgm:pt modelId="{929DEE05-4C64-4FB2-84B3-87C278B27041}" type="pres">
      <dgm:prSet presAssocID="{C7E92EA9-5EAC-471F-A147-53E03AE42DC1}" presName="aNode" presStyleLbl="fgAcc1" presStyleIdx="1" presStyleCnt="4" custScaleX="106207" custLinFactX="-14823" custLinFactY="10387" custLinFactNeighborX="-100000" custLinFactNeighborY="100000">
        <dgm:presLayoutVars>
          <dgm:bulletEnabled val="1"/>
        </dgm:presLayoutVars>
      </dgm:prSet>
      <dgm:spPr/>
    </dgm:pt>
    <dgm:pt modelId="{EF97583A-87A1-4215-8709-780C4DF196A7}" type="pres">
      <dgm:prSet presAssocID="{C7E92EA9-5EAC-471F-A147-53E03AE42DC1}" presName="aSpace" presStyleCnt="0"/>
      <dgm:spPr/>
    </dgm:pt>
    <dgm:pt modelId="{77A0F4CE-FF7B-4C57-B12C-EA5AD6DFFE74}" type="pres">
      <dgm:prSet presAssocID="{973BD8E7-0F0A-4A5E-B977-B073EF67A53A}" presName="aNode" presStyleLbl="fgAcc1" presStyleIdx="2" presStyleCnt="4" custLinFactY="11587" custLinFactNeighborX="43045" custLinFactNeighborY="100000">
        <dgm:presLayoutVars>
          <dgm:bulletEnabled val="1"/>
        </dgm:presLayoutVars>
      </dgm:prSet>
      <dgm:spPr/>
    </dgm:pt>
    <dgm:pt modelId="{B17D14E9-EF0E-437F-9821-DCF1F9AAC64C}" type="pres">
      <dgm:prSet presAssocID="{973BD8E7-0F0A-4A5E-B977-B073EF67A53A}" presName="aSpace" presStyleCnt="0"/>
      <dgm:spPr/>
    </dgm:pt>
    <dgm:pt modelId="{DAE2C77B-5A14-4F96-ADEB-2E17EF5D0994}" type="pres">
      <dgm:prSet presAssocID="{1E6DBA3B-1925-48A4-8828-2FC24EE43B8E}" presName="aNode" presStyleLbl="fgAcc1" presStyleIdx="3" presStyleCnt="4" custLinFactX="-15048" custLinFactY="17402" custLinFactNeighborX="-100000" custLinFactNeighborY="100000">
        <dgm:presLayoutVars>
          <dgm:bulletEnabled val="1"/>
        </dgm:presLayoutVars>
      </dgm:prSet>
      <dgm:spPr/>
    </dgm:pt>
    <dgm:pt modelId="{51EC6A7D-3760-4473-BAD2-25B206A9D8D4}" type="pres">
      <dgm:prSet presAssocID="{1E6DBA3B-1925-48A4-8828-2FC24EE43B8E}" presName="aSpace" presStyleCnt="0"/>
      <dgm:spPr/>
    </dgm:pt>
  </dgm:ptLst>
  <dgm:cxnLst>
    <dgm:cxn modelId="{6879DD34-5A7B-4106-9B2A-147DE679843F}" srcId="{CD865737-C3BF-423D-91A0-D2B5847AC331}" destId="{C7E92EA9-5EAC-471F-A147-53E03AE42DC1}" srcOrd="1" destOrd="0" parTransId="{B518CFAD-7CB8-4E89-B318-4FBBD9D5D57C}" sibTransId="{8208861F-7363-413C-8BC2-D661B62CE7E0}"/>
    <dgm:cxn modelId="{24639335-C368-4E9B-B510-12D345631504}" type="presOf" srcId="{973BD8E7-0F0A-4A5E-B977-B073EF67A53A}" destId="{77A0F4CE-FF7B-4C57-B12C-EA5AD6DFFE74}" srcOrd="0" destOrd="0" presId="urn:microsoft.com/office/officeart/2005/8/layout/pyramid2"/>
    <dgm:cxn modelId="{8F826743-6C3D-4C5D-8F78-087689396049}" type="presOf" srcId="{CD865737-C3BF-423D-91A0-D2B5847AC331}" destId="{B6DB039E-3F29-452A-BD59-3E5ADD8DC62B}" srcOrd="0" destOrd="0" presId="urn:microsoft.com/office/officeart/2005/8/layout/pyramid2"/>
    <dgm:cxn modelId="{1BF14146-AE01-4889-AFBB-852D92EB6351}" type="presOf" srcId="{C7E92EA9-5EAC-471F-A147-53E03AE42DC1}" destId="{929DEE05-4C64-4FB2-84B3-87C278B27041}" srcOrd="0" destOrd="0" presId="urn:microsoft.com/office/officeart/2005/8/layout/pyramid2"/>
    <dgm:cxn modelId="{A91F977D-8356-41B9-8BF6-9C55354300E1}" srcId="{CD865737-C3BF-423D-91A0-D2B5847AC331}" destId="{973BD8E7-0F0A-4A5E-B977-B073EF67A53A}" srcOrd="2" destOrd="0" parTransId="{FBA69097-1007-4796-AE7D-689FEAA937C4}" sibTransId="{0812F6CD-D64A-46C5-BFF9-36E90552EA2A}"/>
    <dgm:cxn modelId="{3D75489B-F5B0-45D3-8595-A5D9F8135543}" srcId="{CD865737-C3BF-423D-91A0-D2B5847AC331}" destId="{9E9257A9-786A-4C98-BB97-7AA923C79233}" srcOrd="0" destOrd="0" parTransId="{9BD94996-93F2-457A-B5AD-8CB121833349}" sibTransId="{948BB766-BC70-490F-90FA-8E439C0EA3EF}"/>
    <dgm:cxn modelId="{7285C8BB-DBF8-410E-889B-1B3CD42920EB}" type="presOf" srcId="{9E9257A9-786A-4C98-BB97-7AA923C79233}" destId="{09B4364D-EFF5-4C0B-B81E-A1B1A343AE6C}" srcOrd="0" destOrd="0" presId="urn:microsoft.com/office/officeart/2005/8/layout/pyramid2"/>
    <dgm:cxn modelId="{0552FFD9-9878-41E0-A07D-45EF08EDE2E6}" srcId="{CD865737-C3BF-423D-91A0-D2B5847AC331}" destId="{1E6DBA3B-1925-48A4-8828-2FC24EE43B8E}" srcOrd="3" destOrd="0" parTransId="{6391070C-A036-4588-B88A-CB578F681646}" sibTransId="{DBF6C1A5-C8F0-4352-8890-6563A725D7DA}"/>
    <dgm:cxn modelId="{7D65C9FA-68EA-46E2-BF3F-62140AF3CED8}" type="presOf" srcId="{1E6DBA3B-1925-48A4-8828-2FC24EE43B8E}" destId="{DAE2C77B-5A14-4F96-ADEB-2E17EF5D0994}" srcOrd="0" destOrd="0" presId="urn:microsoft.com/office/officeart/2005/8/layout/pyramid2"/>
    <dgm:cxn modelId="{8E45F8D1-FAE4-4C64-8BF5-47C9996C1E16}" type="presParOf" srcId="{B6DB039E-3F29-452A-BD59-3E5ADD8DC62B}" destId="{FCBC3F11-6C55-4BCE-B33C-84D8A0198836}" srcOrd="0" destOrd="0" presId="urn:microsoft.com/office/officeart/2005/8/layout/pyramid2"/>
    <dgm:cxn modelId="{9DE097CE-DBF8-4B3A-9E4A-2CEFB16EEED9}" type="presParOf" srcId="{B6DB039E-3F29-452A-BD59-3E5ADD8DC62B}" destId="{7001BACE-486F-40DB-8D85-6A4F9C554DB6}" srcOrd="1" destOrd="0" presId="urn:microsoft.com/office/officeart/2005/8/layout/pyramid2"/>
    <dgm:cxn modelId="{33169170-7BAB-4701-8713-CA55DB08F664}" type="presParOf" srcId="{7001BACE-486F-40DB-8D85-6A4F9C554DB6}" destId="{09B4364D-EFF5-4C0B-B81E-A1B1A343AE6C}" srcOrd="0" destOrd="0" presId="urn:microsoft.com/office/officeart/2005/8/layout/pyramid2"/>
    <dgm:cxn modelId="{3623768F-2580-45A4-86BA-A1319D9C3925}" type="presParOf" srcId="{7001BACE-486F-40DB-8D85-6A4F9C554DB6}" destId="{3F44DF46-CAEF-49ED-BE47-1B6D7F8A8341}" srcOrd="1" destOrd="0" presId="urn:microsoft.com/office/officeart/2005/8/layout/pyramid2"/>
    <dgm:cxn modelId="{411E12AD-FE15-4E27-996A-D8FD5A9AD5E3}" type="presParOf" srcId="{7001BACE-486F-40DB-8D85-6A4F9C554DB6}" destId="{929DEE05-4C64-4FB2-84B3-87C278B27041}" srcOrd="2" destOrd="0" presId="urn:microsoft.com/office/officeart/2005/8/layout/pyramid2"/>
    <dgm:cxn modelId="{F2E750BA-7BCA-4944-AC8F-D6FAE2ED24B1}" type="presParOf" srcId="{7001BACE-486F-40DB-8D85-6A4F9C554DB6}" destId="{EF97583A-87A1-4215-8709-780C4DF196A7}" srcOrd="3" destOrd="0" presId="urn:microsoft.com/office/officeart/2005/8/layout/pyramid2"/>
    <dgm:cxn modelId="{10C9150C-03E2-467A-B9F8-34A54607A637}" type="presParOf" srcId="{7001BACE-486F-40DB-8D85-6A4F9C554DB6}" destId="{77A0F4CE-FF7B-4C57-B12C-EA5AD6DFFE74}" srcOrd="4" destOrd="0" presId="urn:microsoft.com/office/officeart/2005/8/layout/pyramid2"/>
    <dgm:cxn modelId="{FD06EE28-0DF2-483D-BBB4-0DE1EFABAE11}" type="presParOf" srcId="{7001BACE-486F-40DB-8D85-6A4F9C554DB6}" destId="{B17D14E9-EF0E-437F-9821-DCF1F9AAC64C}" srcOrd="5" destOrd="0" presId="urn:microsoft.com/office/officeart/2005/8/layout/pyramid2"/>
    <dgm:cxn modelId="{24ADB707-273B-4FD6-B421-06CE3067E413}" type="presParOf" srcId="{7001BACE-486F-40DB-8D85-6A4F9C554DB6}" destId="{DAE2C77B-5A14-4F96-ADEB-2E17EF5D0994}" srcOrd="6" destOrd="0" presId="urn:microsoft.com/office/officeart/2005/8/layout/pyramid2"/>
    <dgm:cxn modelId="{B86FC5BA-2DEA-4D5E-B6F4-64122D46D67E}" type="presParOf" srcId="{7001BACE-486F-40DB-8D85-6A4F9C554DB6}" destId="{51EC6A7D-3760-4473-BAD2-25B206A9D8D4}"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EFA32-3AA9-41E9-B278-CBDFE8F98524}">
      <dsp:nvSpPr>
        <dsp:cNvPr id="0" name=""/>
        <dsp:cNvSpPr/>
      </dsp:nvSpPr>
      <dsp:spPr>
        <a:xfrm>
          <a:off x="3051085" y="1414352"/>
          <a:ext cx="3606800" cy="3606800"/>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ro-RO" sz="2600" b="1" kern="1200" dirty="0">
              <a:latin typeface="Times New Roman" panose="02020603050405020304" pitchFamily="18" charset="0"/>
              <a:cs typeface="Times New Roman" panose="02020603050405020304" pitchFamily="18" charset="0"/>
            </a:rPr>
            <a:t>Sustenabilitate și Economie circulară aplicată în Biotehnologia Tratării Apelor Reziduale</a:t>
          </a:r>
          <a:endParaRPr lang="en-US" sz="2600" b="1" kern="1200" dirty="0">
            <a:latin typeface="Times New Roman" panose="02020603050405020304" pitchFamily="18" charset="0"/>
            <a:cs typeface="Times New Roman" panose="02020603050405020304" pitchFamily="18" charset="0"/>
          </a:endParaRPr>
        </a:p>
      </dsp:txBody>
      <dsp:txXfrm>
        <a:off x="3579289" y="1942556"/>
        <a:ext cx="2550392" cy="2550392"/>
      </dsp:txXfrm>
    </dsp:sp>
    <dsp:sp modelId="{9AE75FC7-5AFF-43B1-B0E6-79CC6B88256A}">
      <dsp:nvSpPr>
        <dsp:cNvPr id="0" name=""/>
        <dsp:cNvSpPr/>
      </dsp:nvSpPr>
      <dsp:spPr>
        <a:xfrm>
          <a:off x="3975099" y="0"/>
          <a:ext cx="1803400" cy="1803400"/>
        </a:xfrm>
        <a:prstGeom prst="ellipse">
          <a:avLst/>
        </a:prstGeom>
        <a:solidFill>
          <a:schemeClr val="accent3">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latin typeface="Times New Roman" panose="02020603050405020304" pitchFamily="18" charset="0"/>
              <a:cs typeface="Times New Roman" panose="02020603050405020304" pitchFamily="18" charset="0"/>
            </a:rPr>
            <a:t>Resurse valoroase</a:t>
          </a:r>
          <a:endParaRPr lang="en-US" sz="1800" b="1" kern="1200" dirty="0">
            <a:latin typeface="Times New Roman" panose="02020603050405020304" pitchFamily="18" charset="0"/>
            <a:cs typeface="Times New Roman" panose="02020603050405020304" pitchFamily="18" charset="0"/>
          </a:endParaRPr>
        </a:p>
      </dsp:txBody>
      <dsp:txXfrm>
        <a:off x="4239201" y="264102"/>
        <a:ext cx="1275196" cy="1275196"/>
      </dsp:txXfrm>
    </dsp:sp>
    <dsp:sp modelId="{0B273D2D-B15D-48BA-AE7F-8B6F1DB3C427}">
      <dsp:nvSpPr>
        <dsp:cNvPr id="0" name=""/>
        <dsp:cNvSpPr/>
      </dsp:nvSpPr>
      <dsp:spPr>
        <a:xfrm>
          <a:off x="6148594" y="882089"/>
          <a:ext cx="1803400" cy="1803400"/>
        </a:xfrm>
        <a:prstGeom prst="ellipse">
          <a:avLst/>
        </a:prstGeom>
        <a:solidFill>
          <a:schemeClr val="accent4">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latin typeface="Times New Roman" panose="02020603050405020304" pitchFamily="18" charset="0"/>
              <a:cs typeface="Times New Roman" panose="02020603050405020304" pitchFamily="18" charset="0"/>
            </a:rPr>
            <a:t>Reutilizarea</a:t>
          </a:r>
          <a:r>
            <a:rPr lang="ro-RO" sz="1600" b="1" kern="1200" dirty="0">
              <a:latin typeface="Times New Roman" panose="02020603050405020304" pitchFamily="18" charset="0"/>
              <a:cs typeface="Times New Roman" panose="02020603050405020304" pitchFamily="18" charset="0"/>
            </a:rPr>
            <a:t> </a:t>
          </a:r>
          <a:r>
            <a:rPr lang="ro-RO" sz="1800" b="1" kern="1200" dirty="0">
              <a:latin typeface="Times New Roman" panose="02020603050405020304" pitchFamily="18" charset="0"/>
              <a:cs typeface="Times New Roman" panose="02020603050405020304" pitchFamily="18" charset="0"/>
            </a:rPr>
            <a:t>biomasei</a:t>
          </a:r>
          <a:endParaRPr lang="en-US" sz="1600" b="1" kern="1200" dirty="0">
            <a:latin typeface="Times New Roman" panose="02020603050405020304" pitchFamily="18" charset="0"/>
            <a:cs typeface="Times New Roman" panose="02020603050405020304" pitchFamily="18" charset="0"/>
          </a:endParaRPr>
        </a:p>
      </dsp:txBody>
      <dsp:txXfrm>
        <a:off x="6412696" y="1146191"/>
        <a:ext cx="1275196" cy="1275196"/>
      </dsp:txXfrm>
    </dsp:sp>
    <dsp:sp modelId="{5EEE499C-CC7B-491F-B66D-1F4EA3BB3819}">
      <dsp:nvSpPr>
        <dsp:cNvPr id="0" name=""/>
        <dsp:cNvSpPr/>
      </dsp:nvSpPr>
      <dsp:spPr>
        <a:xfrm>
          <a:off x="6094722" y="3523893"/>
          <a:ext cx="1803400" cy="1803400"/>
        </a:xfrm>
        <a:prstGeom prst="ellipse">
          <a:avLst/>
        </a:prstGeom>
        <a:solidFill>
          <a:schemeClr val="accent5">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ro-RO" sz="1700" b="1" kern="1200">
              <a:latin typeface="Times New Roman" panose="02020603050405020304" pitchFamily="18" charset="0"/>
              <a:cs typeface="Times New Roman" panose="02020603050405020304" pitchFamily="18" charset="0"/>
            </a:rPr>
            <a:t>Regenerare</a:t>
          </a:r>
          <a:endParaRPr lang="en-US" sz="1700" b="1" kern="1200" dirty="0">
            <a:latin typeface="Times New Roman" panose="02020603050405020304" pitchFamily="18" charset="0"/>
            <a:cs typeface="Times New Roman" panose="02020603050405020304" pitchFamily="18" charset="0"/>
          </a:endParaRPr>
        </a:p>
      </dsp:txBody>
      <dsp:txXfrm>
        <a:off x="6358824" y="3787995"/>
        <a:ext cx="1275196" cy="1275196"/>
      </dsp:txXfrm>
    </dsp:sp>
    <dsp:sp modelId="{1109399B-4D02-49F0-A5A3-5B7BE45EB103}">
      <dsp:nvSpPr>
        <dsp:cNvPr id="0" name=""/>
        <dsp:cNvSpPr/>
      </dsp:nvSpPr>
      <dsp:spPr>
        <a:xfrm>
          <a:off x="3975100" y="4699000"/>
          <a:ext cx="1803400" cy="1803400"/>
        </a:xfrm>
        <a:prstGeom prst="ellipse">
          <a:avLst/>
        </a:prstGeom>
        <a:solidFill>
          <a:schemeClr val="accent6">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ro-RO" sz="1700" b="1" kern="1200" dirty="0">
              <a:latin typeface="Times New Roman" panose="02020603050405020304" pitchFamily="18" charset="0"/>
              <a:cs typeface="Times New Roman" panose="02020603050405020304" pitchFamily="18" charset="0"/>
            </a:rPr>
            <a:t>Recircularea apelor</a:t>
          </a:r>
          <a:endParaRPr lang="en-US" sz="1700" b="1" kern="1200" dirty="0">
            <a:latin typeface="Times New Roman" panose="02020603050405020304" pitchFamily="18" charset="0"/>
            <a:cs typeface="Times New Roman" panose="02020603050405020304" pitchFamily="18" charset="0"/>
          </a:endParaRPr>
        </a:p>
      </dsp:txBody>
      <dsp:txXfrm>
        <a:off x="4239202" y="4963102"/>
        <a:ext cx="1275196" cy="1275196"/>
      </dsp:txXfrm>
    </dsp:sp>
    <dsp:sp modelId="{80ACC109-6856-4AA4-89C4-4E82F7753E53}">
      <dsp:nvSpPr>
        <dsp:cNvPr id="0" name=""/>
        <dsp:cNvSpPr/>
      </dsp:nvSpPr>
      <dsp:spPr>
        <a:xfrm>
          <a:off x="1852027" y="3523917"/>
          <a:ext cx="1803400" cy="1803400"/>
        </a:xfrm>
        <a:prstGeom prst="ellipse">
          <a:avLst/>
        </a:prstGeom>
        <a:solidFill>
          <a:schemeClr val="accent2">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o-RO" sz="1600" b="1" kern="1200" dirty="0">
              <a:latin typeface="Times New Roman" panose="02020603050405020304" pitchFamily="18" charset="0"/>
              <a:cs typeface="Times New Roman" panose="02020603050405020304" pitchFamily="18" charset="0"/>
            </a:rPr>
            <a:t>Transformare</a:t>
          </a:r>
          <a:endParaRPr lang="en-US" sz="1600" b="1" kern="1200" dirty="0">
            <a:latin typeface="Times New Roman" panose="02020603050405020304" pitchFamily="18" charset="0"/>
            <a:cs typeface="Times New Roman" panose="02020603050405020304" pitchFamily="18" charset="0"/>
          </a:endParaRPr>
        </a:p>
      </dsp:txBody>
      <dsp:txXfrm>
        <a:off x="2116129" y="3788019"/>
        <a:ext cx="1275196" cy="1275196"/>
      </dsp:txXfrm>
    </dsp:sp>
    <dsp:sp modelId="{3A5DF867-C29B-4EDF-BD61-4340660B9E6C}">
      <dsp:nvSpPr>
        <dsp:cNvPr id="0" name=""/>
        <dsp:cNvSpPr/>
      </dsp:nvSpPr>
      <dsp:spPr>
        <a:xfrm>
          <a:off x="1712344" y="1045276"/>
          <a:ext cx="1803400" cy="1803400"/>
        </a:xfrm>
        <a:prstGeom prst="ellipse">
          <a:avLst/>
        </a:prstGeom>
        <a:solidFill>
          <a:schemeClr val="accent3">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ro-RO" sz="1700" b="1" kern="1200" dirty="0">
              <a:latin typeface="Times New Roman" panose="02020603050405020304" pitchFamily="18" charset="0"/>
              <a:cs typeface="Times New Roman" panose="02020603050405020304" pitchFamily="18" charset="0"/>
            </a:rPr>
            <a:t>Recuperarea și diminuarea costurilor</a:t>
          </a:r>
          <a:endParaRPr lang="en-US" sz="1700" b="1" kern="1200" dirty="0">
            <a:latin typeface="Times New Roman" panose="02020603050405020304" pitchFamily="18" charset="0"/>
            <a:cs typeface="Times New Roman" panose="02020603050405020304" pitchFamily="18" charset="0"/>
          </a:endParaRPr>
        </a:p>
      </dsp:txBody>
      <dsp:txXfrm>
        <a:off x="1976446" y="1309378"/>
        <a:ext cx="1275196" cy="1275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C3F11-6C55-4BCE-B33C-84D8A0198836}">
      <dsp:nvSpPr>
        <dsp:cNvPr id="0" name=""/>
        <dsp:cNvSpPr/>
      </dsp:nvSpPr>
      <dsp:spPr>
        <a:xfrm>
          <a:off x="1985056" y="0"/>
          <a:ext cx="6463604" cy="6463604"/>
        </a:xfrm>
        <a:prstGeom prst="triangl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4364D-EFF5-4C0B-B81E-A1B1A343AE6C}">
      <dsp:nvSpPr>
        <dsp:cNvPr id="0" name=""/>
        <dsp:cNvSpPr/>
      </dsp:nvSpPr>
      <dsp:spPr>
        <a:xfrm>
          <a:off x="5545358" y="1018357"/>
          <a:ext cx="4368303" cy="1289986"/>
        </a:xfrm>
        <a:prstGeom prst="round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Times New Roman" panose="02020603050405020304" pitchFamily="18" charset="0"/>
              <a:ea typeface="Fraunces Extra Bold" pitchFamily="34" charset="-122"/>
              <a:cs typeface="Times New Roman" panose="02020603050405020304" pitchFamily="18" charset="0"/>
            </a:rPr>
            <a:t>Evaluarea potențialului </a:t>
          </a:r>
        </a:p>
        <a:p>
          <a:pPr marL="0" lvl="0" indent="0" algn="ctr" defTabSz="977900">
            <a:lnSpc>
              <a:spcPct val="90000"/>
            </a:lnSpc>
            <a:spcBef>
              <a:spcPct val="0"/>
            </a:spcBef>
            <a:spcAft>
              <a:spcPct val="35000"/>
            </a:spcAft>
            <a:buNone/>
          </a:pPr>
          <a:r>
            <a:rPr lang="en-US" sz="2200" b="1" kern="1200" dirty="0">
              <a:latin typeface="Times New Roman" panose="02020603050405020304" pitchFamily="18" charset="0"/>
              <a:ea typeface="Fraunces Extra Bold" pitchFamily="34" charset="-122"/>
              <a:cs typeface="Times New Roman" panose="02020603050405020304" pitchFamily="18" charset="0"/>
            </a:rPr>
            <a:t>miceliului</a:t>
          </a:r>
        </a:p>
        <a:p>
          <a:pPr marL="0" lvl="0" indent="0" algn="ctr" defTabSz="977900">
            <a:lnSpc>
              <a:spcPct val="90000"/>
            </a:lnSpc>
            <a:spcBef>
              <a:spcPct val="0"/>
            </a:spcBef>
            <a:spcAft>
              <a:spcPct val="35000"/>
            </a:spcAft>
            <a:buNone/>
          </a:pPr>
          <a:r>
            <a:rPr lang="en-US" sz="1600" kern="1200" dirty="0">
              <a:solidFill>
                <a:srgbClr val="405449"/>
              </a:solidFill>
              <a:latin typeface="Times New Roman" panose="02020603050405020304" pitchFamily="18" charset="0"/>
              <a:ea typeface="Nobile" pitchFamily="34" charset="-122"/>
              <a:cs typeface="Times New Roman" panose="02020603050405020304" pitchFamily="18" charset="0"/>
            </a:rPr>
            <a:t>Ca biosorbent pentru epurarea apelor</a:t>
          </a:r>
          <a:endParaRPr lang="en-US" sz="1600" b="1" kern="1200" dirty="0">
            <a:latin typeface="Times New Roman" panose="02020603050405020304" pitchFamily="18" charset="0"/>
            <a:cs typeface="Times New Roman" panose="02020603050405020304" pitchFamily="18" charset="0"/>
          </a:endParaRPr>
        </a:p>
      </dsp:txBody>
      <dsp:txXfrm>
        <a:off x="5608330" y="1081329"/>
        <a:ext cx="4242359" cy="1164042"/>
      </dsp:txXfrm>
    </dsp:sp>
    <dsp:sp modelId="{929DEE05-4C64-4FB2-84B3-87C278B27041}">
      <dsp:nvSpPr>
        <dsp:cNvPr id="0" name=""/>
        <dsp:cNvSpPr/>
      </dsp:nvSpPr>
      <dsp:spPr>
        <a:xfrm>
          <a:off x="3430" y="2329314"/>
          <a:ext cx="4462119" cy="1108407"/>
        </a:xfrm>
        <a:prstGeom prst="round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90000"/>
            </a:lnSpc>
            <a:spcBef>
              <a:spcPts val="0"/>
            </a:spcBef>
            <a:spcAft>
              <a:spcPts val="924"/>
            </a:spcAft>
            <a:buClrTx/>
            <a:buSzTx/>
            <a:buFontTx/>
            <a:buNone/>
            <a:tabLst/>
            <a:defRPr/>
          </a:pPr>
          <a:r>
            <a:rPr lang="en-US" sz="2200" b="1" kern="1200" dirty="0">
              <a:latin typeface="Times New Roman" panose="02020603050405020304" pitchFamily="18" charset="0"/>
              <a:ea typeface="Fraunces Extra Bold" pitchFamily="34" charset="-122"/>
              <a:cs typeface="Times New Roman" panose="02020603050405020304" pitchFamily="18" charset="0"/>
            </a:rPr>
            <a:t>Caracterizarea biosorbentului</a:t>
          </a:r>
        </a:p>
        <a:p>
          <a:pPr marL="0" marR="0" lvl="0" indent="0" algn="ctr" defTabSz="914400" eaLnBrk="1" fontAlgn="auto" latinLnBrk="0" hangingPunct="1">
            <a:lnSpc>
              <a:spcPct val="90000"/>
            </a:lnSpc>
            <a:spcBef>
              <a:spcPts val="0"/>
            </a:spcBef>
            <a:spcAft>
              <a:spcPts val="924"/>
            </a:spcAft>
            <a:buClrTx/>
            <a:buSzTx/>
            <a:buFontTx/>
            <a:buNone/>
            <a:tabLst/>
            <a:defRPr/>
          </a:pPr>
          <a:r>
            <a:rPr lang="en-US" sz="1600" kern="1200" dirty="0">
              <a:solidFill>
                <a:srgbClr val="405449"/>
              </a:solidFill>
              <a:latin typeface="Times New Roman" panose="02020603050405020304" pitchFamily="18" charset="0"/>
              <a:ea typeface="Nobile" pitchFamily="34" charset="-122"/>
              <a:cs typeface="Times New Roman" panose="02020603050405020304" pitchFamily="18" charset="0"/>
            </a:rPr>
            <a:t>Proprietăți fizico-chimice relevante</a:t>
          </a:r>
          <a:endParaRPr lang="en-US" sz="1600" b="1" kern="1200" dirty="0">
            <a:latin typeface="Times New Roman" panose="02020603050405020304" pitchFamily="18" charset="0"/>
            <a:cs typeface="Times New Roman" panose="02020603050405020304" pitchFamily="18" charset="0"/>
          </a:endParaRPr>
        </a:p>
      </dsp:txBody>
      <dsp:txXfrm>
        <a:off x="57538" y="2383422"/>
        <a:ext cx="4353903" cy="1000191"/>
      </dsp:txXfrm>
    </dsp:sp>
    <dsp:sp modelId="{77A0F4CE-FF7B-4C57-B12C-EA5AD6DFFE74}">
      <dsp:nvSpPr>
        <dsp:cNvPr id="0" name=""/>
        <dsp:cNvSpPr/>
      </dsp:nvSpPr>
      <dsp:spPr>
        <a:xfrm>
          <a:off x="6766394" y="3589573"/>
          <a:ext cx="4201342" cy="1108407"/>
        </a:xfrm>
        <a:prstGeom prst="round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90000"/>
            </a:lnSpc>
            <a:spcBef>
              <a:spcPts val="0"/>
            </a:spcBef>
            <a:spcAft>
              <a:spcPts val="924"/>
            </a:spcAft>
            <a:buClrTx/>
            <a:buSzTx/>
            <a:buFontTx/>
            <a:buNone/>
            <a:tabLst/>
            <a:defRPr/>
          </a:pPr>
          <a:r>
            <a:rPr lang="en-US" sz="2200" b="1" kern="1200" dirty="0" err="1">
              <a:latin typeface="Times New Roman" panose="02020603050405020304" pitchFamily="18" charset="0"/>
              <a:ea typeface="Fraunces Extra Bold" pitchFamily="34" charset="-122"/>
              <a:cs typeface="Times New Roman" panose="02020603050405020304" pitchFamily="18" charset="0"/>
            </a:rPr>
            <a:t>Testarea</a:t>
          </a:r>
          <a:r>
            <a:rPr lang="en-US" sz="2200" b="1" kern="1200" dirty="0">
              <a:latin typeface="Times New Roman" panose="02020603050405020304" pitchFamily="18" charset="0"/>
              <a:ea typeface="Fraunces Extra Bold" pitchFamily="34" charset="-122"/>
              <a:cs typeface="Times New Roman" panose="02020603050405020304" pitchFamily="18" charset="0"/>
            </a:rPr>
            <a:t> </a:t>
          </a:r>
          <a:r>
            <a:rPr lang="en-US" sz="2200" b="1" kern="1200" dirty="0" err="1">
              <a:latin typeface="Times New Roman" panose="02020603050405020304" pitchFamily="18" charset="0"/>
              <a:ea typeface="Fraunces Extra Bold" pitchFamily="34" charset="-122"/>
              <a:cs typeface="Times New Roman" panose="02020603050405020304" pitchFamily="18" charset="0"/>
            </a:rPr>
            <a:t>capacității</a:t>
          </a:r>
          <a:r>
            <a:rPr lang="en-US" sz="2200" b="1" kern="1200" dirty="0">
              <a:latin typeface="Times New Roman" panose="02020603050405020304" pitchFamily="18" charset="0"/>
              <a:ea typeface="Fraunces Extra Bold" pitchFamily="34" charset="-122"/>
              <a:cs typeface="Times New Roman" panose="02020603050405020304" pitchFamily="18" charset="0"/>
            </a:rPr>
            <a:t> </a:t>
          </a:r>
        </a:p>
        <a:p>
          <a:pPr marL="0" marR="0" lvl="0" indent="0" algn="ctr" defTabSz="914400" eaLnBrk="1" fontAlgn="auto" latinLnBrk="0" hangingPunct="1">
            <a:lnSpc>
              <a:spcPct val="90000"/>
            </a:lnSpc>
            <a:spcBef>
              <a:spcPts val="0"/>
            </a:spcBef>
            <a:spcAft>
              <a:spcPts val="924"/>
            </a:spcAft>
            <a:buClrTx/>
            <a:buSzTx/>
            <a:buFontTx/>
            <a:buNone/>
            <a:tabLst/>
            <a:defRPr/>
          </a:pPr>
          <a:r>
            <a:rPr lang="en-US" sz="2200" b="1" kern="1200" dirty="0">
              <a:latin typeface="Times New Roman" panose="02020603050405020304" pitchFamily="18" charset="0"/>
              <a:ea typeface="Fraunces Extra Bold" pitchFamily="34" charset="-122"/>
              <a:cs typeface="Times New Roman" panose="02020603050405020304" pitchFamily="18" charset="0"/>
            </a:rPr>
            <a:t>de </a:t>
          </a:r>
          <a:r>
            <a:rPr lang="en-US" sz="2200" b="1" kern="1200" dirty="0" err="1">
              <a:latin typeface="Times New Roman" panose="02020603050405020304" pitchFamily="18" charset="0"/>
              <a:ea typeface="Fraunces Extra Bold" pitchFamily="34" charset="-122"/>
              <a:cs typeface="Times New Roman" panose="02020603050405020304" pitchFamily="18" charset="0"/>
            </a:rPr>
            <a:t>biosorbție</a:t>
          </a:r>
          <a:endParaRPr lang="en-US" sz="2200" b="1" kern="1200" dirty="0">
            <a:latin typeface="Times New Roman" panose="02020603050405020304" pitchFamily="18" charset="0"/>
            <a:ea typeface="Fraunces Extra Bold" pitchFamily="34" charset="-122"/>
            <a:cs typeface="Times New Roman" panose="02020603050405020304" pitchFamily="18" charset="0"/>
          </a:endParaRPr>
        </a:p>
        <a:p>
          <a:pPr marL="0" marR="0" lvl="0" indent="0" algn="ctr" defTabSz="914400" eaLnBrk="1" fontAlgn="auto" latinLnBrk="0" hangingPunct="1">
            <a:lnSpc>
              <a:spcPct val="90000"/>
            </a:lnSpc>
            <a:spcBef>
              <a:spcPts val="0"/>
            </a:spcBef>
            <a:spcAft>
              <a:spcPts val="924"/>
            </a:spcAft>
            <a:buClrTx/>
            <a:buSzTx/>
            <a:buFontTx/>
            <a:buNone/>
            <a:tabLst/>
            <a:defRPr/>
          </a:pPr>
          <a:r>
            <a:rPr lang="en-US" sz="1600" kern="1200" dirty="0">
              <a:solidFill>
                <a:srgbClr val="405449"/>
              </a:solidFill>
              <a:latin typeface="Times New Roman" panose="02020603050405020304" pitchFamily="18" charset="0"/>
              <a:ea typeface="Nobile" pitchFamily="34" charset="-122"/>
              <a:cs typeface="Times New Roman" panose="02020603050405020304" pitchFamily="18" charset="0"/>
            </a:rPr>
            <a:t>Pentru </a:t>
          </a:r>
          <a:r>
            <a:rPr lang="en-US" sz="1600" kern="1200" dirty="0" err="1">
              <a:solidFill>
                <a:srgbClr val="405449"/>
              </a:solidFill>
              <a:latin typeface="Times New Roman" panose="02020603050405020304" pitchFamily="18" charset="0"/>
              <a:ea typeface="Nobile" pitchFamily="34" charset="-122"/>
              <a:cs typeface="Times New Roman" panose="02020603050405020304" pitchFamily="18" charset="0"/>
            </a:rPr>
            <a:t>coloranți</a:t>
          </a:r>
          <a:r>
            <a:rPr lang="en-US" sz="1600" kern="1200" dirty="0">
              <a:solidFill>
                <a:srgbClr val="405449"/>
              </a:solidFill>
              <a:latin typeface="Times New Roman" panose="02020603050405020304" pitchFamily="18" charset="0"/>
              <a:ea typeface="Nobile" pitchFamily="34" charset="-122"/>
              <a:cs typeface="Times New Roman" panose="02020603050405020304" pitchFamily="18" charset="0"/>
            </a:rPr>
            <a:t> </a:t>
          </a:r>
          <a:r>
            <a:rPr lang="en-US" sz="1600" kern="1200" dirty="0" err="1">
              <a:solidFill>
                <a:srgbClr val="405449"/>
              </a:solidFill>
              <a:latin typeface="Times New Roman" panose="02020603050405020304" pitchFamily="18" charset="0"/>
              <a:ea typeface="Nobile" pitchFamily="34" charset="-122"/>
              <a:cs typeface="Times New Roman" panose="02020603050405020304" pitchFamily="18" charset="0"/>
            </a:rPr>
            <a:t>și</a:t>
          </a:r>
          <a:r>
            <a:rPr lang="en-US" sz="1600" kern="1200" dirty="0">
              <a:solidFill>
                <a:srgbClr val="405449"/>
              </a:solidFill>
              <a:latin typeface="Times New Roman" panose="02020603050405020304" pitchFamily="18" charset="0"/>
              <a:ea typeface="Nobile" pitchFamily="34" charset="-122"/>
              <a:cs typeface="Times New Roman" panose="02020603050405020304" pitchFamily="18" charset="0"/>
            </a:rPr>
            <a:t> </a:t>
          </a:r>
          <a:r>
            <a:rPr lang="en-US" sz="1600" kern="1200" dirty="0" err="1">
              <a:solidFill>
                <a:srgbClr val="405449"/>
              </a:solidFill>
              <a:latin typeface="Times New Roman" panose="02020603050405020304" pitchFamily="18" charset="0"/>
              <a:ea typeface="Nobile" pitchFamily="34" charset="-122"/>
              <a:cs typeface="Times New Roman" panose="02020603050405020304" pitchFamily="18" charset="0"/>
            </a:rPr>
            <a:t>antibiotice</a:t>
          </a:r>
          <a:endParaRPr lang="en-US" sz="1600" b="1" kern="1200" dirty="0">
            <a:latin typeface="Times New Roman" panose="02020603050405020304" pitchFamily="18" charset="0"/>
            <a:cs typeface="Times New Roman" panose="02020603050405020304" pitchFamily="18" charset="0"/>
          </a:endParaRPr>
        </a:p>
      </dsp:txBody>
      <dsp:txXfrm>
        <a:off x="6820502" y="3643681"/>
        <a:ext cx="4093126" cy="1000191"/>
      </dsp:txXfrm>
    </dsp:sp>
    <dsp:sp modelId="{DAE2C77B-5A14-4F96-ADEB-2E17EF5D0994}">
      <dsp:nvSpPr>
        <dsp:cNvPr id="0" name=""/>
        <dsp:cNvSpPr/>
      </dsp:nvSpPr>
      <dsp:spPr>
        <a:xfrm>
          <a:off x="124365" y="4900985"/>
          <a:ext cx="4201342" cy="1108407"/>
        </a:xfrm>
        <a:prstGeom prst="roundRect">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lang="en-US" sz="2200" b="1" kern="1200" dirty="0">
              <a:latin typeface="Times New Roman" panose="02020603050405020304" pitchFamily="18" charset="0"/>
              <a:ea typeface="Fraunces Extra Bold" pitchFamily="34" charset="-122"/>
              <a:cs typeface="Times New Roman" panose="02020603050405020304" pitchFamily="18" charset="0"/>
            </a:rPr>
            <a:t>Evaluarea </a:t>
          </a:r>
          <a:r>
            <a:rPr lang="en-US" sz="2200" b="1" kern="1200" dirty="0" err="1">
              <a:latin typeface="Times New Roman" panose="02020603050405020304" pitchFamily="18" charset="0"/>
              <a:ea typeface="Fraunces Extra Bold" pitchFamily="34" charset="-122"/>
              <a:cs typeface="Times New Roman" panose="02020603050405020304" pitchFamily="18" charset="0"/>
            </a:rPr>
            <a:t>regenerării</a:t>
          </a:r>
          <a:r>
            <a:rPr lang="en-US" sz="2200" b="1" kern="1200" dirty="0">
              <a:latin typeface="Times New Roman" panose="02020603050405020304" pitchFamily="18" charset="0"/>
              <a:ea typeface="Fraunces Extra Bold" pitchFamily="34" charset="-122"/>
              <a:cs typeface="Times New Roman" panose="02020603050405020304" pitchFamily="18" charset="0"/>
            </a:rPr>
            <a:t> </a:t>
          </a:r>
        </a:p>
        <a:p>
          <a:pPr marL="0" marR="0" lvl="0" indent="0" algn="ctr" defTabSz="933450" eaLnBrk="1" fontAlgn="auto" latinLnBrk="0" hangingPunct="1">
            <a:lnSpc>
              <a:spcPct val="90000"/>
            </a:lnSpc>
            <a:spcBef>
              <a:spcPct val="0"/>
            </a:spcBef>
            <a:spcAft>
              <a:spcPct val="35000"/>
            </a:spcAft>
            <a:buClrTx/>
            <a:buSzTx/>
            <a:buFontTx/>
            <a:buNone/>
            <a:tabLst/>
            <a:defRPr/>
          </a:pPr>
          <a:r>
            <a:rPr lang="en-US" sz="2200" b="1" kern="1200" dirty="0" err="1">
              <a:latin typeface="Times New Roman" panose="02020603050405020304" pitchFamily="18" charset="0"/>
              <a:ea typeface="Fraunces Extra Bold" pitchFamily="34" charset="-122"/>
              <a:cs typeface="Times New Roman" panose="02020603050405020304" pitchFamily="18" charset="0"/>
            </a:rPr>
            <a:t>și</a:t>
          </a:r>
          <a:r>
            <a:rPr lang="en-US" sz="2200" b="1" kern="1200" dirty="0">
              <a:latin typeface="Times New Roman" panose="02020603050405020304" pitchFamily="18" charset="0"/>
              <a:ea typeface="Fraunces Extra Bold" pitchFamily="34" charset="-122"/>
              <a:cs typeface="Times New Roman" panose="02020603050405020304" pitchFamily="18" charset="0"/>
            </a:rPr>
            <a:t> </a:t>
          </a:r>
          <a:r>
            <a:rPr lang="en-US" sz="2200" b="1" kern="1200" dirty="0" err="1">
              <a:latin typeface="Times New Roman" panose="02020603050405020304" pitchFamily="18" charset="0"/>
              <a:ea typeface="Fraunces Extra Bold" pitchFamily="34" charset="-122"/>
              <a:cs typeface="Times New Roman" panose="02020603050405020304" pitchFamily="18" charset="0"/>
            </a:rPr>
            <a:t>eliminării</a:t>
          </a:r>
          <a:endParaRPr lang="en-US" sz="2200" b="1" kern="1200" dirty="0">
            <a:latin typeface="Times New Roman" panose="02020603050405020304" pitchFamily="18" charset="0"/>
            <a:ea typeface="Fraunces Extra Bold" pitchFamily="34" charset="-122"/>
            <a:cs typeface="Times New Roman" panose="02020603050405020304" pitchFamily="18" charset="0"/>
          </a:endParaRPr>
        </a:p>
        <a:p>
          <a:pPr marL="0" marR="0" lvl="0" indent="0" algn="ctr" defTabSz="933450" eaLnBrk="1" fontAlgn="auto" latinLnBrk="0" hangingPunct="1">
            <a:lnSpc>
              <a:spcPct val="90000"/>
            </a:lnSpc>
            <a:spcBef>
              <a:spcPct val="0"/>
            </a:spcBef>
            <a:spcAft>
              <a:spcPct val="35000"/>
            </a:spcAft>
            <a:buClrTx/>
            <a:buSzTx/>
            <a:buFontTx/>
            <a:buNone/>
            <a:tabLst/>
            <a:defRPr/>
          </a:pPr>
          <a:r>
            <a:rPr lang="en-US" sz="1600" kern="1200" dirty="0" err="1">
              <a:solidFill>
                <a:srgbClr val="405449"/>
              </a:solidFill>
              <a:latin typeface="Times New Roman" panose="02020603050405020304" pitchFamily="18" charset="0"/>
              <a:ea typeface="Nobile" pitchFamily="34" charset="-122"/>
              <a:cs typeface="Times New Roman" panose="02020603050405020304" pitchFamily="18" charset="0"/>
            </a:rPr>
            <a:t>Cicluri</a:t>
          </a:r>
          <a:r>
            <a:rPr lang="en-US" sz="1600" kern="1200" dirty="0">
              <a:solidFill>
                <a:srgbClr val="405449"/>
              </a:solidFill>
              <a:latin typeface="Times New Roman" panose="02020603050405020304" pitchFamily="18" charset="0"/>
              <a:ea typeface="Nobile" pitchFamily="34" charset="-122"/>
              <a:cs typeface="Times New Roman" panose="02020603050405020304" pitchFamily="18" charset="0"/>
            </a:rPr>
            <a:t> multiple de </a:t>
          </a:r>
          <a:r>
            <a:rPr lang="en-US" sz="1600" kern="1200" dirty="0" err="1">
              <a:solidFill>
                <a:srgbClr val="405449"/>
              </a:solidFill>
              <a:latin typeface="Times New Roman" panose="02020603050405020304" pitchFamily="18" charset="0"/>
              <a:ea typeface="Nobile" pitchFamily="34" charset="-122"/>
              <a:cs typeface="Times New Roman" panose="02020603050405020304" pitchFamily="18" charset="0"/>
            </a:rPr>
            <a:t>utilizare</a:t>
          </a:r>
          <a:endParaRPr lang="en-US" sz="1600" b="1" kern="1200" dirty="0">
            <a:latin typeface="Times New Roman" panose="02020603050405020304" pitchFamily="18" charset="0"/>
            <a:ea typeface="Fraunces Extra Bold" pitchFamily="34" charset="-122"/>
            <a:cs typeface="Times New Roman" panose="02020603050405020304" pitchFamily="18" charset="0"/>
          </a:endParaRPr>
        </a:p>
      </dsp:txBody>
      <dsp:txXfrm>
        <a:off x="178473" y="4955093"/>
        <a:ext cx="4093126" cy="100019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029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437876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B5A1-F29A-B69B-492E-233620D5B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3F82F-2C74-7F8F-F5A5-D84B39FD5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C6370-42B5-C912-5E09-8ADAAF69FE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CEDE3D-B57C-B654-6236-5C95CC34EA7B}"/>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1625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Biotehnologia - </a:t>
            </a:r>
            <a:r>
              <a:rPr lang="en-US" sz="1200" dirty="0" err="1">
                <a:solidFill>
                  <a:srgbClr val="272525"/>
                </a:solidFill>
                <a:latin typeface="Source Sans Pro" pitchFamily="34" charset="0"/>
                <a:ea typeface="Source Sans Pro" pitchFamily="34" charset="-122"/>
                <a:cs typeface="Source Sans Pro" pitchFamily="34" charset="-120"/>
              </a:rPr>
              <a:t>Utilizează</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organisme</a:t>
            </a:r>
            <a:r>
              <a:rPr lang="en-US" sz="1200" dirty="0">
                <a:solidFill>
                  <a:srgbClr val="272525"/>
                </a:solidFill>
                <a:latin typeface="Source Sans Pro" pitchFamily="34" charset="0"/>
                <a:ea typeface="Source Sans Pro" pitchFamily="34" charset="-122"/>
                <a:cs typeface="Source Sans Pro" pitchFamily="34" charset="-120"/>
              </a:rPr>
              <a:t> vii pentru </a:t>
            </a:r>
            <a:r>
              <a:rPr lang="en-US" sz="1200" dirty="0" err="1">
                <a:solidFill>
                  <a:srgbClr val="272525"/>
                </a:solidFill>
                <a:latin typeface="Source Sans Pro" pitchFamily="34" charset="0"/>
                <a:ea typeface="Source Sans Pro" pitchFamily="34" charset="-122"/>
                <a:cs typeface="Source Sans Pro" pitchFamily="34" charset="-120"/>
              </a:rPr>
              <a:t>procese</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industriale</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Transformă</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resurse</a:t>
            </a:r>
            <a:r>
              <a:rPr lang="en-US" sz="1200" dirty="0">
                <a:solidFill>
                  <a:srgbClr val="272525"/>
                </a:solidFill>
                <a:latin typeface="Source Sans Pro" pitchFamily="34" charset="0"/>
                <a:ea typeface="Source Sans Pro" pitchFamily="34" charset="-122"/>
                <a:cs typeface="Source Sans Pro" pitchFamily="34" charset="-120"/>
              </a:rPr>
              <a:t> biologice </a:t>
            </a:r>
            <a:r>
              <a:rPr lang="en-US" sz="1200" dirty="0" err="1">
                <a:solidFill>
                  <a:srgbClr val="272525"/>
                </a:solidFill>
                <a:latin typeface="Source Sans Pro" pitchFamily="34" charset="0"/>
                <a:ea typeface="Source Sans Pro" pitchFamily="34" charset="-122"/>
                <a:cs typeface="Source Sans Pro" pitchFamily="34" charset="-120"/>
              </a:rPr>
              <a:t>în</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produse</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valoroase</a:t>
            </a:r>
            <a:r>
              <a:rPr lang="en-US" sz="1200" dirty="0">
                <a:solidFill>
                  <a:srgbClr val="272525"/>
                </a:solidFill>
                <a:latin typeface="Source Sans Pro" pitchFamily="34" charset="0"/>
                <a:ea typeface="Source Sans Pro" pitchFamily="34" charset="-122"/>
                <a:cs typeface="Source Sans Pro" pitchFamily="34" charset="-120"/>
              </a:rPr>
              <a:t>.</a:t>
            </a:r>
            <a:endParaRPr lang="ro-RO" sz="1200" dirty="0">
              <a:solidFill>
                <a:srgbClr val="272525"/>
              </a:solidFill>
              <a:latin typeface="Source Sans Pro" pitchFamily="34" charset="0"/>
              <a:ea typeface="Source Sans Pro" pitchFamily="34" charset="-122"/>
              <a:cs typeface="Source Sans Pr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solidFill>
                  <a:srgbClr val="272525"/>
                </a:solidFill>
                <a:latin typeface="Source Sans Pro" pitchFamily="34" charset="0"/>
                <a:ea typeface="Source Sans Pro" pitchFamily="34" charset="-122"/>
              </a:rPr>
              <a:t>Economia circulara - </a:t>
            </a:r>
            <a:r>
              <a:rPr lang="en-US" sz="1200" dirty="0">
                <a:solidFill>
                  <a:srgbClr val="272525"/>
                </a:solidFill>
                <a:latin typeface="Source Sans Pro" pitchFamily="34" charset="0"/>
                <a:ea typeface="Source Sans Pro" pitchFamily="34" charset="-122"/>
                <a:cs typeface="Source Sans Pro" pitchFamily="34" charset="-120"/>
              </a:rPr>
              <a:t>Reduce </a:t>
            </a:r>
            <a:r>
              <a:rPr lang="en-US" sz="1200" dirty="0" err="1">
                <a:solidFill>
                  <a:srgbClr val="272525"/>
                </a:solidFill>
                <a:latin typeface="Source Sans Pro" pitchFamily="34" charset="0"/>
                <a:ea typeface="Source Sans Pro" pitchFamily="34" charset="-122"/>
                <a:cs typeface="Source Sans Pro" pitchFamily="34" charset="-120"/>
              </a:rPr>
              <a:t>deșeurile</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prin</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reutilizarea</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subproduselor</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Transformă</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reziduurile</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în</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resurse</a:t>
            </a:r>
            <a:r>
              <a:rPr lang="en-US" sz="1200" dirty="0">
                <a:solidFill>
                  <a:srgbClr val="272525"/>
                </a:solidFill>
                <a:latin typeface="Source Sans Pro" pitchFamily="34" charset="0"/>
                <a:ea typeface="Source Sans Pro" pitchFamily="34" charset="-122"/>
                <a:cs typeface="Source Sans Pro" pitchFamily="34" charset="-120"/>
              </a:rPr>
              <a:t> </a:t>
            </a:r>
            <a:r>
              <a:rPr lang="en-US" sz="1200" dirty="0" err="1">
                <a:solidFill>
                  <a:srgbClr val="272525"/>
                </a:solidFill>
                <a:latin typeface="Source Sans Pro" pitchFamily="34" charset="0"/>
                <a:ea typeface="Source Sans Pro" pitchFamily="34" charset="-122"/>
                <a:cs typeface="Source Sans Pro" pitchFamily="34" charset="-120"/>
              </a:rPr>
              <a:t>valoroase</a:t>
            </a:r>
            <a:r>
              <a:rPr lang="en-US" sz="1200" dirty="0">
                <a:solidFill>
                  <a:srgbClr val="272525"/>
                </a:solidFill>
                <a:latin typeface="Source Sans Pro" pitchFamily="34" charset="0"/>
                <a:ea typeface="Source Sans Pro" pitchFamily="34" charset="-122"/>
                <a:cs typeface="Source Sans Pro" pitchFamily="34" charset="-120"/>
              </a:rPr>
              <a:t>.</a:t>
            </a:r>
            <a:endParaRPr lang="ro-RO" sz="1200" dirty="0">
              <a:solidFill>
                <a:srgbClr val="272525"/>
              </a:solidFill>
              <a:latin typeface="Source Sans Pro" pitchFamily="34" charset="0"/>
              <a:ea typeface="Source Sans Pro" pitchFamily="34" charset="-122"/>
              <a:cs typeface="Source Sans Pr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dirty="0">
                <a:solidFill>
                  <a:srgbClr val="272525"/>
                </a:solidFill>
                <a:latin typeface="Source Sans Pro" pitchFamily="34" charset="0"/>
                <a:ea typeface="Source Sans Pro" pitchFamily="34" charset="-122"/>
              </a:rPr>
              <a:t>Reutilizarea  biomasei – exemplul concret din acest caz include utilizarea </a:t>
            </a:r>
            <a:r>
              <a:rPr lang="ro-RO" sz="1200" dirty="0" err="1">
                <a:solidFill>
                  <a:srgbClr val="272525"/>
                </a:solidFill>
                <a:latin typeface="Source Sans Pro" pitchFamily="34" charset="0"/>
                <a:ea typeface="Source Sans Pro" pitchFamily="34" charset="-122"/>
              </a:rPr>
              <a:t>deseului</a:t>
            </a:r>
            <a:r>
              <a:rPr lang="ro-RO" sz="1200" dirty="0">
                <a:solidFill>
                  <a:srgbClr val="272525"/>
                </a:solidFill>
                <a:latin typeface="Source Sans Pro" pitchFamily="34" charset="0"/>
                <a:ea typeface="Source Sans Pro" pitchFamily="34" charset="-122"/>
              </a:rPr>
              <a:t> </a:t>
            </a:r>
            <a:r>
              <a:rPr lang="ro-RO" sz="1200" dirty="0" err="1">
                <a:solidFill>
                  <a:srgbClr val="272525"/>
                </a:solidFill>
                <a:latin typeface="Source Sans Pro" pitchFamily="34" charset="0"/>
                <a:ea typeface="Source Sans Pro" pitchFamily="34" charset="-122"/>
              </a:rPr>
              <a:t>obtinut</a:t>
            </a:r>
            <a:r>
              <a:rPr lang="ro-RO" sz="1200" dirty="0">
                <a:solidFill>
                  <a:srgbClr val="272525"/>
                </a:solidFill>
                <a:latin typeface="Source Sans Pro" pitchFamily="34" charset="0"/>
                <a:ea typeface="Source Sans Pro" pitchFamily="34" charset="-122"/>
              </a:rPr>
              <a:t> in </a:t>
            </a:r>
            <a:r>
              <a:rPr lang="ro-RO" sz="1200" dirty="0" err="1">
                <a:solidFill>
                  <a:srgbClr val="272525"/>
                </a:solidFill>
                <a:latin typeface="Source Sans Pro" pitchFamily="34" charset="0"/>
                <a:ea typeface="Source Sans Pro" pitchFamily="34" charset="-122"/>
              </a:rPr>
              <a:t>sectia</a:t>
            </a:r>
            <a:r>
              <a:rPr lang="ro-RO" sz="1200" dirty="0">
                <a:solidFill>
                  <a:srgbClr val="272525"/>
                </a:solidFill>
                <a:latin typeface="Source Sans Pro" pitchFamily="34" charset="0"/>
                <a:ea typeface="Source Sans Pro" pitchFamily="34" charset="-122"/>
              </a:rPr>
              <a:t> de </a:t>
            </a:r>
            <a:r>
              <a:rPr lang="ro-RO" sz="1200" dirty="0" err="1">
                <a:solidFill>
                  <a:srgbClr val="272525"/>
                </a:solidFill>
                <a:latin typeface="Source Sans Pro" pitchFamily="34" charset="0"/>
                <a:ea typeface="Source Sans Pro" pitchFamily="34" charset="-122"/>
              </a:rPr>
              <a:t>nistatina</a:t>
            </a:r>
            <a:r>
              <a:rPr lang="ro-RO" sz="1200" dirty="0">
                <a:solidFill>
                  <a:srgbClr val="272525"/>
                </a:solidFill>
                <a:latin typeface="Source Sans Pro" pitchFamily="34" charset="0"/>
                <a:ea typeface="Source Sans Pro" pitchFamily="34" charset="-122"/>
              </a:rPr>
              <a:t> sub forma de </a:t>
            </a:r>
            <a:r>
              <a:rPr lang="ro-RO" sz="1200" dirty="0" err="1">
                <a:solidFill>
                  <a:srgbClr val="272525"/>
                </a:solidFill>
                <a:latin typeface="Source Sans Pro" pitchFamily="34" charset="0"/>
                <a:ea typeface="Source Sans Pro" pitchFamily="34" charset="-122"/>
              </a:rPr>
              <a:t>biosorbent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83AE4-4B33-9352-1754-0F05142C7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DF680-072B-5AC7-FA0C-F1A0594AE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C1382-E854-FC7A-C8A8-AB5930E3C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E056F-8039-E3C1-A62E-8EB444852EF7}"/>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951889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455C-D71F-0ED9-9F08-DAFD59819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4A917-E973-EA32-FADC-04C371FCF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9FEA6-243C-5F7B-CFD0-6585B8151C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05449"/>
                </a:solidFill>
                <a:latin typeface="Nobile" pitchFamily="34" charset="0"/>
                <a:ea typeface="Nobile" pitchFamily="34" charset="-122"/>
                <a:cs typeface="Nobile" pitchFamily="34" charset="-120"/>
              </a:rPr>
              <a:t>Scopul</a:t>
            </a:r>
            <a:r>
              <a:rPr lang="en-US" sz="1200" dirty="0">
                <a:solidFill>
                  <a:srgbClr val="405449"/>
                </a:solidFill>
                <a:latin typeface="Nobile" pitchFamily="34" charset="0"/>
                <a:ea typeface="Nobile" pitchFamily="34" charset="-122"/>
                <a:cs typeface="Nobile" pitchFamily="34" charset="-120"/>
              </a:rPr>
              <a:t> principal al </a:t>
            </a:r>
            <a:r>
              <a:rPr lang="en-US" sz="1200" dirty="0" err="1">
                <a:solidFill>
                  <a:srgbClr val="405449"/>
                </a:solidFill>
                <a:latin typeface="Nobile" pitchFamily="34" charset="0"/>
                <a:ea typeface="Nobile" pitchFamily="34" charset="-122"/>
                <a:cs typeface="Nobile" pitchFamily="34" charset="-120"/>
              </a:rPr>
              <a:t>cercetării</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este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evaluarea</a:t>
            </a:r>
            <a:r>
              <a:rPr lang="en-US" sz="1200" dirty="0">
                <a:solidFill>
                  <a:srgbClr val="405449"/>
                </a:solidFill>
                <a:latin typeface="Nobile" pitchFamily="34" charset="0"/>
                <a:ea typeface="Nobile" pitchFamily="34" charset="-122"/>
                <a:cs typeface="Nobile" pitchFamily="34" charset="-120"/>
              </a:rPr>
              <a:t> miceliului epuizat ca biosorbent </a:t>
            </a:r>
            <a:r>
              <a:rPr lang="en-US" sz="1200" dirty="0" err="1">
                <a:solidFill>
                  <a:srgbClr val="405449"/>
                </a:solidFill>
                <a:latin typeface="Nobile" pitchFamily="34" charset="0"/>
                <a:ea typeface="Nobile" pitchFamily="34" charset="-122"/>
                <a:cs typeface="Nobile" pitchFamily="34" charset="-120"/>
              </a:rPr>
              <a:t>sustenabil</a:t>
            </a:r>
            <a:r>
              <a:rPr lang="en-US" sz="1200" dirty="0">
                <a:solidFill>
                  <a:srgbClr val="405449"/>
                </a:solidFill>
                <a:latin typeface="Nobile" pitchFamily="34" charset="0"/>
                <a:ea typeface="Nobile" pitchFamily="34" charset="-122"/>
                <a:cs typeface="Nobile" pitchFamily="34" charset="-120"/>
              </a:rPr>
              <a:t> pentru epurarea apelor contaminate cu </a:t>
            </a:r>
            <a:r>
              <a:rPr lang="en-US" sz="1200" dirty="0" err="1">
                <a:solidFill>
                  <a:srgbClr val="405449"/>
                </a:solidFill>
                <a:latin typeface="Nobile" pitchFamily="34" charset="0"/>
                <a:ea typeface="Nobile" pitchFamily="34" charset="-122"/>
                <a:cs typeface="Nobile" pitchFamily="34" charset="-120"/>
              </a:rPr>
              <a:t>substanțe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organice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periculoase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Obiectivele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specifice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includ</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caracterizarea</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completă</a:t>
            </a:r>
            <a:r>
              <a:rPr lang="en-US" sz="1200" dirty="0">
                <a:solidFill>
                  <a:srgbClr val="405449"/>
                </a:solidFill>
                <a:latin typeface="Nobile" pitchFamily="34" charset="0"/>
                <a:ea typeface="Nobile" pitchFamily="34" charset="-122"/>
                <a:cs typeface="Nobile" pitchFamily="34" charset="-120"/>
              </a:rPr>
              <a:t> a </a:t>
            </a:r>
            <a:r>
              <a:rPr lang="en-US" sz="1200" dirty="0" err="1">
                <a:solidFill>
                  <a:srgbClr val="405449"/>
                </a:solidFill>
                <a:latin typeface="Nobile" pitchFamily="34" charset="0"/>
                <a:ea typeface="Nobile" pitchFamily="34" charset="-122"/>
                <a:cs typeface="Nobile" pitchFamily="34" charset="-120"/>
              </a:rPr>
              <a:t>materialului</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testarea</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capacității</a:t>
            </a:r>
            <a:r>
              <a:rPr lang="en-US" sz="1200" dirty="0">
                <a:solidFill>
                  <a:srgbClr val="405449"/>
                </a:solidFill>
                <a:latin typeface="Nobile" pitchFamily="34" charset="0"/>
                <a:ea typeface="Nobile" pitchFamily="34" charset="-122"/>
                <a:cs typeface="Nobile" pitchFamily="34" charset="-120"/>
              </a:rPr>
              <a:t> de adsorbție pentru </a:t>
            </a:r>
            <a:r>
              <a:rPr lang="en-US" sz="1200" dirty="0" err="1">
                <a:solidFill>
                  <a:srgbClr val="405449"/>
                </a:solidFill>
                <a:latin typeface="Nobile" pitchFamily="34" charset="0"/>
                <a:ea typeface="Nobile" pitchFamily="34" charset="-122"/>
                <a:cs typeface="Nobile" pitchFamily="34" charset="-120"/>
              </a:rPr>
              <a:t>diferiți</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contaminanți</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investigarea</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posibilităților</a:t>
            </a:r>
            <a:r>
              <a:rPr lang="en-US" sz="1200" dirty="0">
                <a:solidFill>
                  <a:srgbClr val="405449"/>
                </a:solidFill>
                <a:latin typeface="Nobile" pitchFamily="34" charset="0"/>
                <a:ea typeface="Nobile" pitchFamily="34" charset="-122"/>
                <a:cs typeface="Nobile" pitchFamily="34" charset="-120"/>
              </a:rPr>
              <a:t> de </a:t>
            </a:r>
            <a:r>
              <a:rPr lang="en-US" sz="1200" dirty="0" err="1">
                <a:solidFill>
                  <a:srgbClr val="405449"/>
                </a:solidFill>
                <a:latin typeface="Nobile" pitchFamily="34" charset="0"/>
                <a:ea typeface="Nobile" pitchFamily="34" charset="-122"/>
                <a:cs typeface="Nobile" pitchFamily="34" charset="-120"/>
              </a:rPr>
              <a:t>regenerare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și</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stabilirea</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unei</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metode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sustenabile</a:t>
            </a:r>
            <a:r>
              <a:rPr lang="en-US" sz="1200" dirty="0">
                <a:solidFill>
                  <a:srgbClr val="405449"/>
                </a:solidFill>
                <a:latin typeface="Nobile" pitchFamily="34" charset="0"/>
                <a:ea typeface="Nobile" pitchFamily="34" charset="-122"/>
                <a:cs typeface="Nobile" pitchFamily="34" charset="-120"/>
              </a:rPr>
              <a:t> de </a:t>
            </a:r>
            <a:r>
              <a:rPr lang="en-US" sz="1200" dirty="0" err="1">
                <a:solidFill>
                  <a:srgbClr val="405449"/>
                </a:solidFill>
                <a:latin typeface="Nobile" pitchFamily="34" charset="0"/>
                <a:ea typeface="Nobile" pitchFamily="34" charset="-122"/>
                <a:cs typeface="Nobile" pitchFamily="34" charset="-120"/>
              </a:rPr>
              <a:t>eliminare</a:t>
            </a:r>
            <a:r>
              <a:rPr lang="en-US" sz="1200" dirty="0">
                <a:solidFill>
                  <a:srgbClr val="405449"/>
                </a:solidFill>
                <a:latin typeface="Nobile" pitchFamily="34" charset="0"/>
                <a:ea typeface="Nobile" pitchFamily="34" charset="-122"/>
                <a:cs typeface="Nobile" pitchFamily="34" charset="-120"/>
              </a:rPr>
              <a:t> </a:t>
            </a:r>
            <a:r>
              <a:rPr lang="en-US" sz="1200" dirty="0" err="1">
                <a:solidFill>
                  <a:srgbClr val="405449"/>
                </a:solidFill>
                <a:latin typeface="Nobile" pitchFamily="34" charset="0"/>
                <a:ea typeface="Nobile" pitchFamily="34" charset="-122"/>
                <a:cs typeface="Nobile" pitchFamily="34" charset="-120"/>
              </a:rPr>
              <a:t>finală</a:t>
            </a:r>
            <a:r>
              <a:rPr lang="en-US" sz="1200" dirty="0">
                <a:solidFill>
                  <a:srgbClr val="405449"/>
                </a:solidFill>
                <a:latin typeface="Nobile" pitchFamily="34" charset="0"/>
                <a:ea typeface="Nobile" pitchFamily="34" charset="-122"/>
                <a:cs typeface="Nobile" pitchFamily="34" charset="-120"/>
              </a:rPr>
              <a:t>.</a:t>
            </a:r>
            <a:endParaRPr lang="en-US" sz="1200" dirty="0"/>
          </a:p>
          <a:p>
            <a:endParaRPr lang="en-US" dirty="0"/>
          </a:p>
        </p:txBody>
      </p:sp>
      <p:sp>
        <p:nvSpPr>
          <p:cNvPr id="4" name="Slide Number Placeholder 3">
            <a:extLst>
              <a:ext uri="{FF2B5EF4-FFF2-40B4-BE49-F238E27FC236}">
                <a16:creationId xmlns:a16="http://schemas.microsoft.com/office/drawing/2014/main" id="{749D4A23-4A52-272E-2078-A93404D53760}"/>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05893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PT Sans" pitchFamily="34" charset="0"/>
                <a:ea typeface="PT Sans" pitchFamily="34" charset="-122"/>
                <a:cs typeface="PT Sans" pitchFamily="34" charset="-120"/>
              </a:rPr>
              <a:t>Metodologia</a:t>
            </a:r>
            <a:r>
              <a:rPr lang="en-US" sz="1200" dirty="0">
                <a:latin typeface="PT Sans" pitchFamily="34" charset="0"/>
                <a:ea typeface="PT Sans" pitchFamily="34" charset="-122"/>
                <a:cs typeface="PT Sans" pitchFamily="34" charset="-120"/>
              </a:rPr>
              <a:t> de </a:t>
            </a:r>
            <a:r>
              <a:rPr lang="en-US" sz="1200" dirty="0" err="1">
                <a:latin typeface="PT Sans" pitchFamily="34" charset="0"/>
                <a:ea typeface="PT Sans" pitchFamily="34" charset="-122"/>
                <a:cs typeface="PT Sans" pitchFamily="34" charset="-120"/>
              </a:rPr>
              <a:t>cercetare</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implică</a:t>
            </a:r>
            <a:r>
              <a:rPr lang="en-US" sz="1200" dirty="0">
                <a:latin typeface="PT Sans" pitchFamily="34" charset="0"/>
                <a:ea typeface="PT Sans" pitchFamily="34" charset="-122"/>
                <a:cs typeface="PT Sans" pitchFamily="34" charset="-120"/>
              </a:rPr>
              <a:t> o </a:t>
            </a:r>
            <a:r>
              <a:rPr lang="en-US" sz="1200" dirty="0" err="1">
                <a:latin typeface="PT Sans" pitchFamily="34" charset="0"/>
                <a:ea typeface="PT Sans" pitchFamily="34" charset="-122"/>
                <a:cs typeface="PT Sans" pitchFamily="34" charset="-120"/>
              </a:rPr>
              <a:t>serie</a:t>
            </a:r>
            <a:r>
              <a:rPr lang="en-US" sz="1200" dirty="0">
                <a:latin typeface="PT Sans" pitchFamily="34" charset="0"/>
                <a:ea typeface="PT Sans" pitchFamily="34" charset="-122"/>
                <a:cs typeface="PT Sans" pitchFamily="34" charset="-120"/>
              </a:rPr>
              <a:t> de </a:t>
            </a:r>
            <a:r>
              <a:rPr lang="en-US" sz="1200" dirty="0" err="1">
                <a:latin typeface="PT Sans" pitchFamily="34" charset="0"/>
                <a:ea typeface="PT Sans" pitchFamily="34" charset="-122"/>
                <a:cs typeface="PT Sans" pitchFamily="34" charset="-120"/>
              </a:rPr>
              <a:t>etape</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experimentale</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începând</a:t>
            </a:r>
            <a:r>
              <a:rPr lang="en-US" sz="1200" dirty="0">
                <a:latin typeface="PT Sans" pitchFamily="34" charset="0"/>
                <a:ea typeface="PT Sans" pitchFamily="34" charset="-122"/>
                <a:cs typeface="PT Sans" pitchFamily="34" charset="-120"/>
              </a:rPr>
              <a:t> cu </a:t>
            </a:r>
            <a:r>
              <a:rPr lang="en-US" sz="1200" dirty="0" err="1">
                <a:latin typeface="PT Sans" pitchFamily="34" charset="0"/>
                <a:ea typeface="PT Sans" pitchFamily="34" charset="-122"/>
                <a:cs typeface="PT Sans" pitchFamily="34" charset="-120"/>
              </a:rPr>
              <a:t>obținerea</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și</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caracterizarea</a:t>
            </a:r>
            <a:r>
              <a:rPr lang="en-US" sz="1200" dirty="0">
                <a:latin typeface="PT Sans" pitchFamily="34" charset="0"/>
                <a:ea typeface="PT Sans" pitchFamily="34" charset="-122"/>
                <a:cs typeface="PT Sans" pitchFamily="34" charset="-120"/>
              </a:rPr>
              <a:t> biosorbentului, </a:t>
            </a:r>
            <a:r>
              <a:rPr lang="en-US" sz="1200" dirty="0" err="1">
                <a:latin typeface="PT Sans" pitchFamily="34" charset="0"/>
                <a:ea typeface="PT Sans" pitchFamily="34" charset="-122"/>
                <a:cs typeface="PT Sans" pitchFamily="34" charset="-120"/>
              </a:rPr>
              <a:t>continuând</a:t>
            </a:r>
            <a:r>
              <a:rPr lang="en-US" sz="1200" dirty="0">
                <a:latin typeface="PT Sans" pitchFamily="34" charset="0"/>
                <a:ea typeface="PT Sans" pitchFamily="34" charset="-122"/>
                <a:cs typeface="PT Sans" pitchFamily="34" charset="-120"/>
              </a:rPr>
              <a:t> cu </a:t>
            </a:r>
            <a:r>
              <a:rPr lang="en-US" sz="1200" dirty="0" err="1">
                <a:latin typeface="PT Sans" pitchFamily="34" charset="0"/>
                <a:ea typeface="PT Sans" pitchFamily="34" charset="-122"/>
                <a:cs typeface="PT Sans" pitchFamily="34" charset="-120"/>
              </a:rPr>
              <a:t>testarea</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capacității</a:t>
            </a:r>
            <a:r>
              <a:rPr lang="en-US" sz="1200" dirty="0">
                <a:latin typeface="PT Sans" pitchFamily="34" charset="0"/>
                <a:ea typeface="PT Sans" pitchFamily="34" charset="-122"/>
                <a:cs typeface="PT Sans" pitchFamily="34" charset="-120"/>
              </a:rPr>
              <a:t> sale de adsorbție pentru </a:t>
            </a:r>
            <a:r>
              <a:rPr lang="en-US" sz="1200" dirty="0" err="1">
                <a:latin typeface="PT Sans" pitchFamily="34" charset="0"/>
                <a:ea typeface="PT Sans" pitchFamily="34" charset="-122"/>
                <a:cs typeface="PT Sans" pitchFamily="34" charset="-120"/>
              </a:rPr>
              <a:t>diferiți</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contaminanți</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și</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finalizând</a:t>
            </a:r>
            <a:r>
              <a:rPr lang="en-US" sz="1200" dirty="0">
                <a:latin typeface="PT Sans" pitchFamily="34" charset="0"/>
                <a:ea typeface="PT Sans" pitchFamily="34" charset="-122"/>
                <a:cs typeface="PT Sans" pitchFamily="34" charset="-120"/>
              </a:rPr>
              <a:t> cu </a:t>
            </a:r>
            <a:r>
              <a:rPr lang="en-US" sz="1200" dirty="0" err="1">
                <a:latin typeface="PT Sans" pitchFamily="34" charset="0"/>
                <a:ea typeface="PT Sans" pitchFamily="34" charset="-122"/>
                <a:cs typeface="PT Sans" pitchFamily="34" charset="-120"/>
              </a:rPr>
              <a:t>evaluarea</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posibilităților</a:t>
            </a:r>
            <a:r>
              <a:rPr lang="en-US" sz="1200" dirty="0">
                <a:latin typeface="PT Sans" pitchFamily="34" charset="0"/>
                <a:ea typeface="PT Sans" pitchFamily="34" charset="-122"/>
                <a:cs typeface="PT Sans" pitchFamily="34" charset="-120"/>
              </a:rPr>
              <a:t> de </a:t>
            </a:r>
            <a:r>
              <a:rPr lang="en-US" sz="1200" dirty="0" err="1">
                <a:latin typeface="PT Sans" pitchFamily="34" charset="0"/>
                <a:ea typeface="PT Sans" pitchFamily="34" charset="-122"/>
                <a:cs typeface="PT Sans" pitchFamily="34" charset="-120"/>
              </a:rPr>
              <a:t>regenerare</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și</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eliminare</a:t>
            </a:r>
            <a:r>
              <a:rPr lang="en-US" sz="1200" dirty="0">
                <a:latin typeface="PT Sans" pitchFamily="34" charset="0"/>
                <a:ea typeface="PT Sans" pitchFamily="34" charset="-122"/>
                <a:cs typeface="PT Sans" pitchFamily="34" charset="-120"/>
              </a:rPr>
              <a:t> </a:t>
            </a:r>
            <a:r>
              <a:rPr lang="en-US" sz="1200" dirty="0" err="1">
                <a:latin typeface="PT Sans" pitchFamily="34" charset="0"/>
                <a:ea typeface="PT Sans" pitchFamily="34" charset="-122"/>
                <a:cs typeface="PT Sans" pitchFamily="34" charset="-120"/>
              </a:rPr>
              <a:t>sustenabilă</a:t>
            </a:r>
            <a:r>
              <a:rPr lang="en-US" sz="1200" dirty="0">
                <a:latin typeface="PT Sans" pitchFamily="34" charset="0"/>
                <a:ea typeface="PT Sans" pitchFamily="34" charset="-122"/>
                <a:cs typeface="PT Sans" pitchFamily="34" charset="-120"/>
              </a:rPr>
              <a: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CBBF-ED60-2CE0-DE8F-9C1448588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FF7E0-171D-A263-EF7C-632D41728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B7E5C-3881-9AD2-1966-62BD2EB25C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76A93E-2C06-D7B2-AA3D-D93195029A11}"/>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94767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985A-232B-45FE-F6D9-97E8A5953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6ABC1-F7FE-BC2C-137B-133280B4B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F6717-0F31-B021-E277-7FC418A58B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760871-E9F9-8480-D745-C1D79D768372}"/>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26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07056" y="3017521"/>
            <a:ext cx="10698479" cy="2715337"/>
          </a:xfrm>
        </p:spPr>
        <p:txBody>
          <a:bodyPr anchor="b">
            <a:normAutofit/>
          </a:bodyPr>
          <a:lstStyle>
            <a:lvl1pPr>
              <a:defRPr sz="6480"/>
            </a:lvl1pPr>
          </a:lstStyle>
          <a:p>
            <a:r>
              <a:rPr lang="en-US"/>
              <a:t>Click to edit Master title style</a:t>
            </a:r>
            <a:endParaRPr lang="en-US" dirty="0"/>
          </a:p>
        </p:txBody>
      </p:sp>
      <p:sp>
        <p:nvSpPr>
          <p:cNvPr id="3" name="Subtitle 2"/>
          <p:cNvSpPr>
            <a:spLocks noGrp="1"/>
          </p:cNvSpPr>
          <p:nvPr>
            <p:ph type="subTitle" idx="1"/>
          </p:nvPr>
        </p:nvSpPr>
        <p:spPr>
          <a:xfrm>
            <a:off x="3107056" y="5732855"/>
            <a:ext cx="10698479" cy="1351540"/>
          </a:xfrm>
        </p:spPr>
        <p:txBody>
          <a:bodyPr anchor="t"/>
          <a:lstStyle>
            <a:lvl1pPr marL="0" indent="0" algn="l">
              <a:buNone/>
              <a:defRPr>
                <a:solidFill>
                  <a:schemeClr val="tx1">
                    <a:lumMod val="65000"/>
                    <a:lumOff val="3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5188573"/>
            <a:ext cx="2093582" cy="934307"/>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638175" y="5435449"/>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09159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107055" y="731520"/>
            <a:ext cx="10698479" cy="3740448"/>
          </a:xfrm>
        </p:spPr>
        <p:txBody>
          <a:bodyPr anchor="ctr">
            <a:normAutofit/>
          </a:bodyPr>
          <a:lstStyle>
            <a:lvl1pPr algn="l">
              <a:defRPr sz="5760" b="0" cap="none"/>
            </a:lvl1pPr>
          </a:lstStyle>
          <a:p>
            <a:r>
              <a:rPr lang="en-US"/>
              <a:t>Click to edit Master title style</a:t>
            </a:r>
            <a:endParaRPr lang="en-US" dirty="0"/>
          </a:p>
        </p:txBody>
      </p:sp>
      <p:sp>
        <p:nvSpPr>
          <p:cNvPr id="3" name="Text Placeholder 2"/>
          <p:cNvSpPr>
            <a:spLocks noGrp="1"/>
          </p:cNvSpPr>
          <p:nvPr>
            <p:ph type="body" idx="1"/>
          </p:nvPr>
        </p:nvSpPr>
        <p:spPr>
          <a:xfrm>
            <a:off x="3107055" y="5224855"/>
            <a:ext cx="10698479" cy="1867037"/>
          </a:xfrm>
        </p:spPr>
        <p:txBody>
          <a:bodyPr anchor="ctr">
            <a:normAutofit/>
          </a:bodyPr>
          <a:lstStyle>
            <a:lvl1pPr marL="0" indent="0" algn="l">
              <a:buNone/>
              <a:defRPr sz="2160">
                <a:solidFill>
                  <a:schemeClr val="tx1">
                    <a:lumMod val="65000"/>
                    <a:lumOff val="3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5026" y="381381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638175" y="3892967"/>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74522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19939" y="731520"/>
            <a:ext cx="10072711" cy="3474720"/>
          </a:xfrm>
        </p:spPr>
        <p:txBody>
          <a:bodyPr anchor="ctr">
            <a:normAutofit/>
          </a:bodyPr>
          <a:lstStyle>
            <a:lvl1pPr algn="l">
              <a:defRPr sz="576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930014" y="4206240"/>
            <a:ext cx="9043865" cy="457200"/>
          </a:xfrm>
        </p:spPr>
        <p:txBody>
          <a:bodyPr anchor="ctr">
            <a:noAutofit/>
          </a:bodyPr>
          <a:lstStyle>
            <a:lvl1pPr marL="0" indent="0">
              <a:buFontTx/>
              <a:buNone/>
              <a:defRPr sz="1920">
                <a:solidFill>
                  <a:schemeClr val="tx1">
                    <a:lumMod val="50000"/>
                    <a:lumOff val="50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3107055" y="5224855"/>
            <a:ext cx="10698479" cy="1867037"/>
          </a:xfrm>
        </p:spPr>
        <p:txBody>
          <a:bodyPr anchor="ctr">
            <a:normAutofit/>
          </a:bodyPr>
          <a:lstStyle>
            <a:lvl1pPr marL="0" indent="0" algn="l">
              <a:buNone/>
              <a:defRPr sz="2160">
                <a:solidFill>
                  <a:schemeClr val="tx1">
                    <a:lumMod val="65000"/>
                    <a:lumOff val="3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026" y="381381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638175" y="3892967"/>
            <a:ext cx="935720" cy="438150"/>
          </a:xfrm>
        </p:spPr>
        <p:txBody>
          <a:bodyPr/>
          <a:lstStyle/>
          <a:p>
            <a:fld id="{D57F1E4F-1CFF-5643-939E-217C01CDF565}" type="slidenum">
              <a:rPr lang="en-US" dirty="0"/>
              <a:pPr/>
              <a:t>‹#›</a:t>
            </a:fld>
            <a:endParaRPr lang="en-US" dirty="0"/>
          </a:p>
        </p:txBody>
      </p:sp>
      <p:sp>
        <p:nvSpPr>
          <p:cNvPr id="14" name="TextBox 13"/>
          <p:cNvSpPr txBox="1"/>
          <p:nvPr/>
        </p:nvSpPr>
        <p:spPr>
          <a:xfrm>
            <a:off x="2961182" y="777606"/>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
        <p:nvSpPr>
          <p:cNvPr id="15" name="TextBox 14"/>
          <p:cNvSpPr txBox="1"/>
          <p:nvPr/>
        </p:nvSpPr>
        <p:spPr>
          <a:xfrm>
            <a:off x="13337822" y="34863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31904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107056" y="2926081"/>
            <a:ext cx="10698480" cy="3269814"/>
          </a:xfrm>
        </p:spPr>
        <p:txBody>
          <a:bodyPr anchor="b">
            <a:normAutofit/>
          </a:bodyPr>
          <a:lstStyle>
            <a:lvl1pPr algn="l">
              <a:defRPr sz="5760" b="0"/>
            </a:lvl1pPr>
          </a:lstStyle>
          <a:p>
            <a:r>
              <a:rPr lang="en-US"/>
              <a:t>Click to edit Master title style</a:t>
            </a:r>
            <a:endParaRPr lang="en-US" dirty="0"/>
          </a:p>
        </p:txBody>
      </p:sp>
      <p:sp>
        <p:nvSpPr>
          <p:cNvPr id="4" name="Text Placeholder 3"/>
          <p:cNvSpPr>
            <a:spLocks noGrp="1"/>
          </p:cNvSpPr>
          <p:nvPr>
            <p:ph type="body" sz="half" idx="2"/>
          </p:nvPr>
        </p:nvSpPr>
        <p:spPr>
          <a:xfrm>
            <a:off x="3107056" y="6217920"/>
            <a:ext cx="10698480" cy="87554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8057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3419939" y="731520"/>
            <a:ext cx="10072711" cy="3474720"/>
          </a:xfrm>
        </p:spPr>
        <p:txBody>
          <a:bodyPr anchor="ctr">
            <a:normAutofit/>
          </a:bodyPr>
          <a:lstStyle>
            <a:lvl1pPr algn="l">
              <a:defRPr sz="576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107054" y="5212080"/>
            <a:ext cx="10698480" cy="1005840"/>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107056" y="6217920"/>
            <a:ext cx="10698480" cy="87554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D57F1E4F-1CFF-5643-939E-217C01CDF565}" type="slidenum">
              <a:rPr lang="en-US" dirty="0"/>
              <a:pPr/>
              <a:t>‹#›</a:t>
            </a:fld>
            <a:endParaRPr lang="en-US" dirty="0"/>
          </a:p>
        </p:txBody>
      </p:sp>
      <p:sp>
        <p:nvSpPr>
          <p:cNvPr id="17" name="TextBox 16"/>
          <p:cNvSpPr txBox="1"/>
          <p:nvPr/>
        </p:nvSpPr>
        <p:spPr>
          <a:xfrm>
            <a:off x="2961182" y="777606"/>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
        <p:nvSpPr>
          <p:cNvPr id="18" name="TextBox 17"/>
          <p:cNvSpPr txBox="1"/>
          <p:nvPr/>
        </p:nvSpPr>
        <p:spPr>
          <a:xfrm>
            <a:off x="13337822" y="34863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1144399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107055" y="752888"/>
            <a:ext cx="10698479" cy="3456024"/>
          </a:xfrm>
        </p:spPr>
        <p:txBody>
          <a:bodyPr anchor="ctr">
            <a:normAutofit/>
          </a:bodyPr>
          <a:lstStyle>
            <a:lvl1pPr algn="l">
              <a:defRPr sz="5760" b="0"/>
            </a:lvl1pPr>
          </a:lstStyle>
          <a:p>
            <a:r>
              <a:rPr lang="en-US"/>
              <a:t>Click to edit Master title style</a:t>
            </a:r>
            <a:endParaRPr lang="en-US" dirty="0"/>
          </a:p>
        </p:txBody>
      </p:sp>
      <p:sp>
        <p:nvSpPr>
          <p:cNvPr id="21" name="Text Placeholder 9"/>
          <p:cNvSpPr>
            <a:spLocks noGrp="1"/>
          </p:cNvSpPr>
          <p:nvPr>
            <p:ph type="body" sz="quarter" idx="13"/>
          </p:nvPr>
        </p:nvSpPr>
        <p:spPr>
          <a:xfrm>
            <a:off x="3107054" y="5212080"/>
            <a:ext cx="10698480" cy="1005840"/>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3107056" y="6217920"/>
            <a:ext cx="10698480" cy="87554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06084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939812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3775" y="752887"/>
            <a:ext cx="2649121" cy="6340580"/>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107054" y="752887"/>
            <a:ext cx="7772400" cy="63405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797426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283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327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36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11511" y="748932"/>
            <a:ext cx="10694024" cy="1537068"/>
          </a:xfrm>
        </p:spPr>
        <p:txBody>
          <a:bodyPr/>
          <a:lstStyle/>
          <a:p>
            <a:r>
              <a:rPr lang="en-US"/>
              <a:t>Click to edit Master title style</a:t>
            </a:r>
            <a:endParaRPr lang="en-US" dirty="0"/>
          </a:p>
        </p:txBody>
      </p:sp>
      <p:sp>
        <p:nvSpPr>
          <p:cNvPr id="3" name="Content Placeholder 2"/>
          <p:cNvSpPr>
            <a:spLocks noGrp="1"/>
          </p:cNvSpPr>
          <p:nvPr>
            <p:ph idx="1"/>
          </p:nvPr>
        </p:nvSpPr>
        <p:spPr>
          <a:xfrm>
            <a:off x="3107054" y="2560320"/>
            <a:ext cx="10698480" cy="453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379627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820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97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07055" y="2470500"/>
            <a:ext cx="10698479" cy="1762560"/>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3107055" y="4236155"/>
            <a:ext cx="10698479" cy="1032480"/>
          </a:xfrm>
        </p:spPr>
        <p:txBody>
          <a:bodyPr anchor="t"/>
          <a:lstStyle>
            <a:lvl1pPr marL="0" indent="0" algn="l">
              <a:buNone/>
              <a:defRPr sz="2400">
                <a:solidFill>
                  <a:schemeClr val="tx1">
                    <a:lumMod val="65000"/>
                    <a:lumOff val="3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5026" y="381381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638175" y="3892967"/>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444538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07054" y="2560320"/>
            <a:ext cx="5176637" cy="45331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628896" y="2551467"/>
            <a:ext cx="5176637" cy="45331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638175" y="945339"/>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192615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527248" y="2367244"/>
            <a:ext cx="4791278"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3107055" y="3058759"/>
            <a:ext cx="5211472" cy="402487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07956" y="2363370"/>
            <a:ext cx="4798801"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8600348" y="3054886"/>
            <a:ext cx="5206409" cy="402487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638175" y="945339"/>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779472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201826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85169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07055" y="535306"/>
            <a:ext cx="4206239" cy="1171574"/>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7587614" y="535306"/>
            <a:ext cx="6217920" cy="6497956"/>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107055" y="1918336"/>
            <a:ext cx="4206239" cy="511492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560530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07056" y="5760720"/>
            <a:ext cx="10698480"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7054" y="761958"/>
            <a:ext cx="10698480" cy="4625964"/>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3107056" y="6440806"/>
            <a:ext cx="10698480"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33216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74320"/>
            <a:ext cx="3421819" cy="7966354"/>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32665" y="-943"/>
            <a:ext cx="2828009" cy="8224847"/>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19456" cy="8229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111510" y="748932"/>
            <a:ext cx="10694024" cy="15370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107054" y="2560320"/>
            <a:ext cx="10698480" cy="46634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433935" y="7356525"/>
            <a:ext cx="1375540" cy="444475"/>
          </a:xfrm>
          <a:prstGeom prst="rect">
            <a:avLst/>
          </a:prstGeom>
        </p:spPr>
        <p:txBody>
          <a:bodyPr vert="horz" lIns="91440" tIns="45720" rIns="91440" bIns="45720" rtlCol="0" anchor="ctr"/>
          <a:lstStyle>
            <a:lvl1pPr algn="r">
              <a:defRPr sz="1080">
                <a:solidFill>
                  <a:schemeClr val="tx1">
                    <a:tint val="75000"/>
                  </a:schemeClr>
                </a:solidFill>
              </a:defRPr>
            </a:lvl1pPr>
          </a:lstStyle>
          <a:p>
            <a:fld id="{B61BEF0D-F0BB-DE4B-95CE-6DB70DBA9567}" type="datetimeFigureOut">
              <a:rPr lang="en-US" dirty="0"/>
              <a:pPr/>
              <a:t>10/14/2025</a:t>
            </a:fld>
            <a:endParaRPr lang="en-US" dirty="0"/>
          </a:p>
        </p:txBody>
      </p:sp>
      <p:sp>
        <p:nvSpPr>
          <p:cNvPr id="5" name="Footer Placeholder 4"/>
          <p:cNvSpPr>
            <a:spLocks noGrp="1"/>
          </p:cNvSpPr>
          <p:nvPr>
            <p:ph type="ftr" sz="quarter" idx="3"/>
          </p:nvPr>
        </p:nvSpPr>
        <p:spPr>
          <a:xfrm>
            <a:off x="3107055" y="7362970"/>
            <a:ext cx="9143999" cy="438150"/>
          </a:xfrm>
          <a:prstGeom prst="rect">
            <a:avLst/>
          </a:prstGeom>
        </p:spPr>
        <p:txBody>
          <a:bodyPr vert="horz" lIns="91440" tIns="45720" rIns="91440" bIns="45720" rtlCol="0" anchor="ctr"/>
          <a:lstStyle>
            <a:lvl1pPr algn="l">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638175" y="945339"/>
            <a:ext cx="935720" cy="438150"/>
          </a:xfrm>
          <a:prstGeom prst="rect">
            <a:avLst/>
          </a:prstGeom>
        </p:spPr>
        <p:txBody>
          <a:bodyPr vert="horz" lIns="91440" tIns="45720" rIns="91440" bIns="45720" rtlCol="0" anchor="ctr"/>
          <a:lstStyle>
            <a:lvl1pPr algn="r">
              <a:defRPr sz="24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953251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80" r:id="rId19"/>
    <p:sldLayoutId id="2147483681" r:id="rId20"/>
    <p:sldLayoutId id="2147483682" r:id="rId21"/>
  </p:sldLayoutIdLst>
  <p:hf sldNum="0" hdr="0" ftr="0" dt="0"/>
  <p:txStyles>
    <p:titleStyle>
      <a:lvl1pPr algn="l" defTabSz="548640" rtl="0" eaLnBrk="1" latinLnBrk="0" hangingPunct="1">
        <a:spcBef>
          <a:spcPct val="0"/>
        </a:spcBef>
        <a:buNone/>
        <a:defRPr sz="43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6.png"/><Relationship Id="rId11" Type="http://schemas.openxmlformats.org/officeDocument/2006/relationships/image" Target="../media/image41.jpeg"/><Relationship Id="rId5" Type="http://schemas.microsoft.com/office/2007/relationships/hdphoto" Target="../media/hdphoto2.wdp"/><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gif"/><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2.xml"/><Relationship Id="rId11" Type="http://schemas.openxmlformats.org/officeDocument/2006/relationships/image" Target="../media/image13.png"/><Relationship Id="rId5" Type="http://schemas.openxmlformats.org/officeDocument/2006/relationships/diagramLayout" Target="../diagrams/layout2.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CD4DE9-BF58-9C9B-E18B-AA3E60F58D4B}"/>
              </a:ext>
            </a:extLst>
          </p:cNvPr>
          <p:cNvSpPr txBox="1"/>
          <p:nvPr/>
        </p:nvSpPr>
        <p:spPr>
          <a:xfrm>
            <a:off x="988483" y="2104442"/>
            <a:ext cx="7414737" cy="34081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accent4"/>
          </a:fontRef>
        </p:style>
        <p:txBody>
          <a:bodyPr wrap="square">
            <a:spAutoFit/>
          </a:bodyPr>
          <a:lstStyle/>
          <a:p>
            <a:pPr algn="ctr">
              <a:lnSpc>
                <a:spcPct val="200000"/>
              </a:lnSpc>
            </a:pPr>
            <a:r>
              <a:rPr lang="en-US" sz="2800" b="1" dirty="0" err="1">
                <a:solidFill>
                  <a:schemeClr val="tx1"/>
                </a:solidFill>
                <a:latin typeface="Times New Roman" panose="02020603050405020304" pitchFamily="18" charset="0"/>
                <a:cs typeface="Times New Roman" panose="02020603050405020304" pitchFamily="18" charset="0"/>
              </a:rPr>
              <a:t>Biotehnologie</a:t>
            </a:r>
            <a:r>
              <a:rPr lang="en-US" sz="2800" b="1" dirty="0">
                <a:solidFill>
                  <a:schemeClr val="tx1"/>
                </a:solidFill>
                <a:latin typeface="Times New Roman" panose="02020603050405020304" pitchFamily="18" charset="0"/>
                <a:cs typeface="Times New Roman" panose="02020603050405020304" pitchFamily="18" charset="0"/>
              </a:rPr>
              <a:t> și </a:t>
            </a:r>
            <a:r>
              <a:rPr lang="en-US" sz="2800" b="1" dirty="0" err="1">
                <a:solidFill>
                  <a:schemeClr val="tx1"/>
                </a:solidFill>
                <a:latin typeface="Times New Roman" panose="02020603050405020304" pitchFamily="18" charset="0"/>
                <a:cs typeface="Times New Roman" panose="02020603050405020304" pitchFamily="18" charset="0"/>
              </a:rPr>
              <a:t>economie</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circulară</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i="1" dirty="0">
              <a:solidFill>
                <a:schemeClr val="tx1"/>
              </a:solidFill>
              <a:latin typeface="Times New Roman" panose="02020603050405020304" pitchFamily="18" charset="0"/>
              <a:cs typeface="Times New Roman" panose="02020603050405020304" pitchFamily="18" charset="0"/>
            </a:endParaRPr>
          </a:p>
          <a:p>
            <a:pPr algn="ctr">
              <a:lnSpc>
                <a:spcPct val="200000"/>
              </a:lnSpc>
            </a:pPr>
            <a:r>
              <a:rPr lang="en-US" sz="2800" b="1" i="1" dirty="0">
                <a:solidFill>
                  <a:schemeClr val="accent1">
                    <a:lumMod val="75000"/>
                  </a:schemeClr>
                </a:solidFill>
                <a:latin typeface="Times New Roman" panose="02020603050405020304" pitchFamily="18" charset="0"/>
                <a:cs typeface="Times New Roman" panose="02020603050405020304" pitchFamily="18" charset="0"/>
              </a:rPr>
              <a:t>Miceliu epuizat din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producția</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de </a:t>
            </a:r>
            <a:r>
              <a:rPr lang="en-US" sz="2800" b="1" i="1" dirty="0" err="1">
                <a:solidFill>
                  <a:schemeClr val="tx1"/>
                </a:solidFill>
                <a:latin typeface="Times New Roman" panose="02020603050405020304" pitchFamily="18" charset="0"/>
                <a:cs typeface="Times New Roman" panose="02020603050405020304" pitchFamily="18" charset="0"/>
              </a:rPr>
              <a:t>Nistatină</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ca </a:t>
            </a:r>
          </a:p>
          <a:p>
            <a:pPr algn="ctr">
              <a:lnSpc>
                <a:spcPct val="200000"/>
              </a:lnSpc>
            </a:pPr>
            <a:r>
              <a:rPr lang="en-US" sz="2800" b="1" i="1" dirty="0">
                <a:solidFill>
                  <a:schemeClr val="accent1">
                    <a:lumMod val="75000"/>
                  </a:schemeClr>
                </a:solidFill>
                <a:latin typeface="Times New Roman" panose="02020603050405020304" pitchFamily="18" charset="0"/>
                <a:cs typeface="Times New Roman" panose="02020603050405020304" pitchFamily="18" charset="0"/>
              </a:rPr>
              <a:t>Sorbent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Inovator</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pentru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eliminarea</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poluanților</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din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apele</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uzate</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D420AA7-0065-A01C-6356-1CF97A91E9DA}"/>
              </a:ext>
            </a:extLst>
          </p:cNvPr>
          <p:cNvSpPr txBox="1"/>
          <p:nvPr/>
        </p:nvSpPr>
        <p:spPr>
          <a:xfrm>
            <a:off x="5101532" y="6653003"/>
            <a:ext cx="2916504" cy="1200329"/>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Autori:</a:t>
            </a:r>
          </a:p>
          <a:p>
            <a:r>
              <a:rPr lang="en-US" dirty="0">
                <a:solidFill>
                  <a:prstClr val="black"/>
                </a:solidFill>
                <a:latin typeface="Times New Roman" panose="02020603050405020304" pitchFamily="18" charset="0"/>
                <a:cs typeface="Times New Roman" panose="02020603050405020304" pitchFamily="18" charset="0"/>
              </a:rPr>
              <a:t>dr. </a:t>
            </a:r>
            <a:r>
              <a:rPr lang="en-US" dirty="0" err="1">
                <a:solidFill>
                  <a:prstClr val="black"/>
                </a:solidFill>
                <a:latin typeface="Times New Roman" panose="02020603050405020304" pitchFamily="18" charset="0"/>
                <a:cs typeface="Times New Roman" panose="02020603050405020304" pitchFamily="18" charset="0"/>
              </a:rPr>
              <a:t>ing</a:t>
            </a:r>
            <a:r>
              <a:rPr lang="en-US" dirty="0">
                <a:solidFill>
                  <a:prstClr val="black"/>
                </a:solidFill>
                <a:latin typeface="Times New Roman" panose="02020603050405020304" pitchFamily="18" charset="0"/>
                <a:cs typeface="Times New Roman" panose="02020603050405020304" pitchFamily="18" charset="0"/>
              </a:rPr>
              <a:t>. Chim. </a:t>
            </a:r>
            <a:r>
              <a:rPr lang="en-US" b="1" dirty="0">
                <a:solidFill>
                  <a:prstClr val="black"/>
                </a:solidFill>
                <a:latin typeface="Times New Roman" panose="02020603050405020304" pitchFamily="18" charset="0"/>
                <a:cs typeface="Times New Roman" panose="02020603050405020304" pitchFamily="18" charset="0"/>
              </a:rPr>
              <a:t>Nebunu Iulia</a:t>
            </a:r>
          </a:p>
          <a:p>
            <a:r>
              <a:rPr lang="en-US" dirty="0">
                <a:solidFill>
                  <a:prstClr val="black"/>
                </a:solidFill>
                <a:latin typeface="Times New Roman" panose="02020603050405020304" pitchFamily="18" charset="0"/>
                <a:cs typeface="Times New Roman" panose="02020603050405020304" pitchFamily="18" charset="0"/>
              </a:rPr>
              <a:t>Chim. </a:t>
            </a:r>
            <a:r>
              <a:rPr lang="en-US" b="1" dirty="0">
                <a:solidFill>
                  <a:prstClr val="black"/>
                </a:solidFill>
                <a:latin typeface="Times New Roman" panose="02020603050405020304" pitchFamily="18" charset="0"/>
                <a:cs typeface="Times New Roman" panose="02020603050405020304" pitchFamily="18" charset="0"/>
              </a:rPr>
              <a:t>Stamate Paula</a:t>
            </a:r>
          </a:p>
          <a:p>
            <a:r>
              <a:rPr lang="en-US" dirty="0">
                <a:solidFill>
                  <a:prstClr val="black"/>
                </a:solidFill>
                <a:latin typeface="Times New Roman" panose="02020603050405020304" pitchFamily="18" charset="0"/>
                <a:cs typeface="Times New Roman" panose="02020603050405020304" pitchFamily="18" charset="0"/>
              </a:rPr>
              <a:t>Ing.</a:t>
            </a:r>
            <a:r>
              <a:rPr lang="en-US" b="1" dirty="0">
                <a:solidFill>
                  <a:prstClr val="black"/>
                </a:solidFill>
                <a:latin typeface="Times New Roman" panose="02020603050405020304" pitchFamily="18" charset="0"/>
                <a:cs typeface="Times New Roman" panose="02020603050405020304" pitchFamily="18" charset="0"/>
              </a:rPr>
              <a:t> Postolache Teodor</a:t>
            </a:r>
          </a:p>
        </p:txBody>
      </p:sp>
      <p:pic>
        <p:nvPicPr>
          <p:cNvPr id="6" name="Picture 5">
            <a:extLst>
              <a:ext uri="{FF2B5EF4-FFF2-40B4-BE49-F238E27FC236}">
                <a16:creationId xmlns:a16="http://schemas.microsoft.com/office/drawing/2014/main" id="{8BD202E0-A24E-6907-2F2A-A36F9BCE041B}"/>
              </a:ext>
            </a:extLst>
          </p:cNvPr>
          <p:cNvPicPr>
            <a:picLocks noChangeAspect="1"/>
          </p:cNvPicPr>
          <p:nvPr/>
        </p:nvPicPr>
        <p:blipFill>
          <a:blip r:embed="rId2"/>
          <a:stretch>
            <a:fillRect/>
          </a:stretch>
        </p:blipFill>
        <p:spPr>
          <a:xfrm>
            <a:off x="9143999" y="0"/>
            <a:ext cx="5486401" cy="8229600"/>
          </a:xfrm>
          <a:prstGeom prst="rect">
            <a:avLst/>
          </a:prstGeom>
          <a:effectLst>
            <a:softEdge rad="127000"/>
          </a:effectLst>
        </p:spPr>
      </p:pic>
      <p:pic>
        <p:nvPicPr>
          <p:cNvPr id="2" name="Picture 1">
            <a:extLst>
              <a:ext uri="{FF2B5EF4-FFF2-40B4-BE49-F238E27FC236}">
                <a16:creationId xmlns:a16="http://schemas.microsoft.com/office/drawing/2014/main" id="{3C109A66-036A-7FC0-E0D3-AB4F12AD8C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583" y="150988"/>
            <a:ext cx="2465917" cy="750712"/>
          </a:xfrm>
          <a:prstGeom prst="rect">
            <a:avLst/>
          </a:prstGeom>
          <a:noFill/>
        </p:spPr>
      </p:pic>
    </p:spTree>
    <p:extLst>
      <p:ext uri="{BB962C8B-B14F-4D97-AF65-F5344CB8AC3E}">
        <p14:creationId xmlns:p14="http://schemas.microsoft.com/office/powerpoint/2010/main" val="586759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2711" y="575786"/>
            <a:ext cx="8453438" cy="654248"/>
          </a:xfrm>
          <a:prstGeom prst="rect">
            <a:avLst/>
          </a:prstGeom>
          <a:noFill/>
          <a:ln/>
        </p:spPr>
        <p:txBody>
          <a:bodyPr wrap="none" lIns="0" tIns="0" rIns="0" bIns="0" rtlCol="0" anchor="t"/>
          <a:lstStyle/>
          <a:p>
            <a:pPr>
              <a:lnSpc>
                <a:spcPts val="5150"/>
              </a:lnSpc>
            </a:pPr>
            <a:r>
              <a:rPr lang="en-US" sz="4400" b="1" dirty="0" err="1">
                <a:latin typeface="Times New Roman" panose="02020603050405020304" pitchFamily="18" charset="0"/>
                <a:ea typeface="Brygada 1918 Semi Bold" pitchFamily="34" charset="-122"/>
                <a:cs typeface="Times New Roman" panose="02020603050405020304" pitchFamily="18" charset="0"/>
              </a:rPr>
              <a:t>Miceliu</a:t>
            </a:r>
            <a:r>
              <a:rPr lang="en-US" sz="4400" b="1" dirty="0">
                <a:latin typeface="Times New Roman" panose="02020603050405020304" pitchFamily="18" charset="0"/>
                <a:ea typeface="Brygada 1918 Semi Bold" pitchFamily="34" charset="-122"/>
                <a:cs typeface="Times New Roman" panose="02020603050405020304" pitchFamily="18" charset="0"/>
              </a:rPr>
              <a:t> de Streptomyces vs. alți biosorbenți</a:t>
            </a:r>
            <a:endParaRPr lang="en-US" sz="4400" b="1"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8BFF4F7F-4C7D-9EB7-6914-5BBA8BEECE81}"/>
              </a:ext>
            </a:extLst>
          </p:cNvPr>
          <p:cNvGrpSpPr/>
          <p:nvPr/>
        </p:nvGrpSpPr>
        <p:grpSpPr>
          <a:xfrm>
            <a:off x="552247" y="1648777"/>
            <a:ext cx="4394324" cy="4932046"/>
            <a:chOff x="552247" y="1648777"/>
            <a:chExt cx="4394324" cy="4932046"/>
          </a:xfrm>
        </p:grpSpPr>
        <p:grpSp>
          <p:nvGrpSpPr>
            <p:cNvPr id="20" name="Group 19">
              <a:extLst>
                <a:ext uri="{FF2B5EF4-FFF2-40B4-BE49-F238E27FC236}">
                  <a16:creationId xmlns:a16="http://schemas.microsoft.com/office/drawing/2014/main" id="{B3412DE3-A497-4D85-8EEA-6AEC36850FBB}"/>
                </a:ext>
              </a:extLst>
            </p:cNvPr>
            <p:cNvGrpSpPr/>
            <p:nvPr/>
          </p:nvGrpSpPr>
          <p:grpSpPr>
            <a:xfrm>
              <a:off x="552247" y="1648777"/>
              <a:ext cx="4358742" cy="4932046"/>
              <a:chOff x="587830" y="1648777"/>
              <a:chExt cx="4358742" cy="4932046"/>
            </a:xfrm>
          </p:grpSpPr>
          <p:sp>
            <p:nvSpPr>
              <p:cNvPr id="11" name="Rectangle: Rounded Corners 10">
                <a:extLst>
                  <a:ext uri="{FF2B5EF4-FFF2-40B4-BE49-F238E27FC236}">
                    <a16:creationId xmlns:a16="http://schemas.microsoft.com/office/drawing/2014/main" id="{2F2205CC-52B1-FF11-8909-2E12E02AECB4}"/>
                  </a:ext>
                </a:extLst>
              </p:cNvPr>
              <p:cNvSpPr/>
              <p:nvPr/>
            </p:nvSpPr>
            <p:spPr>
              <a:xfrm>
                <a:off x="587830" y="4789408"/>
                <a:ext cx="4358742" cy="179141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0" descr="preencoded.png"/>
              <p:cNvPicPr>
                <a:picLocks noChangeAspect="1"/>
              </p:cNvPicPr>
              <p:nvPr/>
            </p:nvPicPr>
            <p:blipFill>
              <a:blip r:embed="rId3"/>
              <a:stretch>
                <a:fillRect/>
              </a:stretch>
            </p:blipFill>
            <p:spPr>
              <a:xfrm>
                <a:off x="963692" y="1648777"/>
                <a:ext cx="3869106" cy="2604254"/>
              </a:xfrm>
              <a:prstGeom prst="rect">
                <a:avLst/>
              </a:prstGeom>
            </p:spPr>
          </p:pic>
          <p:sp>
            <p:nvSpPr>
              <p:cNvPr id="4" name="Text 1"/>
              <p:cNvSpPr/>
              <p:nvPr/>
            </p:nvSpPr>
            <p:spPr>
              <a:xfrm>
                <a:off x="1479778" y="4378642"/>
                <a:ext cx="3032046" cy="327065"/>
              </a:xfrm>
              <a:prstGeom prst="rect">
                <a:avLst/>
              </a:prstGeom>
              <a:noFill/>
              <a:ln/>
            </p:spPr>
            <p:txBody>
              <a:bodyPr wrap="none" lIns="0" tIns="0" rIns="0" bIns="0" rtlCol="0" anchor="t"/>
              <a:lstStyle/>
              <a:p>
                <a:pPr marL="0" indent="0" algn="l">
                  <a:lnSpc>
                    <a:spcPts val="2550"/>
                  </a:lnSpc>
                  <a:buNone/>
                </a:pPr>
                <a:r>
                  <a:rPr lang="en-US" sz="2050" b="1" dirty="0">
                    <a:latin typeface="Times New Roman" panose="02020603050405020304" pitchFamily="18" charset="0"/>
                    <a:ea typeface="Brygada 1918 Semi Bold" pitchFamily="34" charset="-122"/>
                    <a:cs typeface="Times New Roman" panose="02020603050405020304" pitchFamily="18" charset="0"/>
                  </a:rPr>
                  <a:t>Miceliu de Streptomyces</a:t>
                </a:r>
                <a:endParaRPr lang="en-US" sz="2050" b="1" dirty="0">
                  <a:latin typeface="Times New Roman" panose="02020603050405020304" pitchFamily="18" charset="0"/>
                  <a:cs typeface="Times New Roman" panose="02020603050405020304" pitchFamily="18" charset="0"/>
                </a:endParaRPr>
              </a:p>
            </p:txBody>
          </p:sp>
        </p:grpSp>
        <p:sp>
          <p:nvSpPr>
            <p:cNvPr id="5" name="Text 2"/>
            <p:cNvSpPr/>
            <p:nvPr/>
          </p:nvSpPr>
          <p:spPr>
            <a:xfrm>
              <a:off x="732711" y="4915019"/>
              <a:ext cx="4213860" cy="670084"/>
            </a:xfrm>
            <a:prstGeom prst="rect">
              <a:avLst/>
            </a:prstGeom>
            <a:noFill/>
            <a:ln/>
          </p:spPr>
          <p:txBody>
            <a:bodyPr wrap="square" lIns="0" tIns="0" rIns="0" bIns="0" rtlCol="0" anchor="t"/>
            <a:lstStyle/>
            <a:p>
              <a:pPr marL="0" indent="0" algn="l">
                <a:lnSpc>
                  <a:spcPts val="2600"/>
                </a:lnSpc>
                <a:buNone/>
              </a:pPr>
              <a:r>
                <a:rPr lang="en-US" sz="1600" dirty="0">
                  <a:latin typeface="Times New Roman" panose="02020603050405020304" pitchFamily="18" charset="0"/>
                  <a:ea typeface="Brygada 1918" pitchFamily="34" charset="-122"/>
                  <a:cs typeface="Times New Roman" panose="02020603050405020304" pitchFamily="18" charset="0"/>
                </a:rPr>
                <a:t>Capacitate: 45-60 mg/g (albastru de metilen), 30-40 mg/g (tetraciclină)</a:t>
              </a:r>
              <a:endParaRPr lang="en-US" sz="1600" dirty="0">
                <a:latin typeface="Times New Roman" panose="02020603050405020304" pitchFamily="18" charset="0"/>
                <a:cs typeface="Times New Roman" panose="02020603050405020304" pitchFamily="18" charset="0"/>
              </a:endParaRPr>
            </a:p>
          </p:txBody>
        </p:sp>
        <p:sp>
          <p:nvSpPr>
            <p:cNvPr id="6" name="Text 3"/>
            <p:cNvSpPr/>
            <p:nvPr/>
          </p:nvSpPr>
          <p:spPr>
            <a:xfrm>
              <a:off x="732711" y="5710714"/>
              <a:ext cx="4178278" cy="670084"/>
            </a:xfrm>
            <a:prstGeom prst="rect">
              <a:avLst/>
            </a:prstGeom>
            <a:noFill/>
            <a:ln/>
          </p:spPr>
          <p:txBody>
            <a:bodyPr wrap="square" lIns="0" tIns="0" rIns="0" bIns="0" rtlCol="0" anchor="t"/>
            <a:lstStyle/>
            <a:p>
              <a:pPr marL="0" indent="0" algn="l">
                <a:lnSpc>
                  <a:spcPts val="2600"/>
                </a:lnSpc>
                <a:buNone/>
              </a:pPr>
              <a:r>
                <a:rPr lang="en-US" sz="1600" dirty="0">
                  <a:latin typeface="Times New Roman" panose="02020603050405020304" pitchFamily="18" charset="0"/>
                  <a:ea typeface="Brygada 1918" pitchFamily="34" charset="-122"/>
                  <a:cs typeface="Times New Roman" panose="02020603050405020304" pitchFamily="18" charset="0"/>
                </a:rPr>
                <a:t>Avantaje: </a:t>
              </a:r>
              <a:r>
                <a:rPr lang="en-US" sz="1600" b="1" dirty="0">
                  <a:solidFill>
                    <a:schemeClr val="accent6">
                      <a:lumMod val="50000"/>
                    </a:schemeClr>
                  </a:solidFill>
                  <a:latin typeface="Times New Roman" panose="02020603050405020304" pitchFamily="18" charset="0"/>
                  <a:ea typeface="Brygada 1918" pitchFamily="34" charset="-122"/>
                  <a:cs typeface="Times New Roman" panose="02020603050405020304" pitchFamily="18" charset="0"/>
                </a:rPr>
                <a:t>Cost scăzut, biodegradabil, selectivitate mare pentru antibiotice</a:t>
              </a:r>
              <a:endParaRPr lang="en-US" sz="1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15" name="Text 10"/>
          <p:cNvSpPr/>
          <p:nvPr/>
        </p:nvSpPr>
        <p:spPr>
          <a:xfrm>
            <a:off x="3636202" y="6763669"/>
            <a:ext cx="10882347" cy="670084"/>
          </a:xfrm>
          <a:prstGeom prst="rect">
            <a:avLst/>
          </a:prstGeom>
          <a:noFill/>
          <a:ln/>
        </p:spPr>
        <p:txBody>
          <a:bodyPr wrap="square" lIns="0" tIns="0" rIns="0" bIns="0" rtlCol="0" anchor="t"/>
          <a:lstStyle/>
          <a:p>
            <a:pPr marL="285750" indent="-285750" algn="l">
              <a:lnSpc>
                <a:spcPts val="2600"/>
              </a:lnSpc>
              <a:buFont typeface="Arial" panose="020B0604020202020204" pitchFamily="34" charset="0"/>
              <a:buChar char="•"/>
            </a:pPr>
            <a:r>
              <a:rPr lang="en-US" dirty="0">
                <a:latin typeface="Times New Roman" panose="02020603050405020304" pitchFamily="18" charset="0"/>
                <a:ea typeface="Brygada 1918" pitchFamily="34" charset="-122"/>
                <a:cs typeface="Times New Roman" panose="02020603050405020304" pitchFamily="18" charset="0"/>
              </a:rPr>
              <a:t>Miceliul oferă o alternativă sustenabilă pentru adsorbția coloranților</a:t>
            </a:r>
            <a:r>
              <a:rPr lang="ro-RO" dirty="0">
                <a:latin typeface="Times New Roman" panose="02020603050405020304" pitchFamily="18" charset="0"/>
                <a:ea typeface="Brygada 1918" pitchFamily="34" charset="-122"/>
                <a:cs typeface="Times New Roman" panose="02020603050405020304" pitchFamily="18" charset="0"/>
              </a:rPr>
              <a:t> </a:t>
            </a:r>
            <a:r>
              <a:rPr kumimoji="0" lang="ro-RO" b="0" i="0" u="none" strike="noStrike" kern="1200" cap="none" spc="0" normalizeH="0" baseline="0" noProof="0" dirty="0">
                <a:ln>
                  <a:noFill/>
                </a:ln>
                <a:effectLst/>
                <a:uLnTx/>
                <a:uFillTx/>
                <a:latin typeface="Times New Roman" panose="02020603050405020304" pitchFamily="18" charset="0"/>
                <a:ea typeface="Brygada 1918" pitchFamily="34" charset="-122"/>
                <a:cs typeface="Times New Roman" panose="02020603050405020304" pitchFamily="18" charset="0"/>
              </a:rPr>
              <a:t>și antibioticelor</a:t>
            </a:r>
            <a:r>
              <a:rPr lang="en-US" dirty="0">
                <a:latin typeface="Times New Roman" panose="02020603050405020304" pitchFamily="18" charset="0"/>
                <a:ea typeface="Brygada 1918" pitchFamily="34" charset="-122"/>
                <a:cs typeface="Times New Roman" panose="02020603050405020304" pitchFamily="18" charset="0"/>
              </a:rPr>
              <a:t> </a:t>
            </a:r>
          </a:p>
          <a:p>
            <a:pPr marL="285750" indent="-285750" algn="l">
              <a:lnSpc>
                <a:spcPts val="2600"/>
              </a:lnSpc>
              <a:buFont typeface="Arial" panose="020B0604020202020204" pitchFamily="34" charset="0"/>
              <a:buChar char="•"/>
            </a:pPr>
            <a:r>
              <a:rPr lang="en-US" dirty="0" err="1">
                <a:latin typeface="Times New Roman" panose="02020603050405020304" pitchFamily="18" charset="0"/>
                <a:ea typeface="Brygada 1918" pitchFamily="34" charset="-122"/>
                <a:cs typeface="Times New Roman" panose="02020603050405020304" pitchFamily="18" charset="0"/>
              </a:rPr>
              <a:t>Cărbunele</a:t>
            </a:r>
            <a:r>
              <a:rPr lang="en-US" dirty="0">
                <a:latin typeface="Times New Roman" panose="02020603050405020304" pitchFamily="18" charset="0"/>
                <a:ea typeface="Brygada 1918" pitchFamily="34" charset="-122"/>
                <a:cs typeface="Times New Roman" panose="02020603050405020304" pitchFamily="18" charset="0"/>
              </a:rPr>
              <a:t> activ rămâne cel mai eficient, dar costisitor</a:t>
            </a:r>
          </a:p>
          <a:p>
            <a:pPr marL="285750" indent="-285750" algn="l">
              <a:lnSpc>
                <a:spcPts val="2600"/>
              </a:lnSpc>
              <a:buFont typeface="Arial" panose="020B0604020202020204" pitchFamily="34" charset="0"/>
              <a:buChar char="•"/>
            </a:pPr>
            <a:r>
              <a:rPr lang="en-US" dirty="0">
                <a:latin typeface="Times New Roman" panose="02020603050405020304" pitchFamily="18" charset="0"/>
                <a:ea typeface="Brygada 1918" pitchFamily="34" charset="-122"/>
                <a:cs typeface="Times New Roman" panose="02020603050405020304" pitchFamily="18" charset="0"/>
              </a:rPr>
              <a:t>Biomasa algală este versatilă, dar eficiența variază</a:t>
            </a:r>
            <a:r>
              <a:rPr lang="ro-RO" dirty="0">
                <a:latin typeface="Times New Roman" panose="02020603050405020304" pitchFamily="18" charset="0"/>
                <a:ea typeface="Brygada 1918" pitchFamily="34" charset="-122"/>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7" name="Text 12"/>
          <p:cNvSpPr/>
          <p:nvPr/>
        </p:nvSpPr>
        <p:spPr>
          <a:xfrm>
            <a:off x="836533" y="7656195"/>
            <a:ext cx="127159"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Brygada 1918 Medium" pitchFamily="34" charset="0"/>
                <a:ea typeface="Brygada 1918 Medium" pitchFamily="34" charset="-122"/>
                <a:cs typeface="Brygada 1918 Medium" pitchFamily="34" charset="-120"/>
              </a:rPr>
              <a:t>RL</a:t>
            </a:r>
            <a:endParaRPr lang="en-US" sz="750" dirty="0"/>
          </a:p>
        </p:txBody>
      </p:sp>
      <p:grpSp>
        <p:nvGrpSpPr>
          <p:cNvPr id="23" name="Group 22">
            <a:extLst>
              <a:ext uri="{FF2B5EF4-FFF2-40B4-BE49-F238E27FC236}">
                <a16:creationId xmlns:a16="http://schemas.microsoft.com/office/drawing/2014/main" id="{FE3D06FC-6E3B-E63B-4FBF-E1584F72383D}"/>
              </a:ext>
            </a:extLst>
          </p:cNvPr>
          <p:cNvGrpSpPr/>
          <p:nvPr/>
        </p:nvGrpSpPr>
        <p:grpSpPr>
          <a:xfrm>
            <a:off x="5063388" y="1648777"/>
            <a:ext cx="4358742" cy="4932046"/>
            <a:chOff x="5063388" y="1648777"/>
            <a:chExt cx="4358742" cy="4932046"/>
          </a:xfrm>
        </p:grpSpPr>
        <p:sp>
          <p:nvSpPr>
            <p:cNvPr id="16" name="Rectangle: Rounded Corners 15">
              <a:extLst>
                <a:ext uri="{FF2B5EF4-FFF2-40B4-BE49-F238E27FC236}">
                  <a16:creationId xmlns:a16="http://schemas.microsoft.com/office/drawing/2014/main" id="{BCF3214F-0584-00F1-1749-A8B7782E4BDC}"/>
                </a:ext>
              </a:extLst>
            </p:cNvPr>
            <p:cNvSpPr/>
            <p:nvPr/>
          </p:nvSpPr>
          <p:spPr>
            <a:xfrm>
              <a:off x="5063388" y="4789408"/>
              <a:ext cx="4358742" cy="179141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4"/>
            <p:cNvSpPr/>
            <p:nvPr/>
          </p:nvSpPr>
          <p:spPr>
            <a:xfrm>
              <a:off x="6307727" y="4378752"/>
              <a:ext cx="2617232" cy="327065"/>
            </a:xfrm>
            <a:prstGeom prst="rect">
              <a:avLst/>
            </a:prstGeom>
            <a:noFill/>
            <a:ln/>
          </p:spPr>
          <p:txBody>
            <a:bodyPr wrap="none" lIns="0" tIns="0" rIns="0" bIns="0" rtlCol="0" anchor="t"/>
            <a:lstStyle/>
            <a:p>
              <a:pPr marL="0" indent="0" algn="l">
                <a:lnSpc>
                  <a:spcPts val="2550"/>
                </a:lnSpc>
                <a:buNone/>
              </a:pPr>
              <a:r>
                <a:rPr lang="en-US" sz="2050" b="1" dirty="0">
                  <a:latin typeface="Times New Roman" panose="02020603050405020304" pitchFamily="18" charset="0"/>
                  <a:ea typeface="Brygada 1918 Semi Bold" pitchFamily="34" charset="-122"/>
                  <a:cs typeface="Times New Roman" panose="02020603050405020304" pitchFamily="18" charset="0"/>
                </a:rPr>
                <a:t>Cărbune activ</a:t>
              </a:r>
              <a:endParaRPr lang="en-US" sz="2050" b="1" dirty="0">
                <a:latin typeface="Times New Roman" panose="02020603050405020304" pitchFamily="18" charset="0"/>
                <a:cs typeface="Times New Roman" panose="02020603050405020304" pitchFamily="18" charset="0"/>
              </a:endParaRPr>
            </a:p>
          </p:txBody>
        </p:sp>
        <p:sp>
          <p:nvSpPr>
            <p:cNvPr id="9" name="Text 5"/>
            <p:cNvSpPr/>
            <p:nvPr/>
          </p:nvSpPr>
          <p:spPr>
            <a:xfrm>
              <a:off x="5208270" y="4915019"/>
              <a:ext cx="4213860" cy="670084"/>
            </a:xfrm>
            <a:prstGeom prst="rect">
              <a:avLst/>
            </a:prstGeom>
            <a:noFill/>
            <a:ln/>
          </p:spPr>
          <p:txBody>
            <a:bodyPr wrap="square" lIns="0" tIns="0" rIns="0" bIns="0" rtlCol="0" anchor="t"/>
            <a:lstStyle/>
            <a:p>
              <a:pPr marL="0" indent="0" algn="l">
                <a:lnSpc>
                  <a:spcPts val="2600"/>
                </a:lnSpc>
                <a:buNone/>
              </a:pPr>
              <a:r>
                <a:rPr lang="en-US" sz="1600" dirty="0">
                  <a:latin typeface="Times New Roman" panose="02020603050405020304" pitchFamily="18" charset="0"/>
                  <a:ea typeface="Brygada 1918" pitchFamily="34" charset="-122"/>
                  <a:cs typeface="Times New Roman" panose="02020603050405020304" pitchFamily="18" charset="0"/>
                </a:rPr>
                <a:t>Capacitate: 200-600 mg/g (coloranți), 50-250 mg/g (metale)</a:t>
              </a:r>
              <a:endParaRPr lang="en-US" sz="1600" dirty="0">
                <a:latin typeface="Times New Roman" panose="02020603050405020304" pitchFamily="18" charset="0"/>
                <a:cs typeface="Times New Roman" panose="02020603050405020304" pitchFamily="18" charset="0"/>
              </a:endParaRPr>
            </a:p>
          </p:txBody>
        </p:sp>
        <p:sp>
          <p:nvSpPr>
            <p:cNvPr id="10" name="Text 6"/>
            <p:cNvSpPr/>
            <p:nvPr/>
          </p:nvSpPr>
          <p:spPr>
            <a:xfrm>
              <a:off x="5208270" y="5710714"/>
              <a:ext cx="4213860" cy="670084"/>
            </a:xfrm>
            <a:prstGeom prst="rect">
              <a:avLst/>
            </a:prstGeom>
            <a:noFill/>
            <a:ln/>
          </p:spPr>
          <p:txBody>
            <a:bodyPr wrap="square" lIns="0" tIns="0" rIns="0" bIns="0" rtlCol="0" anchor="t"/>
            <a:lstStyle/>
            <a:p>
              <a:pPr marL="0" indent="0">
                <a:lnSpc>
                  <a:spcPts val="2600"/>
                </a:lnSpc>
                <a:buNone/>
              </a:pPr>
              <a:r>
                <a:rPr lang="en-US" sz="1600" dirty="0">
                  <a:latin typeface="Times New Roman" panose="02020603050405020304" pitchFamily="18" charset="0"/>
                  <a:ea typeface="Brygada 1918" pitchFamily="34" charset="-122"/>
                  <a:cs typeface="Times New Roman" panose="02020603050405020304" pitchFamily="18" charset="0"/>
                </a:rPr>
                <a:t>Avantaje: </a:t>
              </a:r>
              <a:r>
                <a:rPr lang="en-US" sz="1600" b="1" dirty="0">
                  <a:solidFill>
                    <a:schemeClr val="accent6">
                      <a:lumMod val="50000"/>
                    </a:schemeClr>
                  </a:solidFill>
                  <a:latin typeface="Times New Roman" panose="02020603050405020304" pitchFamily="18" charset="0"/>
                  <a:ea typeface="Brygada 1918" pitchFamily="34" charset="-122"/>
                  <a:cs typeface="Times New Roman" panose="02020603050405020304" pitchFamily="18" charset="0"/>
                </a:rPr>
                <a:t>Suprafață specifică mare, termorezistent, regenerabil</a:t>
              </a:r>
              <a:endParaRPr lang="en-US" sz="1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2331E64-BEAA-8E8E-1A51-EAC8B3C48B81}"/>
                </a:ext>
              </a:extLst>
            </p:cNvPr>
            <p:cNvPicPr>
              <a:picLocks noChangeAspect="1"/>
            </p:cNvPicPr>
            <p:nvPr/>
          </p:nvPicPr>
          <p:blipFill>
            <a:blip r:embed="rId4"/>
            <a:stretch>
              <a:fillRect/>
            </a:stretch>
          </p:blipFill>
          <p:spPr>
            <a:xfrm>
              <a:off x="5208270" y="1648777"/>
              <a:ext cx="3869106" cy="2578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4" name="Group 23">
            <a:extLst>
              <a:ext uri="{FF2B5EF4-FFF2-40B4-BE49-F238E27FC236}">
                <a16:creationId xmlns:a16="http://schemas.microsoft.com/office/drawing/2014/main" id="{5DFD735E-CDF3-191A-A074-FBD419C5CCC2}"/>
              </a:ext>
            </a:extLst>
          </p:cNvPr>
          <p:cNvGrpSpPr/>
          <p:nvPr/>
        </p:nvGrpSpPr>
        <p:grpSpPr>
          <a:xfrm>
            <a:off x="9574530" y="1648777"/>
            <a:ext cx="4358742" cy="4932046"/>
            <a:chOff x="9574530" y="1648777"/>
            <a:chExt cx="4358742" cy="4932046"/>
          </a:xfrm>
        </p:grpSpPr>
        <p:sp>
          <p:nvSpPr>
            <p:cNvPr id="18" name="Rectangle: Rounded Corners 17">
              <a:extLst>
                <a:ext uri="{FF2B5EF4-FFF2-40B4-BE49-F238E27FC236}">
                  <a16:creationId xmlns:a16="http://schemas.microsoft.com/office/drawing/2014/main" id="{C29D0802-4173-7EBC-7692-2A8D1D1BB380}"/>
                </a:ext>
              </a:extLst>
            </p:cNvPr>
            <p:cNvSpPr/>
            <p:nvPr/>
          </p:nvSpPr>
          <p:spPr>
            <a:xfrm>
              <a:off x="9574530" y="4789408"/>
              <a:ext cx="4358742" cy="179141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7"/>
            <p:cNvSpPr/>
            <p:nvPr/>
          </p:nvSpPr>
          <p:spPr>
            <a:xfrm>
              <a:off x="10865645" y="4352448"/>
              <a:ext cx="2617232" cy="327065"/>
            </a:xfrm>
            <a:prstGeom prst="rect">
              <a:avLst/>
            </a:prstGeom>
            <a:noFill/>
            <a:ln/>
          </p:spPr>
          <p:txBody>
            <a:bodyPr wrap="none" lIns="0" tIns="0" rIns="0" bIns="0" rtlCol="0" anchor="t"/>
            <a:lstStyle/>
            <a:p>
              <a:pPr marL="0" indent="0" algn="l">
                <a:lnSpc>
                  <a:spcPts val="2550"/>
                </a:lnSpc>
                <a:buNone/>
              </a:pPr>
              <a:r>
                <a:rPr lang="en-US" sz="2050" b="1" dirty="0">
                  <a:latin typeface="Times New Roman" panose="02020603050405020304" pitchFamily="18" charset="0"/>
                  <a:ea typeface="Brygada 1918 Semi Bold" pitchFamily="34" charset="-122"/>
                  <a:cs typeface="Times New Roman" panose="02020603050405020304" pitchFamily="18" charset="0"/>
                </a:rPr>
                <a:t>Biomasă algală</a:t>
              </a:r>
              <a:endParaRPr lang="en-US" sz="2050" b="1" dirty="0">
                <a:latin typeface="Times New Roman" panose="02020603050405020304" pitchFamily="18" charset="0"/>
                <a:cs typeface="Times New Roman" panose="02020603050405020304" pitchFamily="18" charset="0"/>
              </a:endParaRPr>
            </a:p>
          </p:txBody>
        </p:sp>
        <p:sp>
          <p:nvSpPr>
            <p:cNvPr id="13" name="Text 8"/>
            <p:cNvSpPr/>
            <p:nvPr/>
          </p:nvSpPr>
          <p:spPr>
            <a:xfrm>
              <a:off x="9683829" y="4915019"/>
              <a:ext cx="4213860" cy="335042"/>
            </a:xfrm>
            <a:prstGeom prst="rect">
              <a:avLst/>
            </a:prstGeom>
            <a:noFill/>
            <a:ln/>
          </p:spPr>
          <p:txBody>
            <a:bodyPr wrap="none" lIns="0" tIns="0" rIns="0" bIns="0" rtlCol="0" anchor="t"/>
            <a:lstStyle/>
            <a:p>
              <a:pPr marL="0" indent="0" algn="l">
                <a:lnSpc>
                  <a:spcPts val="2600"/>
                </a:lnSpc>
                <a:buNone/>
              </a:pPr>
              <a:r>
                <a:rPr lang="en-US" sz="1600" dirty="0">
                  <a:latin typeface="Times New Roman" panose="02020603050405020304" pitchFamily="18" charset="0"/>
                  <a:ea typeface="Brygada 1918" pitchFamily="34" charset="-122"/>
                  <a:cs typeface="Times New Roman" panose="02020603050405020304" pitchFamily="18" charset="0"/>
                </a:rPr>
                <a:t>Capacitate: 30-150 mg/g (metale grele)</a:t>
              </a:r>
              <a:endParaRPr lang="en-US" sz="1600" dirty="0">
                <a:latin typeface="Times New Roman" panose="02020603050405020304" pitchFamily="18" charset="0"/>
                <a:cs typeface="Times New Roman" panose="02020603050405020304" pitchFamily="18" charset="0"/>
              </a:endParaRPr>
            </a:p>
          </p:txBody>
        </p:sp>
        <p:sp>
          <p:nvSpPr>
            <p:cNvPr id="14" name="Text 9"/>
            <p:cNvSpPr/>
            <p:nvPr/>
          </p:nvSpPr>
          <p:spPr>
            <a:xfrm>
              <a:off x="9646971" y="5697957"/>
              <a:ext cx="4213860" cy="670084"/>
            </a:xfrm>
            <a:prstGeom prst="rect">
              <a:avLst/>
            </a:prstGeom>
            <a:noFill/>
            <a:ln/>
          </p:spPr>
          <p:txBody>
            <a:bodyPr wrap="square" lIns="0" tIns="0" rIns="0" bIns="0" rtlCol="0" anchor="t"/>
            <a:lstStyle/>
            <a:p>
              <a:pPr marL="0" indent="0" algn="l">
                <a:lnSpc>
                  <a:spcPts val="2600"/>
                </a:lnSpc>
                <a:buNone/>
              </a:pPr>
              <a:r>
                <a:rPr lang="en-US" sz="1600" dirty="0">
                  <a:latin typeface="Times New Roman" panose="02020603050405020304" pitchFamily="18" charset="0"/>
                  <a:ea typeface="Brygada 1918" pitchFamily="34" charset="-122"/>
                  <a:cs typeface="Times New Roman" panose="02020603050405020304" pitchFamily="18" charset="0"/>
                </a:rPr>
                <a:t>Avantaje: </a:t>
              </a:r>
              <a:r>
                <a:rPr lang="en-US" sz="1600" b="1" dirty="0">
                  <a:solidFill>
                    <a:schemeClr val="accent6">
                      <a:lumMod val="50000"/>
                    </a:schemeClr>
                  </a:solidFill>
                  <a:latin typeface="Times New Roman" panose="02020603050405020304" pitchFamily="18" charset="0"/>
                  <a:ea typeface="Brygada 1918" pitchFamily="34" charset="-122"/>
                  <a:cs typeface="Times New Roman" panose="02020603050405020304" pitchFamily="18" charset="0"/>
                </a:rPr>
                <a:t>Reutilizare, creștere rapidă, ecologic</a:t>
              </a:r>
              <a:endParaRPr lang="en-US" sz="1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4C19DDA1-4F8B-53AE-B834-68829F5BF28B}"/>
                </a:ext>
              </a:extLst>
            </p:cNvPr>
            <p:cNvPicPr>
              <a:picLocks noChangeAspect="1"/>
            </p:cNvPicPr>
            <p:nvPr/>
          </p:nvPicPr>
          <p:blipFill>
            <a:blip r:embed="rId5"/>
            <a:stretch>
              <a:fillRect/>
            </a:stretch>
          </p:blipFill>
          <p:spPr>
            <a:xfrm>
              <a:off x="9683827" y="1648777"/>
              <a:ext cx="3869105" cy="2578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7" name="Picture 6">
            <a:extLst>
              <a:ext uri="{FF2B5EF4-FFF2-40B4-BE49-F238E27FC236}">
                <a16:creationId xmlns:a16="http://schemas.microsoft.com/office/drawing/2014/main" id="{8B498E22-97BF-E8FA-987A-C7A53FD94E3D}"/>
              </a:ext>
            </a:extLst>
          </p:cNvPr>
          <p:cNvPicPr>
            <a:picLocks noChangeAspect="1"/>
          </p:cNvPicPr>
          <p:nvPr/>
        </p:nvPicPr>
        <p:blipFill>
          <a:blip r:embed="rId6"/>
          <a:stretch>
            <a:fillRect/>
          </a:stretch>
        </p:blipFill>
        <p:spPr>
          <a:xfrm>
            <a:off x="11616140" y="383315"/>
            <a:ext cx="2578832" cy="762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4609" y="538163"/>
            <a:ext cx="10560334" cy="1222772"/>
          </a:xfrm>
          <a:prstGeom prst="rect">
            <a:avLst/>
          </a:prstGeom>
          <a:noFill/>
          <a:ln/>
        </p:spPr>
        <p:txBody>
          <a:bodyPr wrap="square" lIns="0" tIns="0" rIns="0" bIns="0" rtlCol="0" anchor="t"/>
          <a:lstStyle/>
          <a:p>
            <a:pPr marL="0" indent="0" algn="l">
              <a:lnSpc>
                <a:spcPts val="4800"/>
              </a:lnSpc>
              <a:buNone/>
            </a:pPr>
            <a:r>
              <a:rPr lang="en-US" sz="4400" b="1" dirty="0">
                <a:solidFill>
                  <a:srgbClr val="000000"/>
                </a:solidFill>
                <a:latin typeface="Times New Roman" panose="02020603050405020304" pitchFamily="18" charset="0"/>
                <a:ea typeface="Inter Bold" pitchFamily="34" charset="-122"/>
                <a:cs typeface="Times New Roman" panose="02020603050405020304" pitchFamily="18" charset="0"/>
              </a:rPr>
              <a:t>Regenerarea și reutilizarea biosorbentului</a:t>
            </a:r>
            <a:endParaRPr lang="en-US" sz="4400" dirty="0">
              <a:latin typeface="Times New Roman" panose="02020603050405020304" pitchFamily="18" charset="0"/>
              <a:cs typeface="Times New Roman" panose="02020603050405020304" pitchFamily="18" charset="0"/>
            </a:endParaRPr>
          </a:p>
        </p:txBody>
      </p:sp>
      <p:sp>
        <p:nvSpPr>
          <p:cNvPr id="4" name="Shape 1"/>
          <p:cNvSpPr/>
          <p:nvPr/>
        </p:nvSpPr>
        <p:spPr>
          <a:xfrm>
            <a:off x="904637" y="2054304"/>
            <a:ext cx="22860" cy="5637133"/>
          </a:xfrm>
          <a:prstGeom prst="roundRect">
            <a:avLst>
              <a:gd name="adj" fmla="val 359410"/>
            </a:avLst>
          </a:prstGeom>
          <a:solidFill>
            <a:srgbClr val="C0C1D7"/>
          </a:solidFill>
          <a:ln/>
        </p:spPr>
      </p:sp>
      <p:grpSp>
        <p:nvGrpSpPr>
          <p:cNvPr id="27" name="Group 26">
            <a:extLst>
              <a:ext uri="{FF2B5EF4-FFF2-40B4-BE49-F238E27FC236}">
                <a16:creationId xmlns:a16="http://schemas.microsoft.com/office/drawing/2014/main" id="{786FC410-686C-1D93-0ABD-766C5D29DB57}"/>
              </a:ext>
            </a:extLst>
          </p:cNvPr>
          <p:cNvGrpSpPr/>
          <p:nvPr/>
        </p:nvGrpSpPr>
        <p:grpSpPr>
          <a:xfrm>
            <a:off x="904637" y="1586219"/>
            <a:ext cx="8535591" cy="5637134"/>
            <a:chOff x="684609" y="2054304"/>
            <a:chExt cx="8535591" cy="5637134"/>
          </a:xfrm>
        </p:grpSpPr>
        <p:sp>
          <p:nvSpPr>
            <p:cNvPr id="5" name="Shape 2"/>
            <p:cNvSpPr/>
            <p:nvPr/>
          </p:nvSpPr>
          <p:spPr>
            <a:xfrm>
              <a:off x="1101804" y="2262902"/>
              <a:ext cx="586859" cy="22860"/>
            </a:xfrm>
            <a:prstGeom prst="roundRect">
              <a:avLst>
                <a:gd name="adj" fmla="val 359410"/>
              </a:avLst>
            </a:prstGeom>
            <a:solidFill>
              <a:srgbClr val="C0C1D7"/>
            </a:solidFill>
            <a:ln/>
          </p:spPr>
        </p:sp>
        <p:sp>
          <p:nvSpPr>
            <p:cNvPr id="6" name="Shape 3"/>
            <p:cNvSpPr/>
            <p:nvPr/>
          </p:nvSpPr>
          <p:spPr>
            <a:xfrm>
              <a:off x="684609" y="2054304"/>
              <a:ext cx="440055" cy="440055"/>
            </a:xfrm>
            <a:prstGeom prst="roundRect">
              <a:avLst>
                <a:gd name="adj" fmla="val 18671"/>
              </a:avLst>
            </a:prstGeom>
            <a:solidFill>
              <a:srgbClr val="DADBF1"/>
            </a:solidFill>
            <a:ln w="7620">
              <a:solidFill>
                <a:srgbClr val="C0C1D7"/>
              </a:solidFill>
              <a:prstDash val="solid"/>
            </a:ln>
          </p:spPr>
        </p:sp>
        <p:sp>
          <p:nvSpPr>
            <p:cNvPr id="7" name="Text 4"/>
            <p:cNvSpPr/>
            <p:nvPr/>
          </p:nvSpPr>
          <p:spPr>
            <a:xfrm>
              <a:off x="747066" y="2167178"/>
              <a:ext cx="293370" cy="366713"/>
            </a:xfrm>
            <a:prstGeom prst="rect">
              <a:avLst/>
            </a:prstGeom>
            <a:noFill/>
            <a:ln/>
          </p:spPr>
          <p:txBody>
            <a:bodyPr wrap="none" lIns="0" tIns="0" rIns="0" bIns="0" rtlCol="0" anchor="t"/>
            <a:lstStyle/>
            <a:p>
              <a:pPr marL="0" indent="0" algn="ctr">
                <a:lnSpc>
                  <a:spcPts val="2300"/>
                </a:lnSpc>
                <a:buNone/>
              </a:pPr>
              <a:r>
                <a:rPr lang="en-US" sz="2800" b="1" dirty="0">
                  <a:solidFill>
                    <a:srgbClr val="272525"/>
                  </a:solidFill>
                  <a:latin typeface="Times New Roman" panose="02020603050405020304" pitchFamily="18" charset="0"/>
                  <a:ea typeface="Inter Bold" pitchFamily="34" charset="-122"/>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p:txBody>
        </p:sp>
        <p:sp>
          <p:nvSpPr>
            <p:cNvPr id="8" name="Text 5"/>
            <p:cNvSpPr/>
            <p:nvPr/>
          </p:nvSpPr>
          <p:spPr>
            <a:xfrm>
              <a:off x="1882735" y="2121456"/>
              <a:ext cx="2622193" cy="305633"/>
            </a:xfrm>
            <a:prstGeom prst="rect">
              <a:avLst/>
            </a:prstGeom>
            <a:noFill/>
            <a:ln/>
          </p:spPr>
          <p:txBody>
            <a:bodyPr wrap="none" lIns="0" tIns="0" rIns="0" bIns="0" rtlCol="0" anchor="t"/>
            <a:lstStyle/>
            <a:p>
              <a:pPr marL="0" indent="0" algn="l">
                <a:lnSpc>
                  <a:spcPts val="2400"/>
                </a:lnSpc>
                <a:buNone/>
              </a:pPr>
              <a:r>
                <a:rPr lang="en-US" sz="2400" b="1" dirty="0">
                  <a:latin typeface="Times New Roman" panose="02020603050405020304" pitchFamily="18" charset="0"/>
                  <a:ea typeface="Inter Bold" pitchFamily="34" charset="-122"/>
                  <a:cs typeface="Times New Roman" panose="02020603050405020304" pitchFamily="18" charset="0"/>
                </a:rPr>
                <a:t>Adsorbție inițială</a:t>
              </a:r>
              <a:endParaRPr lang="en-US" sz="2400" dirty="0">
                <a:latin typeface="Times New Roman" panose="02020603050405020304" pitchFamily="18" charset="0"/>
                <a:cs typeface="Times New Roman" panose="02020603050405020304" pitchFamily="18" charset="0"/>
              </a:endParaRPr>
            </a:p>
          </p:txBody>
        </p:sp>
        <p:sp>
          <p:nvSpPr>
            <p:cNvPr id="9" name="Text 6"/>
            <p:cNvSpPr/>
            <p:nvPr/>
          </p:nvSpPr>
          <p:spPr>
            <a:xfrm>
              <a:off x="1882735" y="2544366"/>
              <a:ext cx="7337465" cy="625793"/>
            </a:xfrm>
            <a:prstGeom prst="rect">
              <a:avLst/>
            </a:prstGeom>
            <a:noFill/>
            <a:ln/>
          </p:spPr>
          <p:txBody>
            <a:bodyPr wrap="square" lIns="0" tIns="0" rIns="0" bIns="0" rtlCol="0" anchor="t"/>
            <a:lstStyle/>
            <a:p>
              <a:pPr marL="0" indent="0" algn="l">
                <a:lnSpc>
                  <a:spcPts val="2450"/>
                </a:lnSpc>
                <a:buNone/>
              </a:pPr>
              <a:r>
                <a:rPr lang="en-US" dirty="0">
                  <a:latin typeface="Times New Roman" panose="02020603050405020304" pitchFamily="18" charset="0"/>
                  <a:ea typeface="Inter" pitchFamily="34" charset="-122"/>
                  <a:cs typeface="Times New Roman" panose="02020603050405020304" pitchFamily="18" charset="0"/>
                </a:rPr>
                <a:t>Utilizarea biosorbentului proaspăt pentru îndepărtarea contaminanților din s</a:t>
              </a:r>
              <a:r>
                <a:rPr lang="ro-RO" dirty="0">
                  <a:latin typeface="Times New Roman" panose="02020603050405020304" pitchFamily="18" charset="0"/>
                  <a:ea typeface="Inter" pitchFamily="34" charset="-122"/>
                  <a:cs typeface="Times New Roman" panose="02020603050405020304" pitchFamily="18" charset="0"/>
                </a:rPr>
                <a:t>o</a:t>
              </a:r>
              <a:r>
                <a:rPr lang="en-US" dirty="0" err="1">
                  <a:latin typeface="Times New Roman" panose="02020603050405020304" pitchFamily="18" charset="0"/>
                  <a:ea typeface="Inter" pitchFamily="34" charset="-122"/>
                  <a:cs typeface="Times New Roman" panose="02020603050405020304" pitchFamily="18" charset="0"/>
                </a:rPr>
                <a:t>luție</a:t>
              </a:r>
              <a:r>
                <a:rPr lang="en-US" dirty="0">
                  <a:latin typeface="Times New Roman" panose="02020603050405020304" pitchFamily="18" charset="0"/>
                  <a:ea typeface="Inter" pitchFamily="34" charset="-122"/>
                  <a:cs typeface="Times New Roman" panose="02020603050405020304" pitchFamily="18" charset="0"/>
                </a:rPr>
                <a:t> apoasă până la saturare.</a:t>
              </a:r>
              <a:endParaRPr lang="en-US" dirty="0">
                <a:latin typeface="Times New Roman" panose="02020603050405020304" pitchFamily="18" charset="0"/>
                <a:cs typeface="Times New Roman" panose="02020603050405020304" pitchFamily="18" charset="0"/>
              </a:endParaRPr>
            </a:p>
          </p:txBody>
        </p:sp>
        <p:sp>
          <p:nvSpPr>
            <p:cNvPr id="10" name="Shape 7"/>
            <p:cNvSpPr/>
            <p:nvPr/>
          </p:nvSpPr>
          <p:spPr>
            <a:xfrm>
              <a:off x="1101804" y="3769995"/>
              <a:ext cx="586859" cy="22860"/>
            </a:xfrm>
            <a:prstGeom prst="roundRect">
              <a:avLst>
                <a:gd name="adj" fmla="val 359410"/>
              </a:avLst>
            </a:prstGeom>
            <a:solidFill>
              <a:srgbClr val="C0C1D7"/>
            </a:solidFill>
            <a:ln/>
          </p:spPr>
        </p:sp>
        <p:sp>
          <p:nvSpPr>
            <p:cNvPr id="11" name="Shape 8"/>
            <p:cNvSpPr/>
            <p:nvPr/>
          </p:nvSpPr>
          <p:spPr>
            <a:xfrm>
              <a:off x="684609" y="3561398"/>
              <a:ext cx="440055" cy="440055"/>
            </a:xfrm>
            <a:prstGeom prst="roundRect">
              <a:avLst>
                <a:gd name="adj" fmla="val 18671"/>
              </a:avLst>
            </a:prstGeom>
            <a:solidFill>
              <a:srgbClr val="DADBF1"/>
            </a:solidFill>
            <a:ln w="7620">
              <a:solidFill>
                <a:srgbClr val="C0C1D7"/>
              </a:solidFill>
              <a:prstDash val="solid"/>
            </a:ln>
          </p:spPr>
        </p:sp>
        <p:sp>
          <p:nvSpPr>
            <p:cNvPr id="12" name="Text 9"/>
            <p:cNvSpPr/>
            <p:nvPr/>
          </p:nvSpPr>
          <p:spPr>
            <a:xfrm>
              <a:off x="757952" y="3652499"/>
              <a:ext cx="293370" cy="366713"/>
            </a:xfrm>
            <a:prstGeom prst="rect">
              <a:avLst/>
            </a:prstGeom>
            <a:noFill/>
            <a:ln/>
          </p:spPr>
          <p:txBody>
            <a:bodyPr wrap="none" lIns="0" tIns="0" rIns="0" bIns="0" rtlCol="0" anchor="t"/>
            <a:lstStyle/>
            <a:p>
              <a:pPr marL="0" indent="0" algn="ctr">
                <a:lnSpc>
                  <a:spcPts val="2300"/>
                </a:lnSpc>
                <a:buNone/>
              </a:pPr>
              <a:r>
                <a:rPr lang="en-US" sz="2800" b="1" dirty="0">
                  <a:solidFill>
                    <a:srgbClr val="272525"/>
                  </a:solidFill>
                  <a:latin typeface="Times New Roman" panose="02020603050405020304" pitchFamily="18" charset="0"/>
                  <a:ea typeface="Inter Bold" pitchFamily="34" charset="-122"/>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3" name="Text 10"/>
            <p:cNvSpPr/>
            <p:nvPr/>
          </p:nvSpPr>
          <p:spPr>
            <a:xfrm>
              <a:off x="1882735" y="3628549"/>
              <a:ext cx="2622193" cy="305633"/>
            </a:xfrm>
            <a:prstGeom prst="rect">
              <a:avLst/>
            </a:prstGeom>
            <a:noFill/>
            <a:ln/>
          </p:spPr>
          <p:txBody>
            <a:bodyPr wrap="none" lIns="0" tIns="0" rIns="0" bIns="0" rtlCol="0" anchor="t"/>
            <a:lstStyle/>
            <a:p>
              <a:pPr marL="0" indent="0" algn="l">
                <a:lnSpc>
                  <a:spcPts val="2400"/>
                </a:lnSpc>
                <a:buNone/>
              </a:pPr>
              <a:r>
                <a:rPr lang="en-US" sz="2400" b="1" dirty="0" err="1">
                  <a:latin typeface="Times New Roman" panose="02020603050405020304" pitchFamily="18" charset="0"/>
                  <a:ea typeface="Inter Bold" pitchFamily="34" charset="-122"/>
                  <a:cs typeface="Times New Roman" panose="02020603050405020304" pitchFamily="18" charset="0"/>
                </a:rPr>
                <a:t>Desorbție</a:t>
              </a:r>
              <a:endParaRPr lang="en-US" sz="2400" dirty="0">
                <a:latin typeface="Times New Roman" panose="02020603050405020304" pitchFamily="18" charset="0"/>
                <a:cs typeface="Times New Roman" panose="02020603050405020304" pitchFamily="18" charset="0"/>
              </a:endParaRPr>
            </a:p>
          </p:txBody>
        </p:sp>
        <p:sp>
          <p:nvSpPr>
            <p:cNvPr id="14" name="Text 11"/>
            <p:cNvSpPr/>
            <p:nvPr/>
          </p:nvSpPr>
          <p:spPr>
            <a:xfrm>
              <a:off x="1882735" y="4051459"/>
              <a:ext cx="7052735" cy="625793"/>
            </a:xfrm>
            <a:prstGeom prst="rect">
              <a:avLst/>
            </a:prstGeom>
            <a:noFill/>
            <a:ln/>
          </p:spPr>
          <p:txBody>
            <a:bodyPr wrap="square" lIns="0" tIns="0" rIns="0" bIns="0" rtlCol="0" anchor="t"/>
            <a:lstStyle/>
            <a:p>
              <a:pPr marL="0" indent="0" algn="l">
                <a:lnSpc>
                  <a:spcPts val="2450"/>
                </a:lnSpc>
                <a:buNone/>
              </a:pPr>
              <a:r>
                <a:rPr lang="en-US" dirty="0">
                  <a:latin typeface="Times New Roman" panose="02020603050405020304" pitchFamily="18" charset="0"/>
                  <a:ea typeface="Inter" pitchFamily="34" charset="-122"/>
                  <a:cs typeface="Times New Roman" panose="02020603050405020304" pitchFamily="18" charset="0"/>
                </a:rPr>
                <a:t>Tratarea biosorbentului saturat cu agenți de </a:t>
              </a:r>
              <a:r>
                <a:rPr lang="en-US" dirty="0" err="1">
                  <a:latin typeface="Times New Roman" panose="02020603050405020304" pitchFamily="18" charset="0"/>
                  <a:ea typeface="Inter" pitchFamily="34" charset="-122"/>
                  <a:cs typeface="Times New Roman" panose="02020603050405020304" pitchFamily="18" charset="0"/>
                </a:rPr>
                <a:t>regenerare</a:t>
              </a:r>
              <a:r>
                <a:rPr lang="en-US" dirty="0">
                  <a:latin typeface="Times New Roman" panose="02020603050405020304" pitchFamily="18" charset="0"/>
                  <a:ea typeface="Inter" pitchFamily="34" charset="-122"/>
                  <a:cs typeface="Times New Roman" panose="02020603050405020304" pitchFamily="18" charset="0"/>
                </a:rPr>
                <a:t>: </a:t>
              </a:r>
              <a:r>
                <a:rPr lang="en-US" dirty="0" err="1">
                  <a:latin typeface="Times New Roman" panose="02020603050405020304" pitchFamily="18" charset="0"/>
                  <a:ea typeface="Inter" pitchFamily="34" charset="-122"/>
                  <a:cs typeface="Times New Roman" panose="02020603050405020304" pitchFamily="18" charset="0"/>
                </a:rPr>
                <a:t>solu</a:t>
              </a:r>
              <a:r>
                <a:rPr lang="ro-RO" dirty="0">
                  <a:latin typeface="Times New Roman" panose="02020603050405020304" pitchFamily="18" charset="0"/>
                  <a:ea typeface="Inter" pitchFamily="34" charset="-122"/>
                  <a:cs typeface="Times New Roman" panose="02020603050405020304" pitchFamily="18" charset="0"/>
                </a:rPr>
                <a:t>ții de </a:t>
              </a:r>
              <a:r>
                <a:rPr lang="ro-RO" dirty="0" err="1">
                  <a:latin typeface="Times New Roman" panose="02020603050405020304" pitchFamily="18" charset="0"/>
                  <a:ea typeface="Inter" pitchFamily="34" charset="-122"/>
                  <a:cs typeface="Times New Roman" panose="02020603050405020304" pitchFamily="18" charset="0"/>
                </a:rPr>
                <a:t>eluenți</a:t>
              </a:r>
              <a:r>
                <a:rPr lang="ro-RO" dirty="0">
                  <a:latin typeface="Times New Roman" panose="02020603050405020304" pitchFamily="18" charset="0"/>
                  <a:ea typeface="Inter" pitchFamily="34" charset="-122"/>
                  <a:cs typeface="Times New Roman" panose="02020603050405020304" pitchFamily="18" charset="0"/>
                </a:rPr>
                <a:t> acizi (ex. </a:t>
              </a:r>
              <a:r>
                <a:rPr lang="en-US" dirty="0">
                  <a:latin typeface="Times New Roman" panose="02020603050405020304" pitchFamily="18" charset="0"/>
                  <a:ea typeface="Inter" pitchFamily="34" charset="-122"/>
                  <a:cs typeface="Times New Roman" panose="02020603050405020304" pitchFamily="18" charset="0"/>
                </a:rPr>
                <a:t>HCl</a:t>
              </a:r>
              <a:r>
                <a:rPr lang="ro-RO" dirty="0">
                  <a:latin typeface="Times New Roman" panose="02020603050405020304" pitchFamily="18" charset="0"/>
                  <a:ea typeface="Inter" pitchFamily="34" charset="-122"/>
                  <a:cs typeface="Times New Roman" panose="02020603050405020304" pitchFamily="18" charset="0"/>
                </a:rPr>
                <a:t>)</a:t>
              </a:r>
              <a:r>
                <a:rPr lang="en-US" dirty="0">
                  <a:latin typeface="Times New Roman" panose="02020603050405020304" pitchFamily="18" charset="0"/>
                  <a:ea typeface="Inter" pitchFamily="34" charset="-122"/>
                  <a:cs typeface="Times New Roman" panose="02020603050405020304" pitchFamily="18" charset="0"/>
                </a:rPr>
                <a:t> </a:t>
              </a:r>
              <a:r>
                <a:rPr lang="en-US" dirty="0" err="1">
                  <a:latin typeface="Times New Roman" panose="02020603050405020304" pitchFamily="18" charset="0"/>
                  <a:ea typeface="Inter" pitchFamily="34" charset="-122"/>
                  <a:cs typeface="Times New Roman" panose="02020603050405020304" pitchFamily="18" charset="0"/>
                </a:rPr>
                <a:t>sau</a:t>
              </a:r>
              <a:r>
                <a:rPr lang="en-US" dirty="0">
                  <a:latin typeface="Times New Roman" panose="02020603050405020304" pitchFamily="18" charset="0"/>
                  <a:ea typeface="Inter" pitchFamily="34" charset="-122"/>
                  <a:cs typeface="Times New Roman" panose="02020603050405020304" pitchFamily="18" charset="0"/>
                </a:rPr>
                <a:t> </a:t>
              </a:r>
              <a:r>
                <a:rPr lang="ro-RO" dirty="0">
                  <a:latin typeface="Times New Roman" panose="02020603050405020304" pitchFamily="18" charset="0"/>
                  <a:ea typeface="Inter" pitchFamily="34" charset="-122"/>
                  <a:cs typeface="Times New Roman" panose="02020603050405020304" pitchFamily="18" charset="0"/>
                </a:rPr>
                <a:t>alcalini (ex. </a:t>
              </a:r>
              <a:r>
                <a:rPr lang="ro-RO" dirty="0" err="1">
                  <a:latin typeface="Times New Roman" panose="02020603050405020304" pitchFamily="18" charset="0"/>
                  <a:ea typeface="Inter" pitchFamily="34" charset="-122"/>
                  <a:cs typeface="Times New Roman" panose="02020603050405020304" pitchFamily="18" charset="0"/>
                </a:rPr>
                <a:t>NaOH</a:t>
              </a:r>
              <a:r>
                <a:rPr lang="ro-RO" dirty="0">
                  <a:latin typeface="Times New Roman" panose="02020603050405020304" pitchFamily="18" charset="0"/>
                  <a:ea typeface="Inter" pitchFamily="34" charset="-122"/>
                  <a:cs typeface="Times New Roman" panose="02020603050405020304" pitchFamily="18" charset="0"/>
                </a:rPr>
                <a:t>) </a:t>
              </a:r>
              <a:r>
                <a:rPr lang="en-US" dirty="0" err="1">
                  <a:latin typeface="Times New Roman" panose="02020603050405020304" pitchFamily="18" charset="0"/>
                  <a:ea typeface="Inter" pitchFamily="34" charset="-122"/>
                  <a:cs typeface="Times New Roman" panose="02020603050405020304" pitchFamily="18" charset="0"/>
                </a:rPr>
                <a:t>pentru</a:t>
              </a:r>
              <a:r>
                <a:rPr lang="en-US" dirty="0">
                  <a:latin typeface="Times New Roman" panose="02020603050405020304" pitchFamily="18" charset="0"/>
                  <a:ea typeface="Inter" pitchFamily="34" charset="-122"/>
                  <a:cs typeface="Times New Roman" panose="02020603050405020304" pitchFamily="18" charset="0"/>
                </a:rPr>
                <a:t> eliberarea contaminanților.</a:t>
              </a:r>
              <a:endParaRPr lang="en-US" dirty="0">
                <a:latin typeface="Times New Roman" panose="02020603050405020304" pitchFamily="18" charset="0"/>
                <a:cs typeface="Times New Roman" panose="02020603050405020304" pitchFamily="18" charset="0"/>
              </a:endParaRPr>
            </a:p>
          </p:txBody>
        </p:sp>
        <p:sp>
          <p:nvSpPr>
            <p:cNvPr id="15" name="Shape 12"/>
            <p:cNvSpPr/>
            <p:nvPr/>
          </p:nvSpPr>
          <p:spPr>
            <a:xfrm>
              <a:off x="1101804" y="5277088"/>
              <a:ext cx="586859" cy="22860"/>
            </a:xfrm>
            <a:prstGeom prst="roundRect">
              <a:avLst>
                <a:gd name="adj" fmla="val 359410"/>
              </a:avLst>
            </a:prstGeom>
            <a:solidFill>
              <a:srgbClr val="C0C1D7"/>
            </a:solidFill>
            <a:ln/>
          </p:spPr>
        </p:sp>
        <p:sp>
          <p:nvSpPr>
            <p:cNvPr id="16" name="Shape 13"/>
            <p:cNvSpPr/>
            <p:nvPr/>
          </p:nvSpPr>
          <p:spPr>
            <a:xfrm>
              <a:off x="684609" y="5068491"/>
              <a:ext cx="440055" cy="440055"/>
            </a:xfrm>
            <a:prstGeom prst="roundRect">
              <a:avLst>
                <a:gd name="adj" fmla="val 18671"/>
              </a:avLst>
            </a:prstGeom>
            <a:solidFill>
              <a:srgbClr val="DADBF1"/>
            </a:solidFill>
            <a:ln w="7620">
              <a:solidFill>
                <a:srgbClr val="C0C1D7"/>
              </a:solidFill>
              <a:prstDash val="solid"/>
            </a:ln>
          </p:spPr>
        </p:sp>
        <p:sp>
          <p:nvSpPr>
            <p:cNvPr id="17" name="Text 14"/>
            <p:cNvSpPr/>
            <p:nvPr/>
          </p:nvSpPr>
          <p:spPr>
            <a:xfrm>
              <a:off x="757952" y="5181364"/>
              <a:ext cx="293370" cy="366713"/>
            </a:xfrm>
            <a:prstGeom prst="rect">
              <a:avLst/>
            </a:prstGeom>
            <a:noFill/>
            <a:ln/>
          </p:spPr>
          <p:txBody>
            <a:bodyPr wrap="none" lIns="0" tIns="0" rIns="0" bIns="0" rtlCol="0" anchor="t"/>
            <a:lstStyle/>
            <a:p>
              <a:pPr marL="0" indent="0" algn="ctr">
                <a:lnSpc>
                  <a:spcPts val="2300"/>
                </a:lnSpc>
                <a:buNone/>
              </a:pPr>
              <a:r>
                <a:rPr lang="en-US" sz="2800" b="1" dirty="0">
                  <a:solidFill>
                    <a:srgbClr val="272525"/>
                  </a:solidFill>
                  <a:latin typeface="Times New Roman" panose="02020603050405020304" pitchFamily="18" charset="0"/>
                  <a:ea typeface="Inter Bold" pitchFamily="34" charset="-122"/>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18" name="Text 15"/>
            <p:cNvSpPr/>
            <p:nvPr/>
          </p:nvSpPr>
          <p:spPr>
            <a:xfrm>
              <a:off x="1882735" y="5135642"/>
              <a:ext cx="2622193" cy="305633"/>
            </a:xfrm>
            <a:prstGeom prst="rect">
              <a:avLst/>
            </a:prstGeom>
            <a:noFill/>
            <a:ln/>
          </p:spPr>
          <p:txBody>
            <a:bodyPr wrap="none" lIns="0" tIns="0" rIns="0" bIns="0" rtlCol="0" anchor="t"/>
            <a:lstStyle/>
            <a:p>
              <a:pPr marL="0" indent="0" algn="l">
                <a:lnSpc>
                  <a:spcPts val="2400"/>
                </a:lnSpc>
                <a:buNone/>
              </a:pPr>
              <a:r>
                <a:rPr lang="en-US" sz="2400" b="1" dirty="0">
                  <a:latin typeface="Times New Roman" panose="02020603050405020304" pitchFamily="18" charset="0"/>
                  <a:ea typeface="Inter Bold" pitchFamily="34" charset="-122"/>
                  <a:cs typeface="Times New Roman" panose="02020603050405020304" pitchFamily="18" charset="0"/>
                </a:rPr>
                <a:t>Recondiționare</a:t>
              </a:r>
              <a:endParaRPr lang="en-US" sz="2400" dirty="0">
                <a:latin typeface="Times New Roman" panose="02020603050405020304" pitchFamily="18" charset="0"/>
                <a:cs typeface="Times New Roman" panose="02020603050405020304" pitchFamily="18" charset="0"/>
              </a:endParaRPr>
            </a:p>
          </p:txBody>
        </p:sp>
        <p:sp>
          <p:nvSpPr>
            <p:cNvPr id="19" name="Text 16"/>
            <p:cNvSpPr/>
            <p:nvPr/>
          </p:nvSpPr>
          <p:spPr>
            <a:xfrm>
              <a:off x="1882735" y="5558552"/>
              <a:ext cx="7052735" cy="625793"/>
            </a:xfrm>
            <a:prstGeom prst="rect">
              <a:avLst/>
            </a:prstGeom>
            <a:noFill/>
            <a:ln/>
          </p:spPr>
          <p:txBody>
            <a:bodyPr wrap="square" lIns="0" tIns="0" rIns="0" bIns="0" rtlCol="0" anchor="t"/>
            <a:lstStyle/>
            <a:p>
              <a:pPr marL="0" indent="0" algn="l">
                <a:lnSpc>
                  <a:spcPts val="2450"/>
                </a:lnSpc>
                <a:buNone/>
              </a:pPr>
              <a:r>
                <a:rPr lang="en-US" dirty="0">
                  <a:latin typeface="Times New Roman" panose="02020603050405020304" pitchFamily="18" charset="0"/>
                  <a:ea typeface="Inter" pitchFamily="34" charset="-122"/>
                  <a:cs typeface="Times New Roman" panose="02020603050405020304" pitchFamily="18" charset="0"/>
                </a:rPr>
                <a:t>Spălarea și uscarea biosorbentului regenerat pentru pregătirea unui nou </a:t>
              </a:r>
              <a:r>
                <a:rPr lang="en-US" dirty="0" err="1">
                  <a:latin typeface="Times New Roman" panose="02020603050405020304" pitchFamily="18" charset="0"/>
                  <a:ea typeface="Inter" pitchFamily="34" charset="-122"/>
                  <a:cs typeface="Times New Roman" panose="02020603050405020304" pitchFamily="18" charset="0"/>
                </a:rPr>
                <a:t>ciclu</a:t>
              </a:r>
              <a:r>
                <a:rPr lang="en-US" dirty="0">
                  <a:latin typeface="Times New Roman" panose="02020603050405020304" pitchFamily="18" charset="0"/>
                  <a:ea typeface="Inter" pitchFamily="34" charset="-122"/>
                  <a:cs typeface="Times New Roman" panose="02020603050405020304" pitchFamily="18" charset="0"/>
                </a:rPr>
                <a:t> de utilizare.</a:t>
              </a:r>
              <a:endParaRPr lang="en-US" dirty="0">
                <a:latin typeface="Times New Roman" panose="02020603050405020304" pitchFamily="18" charset="0"/>
                <a:cs typeface="Times New Roman" panose="02020603050405020304" pitchFamily="18" charset="0"/>
              </a:endParaRPr>
            </a:p>
          </p:txBody>
        </p:sp>
        <p:sp>
          <p:nvSpPr>
            <p:cNvPr id="20" name="Shape 17"/>
            <p:cNvSpPr/>
            <p:nvPr/>
          </p:nvSpPr>
          <p:spPr>
            <a:xfrm>
              <a:off x="1101804" y="6784181"/>
              <a:ext cx="586859" cy="22860"/>
            </a:xfrm>
            <a:prstGeom prst="roundRect">
              <a:avLst>
                <a:gd name="adj" fmla="val 359410"/>
              </a:avLst>
            </a:prstGeom>
            <a:solidFill>
              <a:srgbClr val="C0C1D7"/>
            </a:solidFill>
            <a:ln/>
          </p:spPr>
        </p:sp>
        <p:sp>
          <p:nvSpPr>
            <p:cNvPr id="21" name="Shape 18"/>
            <p:cNvSpPr/>
            <p:nvPr/>
          </p:nvSpPr>
          <p:spPr>
            <a:xfrm>
              <a:off x="684609" y="6575584"/>
              <a:ext cx="440055" cy="440055"/>
            </a:xfrm>
            <a:prstGeom prst="roundRect">
              <a:avLst>
                <a:gd name="adj" fmla="val 18671"/>
              </a:avLst>
            </a:prstGeom>
            <a:solidFill>
              <a:srgbClr val="DADBF1"/>
            </a:solidFill>
            <a:ln w="7620">
              <a:solidFill>
                <a:srgbClr val="C0C1D7"/>
              </a:solidFill>
              <a:prstDash val="solid"/>
            </a:ln>
          </p:spPr>
        </p:sp>
        <p:sp>
          <p:nvSpPr>
            <p:cNvPr id="22" name="Text 19"/>
            <p:cNvSpPr/>
            <p:nvPr/>
          </p:nvSpPr>
          <p:spPr>
            <a:xfrm>
              <a:off x="757952" y="6699343"/>
              <a:ext cx="293370" cy="366713"/>
            </a:xfrm>
            <a:prstGeom prst="rect">
              <a:avLst/>
            </a:prstGeom>
            <a:noFill/>
            <a:ln/>
          </p:spPr>
          <p:txBody>
            <a:bodyPr wrap="none" lIns="0" tIns="0" rIns="0" bIns="0" rtlCol="0" anchor="t"/>
            <a:lstStyle/>
            <a:p>
              <a:pPr marL="0" indent="0" algn="ctr">
                <a:lnSpc>
                  <a:spcPts val="2300"/>
                </a:lnSpc>
                <a:buNone/>
              </a:pPr>
              <a:r>
                <a:rPr lang="en-US" sz="2800" b="1" dirty="0">
                  <a:solidFill>
                    <a:srgbClr val="272525"/>
                  </a:solidFill>
                  <a:latin typeface="Times New Roman" panose="02020603050405020304" pitchFamily="18" charset="0"/>
                  <a:ea typeface="Inter Bold" pitchFamily="34" charset="-122"/>
                  <a:cs typeface="Times New Roman" panose="02020603050405020304" pitchFamily="18" charset="0"/>
                </a:rPr>
                <a:t>4</a:t>
              </a:r>
              <a:endParaRPr lang="en-US" sz="2800" dirty="0">
                <a:latin typeface="Times New Roman" panose="02020603050405020304" pitchFamily="18" charset="0"/>
                <a:cs typeface="Times New Roman" panose="02020603050405020304" pitchFamily="18" charset="0"/>
              </a:endParaRPr>
            </a:p>
          </p:txBody>
        </p:sp>
        <p:sp>
          <p:nvSpPr>
            <p:cNvPr id="23" name="Text 20"/>
            <p:cNvSpPr/>
            <p:nvPr/>
          </p:nvSpPr>
          <p:spPr>
            <a:xfrm>
              <a:off x="1882735" y="6642735"/>
              <a:ext cx="2622193" cy="305633"/>
            </a:xfrm>
            <a:prstGeom prst="rect">
              <a:avLst/>
            </a:prstGeom>
            <a:noFill/>
            <a:ln/>
          </p:spPr>
          <p:txBody>
            <a:bodyPr wrap="none" lIns="0" tIns="0" rIns="0" bIns="0" rtlCol="0" anchor="t"/>
            <a:lstStyle/>
            <a:p>
              <a:pPr marL="0" indent="0" algn="l">
                <a:lnSpc>
                  <a:spcPts val="2400"/>
                </a:lnSpc>
                <a:buNone/>
              </a:pPr>
              <a:r>
                <a:rPr lang="en-US" sz="2400" b="1" dirty="0">
                  <a:latin typeface="Times New Roman" panose="02020603050405020304" pitchFamily="18" charset="0"/>
                  <a:ea typeface="Inter Bold" pitchFamily="34" charset="-122"/>
                  <a:cs typeface="Times New Roman" panose="02020603050405020304" pitchFamily="18" charset="0"/>
                </a:rPr>
                <a:t>Reutilizare</a:t>
              </a:r>
              <a:endParaRPr lang="en-US" sz="2400" dirty="0">
                <a:latin typeface="Times New Roman" panose="02020603050405020304" pitchFamily="18" charset="0"/>
                <a:cs typeface="Times New Roman" panose="02020603050405020304" pitchFamily="18" charset="0"/>
              </a:endParaRPr>
            </a:p>
          </p:txBody>
        </p:sp>
        <p:sp>
          <p:nvSpPr>
            <p:cNvPr id="24" name="Text 21"/>
            <p:cNvSpPr/>
            <p:nvPr/>
          </p:nvSpPr>
          <p:spPr>
            <a:xfrm>
              <a:off x="1882735" y="7065645"/>
              <a:ext cx="7052735" cy="625793"/>
            </a:xfrm>
            <a:prstGeom prst="rect">
              <a:avLst/>
            </a:prstGeom>
            <a:noFill/>
            <a:ln/>
          </p:spPr>
          <p:txBody>
            <a:bodyPr wrap="square" lIns="0" tIns="0" rIns="0" bIns="0" rtlCol="0" anchor="t"/>
            <a:lstStyle/>
            <a:p>
              <a:pPr marL="0" indent="0" algn="l">
                <a:lnSpc>
                  <a:spcPts val="2450"/>
                </a:lnSpc>
                <a:buNone/>
              </a:pPr>
              <a:r>
                <a:rPr lang="en-US" dirty="0">
                  <a:latin typeface="Times New Roman" panose="02020603050405020304" pitchFamily="18" charset="0"/>
                  <a:ea typeface="Inter" pitchFamily="34" charset="-122"/>
                  <a:cs typeface="Times New Roman" panose="02020603050405020304" pitchFamily="18" charset="0"/>
                </a:rPr>
                <a:t>Testarea eficienței biosorbentului regenerat pe parcursul a 2-3 </a:t>
              </a:r>
              <a:r>
                <a:rPr lang="en-US" dirty="0" err="1">
                  <a:latin typeface="Times New Roman" panose="02020603050405020304" pitchFamily="18" charset="0"/>
                  <a:ea typeface="Inter" pitchFamily="34" charset="-122"/>
                  <a:cs typeface="Times New Roman" panose="02020603050405020304" pitchFamily="18" charset="0"/>
                </a:rPr>
                <a:t>cicluri</a:t>
              </a:r>
              <a:r>
                <a:rPr lang="en-US" dirty="0">
                  <a:latin typeface="Times New Roman" panose="02020603050405020304" pitchFamily="18" charset="0"/>
                  <a:ea typeface="Inter" pitchFamily="34" charset="-122"/>
                  <a:cs typeface="Times New Roman" panose="02020603050405020304" pitchFamily="18" charset="0"/>
                </a:rPr>
                <a:t> consecutive de adsorbție-desorpție.</a:t>
              </a:r>
              <a:endParaRPr lang="en-US" dirty="0">
                <a:latin typeface="Times New Roman" panose="02020603050405020304" pitchFamily="18"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08778DB0-DC70-F8EE-4708-F9C9195AAB6A}"/>
              </a:ext>
            </a:extLst>
          </p:cNvPr>
          <p:cNvPicPr>
            <a:picLocks noChangeAspect="1"/>
          </p:cNvPicPr>
          <p:nvPr/>
        </p:nvPicPr>
        <p:blipFill>
          <a:blip r:embed="rId3"/>
          <a:stretch>
            <a:fillRect/>
          </a:stretch>
        </p:blipFill>
        <p:spPr>
          <a:xfrm>
            <a:off x="11599609" y="387483"/>
            <a:ext cx="2578832" cy="762066"/>
          </a:xfrm>
          <a:prstGeom prst="rect">
            <a:avLst/>
          </a:prstGeom>
        </p:spPr>
      </p:pic>
      <p:pic>
        <p:nvPicPr>
          <p:cNvPr id="2" name="Picture 1">
            <a:extLst>
              <a:ext uri="{FF2B5EF4-FFF2-40B4-BE49-F238E27FC236}">
                <a16:creationId xmlns:a16="http://schemas.microsoft.com/office/drawing/2014/main" id="{306520C4-878F-87FA-8970-123FD7672C5F}"/>
              </a:ext>
            </a:extLst>
          </p:cNvPr>
          <p:cNvPicPr>
            <a:picLocks noChangeAspect="1"/>
          </p:cNvPicPr>
          <p:nvPr/>
        </p:nvPicPr>
        <p:blipFill>
          <a:blip r:embed="rId4"/>
          <a:stretch>
            <a:fillRect/>
          </a:stretch>
        </p:blipFill>
        <p:spPr>
          <a:xfrm>
            <a:off x="9268986" y="1424911"/>
            <a:ext cx="5127180" cy="5541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618190"/>
            <a:ext cx="8931354" cy="615910"/>
          </a:xfrm>
          <a:prstGeom prst="rect">
            <a:avLst/>
          </a:prstGeom>
          <a:noFill/>
          <a:ln/>
        </p:spPr>
        <p:txBody>
          <a:bodyPr wrap="none" lIns="0" tIns="0" rIns="0" bIns="0" rtlCol="0" anchor="t"/>
          <a:lstStyle/>
          <a:p>
            <a:pPr marL="0" indent="0" algn="l">
              <a:lnSpc>
                <a:spcPts val="4850"/>
              </a:lnSpc>
              <a:buNone/>
            </a:pPr>
            <a:r>
              <a:rPr lang="en-US" sz="4400" b="1" dirty="0">
                <a:latin typeface="Times New Roman" panose="02020603050405020304" pitchFamily="18" charset="0"/>
                <a:ea typeface="Nunito Semi Bold" pitchFamily="34" charset="-122"/>
                <a:cs typeface="Times New Roman" panose="02020603050405020304" pitchFamily="18" charset="0"/>
              </a:rPr>
              <a:t>Rezultate Anticipate și Aplicații Practice</a:t>
            </a:r>
            <a:endParaRPr lang="en-US" sz="4400" b="1" dirty="0">
              <a:latin typeface="Times New Roman" panose="02020603050405020304" pitchFamily="18" charset="0"/>
              <a:cs typeface="Times New Roman" panose="02020603050405020304" pitchFamily="18" charset="0"/>
            </a:endParaRPr>
          </a:p>
        </p:txBody>
      </p:sp>
      <p:sp>
        <p:nvSpPr>
          <p:cNvPr id="3" name="Text 1"/>
          <p:cNvSpPr/>
          <p:nvPr/>
        </p:nvSpPr>
        <p:spPr>
          <a:xfrm>
            <a:off x="837724" y="2003703"/>
            <a:ext cx="12954952" cy="670084"/>
          </a:xfrm>
          <a:prstGeom prst="rect">
            <a:avLst/>
          </a:prstGeom>
          <a:noFill/>
          <a:ln/>
        </p:spPr>
        <p:txBody>
          <a:bodyPr wrap="square" lIns="0" tIns="0" rIns="0" bIns="0" rtlCol="0" anchor="t"/>
          <a:lstStyle/>
          <a:p>
            <a:pPr marL="0" indent="0" algn="l">
              <a:lnSpc>
                <a:spcPts val="2600"/>
              </a:lnSpc>
              <a:buNone/>
            </a:pPr>
            <a:r>
              <a:rPr lang="en-US" sz="2000" dirty="0">
                <a:latin typeface="Times New Roman" panose="02020603050405020304" pitchFamily="18" charset="0"/>
                <a:ea typeface="PT Sans" pitchFamily="34" charset="-122"/>
                <a:cs typeface="Times New Roman" panose="02020603050405020304" pitchFamily="18" charset="0"/>
              </a:rPr>
              <a:t>Biosorbentul obținut din miceliu epuizat după fermentația pentru nistatină se anticipează a fi o soluție promițătoare, eficientă și sustenabilă pentru tratarea apelor uzate contaminate cu coloranți sintetici și antibiotice.</a:t>
            </a:r>
            <a:endParaRPr lang="en-US" sz="2000" dirty="0">
              <a:latin typeface="Times New Roman" panose="02020603050405020304" pitchFamily="18" charset="0"/>
              <a:cs typeface="Times New Roman" panose="02020603050405020304" pitchFamily="18" charset="0"/>
            </a:endParaRPr>
          </a:p>
        </p:txBody>
      </p:sp>
      <p:sp>
        <p:nvSpPr>
          <p:cNvPr id="8" name="Text 6"/>
          <p:cNvSpPr/>
          <p:nvPr/>
        </p:nvSpPr>
        <p:spPr>
          <a:xfrm>
            <a:off x="7652147" y="3141702"/>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FFFFFF"/>
                </a:solidFill>
                <a:latin typeface="Times New Roman" panose="02020603050405020304" pitchFamily="18" charset="0"/>
                <a:ea typeface="Nunito Semi Bold" pitchFamily="34" charset="-122"/>
                <a:cs typeface="Times New Roman" panose="02020603050405020304" pitchFamily="18" charset="0"/>
              </a:rPr>
              <a:t>Aplicații la scară mică</a:t>
            </a:r>
            <a:endParaRPr lang="en-US" sz="1900" b="1" dirty="0">
              <a:latin typeface="Times New Roman" panose="02020603050405020304" pitchFamily="18" charset="0"/>
              <a:cs typeface="Times New Roman" panose="02020603050405020304" pitchFamily="18" charset="0"/>
            </a:endParaRPr>
          </a:p>
        </p:txBody>
      </p:sp>
      <p:sp>
        <p:nvSpPr>
          <p:cNvPr id="9" name="Text 7"/>
          <p:cNvSpPr/>
          <p:nvPr/>
        </p:nvSpPr>
        <p:spPr>
          <a:xfrm>
            <a:off x="7652147" y="3575328"/>
            <a:ext cx="5908238"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Times New Roman" panose="02020603050405020304" pitchFamily="18" charset="0"/>
                <a:ea typeface="PT Sans" pitchFamily="34" charset="-122"/>
                <a:cs typeface="Times New Roman" panose="02020603050405020304" pitchFamily="18" charset="0"/>
              </a:rPr>
              <a:t>Sisteme simple de tratare în bazine sau coloane cu biosorbent, cu regenerare parțială sau înlocuire periodică, aplicabile pentru laboratoare, ferme sau zone rurale.</a:t>
            </a:r>
            <a:endParaRPr lang="en-US" sz="1600" dirty="0">
              <a:latin typeface="Times New Roman" panose="02020603050405020304" pitchFamily="18" charset="0"/>
              <a:cs typeface="Times New Roman" panose="02020603050405020304" pitchFamily="18" charset="0"/>
            </a:endParaRPr>
          </a:p>
        </p:txBody>
      </p:sp>
      <p:sp>
        <p:nvSpPr>
          <p:cNvPr id="14" name="Text 12"/>
          <p:cNvSpPr/>
          <p:nvPr/>
        </p:nvSpPr>
        <p:spPr>
          <a:xfrm>
            <a:off x="7652147" y="5589508"/>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FFFFFF"/>
                </a:solidFill>
                <a:latin typeface="Times New Roman" panose="02020603050405020304" pitchFamily="18" charset="0"/>
                <a:ea typeface="Nunito Semi Bold" pitchFamily="34" charset="-122"/>
                <a:cs typeface="Times New Roman" panose="02020603050405020304" pitchFamily="18" charset="0"/>
              </a:rPr>
              <a:t>Beneficii economice</a:t>
            </a:r>
            <a:endParaRPr lang="en-US" sz="1900" b="1" dirty="0">
              <a:latin typeface="Times New Roman" panose="02020603050405020304" pitchFamily="18" charset="0"/>
              <a:cs typeface="Times New Roman" panose="02020603050405020304" pitchFamily="18" charset="0"/>
            </a:endParaRPr>
          </a:p>
        </p:txBody>
      </p:sp>
      <p:sp>
        <p:nvSpPr>
          <p:cNvPr id="15" name="Text 13"/>
          <p:cNvSpPr/>
          <p:nvPr/>
        </p:nvSpPr>
        <p:spPr>
          <a:xfrm>
            <a:off x="7652147" y="6023134"/>
            <a:ext cx="5908238" cy="1005126"/>
          </a:xfrm>
          <a:prstGeom prst="rect">
            <a:avLst/>
          </a:prstGeom>
          <a:noFill/>
          <a:ln/>
        </p:spPr>
        <p:txBody>
          <a:bodyPr wrap="square" lIns="0" tIns="0" rIns="0" bIns="0" rtlCol="0" anchor="t"/>
          <a:lstStyle/>
          <a:p>
            <a:pPr marL="0" indent="0" algn="l">
              <a:lnSpc>
                <a:spcPts val="2600"/>
              </a:lnSpc>
              <a:buNone/>
            </a:pPr>
            <a:r>
              <a:rPr lang="en-US" sz="1600" dirty="0">
                <a:solidFill>
                  <a:srgbClr val="FFFFFF"/>
                </a:solidFill>
                <a:latin typeface="Times New Roman" panose="02020603050405020304" pitchFamily="18" charset="0"/>
                <a:ea typeface="PT Sans" pitchFamily="34" charset="-122"/>
                <a:cs typeface="Times New Roman" panose="02020603050405020304" pitchFamily="18" charset="0"/>
              </a:rPr>
              <a:t>Costuri reduse de producție (0,8-1,7 €/kg) comparativ cu cărbunele activ (10-20 €/kg), datorită utilizării unui deșeu industrial ca materie primă.</a:t>
            </a:r>
            <a:endParaRPr lang="en-US" sz="16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88D9771-95FB-B9EA-0BB4-1474737C1A29}"/>
              </a:ext>
            </a:extLst>
          </p:cNvPr>
          <p:cNvPicPr>
            <a:picLocks noChangeAspect="1"/>
          </p:cNvPicPr>
          <p:nvPr/>
        </p:nvPicPr>
        <p:blipFill>
          <a:blip r:embed="rId3"/>
          <a:stretch>
            <a:fillRect/>
          </a:stretch>
        </p:blipFill>
        <p:spPr>
          <a:xfrm>
            <a:off x="11695427" y="614467"/>
            <a:ext cx="2578832" cy="762066"/>
          </a:xfrm>
          <a:prstGeom prst="rect">
            <a:avLst/>
          </a:prstGeom>
        </p:spPr>
      </p:pic>
      <p:grpSp>
        <p:nvGrpSpPr>
          <p:cNvPr id="24" name="Group 23">
            <a:extLst>
              <a:ext uri="{FF2B5EF4-FFF2-40B4-BE49-F238E27FC236}">
                <a16:creationId xmlns:a16="http://schemas.microsoft.com/office/drawing/2014/main" id="{FDC9083D-05C2-5DFB-6B3E-2C3D35A04573}"/>
              </a:ext>
            </a:extLst>
          </p:cNvPr>
          <p:cNvGrpSpPr/>
          <p:nvPr/>
        </p:nvGrpSpPr>
        <p:grpSpPr>
          <a:xfrm>
            <a:off x="1146697" y="2992703"/>
            <a:ext cx="5904139" cy="2069153"/>
            <a:chOff x="3864939" y="2102898"/>
            <a:chExt cx="5904139" cy="1757074"/>
          </a:xfrm>
        </p:grpSpPr>
        <p:sp>
          <p:nvSpPr>
            <p:cNvPr id="17" name="Rectangle: Rounded Corners 16">
              <a:extLst>
                <a:ext uri="{FF2B5EF4-FFF2-40B4-BE49-F238E27FC236}">
                  <a16:creationId xmlns:a16="http://schemas.microsoft.com/office/drawing/2014/main" id="{3F6249A0-8548-1573-4B08-FFCEB0329766}"/>
                </a:ext>
              </a:extLst>
            </p:cNvPr>
            <p:cNvSpPr/>
            <p:nvPr/>
          </p:nvSpPr>
          <p:spPr>
            <a:xfrm>
              <a:off x="3864939" y="2102898"/>
              <a:ext cx="5904139" cy="1757074"/>
            </a:xfrm>
            <a:prstGeom prst="roundRect">
              <a:avLst/>
            </a:prstGeom>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DCD9681-DFD0-6474-445E-3A1F25FB1A2B}"/>
                </a:ext>
              </a:extLst>
            </p:cNvPr>
            <p:cNvSpPr txBox="1"/>
            <p:nvPr/>
          </p:nvSpPr>
          <p:spPr>
            <a:xfrm>
              <a:off x="4024074" y="2992704"/>
              <a:ext cx="2944041" cy="729943"/>
            </a:xfrm>
            <a:prstGeom prst="rect">
              <a:avLst/>
            </a:prstGeom>
            <a:solidFill>
              <a:schemeClr val="accent6">
                <a:lumMod val="20000"/>
                <a:lumOff val="80000"/>
              </a:schemeClr>
            </a:solidFill>
            <a:ln cap="sq" cmpd="sng">
              <a:solidFill>
                <a:schemeClr val="accent6">
                  <a:alpha val="42000"/>
                </a:schemeClr>
              </a:solidFill>
              <a:bevel/>
            </a:ln>
            <a:effectLst>
              <a:softEdge rad="63500"/>
            </a:effectLst>
          </p:spPr>
          <p:txBody>
            <a:bodyPr wrap="square" rtlCol="0">
              <a:spAutoFit/>
            </a:bodyPr>
            <a:lstStyle/>
            <a:p>
              <a:pPr>
                <a:lnSpc>
                  <a:spcPts val="2600"/>
                </a:lnSpc>
              </a:pPr>
              <a:r>
                <a:rPr lang="en-US" dirty="0">
                  <a:latin typeface="Times New Roman" panose="02020603050405020304" pitchFamily="18" charset="0"/>
                  <a:ea typeface="PT Sans" pitchFamily="34" charset="-122"/>
                  <a:cs typeface="Times New Roman" panose="02020603050405020304" pitchFamily="18" charset="0"/>
                </a:rPr>
                <a:t>34 mg/g - albastru de metilen </a:t>
              </a:r>
            </a:p>
            <a:p>
              <a:pPr>
                <a:lnSpc>
                  <a:spcPts val="2600"/>
                </a:lnSpc>
              </a:pPr>
              <a:r>
                <a:rPr lang="en-US" dirty="0">
                  <a:latin typeface="Times New Roman" panose="02020603050405020304" pitchFamily="18" charset="0"/>
                  <a:ea typeface="PT Sans" pitchFamily="34" charset="-122"/>
                  <a:cs typeface="Times New Roman" panose="02020603050405020304" pitchFamily="18" charset="0"/>
                </a:rPr>
                <a:t>24 mg/g - tetraciclină</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A4F6230-9DFA-18AC-15D8-A214826CC5F7}"/>
                </a:ext>
              </a:extLst>
            </p:cNvPr>
            <p:cNvSpPr txBox="1"/>
            <p:nvPr/>
          </p:nvSpPr>
          <p:spPr>
            <a:xfrm>
              <a:off x="4213571" y="2531996"/>
              <a:ext cx="5206874" cy="336714"/>
            </a:xfrm>
            <a:prstGeom prst="rect">
              <a:avLst/>
            </a:prstGeom>
            <a:noFill/>
          </p:spPr>
          <p:txBody>
            <a:bodyPr wrap="square" rtlCol="0">
              <a:spAutoFit/>
            </a:bodyPr>
            <a:lstStyle/>
            <a:p>
              <a:pPr algn="ctr">
                <a:lnSpc>
                  <a:spcPts val="2600"/>
                </a:lnSpc>
              </a:pPr>
              <a:r>
                <a:rPr lang="en-US" b="1" dirty="0">
                  <a:latin typeface="Times New Roman" panose="02020603050405020304" pitchFamily="18" charset="0"/>
                  <a:ea typeface="PT Sans" pitchFamily="34" charset="-122"/>
                  <a:cs typeface="Times New Roman" panose="02020603050405020304" pitchFamily="18" charset="0"/>
                </a:rPr>
                <a:t>Capacitatea de adsorbție a miceliului epuizat</a:t>
              </a:r>
              <a:endParaRPr lang="en-US"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CC84197-4E9C-D09E-875F-B4D24C1B8A56}"/>
                </a:ext>
              </a:extLst>
            </p:cNvPr>
            <p:cNvSpPr txBox="1"/>
            <p:nvPr/>
          </p:nvSpPr>
          <p:spPr>
            <a:xfrm>
              <a:off x="7485168" y="2982956"/>
              <a:ext cx="2083373" cy="396519"/>
            </a:xfrm>
            <a:prstGeom prst="rect">
              <a:avLst/>
            </a:prstGeom>
            <a:solidFill>
              <a:schemeClr val="accent6">
                <a:lumMod val="20000"/>
                <a:lumOff val="80000"/>
              </a:schemeClr>
            </a:solidFill>
            <a:effectLst>
              <a:softEdge rad="63500"/>
            </a:effectLst>
          </p:spPr>
          <p:txBody>
            <a:bodyPr wrap="square" rtlCol="0">
              <a:spAutoFit/>
            </a:bodyPr>
            <a:lstStyle/>
            <a:p>
              <a:pPr>
                <a:lnSpc>
                  <a:spcPts val="2600"/>
                </a:lnSpc>
              </a:pPr>
              <a:r>
                <a:rPr lang="en-US" dirty="0">
                  <a:latin typeface="Times New Roman" panose="02020603050405020304" pitchFamily="18" charset="0"/>
                  <a:ea typeface="PT Sans" pitchFamily="34" charset="-122"/>
                  <a:cs typeface="Times New Roman" panose="02020603050405020304" pitchFamily="18" charset="0"/>
                </a:rPr>
                <a:t>biosorbenți naturali</a:t>
              </a: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5584949" y="2236623"/>
              <a:ext cx="2464118" cy="308015"/>
            </a:xfrm>
            <a:prstGeom prst="rect">
              <a:avLst/>
            </a:prstGeom>
            <a:noFill/>
            <a:ln/>
          </p:spPr>
          <p:txBody>
            <a:bodyPr wrap="none" lIns="0" tIns="0" rIns="0" bIns="0" rtlCol="0" anchor="t"/>
            <a:lstStyle/>
            <a:p>
              <a:pPr marL="0" indent="0" algn="l">
                <a:lnSpc>
                  <a:spcPts val="2400"/>
                </a:lnSpc>
                <a:buNone/>
              </a:pPr>
              <a:r>
                <a:rPr lang="en-US" sz="1900" b="1" dirty="0">
                  <a:latin typeface="Times New Roman" panose="02020603050405020304" pitchFamily="18" charset="0"/>
                  <a:ea typeface="Nunito Semi Bold" pitchFamily="34" charset="-122"/>
                  <a:cs typeface="Times New Roman" panose="02020603050405020304" pitchFamily="18" charset="0"/>
                </a:rPr>
                <a:t>Eficiență comparabilă</a:t>
              </a:r>
              <a:endParaRPr lang="en-US" sz="19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2D8EC80-91C8-A16B-6EA9-5EA3C9A302E7}"/>
                </a:ext>
              </a:extLst>
            </p:cNvPr>
            <p:cNvSpPr txBox="1"/>
            <p:nvPr/>
          </p:nvSpPr>
          <p:spPr>
            <a:xfrm>
              <a:off x="7050836" y="2906078"/>
              <a:ext cx="592829"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a:t>
              </a:r>
            </a:p>
          </p:txBody>
        </p:sp>
      </p:grpSp>
      <p:grpSp>
        <p:nvGrpSpPr>
          <p:cNvPr id="25" name="Group 24">
            <a:extLst>
              <a:ext uri="{FF2B5EF4-FFF2-40B4-BE49-F238E27FC236}">
                <a16:creationId xmlns:a16="http://schemas.microsoft.com/office/drawing/2014/main" id="{1CFBB448-6D8F-FC3C-2C56-9D1769EB2D2C}"/>
              </a:ext>
            </a:extLst>
          </p:cNvPr>
          <p:cNvGrpSpPr/>
          <p:nvPr/>
        </p:nvGrpSpPr>
        <p:grpSpPr>
          <a:xfrm>
            <a:off x="7284663" y="2992702"/>
            <a:ext cx="5904139" cy="2069153"/>
            <a:chOff x="3864939" y="2102897"/>
            <a:chExt cx="5904139" cy="1757075"/>
          </a:xfrm>
        </p:grpSpPr>
        <p:sp>
          <p:nvSpPr>
            <p:cNvPr id="26" name="Rectangle: Rounded Corners 25">
              <a:extLst>
                <a:ext uri="{FF2B5EF4-FFF2-40B4-BE49-F238E27FC236}">
                  <a16:creationId xmlns:a16="http://schemas.microsoft.com/office/drawing/2014/main" id="{0167B7AB-B19A-4134-D451-1E59A35D5852}"/>
                </a:ext>
              </a:extLst>
            </p:cNvPr>
            <p:cNvSpPr/>
            <p:nvPr/>
          </p:nvSpPr>
          <p:spPr>
            <a:xfrm>
              <a:off x="3864939" y="2102897"/>
              <a:ext cx="5904139" cy="1757075"/>
            </a:xfrm>
            <a:prstGeom prst="roundRect">
              <a:avLst/>
            </a:prstGeom>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6810D7F-204A-6838-8765-C35C88477657}"/>
                </a:ext>
              </a:extLst>
            </p:cNvPr>
            <p:cNvSpPr txBox="1"/>
            <p:nvPr/>
          </p:nvSpPr>
          <p:spPr>
            <a:xfrm>
              <a:off x="3910419" y="2544638"/>
              <a:ext cx="5714264" cy="1186123"/>
            </a:xfrm>
            <a:prstGeom prst="rect">
              <a:avLst/>
            </a:prstGeom>
            <a:solidFill>
              <a:schemeClr val="accent6">
                <a:lumMod val="20000"/>
                <a:lumOff val="80000"/>
              </a:schemeClr>
            </a:solidFill>
            <a:effectLst>
              <a:softEdge rad="63500"/>
            </a:effectLst>
          </p:spPr>
          <p:txBody>
            <a:bodyPr wrap="square" rtlCol="0">
              <a:spAutoFit/>
            </a:bodyPr>
            <a:lstStyle/>
            <a:p>
              <a:pPr algn="ctr">
                <a:lnSpc>
                  <a:spcPts val="2600"/>
                </a:lnSpc>
              </a:pPr>
              <a:r>
                <a:rPr lang="en-US" dirty="0" err="1">
                  <a:latin typeface="Times New Roman" panose="02020603050405020304" pitchFamily="18" charset="0"/>
                  <a:ea typeface="PT Sans" pitchFamily="34" charset="-122"/>
                  <a:cs typeface="Times New Roman" panose="02020603050405020304" pitchFamily="18" charset="0"/>
                </a:rPr>
                <a:t>Sisteme</a:t>
              </a:r>
              <a:r>
                <a:rPr lang="en-US" dirty="0">
                  <a:latin typeface="Times New Roman" panose="02020603050405020304" pitchFamily="18" charset="0"/>
                  <a:ea typeface="PT Sans" pitchFamily="34" charset="-122"/>
                  <a:cs typeface="Times New Roman" panose="02020603050405020304" pitchFamily="18" charset="0"/>
                </a:rPr>
                <a:t> simple de </a:t>
              </a:r>
              <a:r>
                <a:rPr lang="en-US" dirty="0" err="1">
                  <a:latin typeface="Times New Roman" panose="02020603050405020304" pitchFamily="18" charset="0"/>
                  <a:ea typeface="PT Sans" pitchFamily="34" charset="-122"/>
                  <a:cs typeface="Times New Roman" panose="02020603050405020304" pitchFamily="18" charset="0"/>
                </a:rPr>
                <a:t>tratare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în</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bazine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sau</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coloane</a:t>
              </a:r>
              <a:r>
                <a:rPr lang="en-US" dirty="0">
                  <a:latin typeface="Times New Roman" panose="02020603050405020304" pitchFamily="18" charset="0"/>
                  <a:ea typeface="PT Sans" pitchFamily="34" charset="-122"/>
                  <a:cs typeface="Times New Roman" panose="02020603050405020304" pitchFamily="18" charset="0"/>
                </a:rPr>
                <a:t> cu biosorbent, cu </a:t>
              </a:r>
              <a:r>
                <a:rPr lang="en-US" dirty="0" err="1">
                  <a:latin typeface="Times New Roman" panose="02020603050405020304" pitchFamily="18" charset="0"/>
                  <a:ea typeface="PT Sans" pitchFamily="34" charset="-122"/>
                  <a:cs typeface="Times New Roman" panose="02020603050405020304" pitchFamily="18" charset="0"/>
                </a:rPr>
                <a:t>regenerare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parțială</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sau</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înlocuire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periodică</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aplicabile</a:t>
              </a:r>
              <a:r>
                <a:rPr lang="en-US" dirty="0">
                  <a:latin typeface="Times New Roman" panose="02020603050405020304" pitchFamily="18" charset="0"/>
                  <a:ea typeface="PT Sans" pitchFamily="34" charset="-122"/>
                  <a:cs typeface="Times New Roman" panose="02020603050405020304" pitchFamily="18" charset="0"/>
                </a:rPr>
                <a:t> pentru </a:t>
              </a:r>
              <a:r>
                <a:rPr lang="en-US" dirty="0" err="1">
                  <a:latin typeface="Times New Roman" panose="02020603050405020304" pitchFamily="18" charset="0"/>
                  <a:ea typeface="PT Sans" pitchFamily="34" charset="-122"/>
                  <a:cs typeface="Times New Roman" panose="02020603050405020304" pitchFamily="18" charset="0"/>
                </a:rPr>
                <a:t>laboratoare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ferme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sau</a:t>
              </a:r>
              <a:r>
                <a:rPr lang="en-US" dirty="0">
                  <a:latin typeface="Times New Roman" panose="02020603050405020304" pitchFamily="18" charset="0"/>
                  <a:ea typeface="PT Sans" pitchFamily="34" charset="-122"/>
                  <a:cs typeface="Times New Roman" panose="02020603050405020304" pitchFamily="18" charset="0"/>
                </a:rPr>
                <a:t> zone </a:t>
              </a:r>
              <a:r>
                <a:rPr lang="en-US" dirty="0" err="1">
                  <a:latin typeface="Times New Roman" panose="02020603050405020304" pitchFamily="18" charset="0"/>
                  <a:ea typeface="PT Sans" pitchFamily="34" charset="-122"/>
                  <a:cs typeface="Times New Roman" panose="02020603050405020304" pitchFamily="18" charset="0"/>
                </a:rPr>
                <a:t>rurale</a:t>
              </a:r>
              <a:r>
                <a:rPr lang="en-US" dirty="0">
                  <a:latin typeface="Times New Roman" panose="02020603050405020304" pitchFamily="18" charset="0"/>
                  <a:ea typeface="PT Sans" pitchFamily="34" charset="-122"/>
                  <a:cs typeface="Times New Roman" panose="02020603050405020304" pitchFamily="18" charset="0"/>
                </a:rPr>
                <a:t>.</a:t>
              </a:r>
            </a:p>
            <a:p>
              <a:pPr>
                <a:lnSpc>
                  <a:spcPts val="2600"/>
                </a:lnSpc>
              </a:pPr>
              <a:endParaRPr lang="en-US" dirty="0">
                <a:latin typeface="Times New Roman" panose="02020603050405020304" pitchFamily="18" charset="0"/>
                <a:cs typeface="Times New Roman" panose="02020603050405020304" pitchFamily="18" charset="0"/>
              </a:endParaRPr>
            </a:p>
          </p:txBody>
        </p:sp>
        <p:sp>
          <p:nvSpPr>
            <p:cNvPr id="30" name="Text 3">
              <a:extLst>
                <a:ext uri="{FF2B5EF4-FFF2-40B4-BE49-F238E27FC236}">
                  <a16:creationId xmlns:a16="http://schemas.microsoft.com/office/drawing/2014/main" id="{FFEAF54E-D23F-B926-304A-D076B029F04C}"/>
                </a:ext>
              </a:extLst>
            </p:cNvPr>
            <p:cNvSpPr/>
            <p:nvPr/>
          </p:nvSpPr>
          <p:spPr>
            <a:xfrm>
              <a:off x="5584949" y="2236623"/>
              <a:ext cx="2464118" cy="308015"/>
            </a:xfrm>
            <a:prstGeom prst="rect">
              <a:avLst/>
            </a:prstGeom>
            <a:noFill/>
            <a:ln/>
          </p:spPr>
          <p:txBody>
            <a:bodyPr wrap="none" lIns="0" tIns="0" rIns="0" bIns="0" rtlCol="0" anchor="t"/>
            <a:lstStyle/>
            <a:p>
              <a:pPr>
                <a:lnSpc>
                  <a:spcPts val="2400"/>
                </a:lnSpc>
              </a:pPr>
              <a:r>
                <a:rPr lang="en-US" sz="1900" b="1" dirty="0">
                  <a:latin typeface="Times New Roman" panose="02020603050405020304" pitchFamily="18" charset="0"/>
                  <a:ea typeface="Nunito Semi Bold" pitchFamily="34" charset="-122"/>
                  <a:cs typeface="Times New Roman" panose="02020603050405020304" pitchFamily="18" charset="0"/>
                </a:rPr>
                <a:t>Aplicații la </a:t>
              </a:r>
              <a:r>
                <a:rPr lang="en-US" sz="1900" b="1" dirty="0" err="1">
                  <a:latin typeface="Times New Roman" panose="02020603050405020304" pitchFamily="18" charset="0"/>
                  <a:ea typeface="Nunito Semi Bold" pitchFamily="34" charset="-122"/>
                  <a:cs typeface="Times New Roman" panose="02020603050405020304" pitchFamily="18" charset="0"/>
                </a:rPr>
                <a:t>scară</a:t>
              </a:r>
              <a:r>
                <a:rPr lang="en-US" sz="1900" b="1" dirty="0">
                  <a:latin typeface="Times New Roman" panose="02020603050405020304" pitchFamily="18" charset="0"/>
                  <a:ea typeface="Nunito Semi Bold" pitchFamily="34" charset="-122"/>
                  <a:cs typeface="Times New Roman" panose="02020603050405020304" pitchFamily="18" charset="0"/>
                </a:rPr>
                <a:t> </a:t>
              </a:r>
              <a:r>
                <a:rPr lang="en-US" sz="1900" b="1" dirty="0" err="1">
                  <a:latin typeface="Times New Roman" panose="02020603050405020304" pitchFamily="18" charset="0"/>
                  <a:ea typeface="Nunito Semi Bold" pitchFamily="34" charset="-122"/>
                  <a:cs typeface="Times New Roman" panose="02020603050405020304" pitchFamily="18" charset="0"/>
                </a:rPr>
                <a:t>mică</a:t>
              </a:r>
              <a:endParaRPr lang="en-US" sz="1900" b="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B990D332-085E-8EA4-410C-BE178C71D913}"/>
              </a:ext>
            </a:extLst>
          </p:cNvPr>
          <p:cNvGrpSpPr/>
          <p:nvPr/>
        </p:nvGrpSpPr>
        <p:grpSpPr>
          <a:xfrm>
            <a:off x="7315200" y="5514754"/>
            <a:ext cx="6009766" cy="2064016"/>
            <a:chOff x="3759313" y="2095628"/>
            <a:chExt cx="6009766" cy="1557012"/>
          </a:xfrm>
        </p:grpSpPr>
        <p:sp>
          <p:nvSpPr>
            <p:cNvPr id="33" name="Rectangle: Rounded Corners 32">
              <a:extLst>
                <a:ext uri="{FF2B5EF4-FFF2-40B4-BE49-F238E27FC236}">
                  <a16:creationId xmlns:a16="http://schemas.microsoft.com/office/drawing/2014/main" id="{967E3121-34C6-B611-AA72-10ED9FFBB01A}"/>
                </a:ext>
              </a:extLst>
            </p:cNvPr>
            <p:cNvSpPr/>
            <p:nvPr/>
          </p:nvSpPr>
          <p:spPr>
            <a:xfrm>
              <a:off x="3759313" y="2095628"/>
              <a:ext cx="6009766" cy="1557012"/>
            </a:xfrm>
            <a:prstGeom prst="roundRect">
              <a:avLst/>
            </a:prstGeom>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15BB16BE-ACF9-7254-4F10-8743252ECE5B}"/>
                </a:ext>
              </a:extLst>
            </p:cNvPr>
            <p:cNvSpPr txBox="1"/>
            <p:nvPr/>
          </p:nvSpPr>
          <p:spPr>
            <a:xfrm>
              <a:off x="3937523" y="2544638"/>
              <a:ext cx="5658381" cy="905481"/>
            </a:xfrm>
            <a:prstGeom prst="rect">
              <a:avLst/>
            </a:prstGeom>
            <a:solidFill>
              <a:schemeClr val="accent6">
                <a:lumMod val="20000"/>
                <a:lumOff val="80000"/>
              </a:schemeClr>
            </a:solidFill>
            <a:effectLst>
              <a:softEdge rad="63500"/>
            </a:effectLst>
          </p:spPr>
          <p:txBody>
            <a:bodyPr wrap="square" rtlCol="0">
              <a:spAutoFit/>
            </a:bodyPr>
            <a:lstStyle/>
            <a:p>
              <a:pPr algn="ctr"/>
              <a:r>
                <a:rPr lang="en-US" dirty="0" err="1">
                  <a:latin typeface="Times New Roman" panose="02020603050405020304" pitchFamily="18" charset="0"/>
                  <a:ea typeface="PT Sans" pitchFamily="34" charset="-122"/>
                  <a:cs typeface="Times New Roman" panose="02020603050405020304" pitchFamily="18" charset="0"/>
                </a:rPr>
                <a:t>Costuri</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reduse</a:t>
              </a:r>
              <a:r>
                <a:rPr lang="en-US" dirty="0">
                  <a:latin typeface="Times New Roman" panose="02020603050405020304" pitchFamily="18" charset="0"/>
                  <a:ea typeface="PT Sans" pitchFamily="34" charset="-122"/>
                  <a:cs typeface="Times New Roman" panose="02020603050405020304" pitchFamily="18" charset="0"/>
                </a:rPr>
                <a:t> de </a:t>
              </a:r>
              <a:r>
                <a:rPr lang="en-US" dirty="0" err="1">
                  <a:latin typeface="Times New Roman" panose="02020603050405020304" pitchFamily="18" charset="0"/>
                  <a:ea typeface="PT Sans" pitchFamily="34" charset="-122"/>
                  <a:cs typeface="Times New Roman" panose="02020603050405020304" pitchFamily="18" charset="0"/>
                </a:rPr>
                <a:t>producție</a:t>
              </a:r>
              <a:r>
                <a:rPr lang="en-US" dirty="0">
                  <a:latin typeface="Times New Roman" panose="02020603050405020304" pitchFamily="18" charset="0"/>
                  <a:ea typeface="PT Sans" pitchFamily="34" charset="-122"/>
                  <a:cs typeface="Times New Roman" panose="02020603050405020304" pitchFamily="18" charset="0"/>
                </a:rPr>
                <a:t> (0,8-1,7 €/kg) </a:t>
              </a:r>
              <a:r>
                <a:rPr lang="en-US" dirty="0" err="1">
                  <a:latin typeface="Times New Roman" panose="02020603050405020304" pitchFamily="18" charset="0"/>
                  <a:ea typeface="PT Sans" pitchFamily="34" charset="-122"/>
                  <a:cs typeface="Times New Roman" panose="02020603050405020304" pitchFamily="18" charset="0"/>
                </a:rPr>
                <a:t>comparativ</a:t>
              </a:r>
              <a:r>
                <a:rPr lang="en-US" dirty="0">
                  <a:latin typeface="Times New Roman" panose="02020603050405020304" pitchFamily="18" charset="0"/>
                  <a:ea typeface="PT Sans" pitchFamily="34" charset="-122"/>
                  <a:cs typeface="Times New Roman" panose="02020603050405020304" pitchFamily="18" charset="0"/>
                </a:rPr>
                <a:t> cu </a:t>
              </a:r>
              <a:r>
                <a:rPr lang="en-US" dirty="0" err="1">
                  <a:latin typeface="Times New Roman" panose="02020603050405020304" pitchFamily="18" charset="0"/>
                  <a:ea typeface="PT Sans" pitchFamily="34" charset="-122"/>
                  <a:cs typeface="Times New Roman" panose="02020603050405020304" pitchFamily="18" charset="0"/>
                </a:rPr>
                <a:t>cărbunele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activ</a:t>
              </a:r>
              <a:r>
                <a:rPr lang="en-US" dirty="0">
                  <a:latin typeface="Times New Roman" panose="02020603050405020304" pitchFamily="18" charset="0"/>
                  <a:ea typeface="PT Sans" pitchFamily="34" charset="-122"/>
                  <a:cs typeface="Times New Roman" panose="02020603050405020304" pitchFamily="18" charset="0"/>
                </a:rPr>
                <a:t> (10-20 €/kg), </a:t>
              </a:r>
              <a:r>
                <a:rPr lang="en-US" dirty="0" err="1">
                  <a:latin typeface="Times New Roman" panose="02020603050405020304" pitchFamily="18" charset="0"/>
                  <a:ea typeface="PT Sans" pitchFamily="34" charset="-122"/>
                  <a:cs typeface="Times New Roman" panose="02020603050405020304" pitchFamily="18" charset="0"/>
                </a:rPr>
                <a:t>datorită</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utilizării</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unui</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deșeu</a:t>
              </a:r>
              <a:r>
                <a:rPr lang="en-US" dirty="0">
                  <a:latin typeface="Times New Roman" panose="02020603050405020304" pitchFamily="18" charset="0"/>
                  <a:ea typeface="PT Sans" pitchFamily="34" charset="-122"/>
                  <a:cs typeface="Times New Roman" panose="02020603050405020304" pitchFamily="18" charset="0"/>
                </a:rPr>
                <a:t> industrial ca </a:t>
              </a:r>
              <a:r>
                <a:rPr lang="en-US" dirty="0" err="1">
                  <a:latin typeface="Times New Roman" panose="02020603050405020304" pitchFamily="18" charset="0"/>
                  <a:ea typeface="PT Sans" pitchFamily="34" charset="-122"/>
                  <a:cs typeface="Times New Roman" panose="02020603050405020304" pitchFamily="18" charset="0"/>
                </a:rPr>
                <a:t>materie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primă</a:t>
              </a:r>
              <a:r>
                <a:rPr lang="en-US" dirty="0">
                  <a:latin typeface="Times New Roman" panose="02020603050405020304" pitchFamily="18" charset="0"/>
                  <a:ea typeface="PT Sans" pitchFamily="34" charset="-122"/>
                  <a:cs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p:txBody>
        </p:sp>
        <p:sp>
          <p:nvSpPr>
            <p:cNvPr id="35" name="Text 3">
              <a:extLst>
                <a:ext uri="{FF2B5EF4-FFF2-40B4-BE49-F238E27FC236}">
                  <a16:creationId xmlns:a16="http://schemas.microsoft.com/office/drawing/2014/main" id="{017CA970-7378-39F4-0C26-A543B66E49BD}"/>
                </a:ext>
              </a:extLst>
            </p:cNvPr>
            <p:cNvSpPr/>
            <p:nvPr/>
          </p:nvSpPr>
          <p:spPr>
            <a:xfrm>
              <a:off x="5584949" y="2236623"/>
              <a:ext cx="2464118" cy="308015"/>
            </a:xfrm>
            <a:prstGeom prst="rect">
              <a:avLst/>
            </a:prstGeom>
            <a:noFill/>
            <a:ln/>
          </p:spPr>
          <p:txBody>
            <a:bodyPr wrap="none" lIns="0" tIns="0" rIns="0" bIns="0" rtlCol="0" anchor="t"/>
            <a:lstStyle/>
            <a:p>
              <a:pPr>
                <a:lnSpc>
                  <a:spcPts val="2400"/>
                </a:lnSpc>
              </a:pPr>
              <a:r>
                <a:rPr lang="en-US" sz="1900" b="1" dirty="0" err="1">
                  <a:latin typeface="Times New Roman" panose="02020603050405020304" pitchFamily="18" charset="0"/>
                  <a:ea typeface="Nunito Semi Bold" pitchFamily="34" charset="-122"/>
                  <a:cs typeface="Times New Roman" panose="02020603050405020304" pitchFamily="18" charset="0"/>
                </a:rPr>
                <a:t>Beneficii</a:t>
              </a:r>
              <a:r>
                <a:rPr lang="en-US" sz="1900" b="1" dirty="0">
                  <a:latin typeface="Times New Roman" panose="02020603050405020304" pitchFamily="18" charset="0"/>
                  <a:ea typeface="Nunito Semi Bold" pitchFamily="34" charset="-122"/>
                  <a:cs typeface="Times New Roman" panose="02020603050405020304" pitchFamily="18" charset="0"/>
                </a:rPr>
                <a:t> </a:t>
              </a:r>
              <a:r>
                <a:rPr lang="en-US" sz="1900" b="1" dirty="0" err="1">
                  <a:latin typeface="Times New Roman" panose="02020603050405020304" pitchFamily="18" charset="0"/>
                  <a:ea typeface="Nunito Semi Bold" pitchFamily="34" charset="-122"/>
                  <a:cs typeface="Times New Roman" panose="02020603050405020304" pitchFamily="18" charset="0"/>
                </a:rPr>
                <a:t>economice</a:t>
              </a:r>
              <a:endParaRPr lang="en-US" sz="1900" b="1" dirty="0">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89DBF534-A3B0-20A0-EC4E-5768292F42AA}"/>
              </a:ext>
            </a:extLst>
          </p:cNvPr>
          <p:cNvGrpSpPr/>
          <p:nvPr/>
        </p:nvGrpSpPr>
        <p:grpSpPr>
          <a:xfrm>
            <a:off x="1146697" y="5509617"/>
            <a:ext cx="6009766" cy="2069153"/>
            <a:chOff x="3759313" y="2102898"/>
            <a:chExt cx="6009766" cy="1557012"/>
          </a:xfrm>
        </p:grpSpPr>
        <p:sp>
          <p:nvSpPr>
            <p:cNvPr id="37" name="Rectangle: Rounded Corners 36">
              <a:extLst>
                <a:ext uri="{FF2B5EF4-FFF2-40B4-BE49-F238E27FC236}">
                  <a16:creationId xmlns:a16="http://schemas.microsoft.com/office/drawing/2014/main" id="{4F390CB5-5A9A-12A2-8240-59ADAA13DC5C}"/>
                </a:ext>
              </a:extLst>
            </p:cNvPr>
            <p:cNvSpPr/>
            <p:nvPr/>
          </p:nvSpPr>
          <p:spPr>
            <a:xfrm>
              <a:off x="3759313" y="2102898"/>
              <a:ext cx="6009766" cy="1557012"/>
            </a:xfrm>
            <a:prstGeom prst="roundRect">
              <a:avLst/>
            </a:prstGeom>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43E537A-BE30-2EB0-E25F-655194474D36}"/>
                </a:ext>
              </a:extLst>
            </p:cNvPr>
            <p:cNvSpPr txBox="1"/>
            <p:nvPr/>
          </p:nvSpPr>
          <p:spPr>
            <a:xfrm>
              <a:off x="3918448" y="2544638"/>
              <a:ext cx="5677456" cy="903233"/>
            </a:xfrm>
            <a:prstGeom prst="rect">
              <a:avLst/>
            </a:prstGeom>
            <a:solidFill>
              <a:schemeClr val="accent6">
                <a:lumMod val="20000"/>
                <a:lumOff val="80000"/>
              </a:schemeClr>
            </a:solidFill>
            <a:effectLst>
              <a:softEdge rad="63500"/>
            </a:effectLst>
          </p:spPr>
          <p:txBody>
            <a:bodyPr wrap="square" rtlCol="0">
              <a:spAutoFit/>
            </a:bodyPr>
            <a:lstStyle/>
            <a:p>
              <a:pPr algn="ctr"/>
              <a:r>
                <a:rPr lang="en-US" dirty="0" err="1">
                  <a:latin typeface="Times New Roman" panose="02020603050405020304" pitchFamily="18" charset="0"/>
                  <a:ea typeface="PT Sans" pitchFamily="34" charset="-122"/>
                  <a:cs typeface="Times New Roman" panose="02020603050405020304" pitchFamily="18" charset="0"/>
                </a:rPr>
                <a:t>Integrare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în</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sisteme</a:t>
              </a:r>
              <a:r>
                <a:rPr lang="en-US" dirty="0">
                  <a:latin typeface="Times New Roman" panose="02020603050405020304" pitchFamily="18" charset="0"/>
                  <a:ea typeface="PT Sans" pitchFamily="34" charset="-122"/>
                  <a:cs typeface="Times New Roman" panose="02020603050405020304" pitchFamily="18" charset="0"/>
                </a:rPr>
                <a:t> de </a:t>
              </a:r>
              <a:r>
                <a:rPr lang="en-US" dirty="0" err="1">
                  <a:latin typeface="Times New Roman" panose="02020603050405020304" pitchFamily="18" charset="0"/>
                  <a:ea typeface="PT Sans" pitchFamily="34" charset="-122"/>
                  <a:cs typeface="Times New Roman" panose="02020603050405020304" pitchFamily="18" charset="0"/>
                </a:rPr>
                <a:t>pretratare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înainte</a:t>
              </a:r>
              <a:r>
                <a:rPr lang="en-US" dirty="0">
                  <a:latin typeface="Times New Roman" panose="02020603050405020304" pitchFamily="18" charset="0"/>
                  <a:ea typeface="PT Sans" pitchFamily="34" charset="-122"/>
                  <a:cs typeface="Times New Roman" panose="02020603050405020304" pitchFamily="18" charset="0"/>
                </a:rPr>
                <a:t> de </a:t>
              </a:r>
              <a:r>
                <a:rPr lang="en-US" dirty="0" err="1">
                  <a:latin typeface="Times New Roman" panose="02020603050405020304" pitchFamily="18" charset="0"/>
                  <a:ea typeface="PT Sans" pitchFamily="34" charset="-122"/>
                  <a:cs typeface="Times New Roman" panose="02020603050405020304" pitchFamily="18" charset="0"/>
                </a:rPr>
                <a:t>epurare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biologică</a:t>
              </a:r>
              <a:r>
                <a:rPr lang="en-US" dirty="0">
                  <a:latin typeface="Times New Roman" panose="02020603050405020304" pitchFamily="18" charset="0"/>
                  <a:ea typeface="PT Sans" pitchFamily="34" charset="-122"/>
                  <a:cs typeface="Times New Roman" panose="02020603050405020304" pitchFamily="18" charset="0"/>
                </a:rPr>
                <a:t>, cu </a:t>
              </a:r>
              <a:r>
                <a:rPr lang="en-US" dirty="0" err="1">
                  <a:latin typeface="Times New Roman" panose="02020603050405020304" pitchFamily="18" charset="0"/>
                  <a:ea typeface="PT Sans" pitchFamily="34" charset="-122"/>
                  <a:cs typeface="Times New Roman" panose="02020603050405020304" pitchFamily="18" charset="0"/>
                </a:rPr>
                <a:t>posibilitatea</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montării</a:t>
              </a:r>
              <a:r>
                <a:rPr lang="en-US" dirty="0">
                  <a:latin typeface="Times New Roman" panose="02020603050405020304" pitchFamily="18" charset="0"/>
                  <a:ea typeface="PT Sans" pitchFamily="34" charset="-122"/>
                  <a:cs typeface="Times New Roman" panose="02020603050405020304" pitchFamily="18" charset="0"/>
                </a:rPr>
                <a:t> de </a:t>
              </a:r>
              <a:r>
                <a:rPr lang="en-US" dirty="0" err="1">
                  <a:latin typeface="Times New Roman" panose="02020603050405020304" pitchFamily="18" charset="0"/>
                  <a:ea typeface="PT Sans" pitchFamily="34" charset="-122"/>
                  <a:cs typeface="Times New Roman" panose="02020603050405020304" pitchFamily="18" charset="0"/>
                </a:rPr>
                <a:t>coloane</a:t>
              </a:r>
              <a:r>
                <a:rPr lang="en-US" dirty="0">
                  <a:latin typeface="Times New Roman" panose="02020603050405020304" pitchFamily="18" charset="0"/>
                  <a:ea typeface="PT Sans" pitchFamily="34" charset="-122"/>
                  <a:cs typeface="Times New Roman" panose="02020603050405020304" pitchFamily="18" charset="0"/>
                </a:rPr>
                <a:t> de </a:t>
              </a:r>
              <a:r>
                <a:rPr lang="en-US" dirty="0" err="1">
                  <a:latin typeface="Times New Roman" panose="02020603050405020304" pitchFamily="18" charset="0"/>
                  <a:ea typeface="PT Sans" pitchFamily="34" charset="-122"/>
                  <a:cs typeface="Times New Roman" panose="02020603050405020304" pitchFamily="18" charset="0"/>
                </a:rPr>
                <a:t>biosorbție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în</a:t>
              </a:r>
              <a:r>
                <a:rPr lang="en-US" dirty="0">
                  <a:latin typeface="Times New Roman" panose="02020603050405020304" pitchFamily="18" charset="0"/>
                  <a:ea typeface="PT Sans" pitchFamily="34" charset="-122"/>
                  <a:cs typeface="Times New Roman" panose="02020603050405020304" pitchFamily="18" charset="0"/>
                </a:rPr>
                <a:t> flux </a:t>
              </a:r>
              <a:r>
                <a:rPr lang="en-US" dirty="0" err="1">
                  <a:latin typeface="Times New Roman" panose="02020603050405020304" pitchFamily="18" charset="0"/>
                  <a:ea typeface="PT Sans" pitchFamily="34" charset="-122"/>
                  <a:cs typeface="Times New Roman" panose="02020603050405020304" pitchFamily="18" charset="0"/>
                </a:rPr>
                <a:t>continuu</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sau</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utilizare</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în</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combinație</a:t>
              </a:r>
              <a:r>
                <a:rPr lang="en-US" dirty="0">
                  <a:latin typeface="Times New Roman" panose="02020603050405020304" pitchFamily="18" charset="0"/>
                  <a:ea typeface="PT Sans" pitchFamily="34" charset="-122"/>
                  <a:cs typeface="Times New Roman" panose="02020603050405020304" pitchFamily="18" charset="0"/>
                </a:rPr>
                <a:t> cu </a:t>
              </a:r>
              <a:r>
                <a:rPr lang="en-US" dirty="0" err="1">
                  <a:latin typeface="Times New Roman" panose="02020603050405020304" pitchFamily="18" charset="0"/>
                  <a:ea typeface="PT Sans" pitchFamily="34" charset="-122"/>
                  <a:cs typeface="Times New Roman" panose="02020603050405020304" pitchFamily="18" charset="0"/>
                </a:rPr>
                <a:t>alți</a:t>
              </a:r>
              <a:r>
                <a:rPr lang="en-US" dirty="0">
                  <a:latin typeface="Times New Roman" panose="02020603050405020304" pitchFamily="18" charset="0"/>
                  <a:ea typeface="PT Sans" pitchFamily="34" charset="-122"/>
                  <a:cs typeface="Times New Roman" panose="02020603050405020304" pitchFamily="18" charset="0"/>
                </a:rPr>
                <a:t> </a:t>
              </a:r>
              <a:r>
                <a:rPr lang="en-US" dirty="0" err="1">
                  <a:latin typeface="Times New Roman" panose="02020603050405020304" pitchFamily="18" charset="0"/>
                  <a:ea typeface="PT Sans" pitchFamily="34" charset="-122"/>
                  <a:cs typeface="Times New Roman" panose="02020603050405020304" pitchFamily="18" charset="0"/>
                </a:rPr>
                <a:t>sorbenți</a:t>
              </a:r>
              <a:r>
                <a:rPr lang="en-US" dirty="0">
                  <a:latin typeface="Times New Roman" panose="02020603050405020304" pitchFamily="18" charset="0"/>
                  <a:ea typeface="PT Sans" pitchFamily="34" charset="-122"/>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p:txBody>
        </p:sp>
        <p:sp>
          <p:nvSpPr>
            <p:cNvPr id="39" name="Text 3">
              <a:extLst>
                <a:ext uri="{FF2B5EF4-FFF2-40B4-BE49-F238E27FC236}">
                  <a16:creationId xmlns:a16="http://schemas.microsoft.com/office/drawing/2014/main" id="{D595AE9A-7616-1B45-6F16-75F6CD2FF47C}"/>
                </a:ext>
              </a:extLst>
            </p:cNvPr>
            <p:cNvSpPr/>
            <p:nvPr/>
          </p:nvSpPr>
          <p:spPr>
            <a:xfrm>
              <a:off x="5584949" y="2236623"/>
              <a:ext cx="2464118" cy="308015"/>
            </a:xfrm>
            <a:prstGeom prst="rect">
              <a:avLst/>
            </a:prstGeom>
            <a:noFill/>
            <a:ln/>
          </p:spPr>
          <p:txBody>
            <a:bodyPr wrap="none" lIns="0" tIns="0" rIns="0" bIns="0" rtlCol="0" anchor="t"/>
            <a:lstStyle/>
            <a:p>
              <a:pPr>
                <a:lnSpc>
                  <a:spcPts val="2400"/>
                </a:lnSpc>
              </a:pPr>
              <a:r>
                <a:rPr lang="en-US" sz="1900" b="1" dirty="0" err="1">
                  <a:latin typeface="Times New Roman" panose="02020603050405020304" pitchFamily="18" charset="0"/>
                  <a:ea typeface="Nunito Semi Bold" pitchFamily="34" charset="-122"/>
                  <a:cs typeface="Times New Roman" panose="02020603050405020304" pitchFamily="18" charset="0"/>
                </a:rPr>
                <a:t>Potențial</a:t>
              </a:r>
              <a:r>
                <a:rPr lang="en-US" sz="1900" b="1" dirty="0">
                  <a:latin typeface="Times New Roman" panose="02020603050405020304" pitchFamily="18" charset="0"/>
                  <a:ea typeface="Nunito Semi Bold" pitchFamily="34" charset="-122"/>
                  <a:cs typeface="Times New Roman" panose="02020603050405020304" pitchFamily="18" charset="0"/>
                </a:rPr>
                <a:t> industrial</a:t>
              </a:r>
              <a:endParaRPr lang="en-US" sz="1900" b="1"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C0D34-BE39-5AC8-DE48-BE2888542565}"/>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7C09ABFA-54A4-8A84-3FF4-ABDC2A9AA54C}"/>
              </a:ext>
            </a:extLst>
          </p:cNvPr>
          <p:cNvGrpSpPr/>
          <p:nvPr/>
        </p:nvGrpSpPr>
        <p:grpSpPr>
          <a:xfrm>
            <a:off x="1203881" y="721519"/>
            <a:ext cx="12817635" cy="4476013"/>
            <a:chOff x="1203881" y="721519"/>
            <a:chExt cx="12817635" cy="4476013"/>
          </a:xfrm>
        </p:grpSpPr>
        <p:sp>
          <p:nvSpPr>
            <p:cNvPr id="31" name="Shape 7">
              <a:extLst>
                <a:ext uri="{FF2B5EF4-FFF2-40B4-BE49-F238E27FC236}">
                  <a16:creationId xmlns:a16="http://schemas.microsoft.com/office/drawing/2014/main" id="{74CD8794-ADD8-3B9B-9C65-9062C1526741}"/>
                </a:ext>
              </a:extLst>
            </p:cNvPr>
            <p:cNvSpPr/>
            <p:nvPr/>
          </p:nvSpPr>
          <p:spPr>
            <a:xfrm>
              <a:off x="9864255" y="2036184"/>
              <a:ext cx="3876199" cy="3161348"/>
            </a:xfrm>
            <a:prstGeom prst="roundRect">
              <a:avLst>
                <a:gd name="adj" fmla="val 2312"/>
              </a:avLst>
            </a:prstGeom>
            <a:solidFill>
              <a:srgbClr val="CCEEFF"/>
            </a:solidFill>
            <a:ln w="7620">
              <a:solidFill>
                <a:srgbClr val="B2D4E5"/>
              </a:solidFill>
              <a:prstDash val="solid"/>
            </a:ln>
          </p:spPr>
        </p:sp>
        <p:grpSp>
          <p:nvGrpSpPr>
            <p:cNvPr id="32" name="Group 31">
              <a:extLst>
                <a:ext uri="{FF2B5EF4-FFF2-40B4-BE49-F238E27FC236}">
                  <a16:creationId xmlns:a16="http://schemas.microsoft.com/office/drawing/2014/main" id="{262C81B3-9013-4668-03C6-6D2B3569C378}"/>
                </a:ext>
              </a:extLst>
            </p:cNvPr>
            <p:cNvGrpSpPr/>
            <p:nvPr/>
          </p:nvGrpSpPr>
          <p:grpSpPr>
            <a:xfrm>
              <a:off x="1203881" y="721519"/>
              <a:ext cx="12817635" cy="4476013"/>
              <a:chOff x="1203881" y="721519"/>
              <a:chExt cx="12817635" cy="4476013"/>
            </a:xfrm>
          </p:grpSpPr>
          <p:sp>
            <p:nvSpPr>
              <p:cNvPr id="33" name="Text 0">
                <a:extLst>
                  <a:ext uri="{FF2B5EF4-FFF2-40B4-BE49-F238E27FC236}">
                    <a16:creationId xmlns:a16="http://schemas.microsoft.com/office/drawing/2014/main" id="{851545C0-50F5-B594-4830-DC65CB373261}"/>
                  </a:ext>
                </a:extLst>
              </p:cNvPr>
              <p:cNvSpPr/>
              <p:nvPr/>
            </p:nvSpPr>
            <p:spPr>
              <a:xfrm>
                <a:off x="1203882" y="721519"/>
                <a:ext cx="12817634" cy="1141809"/>
              </a:xfrm>
              <a:prstGeom prst="rect">
                <a:avLst/>
              </a:prstGeom>
              <a:noFill/>
              <a:ln/>
            </p:spPr>
            <p:txBody>
              <a:bodyPr wrap="square" lIns="0" tIns="0" rIns="0" bIns="0" rtlCol="0" anchor="t"/>
              <a:lstStyle/>
              <a:p>
                <a:pPr marL="0" indent="0" algn="l">
                  <a:lnSpc>
                    <a:spcPts val="4450"/>
                  </a:lnSpc>
                  <a:buNone/>
                </a:pPr>
                <a:r>
                  <a:rPr lang="en-US" sz="3550" b="1" dirty="0">
                    <a:solidFill>
                      <a:srgbClr val="000000"/>
                    </a:solidFill>
                    <a:latin typeface="Times New Roman" panose="02020603050405020304" pitchFamily="18" charset="0"/>
                    <a:ea typeface="Petrona Bold" pitchFamily="34" charset="-122"/>
                    <a:cs typeface="Times New Roman" panose="02020603050405020304" pitchFamily="18" charset="0"/>
                  </a:rPr>
                  <a:t>Avantaje și Limitări ale </a:t>
                </a:r>
                <a:r>
                  <a:rPr lang="en-US" sz="3550" b="1" dirty="0" err="1">
                    <a:solidFill>
                      <a:srgbClr val="000000"/>
                    </a:solidFill>
                    <a:latin typeface="Times New Roman" panose="02020603050405020304" pitchFamily="18" charset="0"/>
                    <a:ea typeface="Petrona Bold" pitchFamily="34" charset="-122"/>
                    <a:cs typeface="Times New Roman" panose="02020603050405020304" pitchFamily="18" charset="0"/>
                  </a:rPr>
                  <a:t>Utilizării</a:t>
                </a:r>
                <a:r>
                  <a:rPr lang="en-US" sz="3550" b="1" dirty="0">
                    <a:solidFill>
                      <a:srgbClr val="000000"/>
                    </a:solidFill>
                    <a:latin typeface="Times New Roman" panose="02020603050405020304" pitchFamily="18" charset="0"/>
                    <a:ea typeface="Petrona Bold" pitchFamily="34" charset="-122"/>
                    <a:cs typeface="Times New Roman" panose="02020603050405020304" pitchFamily="18" charset="0"/>
                  </a:rPr>
                  <a:t> Mic</a:t>
                </a:r>
                <a:r>
                  <a:rPr lang="ro-RO" sz="3550" b="1" dirty="0">
                    <a:solidFill>
                      <a:srgbClr val="000000"/>
                    </a:solidFill>
                    <a:latin typeface="Times New Roman" panose="02020603050405020304" pitchFamily="18" charset="0"/>
                    <a:ea typeface="Petrona Bold" pitchFamily="34" charset="-122"/>
                    <a:cs typeface="Times New Roman" panose="02020603050405020304" pitchFamily="18" charset="0"/>
                  </a:rPr>
                  <a:t>e</a:t>
                </a:r>
                <a:r>
                  <a:rPr lang="en-US" sz="3550" b="1" dirty="0" err="1">
                    <a:solidFill>
                      <a:srgbClr val="000000"/>
                    </a:solidFill>
                    <a:latin typeface="Times New Roman" panose="02020603050405020304" pitchFamily="18" charset="0"/>
                    <a:ea typeface="Petrona Bold" pitchFamily="34" charset="-122"/>
                    <a:cs typeface="Times New Roman" panose="02020603050405020304" pitchFamily="18" charset="0"/>
                  </a:rPr>
                  <a:t>liului</a:t>
                </a:r>
                <a:r>
                  <a:rPr lang="en-US" sz="3550" b="1" dirty="0">
                    <a:solidFill>
                      <a:srgbClr val="000000"/>
                    </a:solidFill>
                    <a:latin typeface="Times New Roman" panose="02020603050405020304" pitchFamily="18" charset="0"/>
                    <a:ea typeface="Petrona Bold" pitchFamily="34" charset="-122"/>
                    <a:cs typeface="Times New Roman" panose="02020603050405020304" pitchFamily="18" charset="0"/>
                  </a:rPr>
                  <a:t> Epuizat</a:t>
                </a:r>
                <a:endParaRPr lang="en-US" sz="3550" dirty="0">
                  <a:latin typeface="Times New Roman" panose="02020603050405020304" pitchFamily="18" charset="0"/>
                  <a:cs typeface="Times New Roman" panose="02020603050405020304" pitchFamily="18" charset="0"/>
                </a:endParaRPr>
              </a:p>
            </p:txBody>
          </p:sp>
          <p:sp>
            <p:nvSpPr>
              <p:cNvPr id="34" name="Shape 1">
                <a:extLst>
                  <a:ext uri="{FF2B5EF4-FFF2-40B4-BE49-F238E27FC236}">
                    <a16:creationId xmlns:a16="http://schemas.microsoft.com/office/drawing/2014/main" id="{8DD87B60-971D-5C34-C454-CA4FD8340864}"/>
                  </a:ext>
                </a:extLst>
              </p:cNvPr>
              <p:cNvSpPr/>
              <p:nvPr/>
            </p:nvSpPr>
            <p:spPr>
              <a:xfrm>
                <a:off x="1203881" y="2036184"/>
                <a:ext cx="3876199" cy="3161348"/>
              </a:xfrm>
              <a:prstGeom prst="roundRect">
                <a:avLst>
                  <a:gd name="adj" fmla="val 2312"/>
                </a:avLst>
              </a:prstGeom>
              <a:solidFill>
                <a:srgbClr val="CCEEFF"/>
              </a:solidFill>
              <a:ln w="7620">
                <a:solidFill>
                  <a:srgbClr val="B2D4E5"/>
                </a:solidFill>
                <a:prstDash val="solid"/>
              </a:ln>
            </p:spPr>
            <p:txBody>
              <a:bodyPr/>
              <a:lstStyle/>
              <a:p>
                <a:endParaRPr lang="en-US" sz="2800" dirty="0">
                  <a:latin typeface="Times New Roman" panose="02020603050405020304" pitchFamily="18" charset="0"/>
                  <a:cs typeface="Times New Roman" panose="02020603050405020304" pitchFamily="18" charset="0"/>
                </a:endParaRPr>
              </a:p>
            </p:txBody>
          </p:sp>
          <p:sp>
            <p:nvSpPr>
              <p:cNvPr id="35" name="Text 2">
                <a:extLst>
                  <a:ext uri="{FF2B5EF4-FFF2-40B4-BE49-F238E27FC236}">
                    <a16:creationId xmlns:a16="http://schemas.microsoft.com/office/drawing/2014/main" id="{68B18581-EC6A-7902-6524-FA94BE1B594B}"/>
                  </a:ext>
                </a:extLst>
              </p:cNvPr>
              <p:cNvSpPr/>
              <p:nvPr/>
            </p:nvSpPr>
            <p:spPr>
              <a:xfrm>
                <a:off x="1547883" y="2279269"/>
                <a:ext cx="2283619" cy="285393"/>
              </a:xfrm>
              <a:prstGeom prst="rect">
                <a:avLst/>
              </a:prstGeom>
              <a:noFill/>
              <a:ln/>
            </p:spPr>
            <p:txBody>
              <a:bodyPr wrap="none" lIns="0" tIns="0" rIns="0" bIns="0" rtlCol="0" anchor="t"/>
              <a:lstStyle/>
              <a:p>
                <a:pPr marL="0" indent="0" algn="l">
                  <a:lnSpc>
                    <a:spcPts val="2200"/>
                  </a:lnSpc>
                  <a:buNone/>
                </a:pPr>
                <a:r>
                  <a:rPr lang="en-US" sz="2000" b="1" dirty="0">
                    <a:solidFill>
                      <a:srgbClr val="272525"/>
                    </a:solidFill>
                    <a:latin typeface="Times New Roman" panose="02020603050405020304" pitchFamily="18" charset="0"/>
                    <a:ea typeface="Petrona Bold" pitchFamily="34" charset="-122"/>
                    <a:cs typeface="Times New Roman" panose="02020603050405020304" pitchFamily="18" charset="0"/>
                  </a:rPr>
                  <a:t>Avantaje</a:t>
                </a:r>
                <a:endParaRPr lang="en-US" sz="2000" dirty="0">
                  <a:latin typeface="Times New Roman" panose="02020603050405020304" pitchFamily="18" charset="0"/>
                  <a:cs typeface="Times New Roman" panose="02020603050405020304" pitchFamily="18" charset="0"/>
                </a:endParaRPr>
              </a:p>
            </p:txBody>
          </p:sp>
          <p:sp>
            <p:nvSpPr>
              <p:cNvPr id="36" name="Text 3">
                <a:extLst>
                  <a:ext uri="{FF2B5EF4-FFF2-40B4-BE49-F238E27FC236}">
                    <a16:creationId xmlns:a16="http://schemas.microsoft.com/office/drawing/2014/main" id="{A54B7DE8-B3A0-3C6F-C5F3-97ED59F94074}"/>
                  </a:ext>
                </a:extLst>
              </p:cNvPr>
              <p:cNvSpPr/>
              <p:nvPr/>
            </p:nvSpPr>
            <p:spPr>
              <a:xfrm>
                <a:off x="1460254" y="2675918"/>
                <a:ext cx="3513058" cy="556498"/>
              </a:xfrm>
              <a:prstGeom prst="rect">
                <a:avLst/>
              </a:prstGeom>
              <a:noFill/>
              <a:ln/>
            </p:spPr>
            <p:txBody>
              <a:bodyPr wrap="square" lIns="0" tIns="0" rIns="0" bIns="0" rtlCol="0" anchor="t"/>
              <a:lstStyle/>
              <a:p>
                <a:pPr marL="285750" indent="-285750" algn="l">
                  <a:lnSpc>
                    <a:spcPts val="2150"/>
                  </a:lnSpc>
                  <a:buSzPct val="100000"/>
                  <a:buFont typeface="Wingdings" panose="05000000000000000000" pitchFamily="2" charset="2"/>
                  <a:buChar char="ü"/>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Cost redus (valorificarea unui deșeu industrial)</a:t>
                </a:r>
                <a:endParaRPr lang="en-US" sz="1600" dirty="0">
                  <a:latin typeface="Times New Roman" panose="02020603050405020304" pitchFamily="18" charset="0"/>
                  <a:cs typeface="Times New Roman" panose="02020603050405020304" pitchFamily="18" charset="0"/>
                </a:endParaRPr>
              </a:p>
            </p:txBody>
          </p:sp>
          <p:sp>
            <p:nvSpPr>
              <p:cNvPr id="37" name="Text 4">
                <a:extLst>
                  <a:ext uri="{FF2B5EF4-FFF2-40B4-BE49-F238E27FC236}">
                    <a16:creationId xmlns:a16="http://schemas.microsoft.com/office/drawing/2014/main" id="{C9D0C431-E1F5-AD7F-A0E3-156AEE4F6AF3}"/>
                  </a:ext>
                </a:extLst>
              </p:cNvPr>
              <p:cNvSpPr/>
              <p:nvPr/>
            </p:nvSpPr>
            <p:spPr>
              <a:xfrm>
                <a:off x="1453709" y="3279106"/>
                <a:ext cx="3513058" cy="278249"/>
              </a:xfrm>
              <a:prstGeom prst="rect">
                <a:avLst/>
              </a:prstGeom>
              <a:noFill/>
              <a:ln/>
            </p:spPr>
            <p:txBody>
              <a:bodyPr wrap="none" lIns="0" tIns="0" rIns="0" bIns="0" rtlCol="0" anchor="t"/>
              <a:lstStyle/>
              <a:p>
                <a:pPr marL="285750" indent="-285750" algn="l">
                  <a:lnSpc>
                    <a:spcPts val="2150"/>
                  </a:lnSpc>
                  <a:buSzPct val="100000"/>
                  <a:buFont typeface="Wingdings" panose="05000000000000000000" pitchFamily="2" charset="2"/>
                  <a:buChar char="ü"/>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Caracter biodegradabil și ecologic</a:t>
                </a:r>
                <a:endParaRPr lang="en-US" sz="1600" dirty="0">
                  <a:latin typeface="Times New Roman" panose="02020603050405020304" pitchFamily="18" charset="0"/>
                  <a:cs typeface="Times New Roman" panose="02020603050405020304" pitchFamily="18" charset="0"/>
                </a:endParaRPr>
              </a:p>
            </p:txBody>
          </p:sp>
          <p:sp>
            <p:nvSpPr>
              <p:cNvPr id="38" name="Text 5">
                <a:extLst>
                  <a:ext uri="{FF2B5EF4-FFF2-40B4-BE49-F238E27FC236}">
                    <a16:creationId xmlns:a16="http://schemas.microsoft.com/office/drawing/2014/main" id="{7620AC28-1E05-8862-4B89-E184B51FAE1F}"/>
                  </a:ext>
                </a:extLst>
              </p:cNvPr>
              <p:cNvSpPr/>
              <p:nvPr/>
            </p:nvSpPr>
            <p:spPr>
              <a:xfrm>
                <a:off x="1453709" y="3650736"/>
                <a:ext cx="3513058" cy="556498"/>
              </a:xfrm>
              <a:prstGeom prst="rect">
                <a:avLst/>
              </a:prstGeom>
              <a:noFill/>
              <a:ln/>
            </p:spPr>
            <p:txBody>
              <a:bodyPr wrap="square" lIns="0" tIns="0" rIns="0" bIns="0" rtlCol="0" anchor="t"/>
              <a:lstStyle/>
              <a:p>
                <a:pPr marL="285750" indent="-285750" algn="l">
                  <a:lnSpc>
                    <a:spcPts val="2150"/>
                  </a:lnSpc>
                  <a:buSzPct val="100000"/>
                  <a:buFont typeface="Wingdings" panose="05000000000000000000" pitchFamily="2" charset="2"/>
                  <a:buChar char="ü"/>
                </a:pP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Potențial</a:t>
                </a: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de </a:t>
                </a: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aplicare</a:t>
                </a: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a:t>
                </a: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în</a:t>
                </a: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a:t>
                </a: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sisteme</a:t>
                </a: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de </a:t>
                </a: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tratare</a:t>
                </a: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a:t>
                </a: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în</a:t>
                </a: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flux </a:t>
                </a:r>
                <a:r>
                  <a:rPr lang="en-US" sz="1600" dirty="0" err="1">
                    <a:solidFill>
                      <a:srgbClr val="272525"/>
                    </a:solidFill>
                    <a:latin typeface="Times New Roman" panose="02020603050405020304" pitchFamily="18" charset="0"/>
                    <a:ea typeface="Inter" pitchFamily="34" charset="-122"/>
                    <a:cs typeface="Times New Roman" panose="02020603050405020304" pitchFamily="18" charset="0"/>
                  </a:rPr>
                  <a:t>continuu</a:t>
                </a:r>
                <a:endParaRPr lang="en-US" sz="1600" dirty="0">
                  <a:latin typeface="Times New Roman" panose="02020603050405020304" pitchFamily="18" charset="0"/>
                  <a:cs typeface="Times New Roman" panose="02020603050405020304" pitchFamily="18" charset="0"/>
                </a:endParaRPr>
              </a:p>
            </p:txBody>
          </p:sp>
          <p:sp>
            <p:nvSpPr>
              <p:cNvPr id="39" name="Text 6">
                <a:extLst>
                  <a:ext uri="{FF2B5EF4-FFF2-40B4-BE49-F238E27FC236}">
                    <a16:creationId xmlns:a16="http://schemas.microsoft.com/office/drawing/2014/main" id="{B35B671C-7350-510D-C896-FC0CC7706F70}"/>
                  </a:ext>
                </a:extLst>
              </p:cNvPr>
              <p:cNvSpPr/>
              <p:nvPr/>
            </p:nvSpPr>
            <p:spPr>
              <a:xfrm>
                <a:off x="1476237" y="4300615"/>
                <a:ext cx="3513058" cy="556498"/>
              </a:xfrm>
              <a:prstGeom prst="rect">
                <a:avLst/>
              </a:prstGeom>
              <a:noFill/>
              <a:ln/>
            </p:spPr>
            <p:txBody>
              <a:bodyPr wrap="square" lIns="0" tIns="0" rIns="0" bIns="0" rtlCol="0" anchor="t"/>
              <a:lstStyle/>
              <a:p>
                <a:pPr marL="285750" indent="-285750" algn="l">
                  <a:lnSpc>
                    <a:spcPts val="2150"/>
                  </a:lnSpc>
                  <a:buSzPct val="100000"/>
                  <a:buFont typeface="Wingdings" panose="05000000000000000000" pitchFamily="2" charset="2"/>
                  <a:buChar char="ü"/>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Valorificarea deșeurilor industriale farmaceutice</a:t>
                </a:r>
                <a:endParaRPr lang="en-US" sz="1600" dirty="0">
                  <a:latin typeface="Times New Roman" panose="02020603050405020304" pitchFamily="18" charset="0"/>
                  <a:cs typeface="Times New Roman" panose="02020603050405020304" pitchFamily="18" charset="0"/>
                </a:endParaRPr>
              </a:p>
            </p:txBody>
          </p:sp>
          <p:sp>
            <p:nvSpPr>
              <p:cNvPr id="40" name="Text 8">
                <a:extLst>
                  <a:ext uri="{FF2B5EF4-FFF2-40B4-BE49-F238E27FC236}">
                    <a16:creationId xmlns:a16="http://schemas.microsoft.com/office/drawing/2014/main" id="{10B53E88-53AB-41A8-E64A-770C14003C80}"/>
                  </a:ext>
                </a:extLst>
              </p:cNvPr>
              <p:cNvSpPr/>
              <p:nvPr/>
            </p:nvSpPr>
            <p:spPr>
              <a:xfrm>
                <a:off x="10197650" y="2255982"/>
                <a:ext cx="2283619" cy="285393"/>
              </a:xfrm>
              <a:prstGeom prst="rect">
                <a:avLst/>
              </a:prstGeom>
              <a:noFill/>
              <a:ln/>
            </p:spPr>
            <p:txBody>
              <a:bodyPr wrap="none" lIns="0" tIns="0" rIns="0" bIns="0" rtlCol="0" anchor="t"/>
              <a:lstStyle/>
              <a:p>
                <a:pPr marL="0" indent="0" algn="l">
                  <a:lnSpc>
                    <a:spcPts val="2200"/>
                  </a:lnSpc>
                  <a:buNone/>
                </a:pPr>
                <a:r>
                  <a:rPr lang="en-US" sz="2000" b="1" dirty="0">
                    <a:solidFill>
                      <a:srgbClr val="272525"/>
                    </a:solidFill>
                    <a:latin typeface="Times New Roman" panose="02020603050405020304" pitchFamily="18" charset="0"/>
                    <a:ea typeface="Petrona Bold" pitchFamily="34" charset="-122"/>
                    <a:cs typeface="Times New Roman" panose="02020603050405020304" pitchFamily="18" charset="0"/>
                  </a:rPr>
                  <a:t>Limitări</a:t>
                </a:r>
                <a:endParaRPr lang="en-US" sz="2000" dirty="0">
                  <a:latin typeface="Times New Roman" panose="02020603050405020304" pitchFamily="18" charset="0"/>
                  <a:cs typeface="Times New Roman" panose="02020603050405020304" pitchFamily="18" charset="0"/>
                </a:endParaRPr>
              </a:p>
            </p:txBody>
          </p:sp>
          <p:sp>
            <p:nvSpPr>
              <p:cNvPr id="41" name="Text 9">
                <a:extLst>
                  <a:ext uri="{FF2B5EF4-FFF2-40B4-BE49-F238E27FC236}">
                    <a16:creationId xmlns:a16="http://schemas.microsoft.com/office/drawing/2014/main" id="{C97EC313-8086-ED35-AAE8-E2382A49B79B}"/>
                  </a:ext>
                </a:extLst>
              </p:cNvPr>
              <p:cNvSpPr/>
              <p:nvPr/>
            </p:nvSpPr>
            <p:spPr>
              <a:xfrm>
                <a:off x="10118627" y="2634038"/>
                <a:ext cx="3513058" cy="556498"/>
              </a:xfrm>
              <a:prstGeom prst="rect">
                <a:avLst/>
              </a:prstGeom>
              <a:noFill/>
              <a:ln/>
            </p:spPr>
            <p:txBody>
              <a:bodyPr wrap="square" lIns="0" tIns="0" rIns="0" bIns="0" rtlCol="0" anchor="t"/>
              <a:lstStyle/>
              <a:p>
                <a:pPr marL="285750" indent="-285750" algn="l">
                  <a:lnSpc>
                    <a:spcPts val="2150"/>
                  </a:lnSpc>
                  <a:buSzPct val="100000"/>
                  <a:buFont typeface="Times New Roman" panose="02020603050405020304" pitchFamily="18" charset="0"/>
                  <a:buChar char="!"/>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Capacitate de adsorbție mai mică decât a cărbunelui activ</a:t>
                </a:r>
                <a:endParaRPr lang="en-US" sz="1600" dirty="0">
                  <a:latin typeface="Times New Roman" panose="02020603050405020304" pitchFamily="18" charset="0"/>
                  <a:cs typeface="Times New Roman" panose="02020603050405020304" pitchFamily="18" charset="0"/>
                </a:endParaRPr>
              </a:p>
            </p:txBody>
          </p:sp>
          <p:sp>
            <p:nvSpPr>
              <p:cNvPr id="42" name="Text 10">
                <a:extLst>
                  <a:ext uri="{FF2B5EF4-FFF2-40B4-BE49-F238E27FC236}">
                    <a16:creationId xmlns:a16="http://schemas.microsoft.com/office/drawing/2014/main" id="{3F62EFF9-A0E5-BF3F-14D2-D8536FA2FEB2}"/>
                  </a:ext>
                </a:extLst>
              </p:cNvPr>
              <p:cNvSpPr/>
              <p:nvPr/>
            </p:nvSpPr>
            <p:spPr>
              <a:xfrm>
                <a:off x="10118627" y="3206221"/>
                <a:ext cx="3513058" cy="556498"/>
              </a:xfrm>
              <a:prstGeom prst="rect">
                <a:avLst/>
              </a:prstGeom>
              <a:noFill/>
              <a:ln/>
            </p:spPr>
            <p:txBody>
              <a:bodyPr wrap="square" lIns="0" tIns="0" rIns="0" bIns="0" rtlCol="0" anchor="t"/>
              <a:lstStyle/>
              <a:p>
                <a:pPr marL="285750" indent="-285750" algn="l">
                  <a:lnSpc>
                    <a:spcPts val="2150"/>
                  </a:lnSpc>
                  <a:buSzPct val="100000"/>
                  <a:buFont typeface="Times New Roman" panose="02020603050405020304" pitchFamily="18" charset="0"/>
                  <a:buChar char="!"/>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Necesitatea caracterizării pentru compuși reziduali activi</a:t>
                </a:r>
                <a:endParaRPr lang="en-US" sz="1600" dirty="0">
                  <a:latin typeface="Times New Roman" panose="02020603050405020304" pitchFamily="18" charset="0"/>
                  <a:cs typeface="Times New Roman" panose="02020603050405020304" pitchFamily="18" charset="0"/>
                </a:endParaRPr>
              </a:p>
            </p:txBody>
          </p:sp>
          <p:sp>
            <p:nvSpPr>
              <p:cNvPr id="43" name="Text 11">
                <a:extLst>
                  <a:ext uri="{FF2B5EF4-FFF2-40B4-BE49-F238E27FC236}">
                    <a16:creationId xmlns:a16="http://schemas.microsoft.com/office/drawing/2014/main" id="{B94115A0-2511-253D-1437-7602410CB44A}"/>
                  </a:ext>
                </a:extLst>
              </p:cNvPr>
              <p:cNvSpPr/>
              <p:nvPr/>
            </p:nvSpPr>
            <p:spPr>
              <a:xfrm>
                <a:off x="10118627" y="3857427"/>
                <a:ext cx="3513058" cy="556498"/>
              </a:xfrm>
              <a:prstGeom prst="rect">
                <a:avLst/>
              </a:prstGeom>
              <a:noFill/>
              <a:ln/>
            </p:spPr>
            <p:txBody>
              <a:bodyPr wrap="square" lIns="0" tIns="0" rIns="0" bIns="0" rtlCol="0" anchor="t"/>
              <a:lstStyle/>
              <a:p>
                <a:pPr marL="285750" indent="-285750" algn="l">
                  <a:lnSpc>
                    <a:spcPts val="2150"/>
                  </a:lnSpc>
                  <a:buSzPct val="100000"/>
                  <a:buFont typeface="Times New Roman" panose="02020603050405020304" pitchFamily="18" charset="0"/>
                  <a:buChar char="!"/>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Stabilitate mecanică redusă în suspensii lichide</a:t>
                </a:r>
                <a:endParaRPr lang="en-US" sz="1600" dirty="0">
                  <a:latin typeface="Times New Roman" panose="02020603050405020304" pitchFamily="18" charset="0"/>
                  <a:cs typeface="Times New Roman" panose="02020603050405020304" pitchFamily="18" charset="0"/>
                </a:endParaRPr>
              </a:p>
            </p:txBody>
          </p:sp>
          <p:sp>
            <p:nvSpPr>
              <p:cNvPr id="44" name="Text 12">
                <a:extLst>
                  <a:ext uri="{FF2B5EF4-FFF2-40B4-BE49-F238E27FC236}">
                    <a16:creationId xmlns:a16="http://schemas.microsoft.com/office/drawing/2014/main" id="{F6B5D100-FCF5-77B2-9FA9-BF5C3DB991F9}"/>
                  </a:ext>
                </a:extLst>
              </p:cNvPr>
              <p:cNvSpPr/>
              <p:nvPr/>
            </p:nvSpPr>
            <p:spPr>
              <a:xfrm>
                <a:off x="10118627" y="4486055"/>
                <a:ext cx="3513058" cy="556498"/>
              </a:xfrm>
              <a:prstGeom prst="rect">
                <a:avLst/>
              </a:prstGeom>
              <a:noFill/>
              <a:ln/>
            </p:spPr>
            <p:txBody>
              <a:bodyPr wrap="square" lIns="0" tIns="0" rIns="0" bIns="0" rtlCol="0" anchor="t"/>
              <a:lstStyle/>
              <a:p>
                <a:pPr marL="285750" indent="-285750" algn="l">
                  <a:lnSpc>
                    <a:spcPts val="2150"/>
                  </a:lnSpc>
                  <a:buSzPct val="100000"/>
                  <a:buFont typeface="Times New Roman" panose="02020603050405020304" pitchFamily="18" charset="0"/>
                  <a:buChar char="!"/>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Posibila prezență a metaboliților secundari sau antibioticelor reziduale</a:t>
                </a:r>
                <a:endParaRPr lang="en-US" sz="1600" dirty="0">
                  <a:latin typeface="Times New Roman" panose="02020603050405020304" pitchFamily="18" charset="0"/>
                  <a:cs typeface="Times New Roman" panose="02020603050405020304" pitchFamily="18" charset="0"/>
                </a:endParaRPr>
              </a:p>
            </p:txBody>
          </p:sp>
        </p:grpSp>
      </p:grpSp>
      <p:grpSp>
        <p:nvGrpSpPr>
          <p:cNvPr id="46" name="Group 45">
            <a:extLst>
              <a:ext uri="{FF2B5EF4-FFF2-40B4-BE49-F238E27FC236}">
                <a16:creationId xmlns:a16="http://schemas.microsoft.com/office/drawing/2014/main" id="{A826A19E-52F2-84C5-460E-CE7ABF47B943}"/>
              </a:ext>
            </a:extLst>
          </p:cNvPr>
          <p:cNvGrpSpPr/>
          <p:nvPr/>
        </p:nvGrpSpPr>
        <p:grpSpPr>
          <a:xfrm>
            <a:off x="3769890" y="5526447"/>
            <a:ext cx="7926229" cy="2048351"/>
            <a:chOff x="6095286" y="5459611"/>
            <a:chExt cx="7926229" cy="2048351"/>
          </a:xfrm>
        </p:grpSpPr>
        <p:sp>
          <p:nvSpPr>
            <p:cNvPr id="47" name="Shape 13">
              <a:extLst>
                <a:ext uri="{FF2B5EF4-FFF2-40B4-BE49-F238E27FC236}">
                  <a16:creationId xmlns:a16="http://schemas.microsoft.com/office/drawing/2014/main" id="{4D64497F-FF07-962A-F111-D10B9C5B5048}"/>
                </a:ext>
              </a:extLst>
            </p:cNvPr>
            <p:cNvSpPr/>
            <p:nvPr/>
          </p:nvSpPr>
          <p:spPr>
            <a:xfrm>
              <a:off x="6095286" y="5459611"/>
              <a:ext cx="7926229" cy="2048351"/>
            </a:xfrm>
            <a:prstGeom prst="roundRect">
              <a:avLst>
                <a:gd name="adj" fmla="val 3568"/>
              </a:avLst>
            </a:prstGeom>
            <a:solidFill>
              <a:srgbClr val="CCEEFF"/>
            </a:solidFill>
            <a:ln w="7620">
              <a:solidFill>
                <a:srgbClr val="B2D4E5"/>
              </a:solidFill>
              <a:prstDash val="solid"/>
            </a:ln>
          </p:spPr>
        </p:sp>
        <p:sp>
          <p:nvSpPr>
            <p:cNvPr id="48" name="Text 14">
              <a:extLst>
                <a:ext uri="{FF2B5EF4-FFF2-40B4-BE49-F238E27FC236}">
                  <a16:creationId xmlns:a16="http://schemas.microsoft.com/office/drawing/2014/main" id="{43A0F142-F8B6-5045-1A68-516033F0D1F2}"/>
                </a:ext>
              </a:extLst>
            </p:cNvPr>
            <p:cNvSpPr/>
            <p:nvPr/>
          </p:nvSpPr>
          <p:spPr>
            <a:xfrm>
              <a:off x="6276856" y="5641181"/>
              <a:ext cx="2283619" cy="285393"/>
            </a:xfrm>
            <a:prstGeom prst="rect">
              <a:avLst/>
            </a:prstGeom>
            <a:noFill/>
            <a:ln/>
          </p:spPr>
          <p:txBody>
            <a:bodyPr wrap="none" lIns="0" tIns="0" rIns="0" bIns="0" rtlCol="0" anchor="t"/>
            <a:lstStyle/>
            <a:p>
              <a:pPr marL="0" indent="0" algn="l">
                <a:lnSpc>
                  <a:spcPts val="2200"/>
                </a:lnSpc>
                <a:buNone/>
              </a:pPr>
              <a:r>
                <a:rPr lang="en-US" sz="2000" b="1" dirty="0">
                  <a:solidFill>
                    <a:srgbClr val="272525"/>
                  </a:solidFill>
                  <a:latin typeface="Times New Roman" panose="02020603050405020304" pitchFamily="18" charset="0"/>
                  <a:ea typeface="Petrona Bold" pitchFamily="34" charset="-122"/>
                  <a:cs typeface="Times New Roman" panose="02020603050405020304" pitchFamily="18" charset="0"/>
                </a:rPr>
                <a:t>Perspective</a:t>
              </a:r>
              <a:endParaRPr lang="en-US" sz="2000" dirty="0">
                <a:latin typeface="Times New Roman" panose="02020603050405020304" pitchFamily="18" charset="0"/>
                <a:cs typeface="Times New Roman" panose="02020603050405020304" pitchFamily="18" charset="0"/>
              </a:endParaRPr>
            </a:p>
          </p:txBody>
        </p:sp>
        <p:sp>
          <p:nvSpPr>
            <p:cNvPr id="49" name="Text 15">
              <a:extLst>
                <a:ext uri="{FF2B5EF4-FFF2-40B4-BE49-F238E27FC236}">
                  <a16:creationId xmlns:a16="http://schemas.microsoft.com/office/drawing/2014/main" id="{477F2128-C590-0653-80EB-80AE554EC76B}"/>
                </a:ext>
              </a:extLst>
            </p:cNvPr>
            <p:cNvSpPr/>
            <p:nvPr/>
          </p:nvSpPr>
          <p:spPr>
            <a:xfrm>
              <a:off x="6276856" y="6030873"/>
              <a:ext cx="7563088" cy="278249"/>
            </a:xfrm>
            <a:prstGeom prst="rect">
              <a:avLst/>
            </a:prstGeom>
            <a:noFill/>
            <a:ln/>
          </p:spPr>
          <p:txBody>
            <a:bodyPr wrap="none" lIns="0" tIns="0" rIns="0" bIns="0" rtlCol="0" anchor="t"/>
            <a:lstStyle/>
            <a:p>
              <a:pPr marL="342900" indent="-342900" algn="l">
                <a:lnSpc>
                  <a:spcPts val="2150"/>
                </a:lnSpc>
                <a:buSzPct val="100000"/>
                <a:buFont typeface="Wingdings" panose="05000000000000000000" pitchFamily="2" charset="2"/>
                <a:buChar char=""/>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Dezvoltarea de metode de pretratare pentru creșterea eficienței</a:t>
              </a:r>
              <a:endParaRPr lang="en-US" sz="1600" dirty="0">
                <a:latin typeface="Times New Roman" panose="02020603050405020304" pitchFamily="18" charset="0"/>
                <a:cs typeface="Times New Roman" panose="02020603050405020304" pitchFamily="18" charset="0"/>
              </a:endParaRPr>
            </a:p>
          </p:txBody>
        </p:sp>
        <p:sp>
          <p:nvSpPr>
            <p:cNvPr id="50" name="Text 16">
              <a:extLst>
                <a:ext uri="{FF2B5EF4-FFF2-40B4-BE49-F238E27FC236}">
                  <a16:creationId xmlns:a16="http://schemas.microsoft.com/office/drawing/2014/main" id="{4737748F-E38C-B72E-5CA9-53760B3C981E}"/>
                </a:ext>
              </a:extLst>
            </p:cNvPr>
            <p:cNvSpPr/>
            <p:nvPr/>
          </p:nvSpPr>
          <p:spPr>
            <a:xfrm>
              <a:off x="6276856" y="6369963"/>
              <a:ext cx="7563088" cy="278249"/>
            </a:xfrm>
            <a:prstGeom prst="rect">
              <a:avLst/>
            </a:prstGeom>
            <a:noFill/>
            <a:ln/>
          </p:spPr>
          <p:txBody>
            <a:bodyPr wrap="none" lIns="0" tIns="0" rIns="0" bIns="0" rtlCol="0" anchor="t"/>
            <a:lstStyle/>
            <a:p>
              <a:pPr marL="285750" indent="-285750" algn="l">
                <a:lnSpc>
                  <a:spcPts val="2150"/>
                </a:lnSpc>
                <a:buSzPct val="100000"/>
                <a:buFont typeface="Wingdings" panose="05000000000000000000" pitchFamily="2" charset="2"/>
                <a:buChar char="ñ"/>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Combinarea cu alte tehnologii de epurare</a:t>
              </a:r>
              <a:endParaRPr lang="en-US" sz="1600" dirty="0">
                <a:latin typeface="Times New Roman" panose="02020603050405020304" pitchFamily="18" charset="0"/>
                <a:cs typeface="Times New Roman" panose="02020603050405020304" pitchFamily="18" charset="0"/>
              </a:endParaRPr>
            </a:p>
          </p:txBody>
        </p:sp>
        <p:sp>
          <p:nvSpPr>
            <p:cNvPr id="51" name="Text 17">
              <a:extLst>
                <a:ext uri="{FF2B5EF4-FFF2-40B4-BE49-F238E27FC236}">
                  <a16:creationId xmlns:a16="http://schemas.microsoft.com/office/drawing/2014/main" id="{9F0056E2-30D9-9489-3A81-57E0533BE6D8}"/>
                </a:ext>
              </a:extLst>
            </p:cNvPr>
            <p:cNvSpPr/>
            <p:nvPr/>
          </p:nvSpPr>
          <p:spPr>
            <a:xfrm>
              <a:off x="6276856" y="6709053"/>
              <a:ext cx="7563088" cy="278249"/>
            </a:xfrm>
            <a:prstGeom prst="rect">
              <a:avLst/>
            </a:prstGeom>
            <a:noFill/>
            <a:ln/>
          </p:spPr>
          <p:txBody>
            <a:bodyPr wrap="none" lIns="0" tIns="0" rIns="0" bIns="0" rtlCol="0" anchor="t"/>
            <a:lstStyle/>
            <a:p>
              <a:pPr marL="285750" indent="-285750" algn="l">
                <a:lnSpc>
                  <a:spcPts val="2150"/>
                </a:lnSpc>
                <a:buSzPct val="100000"/>
                <a:buFont typeface="Wingdings" panose="05000000000000000000" pitchFamily="2" charset="2"/>
                <a:buChar char="ñ"/>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Aplicații în tratarea apelor industriale specifice</a:t>
              </a:r>
              <a:endParaRPr lang="en-US" sz="1600" dirty="0">
                <a:latin typeface="Times New Roman" panose="02020603050405020304" pitchFamily="18" charset="0"/>
                <a:cs typeface="Times New Roman" panose="02020603050405020304" pitchFamily="18" charset="0"/>
              </a:endParaRPr>
            </a:p>
          </p:txBody>
        </p:sp>
        <p:sp>
          <p:nvSpPr>
            <p:cNvPr id="52" name="Text 18">
              <a:extLst>
                <a:ext uri="{FF2B5EF4-FFF2-40B4-BE49-F238E27FC236}">
                  <a16:creationId xmlns:a16="http://schemas.microsoft.com/office/drawing/2014/main" id="{E98613FD-C4E8-21A4-014D-8F6938507C21}"/>
                </a:ext>
              </a:extLst>
            </p:cNvPr>
            <p:cNvSpPr/>
            <p:nvPr/>
          </p:nvSpPr>
          <p:spPr>
            <a:xfrm>
              <a:off x="6276856" y="7048143"/>
              <a:ext cx="7563088" cy="278249"/>
            </a:xfrm>
            <a:prstGeom prst="rect">
              <a:avLst/>
            </a:prstGeom>
            <a:noFill/>
            <a:ln/>
          </p:spPr>
          <p:txBody>
            <a:bodyPr wrap="none" lIns="0" tIns="0" rIns="0" bIns="0" rtlCol="0" anchor="t"/>
            <a:lstStyle/>
            <a:p>
              <a:pPr marL="285750" indent="-285750" algn="l">
                <a:lnSpc>
                  <a:spcPts val="2150"/>
                </a:lnSpc>
                <a:buSzPct val="100000"/>
                <a:buFont typeface="Wingdings" panose="05000000000000000000" pitchFamily="2" charset="2"/>
                <a:buChar char="ñ"/>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 Cercetări pentru îmbunătățirea stabilității mecanice</a:t>
              </a:r>
              <a:endParaRPr lang="en-US" sz="1600" dirty="0">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D9A9869A-FD96-3C58-E9EE-C2B3233D7F29}"/>
              </a:ext>
            </a:extLst>
          </p:cNvPr>
          <p:cNvPicPr>
            <a:picLocks noChangeAspect="1"/>
          </p:cNvPicPr>
          <p:nvPr/>
        </p:nvPicPr>
        <p:blipFill>
          <a:blip r:embed="rId3"/>
          <a:stretch>
            <a:fillRect/>
          </a:stretch>
        </p:blipFill>
        <p:spPr>
          <a:xfrm>
            <a:off x="12051568" y="0"/>
            <a:ext cx="2578832" cy="762066"/>
          </a:xfrm>
          <a:prstGeom prst="rect">
            <a:avLst/>
          </a:prstGeom>
        </p:spPr>
      </p:pic>
      <p:pic>
        <p:nvPicPr>
          <p:cNvPr id="1026" name="Picture 2" descr="30+ Free Balance &amp; Meditation animated GIFs and Stickers - Pixabay">
            <a:extLst>
              <a:ext uri="{FF2B5EF4-FFF2-40B4-BE49-F238E27FC236}">
                <a16:creationId xmlns:a16="http://schemas.microsoft.com/office/drawing/2014/main" id="{F85A1B65-8712-3BAA-45A2-02598AA90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80" y="2242661"/>
            <a:ext cx="4677407" cy="286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5455" y="698540"/>
            <a:ext cx="8750618" cy="577572"/>
          </a:xfrm>
          <a:prstGeom prst="rect">
            <a:avLst/>
          </a:prstGeom>
          <a:noFill/>
          <a:ln/>
        </p:spPr>
        <p:txBody>
          <a:bodyPr wrap="none" lIns="0" tIns="0" rIns="0" bIns="0" rtlCol="0" anchor="t"/>
          <a:lstStyle/>
          <a:p>
            <a:pPr marL="0" indent="0" algn="l">
              <a:lnSpc>
                <a:spcPts val="4500"/>
              </a:lnSpc>
              <a:buNone/>
            </a:pPr>
            <a:r>
              <a:rPr lang="en-US" sz="4400" b="1" dirty="0">
                <a:latin typeface="Times New Roman" panose="02020603050405020304" pitchFamily="18" charset="0"/>
                <a:ea typeface="Nunito Semi Bold" pitchFamily="34" charset="-122"/>
                <a:cs typeface="Times New Roman" panose="02020603050405020304" pitchFamily="18" charset="0"/>
              </a:rPr>
              <a:t>Oportunități de Implementare în România</a:t>
            </a:r>
            <a:endParaRPr lang="en-US" sz="4400" b="1" dirty="0">
              <a:latin typeface="Times New Roman" panose="02020603050405020304" pitchFamily="18" charset="0"/>
              <a:cs typeface="Times New Roman" panose="02020603050405020304" pitchFamily="18" charset="0"/>
            </a:endParaRPr>
          </a:p>
        </p:txBody>
      </p:sp>
      <p:sp>
        <p:nvSpPr>
          <p:cNvPr id="3" name="Text 1"/>
          <p:cNvSpPr/>
          <p:nvPr/>
        </p:nvSpPr>
        <p:spPr>
          <a:xfrm>
            <a:off x="785455" y="1570196"/>
            <a:ext cx="13059489" cy="628174"/>
          </a:xfrm>
          <a:prstGeom prst="rect">
            <a:avLst/>
          </a:prstGeom>
          <a:noFill/>
          <a:ln/>
        </p:spPr>
        <p:txBody>
          <a:bodyPr wrap="square" lIns="0" tIns="0" rIns="0" bIns="0" rtlCol="0" anchor="t"/>
          <a:lstStyle/>
          <a:p>
            <a:pPr marL="0" indent="0" algn="l">
              <a:lnSpc>
                <a:spcPts val="2450"/>
              </a:lnSpc>
              <a:buNone/>
            </a:pPr>
            <a:r>
              <a:rPr lang="en-US" sz="1500" dirty="0">
                <a:latin typeface="Times New Roman" panose="02020603050405020304" pitchFamily="18" charset="0"/>
                <a:ea typeface="PT Sans" pitchFamily="34" charset="-122"/>
                <a:cs typeface="Times New Roman" panose="02020603050405020304" pitchFamily="18" charset="0"/>
              </a:rPr>
              <a:t>Implementarea soluțiilor pe bază de miceliu epuizat pentru tratarea apelor uzate în România este susținută de un cadru instituțional activ și de fonduri europene dedicate, oferind multiple oportunități de colaborare și dezvoltare.</a:t>
            </a:r>
            <a:endParaRPr lang="en-US" sz="1500" dirty="0">
              <a:latin typeface="Times New Roman" panose="02020603050405020304" pitchFamily="18" charset="0"/>
              <a:cs typeface="Times New Roman" panose="02020603050405020304" pitchFamily="18" charset="0"/>
            </a:endParaRPr>
          </a:p>
        </p:txBody>
      </p:sp>
      <p:sp>
        <p:nvSpPr>
          <p:cNvPr id="8" name="Shape 5"/>
          <p:cNvSpPr/>
          <p:nvPr/>
        </p:nvSpPr>
        <p:spPr>
          <a:xfrm>
            <a:off x="3060025" y="3621524"/>
            <a:ext cx="10686812" cy="11430"/>
          </a:xfrm>
          <a:prstGeom prst="roundRect">
            <a:avLst>
              <a:gd name="adj" fmla="val 2577000"/>
            </a:avLst>
          </a:prstGeom>
          <a:solidFill>
            <a:srgbClr val="F2B42D"/>
          </a:solidFill>
          <a:ln/>
        </p:spPr>
      </p:sp>
      <p:sp>
        <p:nvSpPr>
          <p:cNvPr id="13" name="Shape 9"/>
          <p:cNvSpPr/>
          <p:nvPr/>
        </p:nvSpPr>
        <p:spPr>
          <a:xfrm>
            <a:off x="5236607" y="5146953"/>
            <a:ext cx="8510230" cy="11430"/>
          </a:xfrm>
          <a:prstGeom prst="roundRect">
            <a:avLst>
              <a:gd name="adj" fmla="val 2577000"/>
            </a:avLst>
          </a:prstGeom>
          <a:solidFill>
            <a:srgbClr val="D7425E"/>
          </a:solidFill>
          <a:ln/>
        </p:spPr>
      </p:sp>
      <p:sp>
        <p:nvSpPr>
          <p:cNvPr id="18" name="Text 13"/>
          <p:cNvSpPr/>
          <p:nvPr/>
        </p:nvSpPr>
        <p:spPr>
          <a:xfrm>
            <a:off x="1873686" y="6902767"/>
            <a:ext cx="13059489" cy="628174"/>
          </a:xfrm>
          <a:prstGeom prst="rect">
            <a:avLst/>
          </a:prstGeom>
          <a:noFill/>
          <a:ln/>
        </p:spPr>
        <p:txBody>
          <a:bodyPr wrap="square" lIns="0" tIns="0" rIns="0" bIns="0" rtlCol="0" anchor="t"/>
          <a:lstStyle/>
          <a:p>
            <a:pPr marL="0" indent="0" algn="l">
              <a:lnSpc>
                <a:spcPts val="2450"/>
              </a:lnSpc>
              <a:buNone/>
            </a:pPr>
            <a:r>
              <a:rPr lang="en-US" sz="1500" dirty="0">
                <a:latin typeface="Times New Roman" panose="02020603050405020304" pitchFamily="18" charset="0"/>
                <a:ea typeface="PT Sans" pitchFamily="34" charset="-122"/>
                <a:cs typeface="Times New Roman" panose="02020603050405020304" pitchFamily="18" charset="0"/>
              </a:rPr>
              <a:t>Aceste oportunități pot facilita tranziția de la cercetarea de laborator la implementarea practică a soluțiilor inovatoare bazate pe miceliu epuizat, contribuind la îmbunătățirea calității apelor și la promovarea economiei circulare în România.</a:t>
            </a:r>
            <a:endParaRPr lang="en-US" sz="1500"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2DEC86D-4170-6A21-D7BD-60CEF6B0718D}"/>
              </a:ext>
            </a:extLst>
          </p:cNvPr>
          <p:cNvPicPr>
            <a:picLocks noChangeAspect="1"/>
          </p:cNvPicPr>
          <p:nvPr/>
        </p:nvPicPr>
        <p:blipFill>
          <a:blip r:embed="rId3"/>
          <a:stretch>
            <a:fillRect/>
          </a:stretch>
        </p:blipFill>
        <p:spPr>
          <a:xfrm>
            <a:off x="12051568" y="0"/>
            <a:ext cx="2578832" cy="762066"/>
          </a:xfrm>
          <a:prstGeom prst="rect">
            <a:avLst/>
          </a:prstGeom>
        </p:spPr>
      </p:pic>
      <p:grpSp>
        <p:nvGrpSpPr>
          <p:cNvPr id="20" name="Group 19">
            <a:extLst>
              <a:ext uri="{FF2B5EF4-FFF2-40B4-BE49-F238E27FC236}">
                <a16:creationId xmlns:a16="http://schemas.microsoft.com/office/drawing/2014/main" id="{62400176-3C9A-AA5E-2540-7EEE2E58E5D0}"/>
              </a:ext>
            </a:extLst>
          </p:cNvPr>
          <p:cNvGrpSpPr/>
          <p:nvPr/>
        </p:nvGrpSpPr>
        <p:grpSpPr>
          <a:xfrm>
            <a:off x="785454" y="5223158"/>
            <a:ext cx="12863157" cy="1440657"/>
            <a:chOff x="785454" y="5223158"/>
            <a:chExt cx="12863157" cy="1440657"/>
          </a:xfrm>
        </p:grpSpPr>
        <p:sp>
          <p:nvSpPr>
            <p:cNvPr id="16" name="Text 11"/>
            <p:cNvSpPr/>
            <p:nvPr/>
          </p:nvSpPr>
          <p:spPr>
            <a:xfrm>
              <a:off x="7511534" y="5450919"/>
              <a:ext cx="2390894" cy="288727"/>
            </a:xfrm>
            <a:prstGeom prst="rect">
              <a:avLst/>
            </a:prstGeom>
            <a:noFill/>
            <a:ln/>
          </p:spPr>
          <p:txBody>
            <a:bodyPr wrap="none" lIns="0" tIns="0" rIns="0" bIns="0" rtlCol="0" anchor="t"/>
            <a:lstStyle/>
            <a:p>
              <a:pPr marL="0" indent="0" algn="l">
                <a:lnSpc>
                  <a:spcPts val="2250"/>
                </a:lnSpc>
                <a:buNone/>
              </a:pPr>
              <a:r>
                <a:rPr lang="en-US" sz="1800" b="1" dirty="0">
                  <a:latin typeface="Times New Roman" panose="02020603050405020304" pitchFamily="18" charset="0"/>
                  <a:ea typeface="Nunito Semi Bold" pitchFamily="34" charset="-122"/>
                  <a:cs typeface="Times New Roman" panose="02020603050405020304" pitchFamily="18" charset="0"/>
                </a:rPr>
                <a:t>Parteneriate strategice</a:t>
              </a:r>
              <a:endParaRPr lang="en-US" sz="1800" b="1" dirty="0">
                <a:latin typeface="Times New Roman" panose="02020603050405020304" pitchFamily="18" charset="0"/>
                <a:cs typeface="Times New Roman" panose="02020603050405020304" pitchFamily="18" charset="0"/>
              </a:endParaRPr>
            </a:p>
          </p:txBody>
        </p:sp>
        <p:sp>
          <p:nvSpPr>
            <p:cNvPr id="17" name="Text 12"/>
            <p:cNvSpPr/>
            <p:nvPr/>
          </p:nvSpPr>
          <p:spPr>
            <a:xfrm>
              <a:off x="7511534" y="5857399"/>
              <a:ext cx="6137077" cy="628174"/>
            </a:xfrm>
            <a:prstGeom prst="rect">
              <a:avLst/>
            </a:prstGeom>
            <a:noFill/>
            <a:ln/>
          </p:spPr>
          <p:txBody>
            <a:bodyPr wrap="square" lIns="0" tIns="0" rIns="0" bIns="0" rtlCol="0" anchor="t"/>
            <a:lstStyle/>
            <a:p>
              <a:pPr marL="0" indent="0" algn="l">
                <a:lnSpc>
                  <a:spcPts val="2450"/>
                </a:lnSpc>
                <a:buNone/>
              </a:pPr>
              <a:r>
                <a:rPr lang="en-US" sz="1500" dirty="0">
                  <a:latin typeface="Times New Roman" panose="02020603050405020304" pitchFamily="18" charset="0"/>
                  <a:ea typeface="PT Sans" pitchFamily="34" charset="-122"/>
                  <a:cs typeface="Times New Roman" panose="02020603050405020304" pitchFamily="18" charset="0"/>
                </a:rPr>
                <a:t>Colaborări cu operatori regionali de apă, companii specializate în tehnologii de epurare și instituții academice</a:t>
              </a:r>
              <a:endParaRPr lang="en-US" sz="1500"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9CE848D3-0976-B519-7489-D0122D5BD7C9}"/>
                </a:ext>
              </a:extLst>
            </p:cNvPr>
            <p:cNvSpPr/>
            <p:nvPr/>
          </p:nvSpPr>
          <p:spPr>
            <a:xfrm>
              <a:off x="785454" y="5223158"/>
              <a:ext cx="6529745" cy="1440657"/>
            </a:xfrm>
            <a:prstGeom prst="roundRect">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5" name="Image 2" descr="preencoded.png"/>
            <p:cNvPicPr>
              <a:picLocks noChangeAspect="1"/>
            </p:cNvPicPr>
            <p:nvPr/>
          </p:nvPicPr>
          <p:blipFill>
            <a:blip r:embed="rId4">
              <a:extLst>
                <a:ext uri="{BEBA8EAE-BF5A-486C-A8C5-ECC9F3942E4B}">
                  <a14:imgProps xmlns:a14="http://schemas.microsoft.com/office/drawing/2010/main">
                    <a14:imgLayer r:embed="rId5">
                      <a14:imgEffect>
                        <a14:colorTemperature colorTemp="5164"/>
                      </a14:imgEffect>
                      <a14:imgEffect>
                        <a14:saturation sat="400000"/>
                      </a14:imgEffect>
                    </a14:imgLayer>
                  </a14:imgProps>
                </a:ext>
              </a:extLst>
            </a:blip>
            <a:stretch>
              <a:fillRect/>
            </a:stretch>
          </p:blipFill>
          <p:spPr>
            <a:xfrm>
              <a:off x="1135257" y="5628962"/>
              <a:ext cx="503194" cy="629047"/>
            </a:xfrm>
            <a:prstGeom prst="rect">
              <a:avLst/>
            </a:prstGeom>
          </p:spPr>
        </p:pic>
        <p:pic>
          <p:nvPicPr>
            <p:cNvPr id="29" name="Picture 28">
              <a:extLst>
                <a:ext uri="{FF2B5EF4-FFF2-40B4-BE49-F238E27FC236}">
                  <a16:creationId xmlns:a16="http://schemas.microsoft.com/office/drawing/2014/main" id="{B1949F62-3FC7-B516-56C6-291AF25A2B3F}"/>
                </a:ext>
              </a:extLst>
            </p:cNvPr>
            <p:cNvPicPr>
              <a:picLocks noChangeAspect="1"/>
            </p:cNvPicPr>
            <p:nvPr/>
          </p:nvPicPr>
          <p:blipFill>
            <a:blip r:embed="rId6"/>
            <a:stretch>
              <a:fillRect/>
            </a:stretch>
          </p:blipFill>
          <p:spPr>
            <a:xfrm>
              <a:off x="1978527" y="5728217"/>
              <a:ext cx="1527546" cy="567456"/>
            </a:xfrm>
            <a:prstGeom prst="rect">
              <a:avLst/>
            </a:prstGeom>
          </p:spPr>
        </p:pic>
        <p:pic>
          <p:nvPicPr>
            <p:cNvPr id="1028" name="Picture 4" descr="PAC Water Logo">
              <a:extLst>
                <a:ext uri="{FF2B5EF4-FFF2-40B4-BE49-F238E27FC236}">
                  <a16:creationId xmlns:a16="http://schemas.microsoft.com/office/drawing/2014/main" id="{597B6D04-56F2-00CC-FAC1-2FB1C79772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691" t="23064" r="21510" b="24606"/>
            <a:stretch>
              <a:fillRect/>
            </a:stretch>
          </p:blipFill>
          <p:spPr bwMode="auto">
            <a:xfrm>
              <a:off x="3584761" y="5438062"/>
              <a:ext cx="1217056" cy="10475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Us">
              <a:extLst>
                <a:ext uri="{FF2B5EF4-FFF2-40B4-BE49-F238E27FC236}">
                  <a16:creationId xmlns:a16="http://schemas.microsoft.com/office/drawing/2014/main" id="{CFAB96F3-4C15-CB0D-1460-C13F7965E4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59" t="18935" r="5385" b="18578"/>
            <a:stretch>
              <a:fillRect/>
            </a:stretch>
          </p:blipFill>
          <p:spPr bwMode="auto">
            <a:xfrm>
              <a:off x="4880505" y="5693901"/>
              <a:ext cx="2051577" cy="5641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C91B05-A5C2-2EA0-3700-B5D587E767B1}"/>
              </a:ext>
            </a:extLst>
          </p:cNvPr>
          <p:cNvGrpSpPr/>
          <p:nvPr/>
        </p:nvGrpSpPr>
        <p:grpSpPr>
          <a:xfrm>
            <a:off x="785515" y="3694039"/>
            <a:ext cx="12863095" cy="1440657"/>
            <a:chOff x="785515" y="3694039"/>
            <a:chExt cx="12863095" cy="1440657"/>
          </a:xfrm>
        </p:grpSpPr>
        <p:sp>
          <p:nvSpPr>
            <p:cNvPr id="11" name="Text 7"/>
            <p:cNvSpPr/>
            <p:nvPr/>
          </p:nvSpPr>
          <p:spPr>
            <a:xfrm>
              <a:off x="5334833" y="3925491"/>
              <a:ext cx="2310170" cy="288727"/>
            </a:xfrm>
            <a:prstGeom prst="rect">
              <a:avLst/>
            </a:prstGeom>
            <a:noFill/>
            <a:ln/>
          </p:spPr>
          <p:txBody>
            <a:bodyPr wrap="none" lIns="0" tIns="0" rIns="0" bIns="0" rtlCol="0" anchor="t"/>
            <a:lstStyle/>
            <a:p>
              <a:pPr marL="0" indent="0" algn="l">
                <a:lnSpc>
                  <a:spcPts val="2250"/>
                </a:lnSpc>
                <a:buNone/>
              </a:pPr>
              <a:r>
                <a:rPr lang="en-US" sz="1800" b="1" dirty="0">
                  <a:latin typeface="Times New Roman" panose="02020603050405020304" pitchFamily="18" charset="0"/>
                  <a:ea typeface="Nunito Semi Bold" pitchFamily="34" charset="-122"/>
                  <a:cs typeface="Times New Roman" panose="02020603050405020304" pitchFamily="18" charset="0"/>
                </a:rPr>
                <a:t>Fonduri europene</a:t>
              </a:r>
              <a:endParaRPr lang="en-US" sz="1800" b="1" dirty="0">
                <a:latin typeface="Times New Roman" panose="02020603050405020304" pitchFamily="18" charset="0"/>
                <a:cs typeface="Times New Roman" panose="02020603050405020304" pitchFamily="18" charset="0"/>
              </a:endParaRPr>
            </a:p>
          </p:txBody>
        </p:sp>
        <p:sp>
          <p:nvSpPr>
            <p:cNvPr id="12" name="Text 8"/>
            <p:cNvSpPr/>
            <p:nvPr/>
          </p:nvSpPr>
          <p:spPr>
            <a:xfrm>
              <a:off x="5334833" y="4331970"/>
              <a:ext cx="8313777" cy="628174"/>
            </a:xfrm>
            <a:prstGeom prst="rect">
              <a:avLst/>
            </a:prstGeom>
            <a:noFill/>
            <a:ln/>
          </p:spPr>
          <p:txBody>
            <a:bodyPr wrap="square" lIns="0" tIns="0" rIns="0" bIns="0" rtlCol="0" anchor="t"/>
            <a:lstStyle/>
            <a:p>
              <a:pPr marL="0" indent="0" algn="l">
                <a:lnSpc>
                  <a:spcPts val="2450"/>
                </a:lnSpc>
                <a:buNone/>
              </a:pPr>
              <a:r>
                <a:rPr lang="en-US" sz="1500" dirty="0">
                  <a:latin typeface="Times New Roman" panose="02020603050405020304" pitchFamily="18" charset="0"/>
                  <a:ea typeface="PT Sans" pitchFamily="34" charset="-122"/>
                  <a:cs typeface="Times New Roman" panose="02020603050405020304" pitchFamily="18" charset="0"/>
                </a:rPr>
                <a:t>Politica de coeziune a UE cu investiții de 357 milioane euro pentru modernizarea sistemelor de apă și epurare</a:t>
              </a:r>
              <a:endParaRPr lang="en-US" sz="1500" dirty="0">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60272E29-CE82-4F98-A8C3-C5EEE607922E}"/>
                </a:ext>
              </a:extLst>
            </p:cNvPr>
            <p:cNvSpPr/>
            <p:nvPr/>
          </p:nvSpPr>
          <p:spPr>
            <a:xfrm>
              <a:off x="785515" y="3694039"/>
              <a:ext cx="4352984" cy="1440657"/>
            </a:xfrm>
            <a:prstGeom prst="roundRect">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0" name="Image 1" descr="preencoded.png"/>
            <p:cNvPicPr>
              <a:picLocks noChangeAspect="1"/>
            </p:cNvPicPr>
            <p:nvPr/>
          </p:nvPicPr>
          <p:blipFill>
            <a:blip r:embed="rId9"/>
            <a:stretch>
              <a:fillRect/>
            </a:stretch>
          </p:blipFill>
          <p:spPr>
            <a:xfrm>
              <a:off x="1015510" y="4096819"/>
              <a:ext cx="439353" cy="549238"/>
            </a:xfrm>
            <a:prstGeom prst="rect">
              <a:avLst/>
            </a:prstGeom>
          </p:spPr>
        </p:pic>
        <p:pic>
          <p:nvPicPr>
            <p:cNvPr id="1032" name="Picture 8" descr="EU Funds for research and innovation ...">
              <a:extLst>
                <a:ext uri="{FF2B5EF4-FFF2-40B4-BE49-F238E27FC236}">
                  <a16:creationId xmlns:a16="http://schemas.microsoft.com/office/drawing/2014/main" id="{FCB904EE-830F-5A0C-66A8-2E1805C7F8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857" t="8900" r="8349" b="7333"/>
            <a:stretch>
              <a:fillRect/>
            </a:stretch>
          </p:blipFill>
          <p:spPr bwMode="auto">
            <a:xfrm>
              <a:off x="1684858" y="3889993"/>
              <a:ext cx="1021218" cy="10332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U budget 2025: +1,78%">
              <a:extLst>
                <a:ext uri="{FF2B5EF4-FFF2-40B4-BE49-F238E27FC236}">
                  <a16:creationId xmlns:a16="http://schemas.microsoft.com/office/drawing/2014/main" id="{062D228A-13EA-599B-5AA8-A1CC1B3707E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9120"/>
            <a:stretch>
              <a:fillRect/>
            </a:stretch>
          </p:blipFill>
          <p:spPr bwMode="auto">
            <a:xfrm>
              <a:off x="2936071" y="3892122"/>
              <a:ext cx="1891681" cy="1046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7175D14E-E9B0-F787-E24F-7F9D6FB9A097}"/>
              </a:ext>
            </a:extLst>
          </p:cNvPr>
          <p:cNvGrpSpPr/>
          <p:nvPr/>
        </p:nvGrpSpPr>
        <p:grpSpPr>
          <a:xfrm>
            <a:off x="785514" y="2506385"/>
            <a:ext cx="12570560" cy="1115139"/>
            <a:chOff x="785514" y="2506385"/>
            <a:chExt cx="12570560" cy="1115139"/>
          </a:xfrm>
        </p:grpSpPr>
        <p:grpSp>
          <p:nvGrpSpPr>
            <p:cNvPr id="14" name="Group 13">
              <a:extLst>
                <a:ext uri="{FF2B5EF4-FFF2-40B4-BE49-F238E27FC236}">
                  <a16:creationId xmlns:a16="http://schemas.microsoft.com/office/drawing/2014/main" id="{3425D1DF-F3E1-6C1E-B2EB-3C7DE1D2FD90}"/>
                </a:ext>
              </a:extLst>
            </p:cNvPr>
            <p:cNvGrpSpPr/>
            <p:nvPr/>
          </p:nvGrpSpPr>
          <p:grpSpPr>
            <a:xfrm>
              <a:off x="785514" y="2506385"/>
              <a:ext cx="12570560" cy="1115139"/>
              <a:chOff x="785514" y="2506385"/>
              <a:chExt cx="12570560" cy="1115139"/>
            </a:xfrm>
          </p:grpSpPr>
          <p:grpSp>
            <p:nvGrpSpPr>
              <p:cNvPr id="4" name="Group 3">
                <a:extLst>
                  <a:ext uri="{FF2B5EF4-FFF2-40B4-BE49-F238E27FC236}">
                    <a16:creationId xmlns:a16="http://schemas.microsoft.com/office/drawing/2014/main" id="{797EA4FC-1071-E502-B6E0-DAE352E464FC}"/>
                  </a:ext>
                </a:extLst>
              </p:cNvPr>
              <p:cNvGrpSpPr/>
              <p:nvPr/>
            </p:nvGrpSpPr>
            <p:grpSpPr>
              <a:xfrm>
                <a:off x="785514" y="2506385"/>
                <a:ext cx="12570560" cy="1115139"/>
                <a:chOff x="785514" y="2506385"/>
                <a:chExt cx="12570560" cy="1115139"/>
              </a:xfrm>
            </p:grpSpPr>
            <p:sp>
              <p:nvSpPr>
                <p:cNvPr id="6" name="Text 3"/>
                <p:cNvSpPr/>
                <p:nvPr/>
              </p:nvSpPr>
              <p:spPr>
                <a:xfrm>
                  <a:off x="3898482" y="2714149"/>
                  <a:ext cx="2310170" cy="288727"/>
                </a:xfrm>
                <a:prstGeom prst="rect">
                  <a:avLst/>
                </a:prstGeom>
                <a:noFill/>
                <a:ln/>
              </p:spPr>
              <p:txBody>
                <a:bodyPr wrap="none" lIns="0" tIns="0" rIns="0" bIns="0" rtlCol="0" anchor="t"/>
                <a:lstStyle/>
                <a:p>
                  <a:pPr marL="0" indent="0" algn="l">
                    <a:lnSpc>
                      <a:spcPts val="2250"/>
                    </a:lnSpc>
                    <a:buNone/>
                  </a:pPr>
                  <a:r>
                    <a:rPr lang="en-US" sz="1800" b="1" dirty="0">
                      <a:latin typeface="Times New Roman" panose="02020603050405020304" pitchFamily="18" charset="0"/>
                      <a:ea typeface="Nunito Semi Bold" pitchFamily="34" charset="-122"/>
                      <a:cs typeface="Times New Roman" panose="02020603050405020304" pitchFamily="18" charset="0"/>
                    </a:rPr>
                    <a:t>Cadru instituțional</a:t>
                  </a:r>
                  <a:endParaRPr lang="en-US" sz="1800" b="1" dirty="0">
                    <a:latin typeface="Times New Roman" panose="02020603050405020304" pitchFamily="18" charset="0"/>
                    <a:cs typeface="Times New Roman" panose="02020603050405020304" pitchFamily="18" charset="0"/>
                  </a:endParaRPr>
                </a:p>
              </p:txBody>
            </p:sp>
            <p:sp>
              <p:nvSpPr>
                <p:cNvPr id="7" name="Text 4"/>
                <p:cNvSpPr/>
                <p:nvPr/>
              </p:nvSpPr>
              <p:spPr>
                <a:xfrm>
                  <a:off x="3898482" y="3120628"/>
                  <a:ext cx="9457592" cy="314087"/>
                </a:xfrm>
                <a:prstGeom prst="rect">
                  <a:avLst/>
                </a:prstGeom>
                <a:noFill/>
                <a:ln/>
              </p:spPr>
              <p:txBody>
                <a:bodyPr wrap="none" lIns="0" tIns="0" rIns="0" bIns="0" rtlCol="0" anchor="t"/>
                <a:lstStyle/>
                <a:p>
                  <a:pPr marL="0" indent="0" algn="l">
                    <a:lnSpc>
                      <a:spcPts val="2450"/>
                    </a:lnSpc>
                    <a:buNone/>
                  </a:pPr>
                  <a:r>
                    <a:rPr lang="en-US" sz="1500" dirty="0">
                      <a:latin typeface="Times New Roman" panose="02020603050405020304" pitchFamily="18" charset="0"/>
                      <a:ea typeface="PT Sans" pitchFamily="34" charset="-122"/>
                      <a:cs typeface="Times New Roman" panose="02020603050405020304" pitchFamily="18" charset="0"/>
                    </a:rPr>
                    <a:t>Ministerul Mediului, Apelor și Pădurilor, Asociația Română a Apei și Federația Asociațiilor de Dezvoltare din Domeniul Apei</a:t>
                  </a:r>
                  <a:endParaRPr lang="en-US" sz="15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D1E696C7-F8A8-6303-F6AF-61C55BA1EFF1}"/>
                    </a:ext>
                  </a:extLst>
                </p:cNvPr>
                <p:cNvSpPr/>
                <p:nvPr/>
              </p:nvSpPr>
              <p:spPr>
                <a:xfrm>
                  <a:off x="785514" y="2506385"/>
                  <a:ext cx="3024485" cy="1115139"/>
                </a:xfrm>
                <a:prstGeom prst="roundRect">
                  <a:avLst/>
                </a:prstGeom>
                <a:ln>
                  <a:solidFill>
                    <a:srgbClr val="00B050"/>
                  </a:solidFill>
                </a:ln>
              </p:spPr>
              <p:style>
                <a:lnRef idx="1">
                  <a:schemeClr val="accent6"/>
                </a:lnRef>
                <a:fillRef idx="2">
                  <a:schemeClr val="accent6"/>
                </a:fillRef>
                <a:effectRef idx="1">
                  <a:schemeClr val="accent6"/>
                </a:effectRef>
                <a:fontRef idx="minor">
                  <a:schemeClr val="dk1"/>
                </a:fontRef>
              </p:style>
              <p:txBody>
                <a:bodyPr numCol="2" rtlCol="0" anchor="ctr"/>
                <a:lstStyle/>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ea typeface="PT Sans" pitchFamily="34" charset="-122"/>
                    <a:cs typeface="Times New Roman" panose="02020603050405020304" pitchFamily="18" charset="0"/>
                  </a:endParaRPr>
                </a:p>
                <a:p>
                  <a:pPr>
                    <a:lnSpc>
                      <a:spcPct val="90000"/>
                    </a:lnSpc>
                    <a:spcAft>
                      <a:spcPts val="924"/>
                    </a:spcAft>
                  </a:pPr>
                  <a:endParaRPr lang="en-US" dirty="0">
                    <a:solidFill>
                      <a:schemeClr val="tx1"/>
                    </a:solidFill>
                    <a:latin typeface="Times New Roman" panose="02020603050405020304" pitchFamily="18" charset="0"/>
                    <a:cs typeface="Times New Roman" panose="02020603050405020304" pitchFamily="18" charset="0"/>
                  </a:endParaRPr>
                </a:p>
              </p:txBody>
            </p:sp>
          </p:grpSp>
          <p:pic>
            <p:nvPicPr>
              <p:cNvPr id="5" name="Image 0" descr="preencoded.png"/>
              <p:cNvPicPr>
                <a:picLocks noChangeAspect="1"/>
              </p:cNvPicPr>
              <p:nvPr/>
            </p:nvPicPr>
            <p:blipFill>
              <a:blip r:embed="rId12"/>
              <a:stretch>
                <a:fillRect/>
              </a:stretch>
            </p:blipFill>
            <p:spPr>
              <a:xfrm>
                <a:off x="1029221" y="2699945"/>
                <a:ext cx="470590" cy="588288"/>
              </a:xfrm>
              <a:prstGeom prst="rect">
                <a:avLst/>
              </a:prstGeom>
            </p:spPr>
          </p:pic>
        </p:grpSp>
        <p:pic>
          <p:nvPicPr>
            <p:cNvPr id="1036" name="Picture 12" descr="Universitatea Tehnică „Gheorghe Asachi ...">
              <a:extLst>
                <a:ext uri="{FF2B5EF4-FFF2-40B4-BE49-F238E27FC236}">
                  <a16:creationId xmlns:a16="http://schemas.microsoft.com/office/drawing/2014/main" id="{D44E9475-F2FD-78B7-137C-08859623C9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5348" y="2755364"/>
              <a:ext cx="1011447" cy="6068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atea „Alexandru Ioan Cuza&quot; din ...">
              <a:extLst>
                <a:ext uri="{FF2B5EF4-FFF2-40B4-BE49-F238E27FC236}">
                  <a16:creationId xmlns:a16="http://schemas.microsoft.com/office/drawing/2014/main" id="{31355C96-6A5A-905B-DDF4-99999D39E2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640" t="22187" r="22619" b="18939"/>
            <a:stretch>
              <a:fillRect/>
            </a:stretch>
          </p:blipFill>
          <p:spPr bwMode="auto">
            <a:xfrm>
              <a:off x="2893661" y="2746583"/>
              <a:ext cx="628271" cy="63599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331952"/>
            <a:ext cx="6018609" cy="704017"/>
          </a:xfrm>
          <a:prstGeom prst="rect">
            <a:avLst/>
          </a:prstGeom>
          <a:noFill/>
          <a:ln/>
        </p:spPr>
        <p:txBody>
          <a:bodyPr wrap="none" lIns="0" tIns="0" rIns="0" bIns="0" rtlCol="0" anchor="t"/>
          <a:lstStyle/>
          <a:p>
            <a:pPr marL="0" indent="0" algn="l">
              <a:lnSpc>
                <a:spcPts val="5500"/>
              </a:lnSpc>
              <a:buNone/>
            </a:pPr>
            <a:r>
              <a:rPr lang="en-US" sz="4400" b="1" dirty="0">
                <a:latin typeface="Times New Roman" panose="02020603050405020304" pitchFamily="18" charset="0"/>
                <a:ea typeface="Source Serif Pro Semi Bold" pitchFamily="34" charset="-122"/>
                <a:cs typeface="Times New Roman" panose="02020603050405020304" pitchFamily="18" charset="0"/>
              </a:rPr>
              <a:t>Concluzii și perspective</a:t>
            </a:r>
            <a:endParaRPr lang="en-US" sz="4400" b="1"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E584070-8BDE-2CC4-A871-E7AB4A374387}"/>
              </a:ext>
            </a:extLst>
          </p:cNvPr>
          <p:cNvGrpSpPr/>
          <p:nvPr/>
        </p:nvGrpSpPr>
        <p:grpSpPr>
          <a:xfrm>
            <a:off x="837724" y="2394942"/>
            <a:ext cx="7468552" cy="1261586"/>
            <a:chOff x="837724" y="2394942"/>
            <a:chExt cx="7468552" cy="1261586"/>
          </a:xfrm>
        </p:grpSpPr>
        <p:sp>
          <p:nvSpPr>
            <p:cNvPr id="4" name="Shape 1"/>
            <p:cNvSpPr/>
            <p:nvPr/>
          </p:nvSpPr>
          <p:spPr>
            <a:xfrm>
              <a:off x="837724" y="2394942"/>
              <a:ext cx="179427" cy="1261586"/>
            </a:xfrm>
            <a:prstGeom prst="roundRect">
              <a:avLst>
                <a:gd name="adj" fmla="val 56034"/>
              </a:avLst>
            </a:prstGeom>
            <a:solidFill>
              <a:schemeClr val="accent6"/>
            </a:solidFill>
            <a:ln w="7620">
              <a:solidFill>
                <a:schemeClr val="accent6"/>
              </a:solidFill>
              <a:prstDash val="solid"/>
            </a:ln>
          </p:spPr>
          <p:txBody>
            <a:bodyPr/>
            <a:lstStyle/>
            <a:p>
              <a:endParaRPr lang="en-US" dirty="0"/>
            </a:p>
          </p:txBody>
        </p:sp>
        <p:sp>
          <p:nvSpPr>
            <p:cNvPr id="5" name="Text 2"/>
            <p:cNvSpPr/>
            <p:nvPr/>
          </p:nvSpPr>
          <p:spPr>
            <a:xfrm>
              <a:off x="1376124" y="2394942"/>
              <a:ext cx="3202781" cy="351949"/>
            </a:xfrm>
            <a:prstGeom prst="rect">
              <a:avLst/>
            </a:prstGeom>
            <a:noFill/>
            <a:ln/>
          </p:spPr>
          <p:txBody>
            <a:bodyPr wrap="none" lIns="0" tIns="0" rIns="0" bIns="0" rtlCol="0" anchor="t"/>
            <a:lstStyle/>
            <a:p>
              <a:pPr marL="0" indent="0" algn="l">
                <a:lnSpc>
                  <a:spcPts val="2750"/>
                </a:lnSpc>
                <a:buNone/>
              </a:pPr>
              <a:r>
                <a:rPr lang="en-US" sz="2800" b="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Soluție circulară practică</a:t>
              </a:r>
              <a:endParaRPr lang="en-US" sz="2800" b="1" dirty="0">
                <a:latin typeface="Times New Roman" panose="02020603050405020304" pitchFamily="18" charset="0"/>
                <a:cs typeface="Times New Roman" panose="02020603050405020304" pitchFamily="18" charset="0"/>
              </a:endParaRPr>
            </a:p>
          </p:txBody>
        </p:sp>
        <p:sp>
          <p:nvSpPr>
            <p:cNvPr id="6" name="Text 3"/>
            <p:cNvSpPr/>
            <p:nvPr/>
          </p:nvSpPr>
          <p:spPr>
            <a:xfrm>
              <a:off x="1376124" y="2890480"/>
              <a:ext cx="6930152"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Pro" pitchFamily="34" charset="-122"/>
                  <a:cs typeface="Times New Roman" panose="02020603050405020304" pitchFamily="18" charset="0"/>
                </a:rPr>
                <a:t>Miceliul epuizat reprezintă o opțiune viabilă și economică pentru tratarea apelor uzate industriale.</a:t>
              </a:r>
              <a:endParaRPr lang="en-US" sz="1850"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CF76AC27-F7B0-A51A-CE11-AC1DA4D037E8}"/>
              </a:ext>
            </a:extLst>
          </p:cNvPr>
          <p:cNvGrpSpPr/>
          <p:nvPr/>
        </p:nvGrpSpPr>
        <p:grpSpPr>
          <a:xfrm>
            <a:off x="1196697" y="3895844"/>
            <a:ext cx="7109579" cy="1261586"/>
            <a:chOff x="1196697" y="3895844"/>
            <a:chExt cx="7109579" cy="1261586"/>
          </a:xfrm>
        </p:grpSpPr>
        <p:sp>
          <p:nvSpPr>
            <p:cNvPr id="7" name="Shape 4"/>
            <p:cNvSpPr/>
            <p:nvPr/>
          </p:nvSpPr>
          <p:spPr>
            <a:xfrm>
              <a:off x="1196697" y="3895844"/>
              <a:ext cx="179427" cy="1261586"/>
            </a:xfrm>
            <a:prstGeom prst="roundRect">
              <a:avLst>
                <a:gd name="adj" fmla="val 56034"/>
              </a:avLst>
            </a:prstGeom>
            <a:solidFill>
              <a:schemeClr val="accent6"/>
            </a:solidFill>
            <a:ln w="7620">
              <a:solidFill>
                <a:schemeClr val="accent6"/>
              </a:solidFill>
              <a:prstDash val="solid"/>
            </a:ln>
          </p:spPr>
        </p:sp>
        <p:sp>
          <p:nvSpPr>
            <p:cNvPr id="8" name="Text 5"/>
            <p:cNvSpPr/>
            <p:nvPr/>
          </p:nvSpPr>
          <p:spPr>
            <a:xfrm>
              <a:off x="1735098" y="3895844"/>
              <a:ext cx="2816185" cy="351949"/>
            </a:xfrm>
            <a:prstGeom prst="rect">
              <a:avLst/>
            </a:prstGeom>
            <a:noFill/>
            <a:ln/>
          </p:spPr>
          <p:txBody>
            <a:bodyPr wrap="none" lIns="0" tIns="0" rIns="0" bIns="0" rtlCol="0" anchor="t"/>
            <a:lstStyle/>
            <a:p>
              <a:pPr marL="0" indent="0" algn="l">
                <a:lnSpc>
                  <a:spcPts val="2750"/>
                </a:lnSpc>
                <a:buNone/>
              </a:pPr>
              <a:r>
                <a:rPr lang="en-US" sz="2800" b="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Potențial de scalare</a:t>
              </a:r>
              <a:endParaRPr lang="en-US" sz="2800" b="1" dirty="0">
                <a:latin typeface="Times New Roman" panose="02020603050405020304" pitchFamily="18" charset="0"/>
                <a:cs typeface="Times New Roman" panose="02020603050405020304" pitchFamily="18" charset="0"/>
              </a:endParaRPr>
            </a:p>
          </p:txBody>
        </p:sp>
        <p:sp>
          <p:nvSpPr>
            <p:cNvPr id="9" name="Text 6"/>
            <p:cNvSpPr/>
            <p:nvPr/>
          </p:nvSpPr>
          <p:spPr>
            <a:xfrm>
              <a:off x="1735098" y="4391382"/>
              <a:ext cx="6571178"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Pro" pitchFamily="34" charset="-122"/>
                  <a:cs typeface="Times New Roman" panose="02020603050405020304" pitchFamily="18" charset="0"/>
                </a:rPr>
                <a:t>Tehnologia poate fi implementată în stații de epurare existente. Costurile de integrare sunt moderate.</a:t>
              </a:r>
              <a:endParaRPr lang="en-US" sz="185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AB55CE33-E92E-E7D0-38A0-F8ECC99F430B}"/>
              </a:ext>
            </a:extLst>
          </p:cNvPr>
          <p:cNvGrpSpPr/>
          <p:nvPr/>
        </p:nvGrpSpPr>
        <p:grpSpPr>
          <a:xfrm>
            <a:off x="1555790" y="5396746"/>
            <a:ext cx="6750486" cy="1261586"/>
            <a:chOff x="1555790" y="5396746"/>
            <a:chExt cx="6750486" cy="1261586"/>
          </a:xfrm>
        </p:grpSpPr>
        <p:sp>
          <p:nvSpPr>
            <p:cNvPr id="10" name="Shape 7"/>
            <p:cNvSpPr/>
            <p:nvPr/>
          </p:nvSpPr>
          <p:spPr>
            <a:xfrm>
              <a:off x="1555790" y="5396746"/>
              <a:ext cx="179427" cy="1261586"/>
            </a:xfrm>
            <a:prstGeom prst="roundRect">
              <a:avLst>
                <a:gd name="adj" fmla="val 56034"/>
              </a:avLst>
            </a:prstGeom>
            <a:solidFill>
              <a:schemeClr val="accent6"/>
            </a:solidFill>
            <a:ln w="7620">
              <a:solidFill>
                <a:schemeClr val="accent6"/>
              </a:solidFill>
              <a:prstDash val="solid"/>
            </a:ln>
          </p:spPr>
        </p:sp>
        <p:sp>
          <p:nvSpPr>
            <p:cNvPr id="11" name="Text 8"/>
            <p:cNvSpPr/>
            <p:nvPr/>
          </p:nvSpPr>
          <p:spPr>
            <a:xfrm>
              <a:off x="2094190" y="5396746"/>
              <a:ext cx="2816185" cy="351949"/>
            </a:xfrm>
            <a:prstGeom prst="rect">
              <a:avLst/>
            </a:prstGeom>
            <a:noFill/>
            <a:ln/>
          </p:spPr>
          <p:txBody>
            <a:bodyPr wrap="none" lIns="0" tIns="0" rIns="0" bIns="0" rtlCol="0" anchor="t"/>
            <a:lstStyle/>
            <a:p>
              <a:pPr marL="0" indent="0" algn="l">
                <a:lnSpc>
                  <a:spcPts val="2750"/>
                </a:lnSpc>
                <a:buNone/>
              </a:pPr>
              <a:r>
                <a:rPr lang="en-US" sz="2800" b="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Cercetare continuă</a:t>
              </a:r>
              <a:endParaRPr lang="en-US" sz="2800" b="1" dirty="0">
                <a:latin typeface="Times New Roman" panose="02020603050405020304" pitchFamily="18" charset="0"/>
                <a:cs typeface="Times New Roman" panose="02020603050405020304" pitchFamily="18" charset="0"/>
              </a:endParaRPr>
            </a:p>
          </p:txBody>
        </p:sp>
        <p:sp>
          <p:nvSpPr>
            <p:cNvPr id="12" name="Text 9"/>
            <p:cNvSpPr/>
            <p:nvPr/>
          </p:nvSpPr>
          <p:spPr>
            <a:xfrm>
              <a:off x="2094190" y="5892284"/>
              <a:ext cx="6212086" cy="766048"/>
            </a:xfrm>
            <a:prstGeom prst="rect">
              <a:avLst/>
            </a:prstGeom>
            <a:noFill/>
            <a:ln/>
          </p:spPr>
          <p:txBody>
            <a:bodyPr wrap="square" lIns="0" tIns="0" rIns="0" bIns="0" rtlCol="0" anchor="t"/>
            <a:lstStyle/>
            <a:p>
              <a:pPr marL="0" indent="0" algn="l">
                <a:lnSpc>
                  <a:spcPts val="3000"/>
                </a:lnSpc>
                <a:buNone/>
              </a:pPr>
              <a:r>
                <a:rPr lang="en-US" sz="1850" dirty="0">
                  <a:solidFill>
                    <a:srgbClr val="272525"/>
                  </a:solidFill>
                  <a:latin typeface="Times New Roman" panose="02020603050405020304" pitchFamily="18" charset="0"/>
                  <a:ea typeface="Source Sans Pro" pitchFamily="34" charset="-122"/>
                  <a:cs typeface="Times New Roman" panose="02020603050405020304" pitchFamily="18" charset="0"/>
                </a:rPr>
                <a:t>Sunt necesare parteneriate între industrie și mediul academic. Optimizarea procesului rămâne prioritară.</a:t>
              </a:r>
              <a:endParaRPr lang="en-US" sz="1850" dirty="0">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31C0B631-C026-F376-96B4-FDA72AEAEEE0}"/>
              </a:ext>
            </a:extLst>
          </p:cNvPr>
          <p:cNvPicPr>
            <a:picLocks noChangeAspect="1"/>
          </p:cNvPicPr>
          <p:nvPr/>
        </p:nvPicPr>
        <p:blipFill>
          <a:blip r:embed="rId4"/>
          <a:stretch>
            <a:fillRect/>
          </a:stretch>
        </p:blipFill>
        <p:spPr>
          <a:xfrm>
            <a:off x="12051568" y="0"/>
            <a:ext cx="2578832" cy="7620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BEBAAC-09E6-DA89-33BD-D3A273311AE3}"/>
              </a:ext>
            </a:extLst>
          </p:cNvPr>
          <p:cNvSpPr txBox="1"/>
          <p:nvPr/>
        </p:nvSpPr>
        <p:spPr>
          <a:xfrm>
            <a:off x="4291694" y="5779844"/>
            <a:ext cx="7565571" cy="1200329"/>
          </a:xfrm>
          <a:prstGeom prst="rect">
            <a:avLst/>
          </a:prstGeom>
          <a:noFill/>
        </p:spPr>
        <p:txBody>
          <a:bodyPr wrap="square" rtlCol="0">
            <a:spAutoFit/>
          </a:bodyPr>
          <a:lstStyle/>
          <a:p>
            <a:r>
              <a:rPr lang="en-US" sz="7200" b="1" dirty="0">
                <a:solidFill>
                  <a:schemeClr val="accent6">
                    <a:lumMod val="50000"/>
                  </a:schemeClr>
                </a:solidFill>
                <a:latin typeface="Times New Roman" panose="02020603050405020304" pitchFamily="18" charset="0"/>
                <a:cs typeface="Times New Roman" panose="02020603050405020304" pitchFamily="18" charset="0"/>
              </a:rPr>
              <a:t>V</a:t>
            </a:r>
            <a:r>
              <a:rPr lang="ro-RO" sz="7200" b="1" dirty="0">
                <a:solidFill>
                  <a:schemeClr val="accent6">
                    <a:lumMod val="50000"/>
                  </a:schemeClr>
                </a:solidFill>
                <a:latin typeface="Times New Roman" panose="02020603050405020304" pitchFamily="18" charset="0"/>
                <a:cs typeface="Times New Roman" panose="02020603050405020304" pitchFamily="18" charset="0"/>
              </a:rPr>
              <a:t>ă mulțumim!</a:t>
            </a:r>
            <a:endParaRPr lang="en-US" sz="7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E4ADD9B-0A09-2AC4-1018-F8D2E291EDA2}"/>
              </a:ext>
            </a:extLst>
          </p:cNvPr>
          <p:cNvPicPr>
            <a:picLocks noChangeAspect="1"/>
          </p:cNvPicPr>
          <p:nvPr/>
        </p:nvPicPr>
        <p:blipFill>
          <a:blip r:embed="rId2"/>
          <a:stretch>
            <a:fillRect/>
          </a:stretch>
        </p:blipFill>
        <p:spPr>
          <a:xfrm>
            <a:off x="7848600" y="1822195"/>
            <a:ext cx="3314700" cy="3314700"/>
          </a:xfrm>
          <a:prstGeom prst="rect">
            <a:avLst/>
          </a:prstGeom>
        </p:spPr>
      </p:pic>
      <p:pic>
        <p:nvPicPr>
          <p:cNvPr id="9" name="Picture 8">
            <a:extLst>
              <a:ext uri="{FF2B5EF4-FFF2-40B4-BE49-F238E27FC236}">
                <a16:creationId xmlns:a16="http://schemas.microsoft.com/office/drawing/2014/main" id="{8B72C916-7341-E750-F379-35648EE44D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33701" y="1017344"/>
            <a:ext cx="4762500" cy="4762500"/>
          </a:xfrm>
          <a:prstGeom prst="rect">
            <a:avLst/>
          </a:prstGeom>
        </p:spPr>
      </p:pic>
      <p:pic>
        <p:nvPicPr>
          <p:cNvPr id="10" name="Picture 9">
            <a:extLst>
              <a:ext uri="{FF2B5EF4-FFF2-40B4-BE49-F238E27FC236}">
                <a16:creationId xmlns:a16="http://schemas.microsoft.com/office/drawing/2014/main" id="{65CD06B0-CB1A-D6CA-50D0-12398DEADC6F}"/>
              </a:ext>
            </a:extLst>
          </p:cNvPr>
          <p:cNvPicPr>
            <a:picLocks noChangeAspect="1"/>
          </p:cNvPicPr>
          <p:nvPr/>
        </p:nvPicPr>
        <p:blipFill>
          <a:blip r:embed="rId4"/>
          <a:stretch>
            <a:fillRect/>
          </a:stretch>
        </p:blipFill>
        <p:spPr>
          <a:xfrm>
            <a:off x="10967899" y="417180"/>
            <a:ext cx="2578832" cy="762066"/>
          </a:xfrm>
          <a:prstGeom prst="rect">
            <a:avLst/>
          </a:prstGeom>
        </p:spPr>
      </p:pic>
    </p:spTree>
    <p:extLst>
      <p:ext uri="{BB962C8B-B14F-4D97-AF65-F5344CB8AC3E}">
        <p14:creationId xmlns:p14="http://schemas.microsoft.com/office/powerpoint/2010/main" val="477329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2A17-D675-B4FF-9FD6-6B7D98E57663}"/>
              </a:ext>
            </a:extLst>
          </p:cNvPr>
          <p:cNvSpPr>
            <a:spLocks noGrp="1"/>
          </p:cNvSpPr>
          <p:nvPr>
            <p:ph type="title"/>
          </p:nvPr>
        </p:nvSpPr>
        <p:spPr>
          <a:xfrm>
            <a:off x="2901243" y="1473637"/>
            <a:ext cx="6992761" cy="1120423"/>
          </a:xfrm>
        </p:spPr>
        <p:txBody>
          <a:bodyPr>
            <a:normAutofit/>
          </a:bodyPr>
          <a:lstStyle/>
          <a:p>
            <a:r>
              <a:rPr lang="en-GB" sz="4400" b="1" dirty="0" err="1">
                <a:latin typeface="Times New Roman" panose="02020603050405020304" pitchFamily="18" charset="0"/>
                <a:cs typeface="Times New Roman" panose="02020603050405020304" pitchFamily="18" charset="0"/>
              </a:rPr>
              <a:t>Cuprins</a:t>
            </a:r>
            <a:r>
              <a:rPr lang="en-GB"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65DFB7F-8A13-1512-60CF-D2EE9974B4DB}"/>
              </a:ext>
            </a:extLst>
          </p:cNvPr>
          <p:cNvSpPr>
            <a:spLocks noGrp="1"/>
          </p:cNvSpPr>
          <p:nvPr>
            <p:ph idx="1"/>
          </p:nvPr>
        </p:nvSpPr>
        <p:spPr>
          <a:xfrm>
            <a:off x="2901243" y="2560319"/>
            <a:ext cx="5486401" cy="4845191"/>
          </a:xfrm>
        </p:spPr>
        <p:txBody>
          <a:bodyPr>
            <a:normAutofit fontScale="85000" lnSpcReduction="20000"/>
          </a:bodyPr>
          <a:lstStyle/>
          <a:p>
            <a:pPr marL="0" marR="0">
              <a:lnSpc>
                <a:spcPct val="200000"/>
              </a:lnSpc>
              <a:spcAft>
                <a:spcPts val="1000"/>
              </a:spcAft>
            </a:pPr>
            <a:r>
              <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Introducere</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Aft>
                <a:spcPts val="1000"/>
              </a:spcAft>
            </a:pPr>
            <a:r>
              <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Obiectivele</a:t>
            </a:r>
            <a:r>
              <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cercetării</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Aft>
                <a:spcPts val="1000"/>
              </a:spcAft>
            </a:pPr>
            <a:r>
              <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Materiale</a:t>
            </a:r>
            <a:r>
              <a:rPr lang="en-US"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și </a:t>
            </a:r>
            <a:r>
              <a:rPr lang="en-US" sz="3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metode</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en-US" sz="3000" b="1" dirty="0" err="1">
                <a:solidFill>
                  <a:schemeClr val="tx1"/>
                </a:solidFill>
                <a:latin typeface="Times New Roman" panose="02020603050405020304" pitchFamily="18" charset="0"/>
                <a:cs typeface="Times New Roman" panose="02020603050405020304" pitchFamily="18" charset="0"/>
              </a:rPr>
              <a:t>Avantaje</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ș</a:t>
            </a: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dezavantaje</a:t>
            </a:r>
            <a:endParaRPr lang="en-US" sz="3000" b="1" dirty="0">
              <a:solidFill>
                <a:schemeClr val="tx1"/>
              </a:solidFill>
              <a:latin typeface="Times New Roman" panose="02020603050405020304" pitchFamily="18" charset="0"/>
              <a:cs typeface="Times New Roman" panose="02020603050405020304" pitchFamily="18" charset="0"/>
            </a:endParaRPr>
          </a:p>
          <a:p>
            <a:pPr marL="0" marR="0">
              <a:lnSpc>
                <a:spcPct val="200000"/>
              </a:lnSpc>
              <a:spcAft>
                <a:spcPts val="1000"/>
              </a:spcAft>
            </a:pPr>
            <a:r>
              <a:rPr lang="en-US" sz="3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Concluzii</a:t>
            </a:r>
            <a:endParaRPr lang="en-US"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C741635E-60E0-BA33-5403-73A98AB42C88}"/>
              </a:ext>
            </a:extLst>
          </p:cNvPr>
          <p:cNvPicPr>
            <a:picLocks noChangeAspect="1"/>
          </p:cNvPicPr>
          <p:nvPr/>
        </p:nvPicPr>
        <p:blipFill>
          <a:blip r:embed="rId2"/>
          <a:stretch>
            <a:fillRect/>
          </a:stretch>
        </p:blipFill>
        <p:spPr>
          <a:xfrm>
            <a:off x="9143999" y="0"/>
            <a:ext cx="5486401" cy="8229600"/>
          </a:xfrm>
          <a:prstGeom prst="rect">
            <a:avLst/>
          </a:prstGeom>
        </p:spPr>
      </p:pic>
      <p:pic>
        <p:nvPicPr>
          <p:cNvPr id="5" name="Picture 4">
            <a:extLst>
              <a:ext uri="{FF2B5EF4-FFF2-40B4-BE49-F238E27FC236}">
                <a16:creationId xmlns:a16="http://schemas.microsoft.com/office/drawing/2014/main" id="{EE3CF2A5-7EF6-B4DC-E9ED-37B3933C08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470" y="1"/>
            <a:ext cx="2796020" cy="824090"/>
          </a:xfrm>
          <a:prstGeom prst="rect">
            <a:avLst/>
          </a:prstGeom>
          <a:noFill/>
        </p:spPr>
      </p:pic>
    </p:spTree>
    <p:extLst>
      <p:ext uri="{BB962C8B-B14F-4D97-AF65-F5344CB8AC3E}">
        <p14:creationId xmlns:p14="http://schemas.microsoft.com/office/powerpoint/2010/main" val="32289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F694D6FE-697F-0AC5-5892-59ABEE4CB05D}"/>
              </a:ext>
            </a:extLst>
          </p:cNvPr>
          <p:cNvSpPr/>
          <p:nvPr/>
        </p:nvSpPr>
        <p:spPr>
          <a:xfrm>
            <a:off x="1345724" y="368687"/>
            <a:ext cx="7468553" cy="680812"/>
          </a:xfrm>
          <a:prstGeom prst="rect">
            <a:avLst/>
          </a:prstGeom>
          <a:noFill/>
          <a:ln/>
        </p:spPr>
        <p:txBody>
          <a:bodyPr wrap="square" lIns="0" tIns="0" rIns="0" bIns="0" rtlCol="0" anchor="t"/>
          <a:lstStyle/>
          <a:p>
            <a:pPr marL="0" indent="0" algn="l">
              <a:lnSpc>
                <a:spcPts val="4850"/>
              </a:lnSpc>
              <a:buNone/>
            </a:pPr>
            <a:r>
              <a:rPr lang="en-US" sz="4400" b="1" dirty="0" err="1">
                <a:latin typeface="Times New Roman" panose="02020603050405020304" pitchFamily="18" charset="0"/>
                <a:ea typeface="Nunito Semi Bold" pitchFamily="34" charset="-122"/>
                <a:cs typeface="Times New Roman" panose="02020603050405020304" pitchFamily="18" charset="0"/>
              </a:rPr>
              <a:t>Introducere</a:t>
            </a:r>
            <a:r>
              <a:rPr lang="en-US" sz="4400" b="1" dirty="0">
                <a:latin typeface="Times New Roman" panose="02020603050405020304" pitchFamily="18" charset="0"/>
                <a:ea typeface="Nunito Semi Bold" pitchFamily="34" charset="-122"/>
                <a:cs typeface="Times New Roman" panose="02020603050405020304" pitchFamily="18" charset="0"/>
              </a:rPr>
              <a:t> - </a:t>
            </a:r>
            <a:r>
              <a:rPr lang="en-US" sz="4400" b="1" dirty="0" err="1">
                <a:latin typeface="Times New Roman" panose="02020603050405020304" pitchFamily="18" charset="0"/>
                <a:ea typeface="Nunito Semi Bold" pitchFamily="34" charset="-122"/>
                <a:cs typeface="Times New Roman" panose="02020603050405020304" pitchFamily="18" charset="0"/>
              </a:rPr>
              <a:t>Poluarea</a:t>
            </a:r>
            <a:r>
              <a:rPr lang="en-US" sz="4400" b="1" dirty="0">
                <a:latin typeface="Times New Roman" panose="02020603050405020304" pitchFamily="18" charset="0"/>
                <a:ea typeface="Nunito Semi Bold" pitchFamily="34" charset="-122"/>
                <a:cs typeface="Times New Roman" panose="02020603050405020304" pitchFamily="18" charset="0"/>
              </a:rPr>
              <a:t> Apelor </a:t>
            </a:r>
            <a:endParaRPr lang="en-US" sz="4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BCDDA4-7C7C-A1C8-916A-CAE2AD70D8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95275" y="165625"/>
            <a:ext cx="2578802" cy="760068"/>
          </a:xfrm>
          <a:prstGeom prst="rect">
            <a:avLst/>
          </a:prstGeom>
          <a:noFill/>
        </p:spPr>
      </p:pic>
      <p:pic>
        <p:nvPicPr>
          <p:cNvPr id="1028" name="Picture 4" descr="tumblr_o4jqn9Z8MQ1qanmclo1_500">
            <a:extLst>
              <a:ext uri="{FF2B5EF4-FFF2-40B4-BE49-F238E27FC236}">
                <a16:creationId xmlns:a16="http://schemas.microsoft.com/office/drawing/2014/main" id="{488CC33F-C0DA-DB09-C2B8-D52158644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1760" y="1270395"/>
            <a:ext cx="3814939" cy="3073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269F56-187C-AEF0-45B7-B4F302CBC32D}"/>
              </a:ext>
            </a:extLst>
          </p:cNvPr>
          <p:cNvPicPr>
            <a:picLocks noChangeAspect="1"/>
          </p:cNvPicPr>
          <p:nvPr/>
        </p:nvPicPr>
        <p:blipFill>
          <a:blip r:embed="rId5">
            <a:clrChange>
              <a:clrFrom>
                <a:srgbClr val="000000">
                  <a:alpha val="0"/>
                </a:srgbClr>
              </a:clrFrom>
              <a:clrTo>
                <a:srgbClr val="000000">
                  <a:alpha val="0"/>
                </a:srgbClr>
              </a:clrTo>
            </a:clrChange>
          </a:blip>
          <a:srcRect l="14070" t="3265" r="19347" b="4523"/>
          <a:stretch>
            <a:fillRect/>
          </a:stretch>
        </p:blipFill>
        <p:spPr>
          <a:xfrm>
            <a:off x="6422265" y="1332974"/>
            <a:ext cx="2174184" cy="3011040"/>
          </a:xfrm>
          <a:prstGeom prst="rect">
            <a:avLst/>
          </a:prstGeom>
        </p:spPr>
      </p:pic>
      <p:pic>
        <p:nvPicPr>
          <p:cNvPr id="11" name="Picture 10">
            <a:extLst>
              <a:ext uri="{FF2B5EF4-FFF2-40B4-BE49-F238E27FC236}">
                <a16:creationId xmlns:a16="http://schemas.microsoft.com/office/drawing/2014/main" id="{45F5B036-3368-BAC6-7D71-73792B3EE5E8}"/>
              </a:ext>
            </a:extLst>
          </p:cNvPr>
          <p:cNvPicPr>
            <a:picLocks noChangeAspect="1"/>
          </p:cNvPicPr>
          <p:nvPr/>
        </p:nvPicPr>
        <p:blipFill>
          <a:blip r:embed="rId6"/>
          <a:srcRect l="29012" t="28532" r="15432" b="31706"/>
          <a:stretch>
            <a:fillRect/>
          </a:stretch>
        </p:blipFill>
        <p:spPr>
          <a:xfrm>
            <a:off x="3338114" y="4688716"/>
            <a:ext cx="8342485" cy="3358581"/>
          </a:xfrm>
          <a:prstGeom prst="rect">
            <a:avLst/>
          </a:prstGeom>
        </p:spPr>
      </p:pic>
      <p:pic>
        <p:nvPicPr>
          <p:cNvPr id="12" name="Picture 11">
            <a:extLst>
              <a:ext uri="{FF2B5EF4-FFF2-40B4-BE49-F238E27FC236}">
                <a16:creationId xmlns:a16="http://schemas.microsoft.com/office/drawing/2014/main" id="{DED37D40-C2C6-8485-7795-F34B8FA01F28}"/>
              </a:ext>
            </a:extLst>
          </p:cNvPr>
          <p:cNvPicPr>
            <a:picLocks noChangeAspect="1"/>
          </p:cNvPicPr>
          <p:nvPr/>
        </p:nvPicPr>
        <p:blipFill>
          <a:blip r:embed="rId7"/>
          <a:stretch>
            <a:fillRect/>
          </a:stretch>
        </p:blipFill>
        <p:spPr>
          <a:xfrm>
            <a:off x="932283" y="1049499"/>
            <a:ext cx="5407621" cy="3761558"/>
          </a:xfrm>
          <a:prstGeom prst="rect">
            <a:avLst/>
          </a:prstGeom>
        </p:spPr>
      </p:pic>
    </p:spTree>
    <p:extLst>
      <p:ext uri="{BB962C8B-B14F-4D97-AF65-F5344CB8AC3E}">
        <p14:creationId xmlns:p14="http://schemas.microsoft.com/office/powerpoint/2010/main" val="206419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7427" y="675857"/>
            <a:ext cx="12216955" cy="704017"/>
          </a:xfrm>
          <a:prstGeom prst="rect">
            <a:avLst/>
          </a:prstGeom>
          <a:noFill/>
          <a:ln/>
        </p:spPr>
        <p:txBody>
          <a:bodyPr wrap="none" lIns="0" tIns="0" rIns="0" bIns="0" rtlCol="0" anchor="t"/>
          <a:lstStyle/>
          <a:p>
            <a:pPr marL="0" indent="0" algn="l">
              <a:lnSpc>
                <a:spcPts val="5500"/>
              </a:lnSpc>
              <a:buNone/>
            </a:pPr>
            <a:r>
              <a:rPr lang="en-US" sz="4400" b="1" dirty="0">
                <a:latin typeface="Times New Roman" panose="02020603050405020304" pitchFamily="18" charset="0"/>
                <a:ea typeface="Source Serif Pro Semi Bold" pitchFamily="34" charset="-122"/>
                <a:cs typeface="Times New Roman" panose="02020603050405020304" pitchFamily="18" charset="0"/>
              </a:rPr>
              <a:t>Ce reprezintă biotehnologia și economia circulară?</a:t>
            </a:r>
            <a:endParaRPr lang="en-US" sz="4400" b="1" dirty="0">
              <a:latin typeface="Times New Roman" panose="02020603050405020304" pitchFamily="18" charset="0"/>
              <a:cs typeface="Times New Roman" panose="02020603050405020304" pitchFamily="18" charset="0"/>
            </a:endParaRPr>
          </a:p>
        </p:txBody>
      </p:sp>
      <p:sp>
        <p:nvSpPr>
          <p:cNvPr id="4" name="Text 2"/>
          <p:cNvSpPr/>
          <p:nvPr/>
        </p:nvSpPr>
        <p:spPr>
          <a:xfrm>
            <a:off x="819829" y="6848237"/>
            <a:ext cx="3928586" cy="1149072"/>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6" name="Text 4"/>
          <p:cNvSpPr/>
          <p:nvPr/>
        </p:nvSpPr>
        <p:spPr>
          <a:xfrm>
            <a:off x="4748415" y="6972694"/>
            <a:ext cx="3928586" cy="1149072"/>
          </a:xfrm>
          <a:prstGeom prst="rect">
            <a:avLst/>
          </a:prstGeom>
          <a:noFill/>
          <a:ln/>
        </p:spPr>
        <p:txBody>
          <a:bodyPr wrap="square" lIns="0" tIns="0" rIns="0" bIns="0" rtlCol="0" anchor="t"/>
          <a:lstStyle/>
          <a:p>
            <a:pPr marL="0" indent="0" algn="l">
              <a:lnSpc>
                <a:spcPts val="3000"/>
              </a:lnSpc>
              <a:buNone/>
            </a:pPr>
            <a:endParaRPr lang="en-US" sz="1850" dirty="0"/>
          </a:p>
        </p:txBody>
      </p:sp>
      <p:pic>
        <p:nvPicPr>
          <p:cNvPr id="9" name="Picture 8">
            <a:extLst>
              <a:ext uri="{FF2B5EF4-FFF2-40B4-BE49-F238E27FC236}">
                <a16:creationId xmlns:a16="http://schemas.microsoft.com/office/drawing/2014/main" id="{3D8614DD-1370-5CD1-67D3-5B1EB3C50A70}"/>
              </a:ext>
            </a:extLst>
          </p:cNvPr>
          <p:cNvPicPr>
            <a:picLocks noChangeAspect="1"/>
          </p:cNvPicPr>
          <p:nvPr/>
        </p:nvPicPr>
        <p:blipFill>
          <a:blip r:embed="rId3"/>
          <a:stretch>
            <a:fillRect/>
          </a:stretch>
        </p:blipFill>
        <p:spPr>
          <a:xfrm>
            <a:off x="11641085" y="21964"/>
            <a:ext cx="2578832" cy="762066"/>
          </a:xfrm>
          <a:prstGeom prst="rect">
            <a:avLst/>
          </a:prstGeom>
        </p:spPr>
      </p:pic>
      <p:graphicFrame>
        <p:nvGraphicFramePr>
          <p:cNvPr id="10" name="Diagram 9">
            <a:extLst>
              <a:ext uri="{FF2B5EF4-FFF2-40B4-BE49-F238E27FC236}">
                <a16:creationId xmlns:a16="http://schemas.microsoft.com/office/drawing/2014/main" id="{11E4E263-8F51-170B-55AC-4D8782B96CEF}"/>
              </a:ext>
            </a:extLst>
          </p:cNvPr>
          <p:cNvGraphicFramePr/>
          <p:nvPr>
            <p:extLst>
              <p:ext uri="{D42A27DB-BD31-4B8C-83A1-F6EECF244321}">
                <p14:modId xmlns:p14="http://schemas.microsoft.com/office/powerpoint/2010/main" val="3397895274"/>
              </p:ext>
            </p:extLst>
          </p:nvPr>
        </p:nvGraphicFramePr>
        <p:xfrm>
          <a:off x="5467067" y="1490777"/>
          <a:ext cx="9753600" cy="650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930C4E4E-0343-4399-2A4F-DEA637A88048}"/>
              </a:ext>
            </a:extLst>
          </p:cNvPr>
          <p:cNvPicPr>
            <a:picLocks noChangeAspect="1"/>
          </p:cNvPicPr>
          <p:nvPr/>
        </p:nvPicPr>
        <p:blipFill>
          <a:blip r:embed="rId9"/>
          <a:srcRect l="11166"/>
          <a:stretch>
            <a:fillRect/>
          </a:stretch>
        </p:blipFill>
        <p:spPr>
          <a:xfrm>
            <a:off x="936827" y="2536058"/>
            <a:ext cx="5728029" cy="3280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31365-18D9-E98A-9E5F-13788AA3246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B2E05EC-137B-5C19-61DA-E1FFBF263264}"/>
              </a:ext>
            </a:extLst>
          </p:cNvPr>
          <p:cNvSpPr/>
          <p:nvPr/>
        </p:nvSpPr>
        <p:spPr>
          <a:xfrm>
            <a:off x="766763" y="527090"/>
            <a:ext cx="10103048" cy="563880"/>
          </a:xfrm>
          <a:prstGeom prst="rect">
            <a:avLst/>
          </a:prstGeom>
          <a:noFill/>
          <a:ln/>
        </p:spPr>
        <p:txBody>
          <a:bodyPr wrap="none" lIns="0" tIns="0" rIns="0" bIns="0" rtlCol="0" anchor="t"/>
          <a:lstStyle/>
          <a:p>
            <a:pPr marL="0" indent="0" algn="l">
              <a:lnSpc>
                <a:spcPts val="4400"/>
              </a:lnSpc>
              <a:buNone/>
            </a:pPr>
            <a:r>
              <a:rPr lang="en-US" sz="4400" b="1" dirty="0">
                <a:latin typeface="Times New Roman" panose="02020603050405020304" pitchFamily="18" charset="0"/>
                <a:ea typeface="Nunito Semi Bold" pitchFamily="34" charset="-122"/>
                <a:cs typeface="Times New Roman" panose="02020603050405020304" pitchFamily="18" charset="0"/>
              </a:rPr>
              <a:t>Problema Deșeurilor din Industria Biotehnologică</a:t>
            </a:r>
            <a:endParaRPr lang="en-US" sz="4400" b="1" dirty="0">
              <a:latin typeface="Times New Roman" panose="02020603050405020304" pitchFamily="18" charset="0"/>
              <a:cs typeface="Times New Roman" panose="02020603050405020304" pitchFamily="18" charset="0"/>
            </a:endParaRPr>
          </a:p>
        </p:txBody>
      </p:sp>
      <p:sp>
        <p:nvSpPr>
          <p:cNvPr id="3" name="Text 1">
            <a:extLst>
              <a:ext uri="{FF2B5EF4-FFF2-40B4-BE49-F238E27FC236}">
                <a16:creationId xmlns:a16="http://schemas.microsoft.com/office/drawing/2014/main" id="{5412F499-ABA2-A72B-8FE3-712EA5E042CB}"/>
              </a:ext>
            </a:extLst>
          </p:cNvPr>
          <p:cNvSpPr/>
          <p:nvPr/>
        </p:nvSpPr>
        <p:spPr>
          <a:xfrm>
            <a:off x="766763" y="1474351"/>
            <a:ext cx="13096875" cy="920115"/>
          </a:xfrm>
          <a:prstGeom prst="rect">
            <a:avLst/>
          </a:prstGeom>
          <a:noFill/>
          <a:ln/>
        </p:spPr>
        <p:txBody>
          <a:bodyPr wrap="square" lIns="0" tIns="0" rIns="0" bIns="0" rtlCol="0" anchor="t"/>
          <a:lstStyle/>
          <a:p>
            <a:pPr marL="0" indent="0" algn="l">
              <a:lnSpc>
                <a:spcPts val="2400"/>
              </a:lnSpc>
              <a:buNone/>
            </a:pPr>
            <a:r>
              <a:rPr lang="en-US" dirty="0">
                <a:latin typeface="Times New Roman" panose="02020603050405020304" pitchFamily="18" charset="0"/>
                <a:ea typeface="PT Sans" pitchFamily="34" charset="-122"/>
                <a:cs typeface="Times New Roman" panose="02020603050405020304" pitchFamily="18" charset="0"/>
              </a:rPr>
              <a:t>Industriile biotehnologice, inclusiv cele implicate în procese de fermentație</a:t>
            </a:r>
            <a:r>
              <a:rPr lang="ro-RO" dirty="0">
                <a:latin typeface="Times New Roman" panose="02020603050405020304" pitchFamily="18" charset="0"/>
                <a:ea typeface="PT Sans" pitchFamily="34" charset="-122"/>
                <a:cs typeface="Times New Roman" panose="02020603050405020304" pitchFamily="18" charset="0"/>
              </a:rPr>
              <a:t> a nistatinei</a:t>
            </a:r>
            <a:r>
              <a:rPr lang="en-US" dirty="0">
                <a:latin typeface="Times New Roman" panose="02020603050405020304" pitchFamily="18" charset="0"/>
                <a:ea typeface="PT Sans" pitchFamily="34" charset="-122"/>
                <a:cs typeface="Times New Roman" panose="02020603050405020304" pitchFamily="18" charset="0"/>
              </a:rPr>
              <a:t>, generează anual cantități semnificative de deșeuri solide și lichide. O parte importantă din aceste reziduuri constă în miceliu epuizat – </a:t>
            </a:r>
            <a:r>
              <a:rPr lang="en-US" dirty="0" err="1">
                <a:latin typeface="Times New Roman" panose="02020603050405020304" pitchFamily="18" charset="0"/>
                <a:ea typeface="PT Sans" pitchFamily="34" charset="-122"/>
                <a:cs typeface="Times New Roman" panose="02020603050405020304" pitchFamily="18" charset="0"/>
              </a:rPr>
              <a:t>biomasa</a:t>
            </a:r>
            <a:r>
              <a:rPr lang="en-US" dirty="0">
                <a:latin typeface="Times New Roman" panose="02020603050405020304" pitchFamily="18" charset="0"/>
                <a:ea typeface="PT Sans" pitchFamily="34" charset="-122"/>
                <a:cs typeface="Times New Roman" panose="02020603050405020304" pitchFamily="18" charset="0"/>
              </a:rPr>
              <a:t> rămasă după extragerea produsului activ</a:t>
            </a:r>
            <a:r>
              <a:rPr lang="ro-RO" dirty="0">
                <a:latin typeface="Times New Roman" panose="02020603050405020304" pitchFamily="18" charset="0"/>
                <a:ea typeface="PT Sans"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Text 2">
            <a:extLst>
              <a:ext uri="{FF2B5EF4-FFF2-40B4-BE49-F238E27FC236}">
                <a16:creationId xmlns:a16="http://schemas.microsoft.com/office/drawing/2014/main" id="{1D90167A-5CA2-34D3-750E-85B44052CB79}"/>
              </a:ext>
            </a:extLst>
          </p:cNvPr>
          <p:cNvSpPr/>
          <p:nvPr/>
        </p:nvSpPr>
        <p:spPr>
          <a:xfrm>
            <a:off x="4430851" y="6730067"/>
            <a:ext cx="323493" cy="404336"/>
          </a:xfrm>
          <a:prstGeom prst="rect">
            <a:avLst/>
          </a:prstGeom>
          <a:noFill/>
          <a:ln/>
        </p:spPr>
        <p:txBody>
          <a:bodyPr wrap="none" lIns="0" tIns="0" rIns="0" bIns="0" rtlCol="0" anchor="t"/>
          <a:lstStyle/>
          <a:p>
            <a:pPr marL="0" indent="0" algn="l">
              <a:lnSpc>
                <a:spcPts val="4050"/>
              </a:lnSpc>
              <a:buNone/>
            </a:pPr>
            <a:r>
              <a:rPr lang="en-US" sz="2500" dirty="0">
                <a:solidFill>
                  <a:srgbClr val="FFFFFF"/>
                </a:solidFill>
                <a:latin typeface="Nunito Semi Bold" pitchFamily="34" charset="0"/>
                <a:ea typeface="Nunito Semi Bold" pitchFamily="34" charset="-122"/>
                <a:cs typeface="Nunito Semi Bold" pitchFamily="34" charset="-120"/>
              </a:rPr>
              <a:t>1</a:t>
            </a:r>
            <a:endParaRPr lang="en-US" sz="2500" dirty="0"/>
          </a:p>
        </p:txBody>
      </p:sp>
      <p:sp>
        <p:nvSpPr>
          <p:cNvPr id="7" name="Text 3">
            <a:extLst>
              <a:ext uri="{FF2B5EF4-FFF2-40B4-BE49-F238E27FC236}">
                <a16:creationId xmlns:a16="http://schemas.microsoft.com/office/drawing/2014/main" id="{C9170E48-9C86-F258-CFE5-E35EB5FD76E7}"/>
              </a:ext>
            </a:extLst>
          </p:cNvPr>
          <p:cNvSpPr/>
          <p:nvPr/>
        </p:nvSpPr>
        <p:spPr>
          <a:xfrm>
            <a:off x="6025694" y="5135225"/>
            <a:ext cx="323493" cy="404336"/>
          </a:xfrm>
          <a:prstGeom prst="rect">
            <a:avLst/>
          </a:prstGeom>
          <a:noFill/>
          <a:ln/>
        </p:spPr>
        <p:txBody>
          <a:bodyPr wrap="none" lIns="0" tIns="0" rIns="0" bIns="0" rtlCol="0" anchor="t"/>
          <a:lstStyle/>
          <a:p>
            <a:pPr marL="0" indent="0" algn="l">
              <a:lnSpc>
                <a:spcPts val="4050"/>
              </a:lnSpc>
              <a:buNone/>
            </a:pPr>
            <a:r>
              <a:rPr lang="en-US" sz="2500" dirty="0">
                <a:solidFill>
                  <a:srgbClr val="FFFFFF"/>
                </a:solidFill>
                <a:latin typeface="Nunito Semi Bold" pitchFamily="34" charset="0"/>
                <a:ea typeface="Nunito Semi Bold" pitchFamily="34" charset="-122"/>
                <a:cs typeface="Nunito Semi Bold" pitchFamily="34" charset="-120"/>
              </a:rPr>
              <a:t>2</a:t>
            </a:r>
            <a:endParaRPr lang="en-US" sz="2500" dirty="0"/>
          </a:p>
        </p:txBody>
      </p:sp>
      <p:sp>
        <p:nvSpPr>
          <p:cNvPr id="9" name="Text 4">
            <a:extLst>
              <a:ext uri="{FF2B5EF4-FFF2-40B4-BE49-F238E27FC236}">
                <a16:creationId xmlns:a16="http://schemas.microsoft.com/office/drawing/2014/main" id="{84ED2703-A314-1E50-5A8F-8DF19C8D9B51}"/>
              </a:ext>
            </a:extLst>
          </p:cNvPr>
          <p:cNvSpPr/>
          <p:nvPr/>
        </p:nvSpPr>
        <p:spPr>
          <a:xfrm>
            <a:off x="8281095" y="5135225"/>
            <a:ext cx="323493" cy="404336"/>
          </a:xfrm>
          <a:prstGeom prst="rect">
            <a:avLst/>
          </a:prstGeom>
          <a:noFill/>
          <a:ln/>
        </p:spPr>
        <p:txBody>
          <a:bodyPr wrap="none" lIns="0" tIns="0" rIns="0" bIns="0" rtlCol="0" anchor="t"/>
          <a:lstStyle/>
          <a:p>
            <a:pPr marL="0" indent="0" algn="l">
              <a:lnSpc>
                <a:spcPts val="4050"/>
              </a:lnSpc>
              <a:buNone/>
            </a:pPr>
            <a:r>
              <a:rPr lang="en-US" sz="2500" dirty="0">
                <a:solidFill>
                  <a:srgbClr val="FFFFFF"/>
                </a:solidFill>
                <a:latin typeface="Nunito Semi Bold" pitchFamily="34" charset="0"/>
                <a:ea typeface="Nunito Semi Bold" pitchFamily="34" charset="-122"/>
                <a:cs typeface="Nunito Semi Bold" pitchFamily="34" charset="-120"/>
              </a:rPr>
              <a:t>3</a:t>
            </a:r>
            <a:endParaRPr lang="en-US" sz="2500" dirty="0"/>
          </a:p>
        </p:txBody>
      </p:sp>
      <p:sp>
        <p:nvSpPr>
          <p:cNvPr id="11" name="Text 5">
            <a:extLst>
              <a:ext uri="{FF2B5EF4-FFF2-40B4-BE49-F238E27FC236}">
                <a16:creationId xmlns:a16="http://schemas.microsoft.com/office/drawing/2014/main" id="{BA5CE0FC-60D2-D61D-1D9C-63ACF02FC93A}"/>
              </a:ext>
            </a:extLst>
          </p:cNvPr>
          <p:cNvSpPr/>
          <p:nvPr/>
        </p:nvSpPr>
        <p:spPr>
          <a:xfrm>
            <a:off x="9875937" y="6730067"/>
            <a:ext cx="323493" cy="404336"/>
          </a:xfrm>
          <a:prstGeom prst="rect">
            <a:avLst/>
          </a:prstGeom>
          <a:noFill/>
          <a:ln/>
        </p:spPr>
        <p:txBody>
          <a:bodyPr wrap="none" lIns="0" tIns="0" rIns="0" bIns="0" rtlCol="0" anchor="t"/>
          <a:lstStyle/>
          <a:p>
            <a:pPr marL="0" indent="0" algn="l">
              <a:lnSpc>
                <a:spcPts val="4050"/>
              </a:lnSpc>
              <a:buNone/>
            </a:pPr>
            <a:r>
              <a:rPr lang="en-US" sz="2500" dirty="0">
                <a:solidFill>
                  <a:srgbClr val="FFFFFF"/>
                </a:solidFill>
                <a:latin typeface="Nunito Semi Bold" pitchFamily="34" charset="0"/>
                <a:ea typeface="Nunito Semi Bold" pitchFamily="34" charset="-122"/>
                <a:cs typeface="Nunito Semi Bold" pitchFamily="34" charset="-120"/>
              </a:rPr>
              <a:t>4</a:t>
            </a:r>
            <a:endParaRPr lang="en-US" sz="2500" dirty="0"/>
          </a:p>
        </p:txBody>
      </p:sp>
      <p:sp>
        <p:nvSpPr>
          <p:cNvPr id="12" name="Text 6">
            <a:extLst>
              <a:ext uri="{FF2B5EF4-FFF2-40B4-BE49-F238E27FC236}">
                <a16:creationId xmlns:a16="http://schemas.microsoft.com/office/drawing/2014/main" id="{CE325325-0A8C-01EE-D30B-61CA4A1CB74B}"/>
              </a:ext>
            </a:extLst>
          </p:cNvPr>
          <p:cNvSpPr/>
          <p:nvPr/>
        </p:nvSpPr>
        <p:spPr>
          <a:xfrm>
            <a:off x="1293376" y="3828575"/>
            <a:ext cx="2255282" cy="281821"/>
          </a:xfrm>
          <a:prstGeom prst="rect">
            <a:avLst/>
          </a:prstGeom>
          <a:noFill/>
          <a:ln/>
        </p:spPr>
        <p:txBody>
          <a:bodyPr wrap="none" lIns="0" tIns="0" rIns="0" bIns="0" rtlCol="0" anchor="t"/>
          <a:lstStyle/>
          <a:p>
            <a:pPr marL="0" indent="0" algn="ctr">
              <a:lnSpc>
                <a:spcPts val="2200"/>
              </a:lnSpc>
              <a:buNone/>
            </a:pPr>
            <a:endParaRPr lang="en-US" sz="2000" b="1" dirty="0">
              <a:latin typeface="Times New Roman" panose="02020603050405020304" pitchFamily="18" charset="0"/>
              <a:cs typeface="Times New Roman" panose="02020603050405020304" pitchFamily="18" charset="0"/>
            </a:endParaRPr>
          </a:p>
        </p:txBody>
      </p:sp>
      <p:sp>
        <p:nvSpPr>
          <p:cNvPr id="14" name="Text 8">
            <a:extLst>
              <a:ext uri="{FF2B5EF4-FFF2-40B4-BE49-F238E27FC236}">
                <a16:creationId xmlns:a16="http://schemas.microsoft.com/office/drawing/2014/main" id="{5BB693D1-5EC6-CC52-0C18-AACE9F5F82FA}"/>
              </a:ext>
            </a:extLst>
          </p:cNvPr>
          <p:cNvSpPr/>
          <p:nvPr/>
        </p:nvSpPr>
        <p:spPr>
          <a:xfrm>
            <a:off x="4514374" y="2610088"/>
            <a:ext cx="2255282" cy="281821"/>
          </a:xfrm>
          <a:prstGeom prst="rect">
            <a:avLst/>
          </a:prstGeom>
          <a:noFill/>
          <a:ln/>
        </p:spPr>
        <p:txBody>
          <a:bodyPr wrap="none" lIns="0" tIns="0" rIns="0" bIns="0" rtlCol="0" anchor="t"/>
          <a:lstStyle/>
          <a:p>
            <a:pPr marL="0" indent="0" algn="ctr">
              <a:lnSpc>
                <a:spcPts val="2200"/>
              </a:lnSpc>
              <a:buNone/>
            </a:pPr>
            <a:endParaRPr lang="en-US" sz="20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7ADD70C-1CE2-0139-2F64-BA7CCCD5986E}"/>
              </a:ext>
            </a:extLst>
          </p:cNvPr>
          <p:cNvPicPr>
            <a:picLocks noChangeAspect="1"/>
          </p:cNvPicPr>
          <p:nvPr/>
        </p:nvPicPr>
        <p:blipFill>
          <a:blip r:embed="rId3"/>
          <a:stretch>
            <a:fillRect/>
          </a:stretch>
        </p:blipFill>
        <p:spPr>
          <a:xfrm>
            <a:off x="12051568" y="-33403"/>
            <a:ext cx="2578832" cy="762066"/>
          </a:xfrm>
          <a:prstGeom prst="rect">
            <a:avLst/>
          </a:prstGeom>
        </p:spPr>
      </p:pic>
      <p:grpSp>
        <p:nvGrpSpPr>
          <p:cNvPr id="4" name="Group 3">
            <a:extLst>
              <a:ext uri="{FF2B5EF4-FFF2-40B4-BE49-F238E27FC236}">
                <a16:creationId xmlns:a16="http://schemas.microsoft.com/office/drawing/2014/main" id="{5FEF84CC-BBB7-3076-0F79-0B1750390D2C}"/>
              </a:ext>
            </a:extLst>
          </p:cNvPr>
          <p:cNvGrpSpPr/>
          <p:nvPr/>
        </p:nvGrpSpPr>
        <p:grpSpPr>
          <a:xfrm>
            <a:off x="2205342" y="2146121"/>
            <a:ext cx="10219716" cy="10208550"/>
            <a:chOff x="2886775" y="2146121"/>
            <a:chExt cx="10219716" cy="10208550"/>
          </a:xfrm>
        </p:grpSpPr>
        <p:sp>
          <p:nvSpPr>
            <p:cNvPr id="6" name="Freeform: Shape 5">
              <a:extLst>
                <a:ext uri="{FF2B5EF4-FFF2-40B4-BE49-F238E27FC236}">
                  <a16:creationId xmlns:a16="http://schemas.microsoft.com/office/drawing/2014/main" id="{838D72C2-0269-E3CB-63E5-EA801AC4C548}"/>
                </a:ext>
              </a:extLst>
            </p:cNvPr>
            <p:cNvSpPr/>
            <p:nvPr/>
          </p:nvSpPr>
          <p:spPr>
            <a:xfrm>
              <a:off x="3720798" y="2686708"/>
              <a:ext cx="8732560" cy="8732560"/>
            </a:xfrm>
            <a:custGeom>
              <a:avLst/>
              <a:gdLst>
                <a:gd name="connsiteX0" fmla="*/ 4366280 w 8732560"/>
                <a:gd name="connsiteY0" fmla="*/ 0 h 8732560"/>
                <a:gd name="connsiteX1" fmla="*/ 7779977 w 8732560"/>
                <a:gd name="connsiteY1" fmla="*/ 1643951 h 8732560"/>
                <a:gd name="connsiteX2" fmla="*/ 4366280 w 8732560"/>
                <a:gd name="connsiteY2" fmla="*/ 4366280 h 8732560"/>
                <a:gd name="connsiteX3" fmla="*/ 4366280 w 8732560"/>
                <a:gd name="connsiteY3" fmla="*/ 0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4366280" y="0"/>
                  </a:moveTo>
                  <a:cubicBezTo>
                    <a:pt x="5695047" y="0"/>
                    <a:pt x="6951504" y="605078"/>
                    <a:pt x="7779977" y="1643951"/>
                  </a:cubicBezTo>
                  <a:lnTo>
                    <a:pt x="4366280" y="4366280"/>
                  </a:lnTo>
                  <a:lnTo>
                    <a:pt x="436628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613113" tIns="836280" rIns="2091066" bIns="6283736"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latin typeface="Times New Roman" panose="02020603050405020304" pitchFamily="18" charset="0"/>
                  <a:cs typeface="Times New Roman" panose="02020603050405020304" pitchFamily="18" charset="0"/>
                </a:rPr>
                <a:t> </a:t>
              </a:r>
              <a:r>
                <a:rPr lang="ro-RO" sz="2400" b="1" kern="1200" dirty="0">
                  <a:solidFill>
                    <a:schemeClr val="tx1"/>
                  </a:solidFill>
                  <a:latin typeface="Times New Roman" panose="02020603050405020304" pitchFamily="18" charset="0"/>
                  <a:cs typeface="Times New Roman" panose="02020603050405020304" pitchFamily="18" charset="0"/>
                </a:rPr>
                <a:t>Medii Reziduale</a:t>
              </a:r>
            </a:p>
            <a:p>
              <a:pPr marL="0" lvl="0" indent="0" algn="ctr"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ea typeface="PT Sans" pitchFamily="34" charset="-122"/>
                  <a:cs typeface="Times New Roman" panose="02020603050405020304" pitchFamily="18" charset="0"/>
                </a:rPr>
                <a:t>Conțin glucoză, proteine și săruri rămase după procesele biotehnologice</a:t>
              </a:r>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9469A084-C4B2-077A-D153-CF83A3393495}"/>
                </a:ext>
              </a:extLst>
            </p:cNvPr>
            <p:cNvSpPr/>
            <p:nvPr/>
          </p:nvSpPr>
          <p:spPr>
            <a:xfrm>
              <a:off x="3833074" y="2827052"/>
              <a:ext cx="8732560" cy="8732560"/>
            </a:xfrm>
            <a:custGeom>
              <a:avLst/>
              <a:gdLst>
                <a:gd name="connsiteX0" fmla="*/ 7779977 w 8732560"/>
                <a:gd name="connsiteY0" fmla="*/ 1643951 h 8732560"/>
                <a:gd name="connsiteX1" fmla="*/ 8623089 w 8732560"/>
                <a:gd name="connsiteY1" fmla="*/ 5337868 h 8732560"/>
                <a:gd name="connsiteX2" fmla="*/ 4366280 w 8732560"/>
                <a:gd name="connsiteY2" fmla="*/ 4366280 h 8732560"/>
                <a:gd name="connsiteX3" fmla="*/ 7779977 w 8732560"/>
                <a:gd name="connsiteY3" fmla="*/ 1643951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7779977" y="1643951"/>
                  </a:moveTo>
                  <a:cubicBezTo>
                    <a:pt x="8608448" y="2682822"/>
                    <a:pt x="8918767" y="4042418"/>
                    <a:pt x="8623089" y="5337868"/>
                  </a:cubicBezTo>
                  <a:lnTo>
                    <a:pt x="4366280" y="4366280"/>
                  </a:lnTo>
                  <a:lnTo>
                    <a:pt x="7779977" y="1643951"/>
                  </a:lnTo>
                  <a:close/>
                </a:path>
              </a:pathLst>
            </a:custGeom>
          </p:spPr>
          <p:style>
            <a:lnRef idx="2">
              <a:schemeClr val="lt1">
                <a:hueOff val="0"/>
                <a:satOff val="0"/>
                <a:lumOff val="0"/>
                <a:alphaOff val="0"/>
              </a:schemeClr>
            </a:lnRef>
            <a:fillRef idx="1">
              <a:schemeClr val="accent5">
                <a:hueOff val="801355"/>
                <a:satOff val="-1627"/>
                <a:lumOff val="1046"/>
                <a:alphaOff val="0"/>
              </a:schemeClr>
            </a:fillRef>
            <a:effectRef idx="0">
              <a:schemeClr val="accent5">
                <a:hueOff val="801355"/>
                <a:satOff val="-1627"/>
                <a:lumOff val="1046"/>
                <a:alphaOff val="0"/>
              </a:schemeClr>
            </a:effectRef>
            <a:fontRef idx="minor">
              <a:schemeClr val="lt1"/>
            </a:fontRef>
          </p:style>
          <p:txBody>
            <a:bodyPr spcFirstLastPara="0" vert="horz" wrap="square" lIns="5956263" tIns="3190953" rIns="436039" bIns="4136981" numCol="1" spcCol="1270" anchor="ctr" anchorCtr="0">
              <a:noAutofit/>
            </a:bodyPr>
            <a:lstStyle/>
            <a:p>
              <a:pPr marL="0" lvl="0" indent="0" algn="ctr" defTabSz="889000">
                <a:lnSpc>
                  <a:spcPct val="90000"/>
                </a:lnSpc>
                <a:spcBef>
                  <a:spcPct val="0"/>
                </a:spcBef>
                <a:spcAft>
                  <a:spcPct val="35000"/>
                </a:spcAft>
                <a:buNone/>
              </a:pPr>
              <a:r>
                <a:rPr lang="ro-RO" sz="2000" kern="1200" dirty="0">
                  <a:solidFill>
                    <a:schemeClr val="tx1"/>
                  </a:solidFill>
                  <a:latin typeface="Times New Roman" panose="02020603050405020304" pitchFamily="18" charset="0"/>
                  <a:cs typeface="Times New Roman" panose="02020603050405020304" pitchFamily="18" charset="0"/>
                </a:rPr>
                <a:t>  </a:t>
              </a:r>
              <a:r>
                <a:rPr lang="ro-RO" sz="2800" b="1" kern="1200" dirty="0">
                  <a:solidFill>
                    <a:schemeClr val="tx1"/>
                  </a:solidFill>
                  <a:latin typeface="Times New Roman" panose="02020603050405020304" pitchFamily="18" charset="0"/>
                  <a:cs typeface="Times New Roman" panose="02020603050405020304" pitchFamily="18" charset="0"/>
                </a:rPr>
                <a:t>Subproduse</a:t>
              </a:r>
            </a:p>
            <a:p>
              <a:pPr marL="0" lvl="0" indent="0" algn="ctr"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ea typeface="PT Sans" pitchFamily="34" charset="-122"/>
                  <a:cs typeface="Times New Roman" panose="02020603050405020304" pitchFamily="18" charset="0"/>
                </a:rPr>
                <a:t>Impurități de biosinteză rezultate din procesele de fabricație</a:t>
              </a:r>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FC26D76-769E-3901-B0EA-F3CD9F955AAA}"/>
                </a:ext>
              </a:extLst>
            </p:cNvPr>
            <p:cNvSpPr/>
            <p:nvPr/>
          </p:nvSpPr>
          <p:spPr>
            <a:xfrm>
              <a:off x="3792530" y="3003783"/>
              <a:ext cx="8732560" cy="8732560"/>
            </a:xfrm>
            <a:custGeom>
              <a:avLst/>
              <a:gdLst>
                <a:gd name="connsiteX0" fmla="*/ 8623088 w 8732560"/>
                <a:gd name="connsiteY0" fmla="*/ 5337868 h 8732560"/>
                <a:gd name="connsiteX1" fmla="*/ 6260737 w 8732560"/>
                <a:gd name="connsiteY1" fmla="*/ 8300162 h 8732560"/>
                <a:gd name="connsiteX2" fmla="*/ 4366280 w 8732560"/>
                <a:gd name="connsiteY2" fmla="*/ 4366280 h 8732560"/>
                <a:gd name="connsiteX3" fmla="*/ 8623088 w 8732560"/>
                <a:gd name="connsiteY3" fmla="*/ 5337868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8623088" y="5337868"/>
                  </a:moveTo>
                  <a:cubicBezTo>
                    <a:pt x="8327410" y="6633320"/>
                    <a:pt x="7457915" y="7723632"/>
                    <a:pt x="6260737" y="8300162"/>
                  </a:cubicBezTo>
                  <a:lnTo>
                    <a:pt x="4366280" y="4366280"/>
                  </a:lnTo>
                  <a:lnTo>
                    <a:pt x="8623088" y="5337868"/>
                  </a:lnTo>
                  <a:close/>
                </a:path>
              </a:pathLst>
            </a:custGeom>
          </p:spPr>
          <p:style>
            <a:lnRef idx="2">
              <a:schemeClr val="lt1">
                <a:hueOff val="0"/>
                <a:satOff val="0"/>
                <a:lumOff val="0"/>
                <a:alphaOff val="0"/>
              </a:schemeClr>
            </a:lnRef>
            <a:fillRef idx="1">
              <a:schemeClr val="accent5">
                <a:hueOff val="1602711"/>
                <a:satOff val="-3255"/>
                <a:lumOff val="2092"/>
                <a:alphaOff val="0"/>
              </a:schemeClr>
            </a:fillRef>
            <a:effectRef idx="0">
              <a:schemeClr val="accent5">
                <a:hueOff val="1602711"/>
                <a:satOff val="-3255"/>
                <a:lumOff val="2092"/>
                <a:alphaOff val="0"/>
              </a:schemeClr>
            </a:effectRef>
            <a:fontRef idx="minor">
              <a:schemeClr val="lt1"/>
            </a:fontRef>
          </p:style>
          <p:txBody>
            <a:bodyPr spcFirstLastPara="0" vert="horz" wrap="square" lIns="5719311" tIns="5283723" rIns="1157588" bIns="2060992" numCol="1" spcCol="1270" anchor="ctr" anchorCtr="0">
              <a:noAutofit/>
            </a:bodyPr>
            <a:lstStyle/>
            <a:p>
              <a:pPr marL="0" lvl="0" indent="0" algn="ctr" defTabSz="3911600">
                <a:lnSpc>
                  <a:spcPct val="90000"/>
                </a:lnSpc>
                <a:spcBef>
                  <a:spcPct val="0"/>
                </a:spcBef>
                <a:spcAft>
                  <a:spcPct val="35000"/>
                </a:spcAft>
                <a:buNone/>
              </a:pPr>
              <a:endParaRPr lang="en-US" sz="8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2588B649-AE19-52E2-D6C3-1298F48028C6}"/>
                </a:ext>
              </a:extLst>
            </p:cNvPr>
            <p:cNvSpPr/>
            <p:nvPr/>
          </p:nvSpPr>
          <p:spPr>
            <a:xfrm>
              <a:off x="3630353" y="3081752"/>
              <a:ext cx="8732560" cy="8732560"/>
            </a:xfrm>
            <a:custGeom>
              <a:avLst/>
              <a:gdLst>
                <a:gd name="connsiteX0" fmla="*/ 6260643 w 8732560"/>
                <a:gd name="connsiteY0" fmla="*/ 8300208 h 8732560"/>
                <a:gd name="connsiteX1" fmla="*/ 2471821 w 8732560"/>
                <a:gd name="connsiteY1" fmla="*/ 8300162 h 8732560"/>
                <a:gd name="connsiteX2" fmla="*/ 4366280 w 8732560"/>
                <a:gd name="connsiteY2" fmla="*/ 4366280 h 8732560"/>
                <a:gd name="connsiteX3" fmla="*/ 6260643 w 8732560"/>
                <a:gd name="connsiteY3" fmla="*/ 8300208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6260643" y="8300208"/>
                  </a:moveTo>
                  <a:cubicBezTo>
                    <a:pt x="5063485" y="8876693"/>
                    <a:pt x="3668966" y="8876676"/>
                    <a:pt x="2471821" y="8300162"/>
                  </a:cubicBezTo>
                  <a:lnTo>
                    <a:pt x="4366280" y="4366280"/>
                  </a:lnTo>
                  <a:lnTo>
                    <a:pt x="6260643" y="8300208"/>
                  </a:lnTo>
                  <a:close/>
                </a:path>
              </a:pathLst>
            </a:custGeom>
          </p:spPr>
          <p:style>
            <a:lnRef idx="2">
              <a:schemeClr val="lt1">
                <a:hueOff val="0"/>
                <a:satOff val="0"/>
                <a:lumOff val="0"/>
                <a:alphaOff val="0"/>
              </a:schemeClr>
            </a:lnRef>
            <a:fillRef idx="1">
              <a:schemeClr val="accent5">
                <a:hueOff val="2404066"/>
                <a:satOff val="-4882"/>
                <a:lumOff val="3137"/>
                <a:alphaOff val="0"/>
              </a:schemeClr>
            </a:fillRef>
            <a:effectRef idx="0">
              <a:schemeClr val="accent5">
                <a:hueOff val="2404066"/>
                <a:satOff val="-4882"/>
                <a:lumOff val="3137"/>
                <a:alphaOff val="0"/>
              </a:schemeClr>
            </a:effectRef>
            <a:fontRef idx="minor">
              <a:schemeClr val="lt1"/>
            </a:fontRef>
          </p:style>
          <p:txBody>
            <a:bodyPr spcFirstLastPara="0" vert="horz" wrap="square" lIns="3464440" tIns="6973057" rIns="3464439" bIns="527597" numCol="1" spcCol="1270" anchor="ctr" anchorCtr="0">
              <a:noAutofit/>
            </a:bodyPr>
            <a:lstStyle/>
            <a:p>
              <a:pPr marL="0" lvl="0" indent="0" algn="ctr" defTabSz="3911600">
                <a:lnSpc>
                  <a:spcPct val="90000"/>
                </a:lnSpc>
                <a:spcBef>
                  <a:spcPct val="0"/>
                </a:spcBef>
                <a:spcAft>
                  <a:spcPct val="35000"/>
                </a:spcAft>
                <a:buNone/>
              </a:pPr>
              <a:endParaRPr lang="en-US" sz="88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FCA87AE7-15CE-8D01-EC2C-E3CB50888508}"/>
                </a:ext>
              </a:extLst>
            </p:cNvPr>
            <p:cNvSpPr/>
            <p:nvPr/>
          </p:nvSpPr>
          <p:spPr>
            <a:xfrm>
              <a:off x="3481276" y="3011642"/>
              <a:ext cx="8732560" cy="8732560"/>
            </a:xfrm>
            <a:custGeom>
              <a:avLst/>
              <a:gdLst>
                <a:gd name="connsiteX0" fmla="*/ 2471821 w 8732560"/>
                <a:gd name="connsiteY0" fmla="*/ 8300162 h 8732560"/>
                <a:gd name="connsiteX1" fmla="*/ 109471 w 8732560"/>
                <a:gd name="connsiteY1" fmla="*/ 5337866 h 8732560"/>
                <a:gd name="connsiteX2" fmla="*/ 4366280 w 8732560"/>
                <a:gd name="connsiteY2" fmla="*/ 4366280 h 8732560"/>
                <a:gd name="connsiteX3" fmla="*/ 2471821 w 8732560"/>
                <a:gd name="connsiteY3" fmla="*/ 8300162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2471821" y="8300162"/>
                  </a:moveTo>
                  <a:cubicBezTo>
                    <a:pt x="1274643" y="7723631"/>
                    <a:pt x="405148" y="6633318"/>
                    <a:pt x="109471" y="5337866"/>
                  </a:cubicBezTo>
                  <a:lnTo>
                    <a:pt x="4366280" y="4366280"/>
                  </a:lnTo>
                  <a:lnTo>
                    <a:pt x="2471821" y="8300162"/>
                  </a:lnTo>
                  <a:close/>
                </a:path>
              </a:pathLst>
            </a:custGeom>
          </p:spPr>
          <p:style>
            <a:lnRef idx="2">
              <a:schemeClr val="lt1">
                <a:hueOff val="0"/>
                <a:satOff val="0"/>
                <a:lumOff val="0"/>
                <a:alphaOff val="0"/>
              </a:schemeClr>
            </a:lnRef>
            <a:fillRef idx="1">
              <a:schemeClr val="accent5">
                <a:hueOff val="3205422"/>
                <a:satOff val="-6509"/>
                <a:lumOff val="4183"/>
                <a:alphaOff val="0"/>
              </a:schemeClr>
            </a:fillRef>
            <a:effectRef idx="0">
              <a:schemeClr val="accent5">
                <a:hueOff val="3205422"/>
                <a:satOff val="-6509"/>
                <a:lumOff val="4183"/>
                <a:alphaOff val="0"/>
              </a:schemeClr>
            </a:effectRef>
            <a:fontRef idx="minor">
              <a:schemeClr val="lt1"/>
            </a:fontRef>
          </p:style>
          <p:txBody>
            <a:bodyPr spcFirstLastPara="0" vert="horz" wrap="square" lIns="1157588" tIns="5283723" rIns="5719311" bIns="2060992" numCol="1" spcCol="1270" anchor="ctr" anchorCtr="0">
              <a:noAutofit/>
            </a:bodyPr>
            <a:lstStyle/>
            <a:p>
              <a:pPr marL="0" lvl="0" indent="0" algn="ctr" defTabSz="3911600">
                <a:lnSpc>
                  <a:spcPct val="90000"/>
                </a:lnSpc>
                <a:spcBef>
                  <a:spcPct val="0"/>
                </a:spcBef>
                <a:spcAft>
                  <a:spcPct val="35000"/>
                </a:spcAft>
                <a:buNone/>
              </a:pPr>
              <a:endParaRPr lang="en-US" sz="8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6A92402E-75EF-9B4E-1B9F-AADFFCE63488}"/>
                </a:ext>
              </a:extLst>
            </p:cNvPr>
            <p:cNvSpPr/>
            <p:nvPr/>
          </p:nvSpPr>
          <p:spPr>
            <a:xfrm>
              <a:off x="3427633" y="2827052"/>
              <a:ext cx="8732560" cy="8732560"/>
            </a:xfrm>
            <a:custGeom>
              <a:avLst/>
              <a:gdLst>
                <a:gd name="connsiteX0" fmla="*/ 109471 w 8732560"/>
                <a:gd name="connsiteY0" fmla="*/ 5337866 h 8732560"/>
                <a:gd name="connsiteX1" fmla="*/ 952583 w 8732560"/>
                <a:gd name="connsiteY1" fmla="*/ 1643951 h 8732560"/>
                <a:gd name="connsiteX2" fmla="*/ 4366280 w 8732560"/>
                <a:gd name="connsiteY2" fmla="*/ 4366280 h 8732560"/>
                <a:gd name="connsiteX3" fmla="*/ 109471 w 8732560"/>
                <a:gd name="connsiteY3" fmla="*/ 5337866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109471" y="5337866"/>
                  </a:moveTo>
                  <a:cubicBezTo>
                    <a:pt x="-186206" y="4042416"/>
                    <a:pt x="124113" y="2682822"/>
                    <a:pt x="952583" y="1643951"/>
                  </a:cubicBezTo>
                  <a:lnTo>
                    <a:pt x="4366280" y="4366280"/>
                  </a:lnTo>
                  <a:lnTo>
                    <a:pt x="109471" y="5337866"/>
                  </a:lnTo>
                  <a:close/>
                </a:path>
              </a:pathLst>
            </a:custGeom>
          </p:spPr>
          <p:style>
            <a:lnRef idx="2">
              <a:schemeClr val="lt1">
                <a:hueOff val="0"/>
                <a:satOff val="0"/>
                <a:lumOff val="0"/>
                <a:alphaOff val="0"/>
              </a:schemeClr>
            </a:lnRef>
            <a:fillRef idx="1">
              <a:schemeClr val="accent5">
                <a:hueOff val="4006777"/>
                <a:satOff val="-8137"/>
                <a:lumOff val="5229"/>
                <a:alphaOff val="0"/>
              </a:schemeClr>
            </a:fillRef>
            <a:effectRef idx="0">
              <a:schemeClr val="accent5">
                <a:hueOff val="4006777"/>
                <a:satOff val="-8137"/>
                <a:lumOff val="5229"/>
                <a:alphaOff val="0"/>
              </a:schemeClr>
            </a:effectRef>
            <a:fontRef idx="minor">
              <a:schemeClr val="lt1"/>
            </a:fontRef>
          </p:style>
          <p:txBody>
            <a:bodyPr spcFirstLastPara="0" vert="horz" wrap="square" lIns="446198" tIns="3201113" rIns="5966424" bIns="4147141"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ea typeface="Nunito Semi Bold" pitchFamily="34" charset="-122"/>
                  <a:cs typeface="Times New Roman" panose="02020603050405020304" pitchFamily="18" charset="0"/>
                </a:rPr>
                <a:t>Resturi microbiene</a:t>
              </a:r>
              <a:endParaRPr lang="ro-RO" sz="2800" b="1" kern="1200" dirty="0">
                <a:solidFill>
                  <a:schemeClr val="tx1"/>
                </a:solidFill>
                <a:latin typeface="Times New Roman" panose="02020603050405020304" pitchFamily="18" charset="0"/>
                <a:ea typeface="Nunito Semi Bold" pitchFamily="34" charset="-122"/>
                <a:cs typeface="Times New Roman" panose="02020603050405020304" pitchFamily="18" charset="0"/>
              </a:endParaRPr>
            </a:p>
            <a:p>
              <a:pPr marL="0" lvl="0" indent="0" algn="ctr" defTabSz="1244600">
                <a:lnSpc>
                  <a:spcPct val="90000"/>
                </a:lnSpc>
                <a:spcBef>
                  <a:spcPct val="0"/>
                </a:spcBef>
                <a:spcAft>
                  <a:spcPct val="35000"/>
                </a:spcAft>
                <a:buNone/>
              </a:pPr>
              <a:r>
                <a:rPr lang="en-US" sz="1800" kern="1200" dirty="0">
                  <a:solidFill>
                    <a:schemeClr val="tx1"/>
                  </a:solidFill>
                  <a:latin typeface="Times New Roman" panose="02020603050405020304" pitchFamily="18" charset="0"/>
                  <a:ea typeface="PT Sans" pitchFamily="34" charset="-122"/>
                  <a:cs typeface="Times New Roman" panose="02020603050405020304" pitchFamily="18" charset="0"/>
                </a:rPr>
                <a:t>Miceliu epuizat și</a:t>
              </a:r>
              <a:r>
                <a:rPr lang="ro-RO" sz="1800" kern="12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1800" kern="1200" dirty="0">
                  <a:solidFill>
                    <a:schemeClr val="tx1"/>
                  </a:solidFill>
                  <a:latin typeface="Times New Roman" panose="02020603050405020304" pitchFamily="18" charset="0"/>
                  <a:ea typeface="PT Sans" pitchFamily="34" charset="-122"/>
                  <a:cs typeface="Times New Roman" panose="02020603050405020304" pitchFamily="18" charset="0"/>
                </a:rPr>
                <a:t>celule bacteriene moarte rezultate din procesele de fermentație</a:t>
              </a:r>
              <a:endParaRPr lang="en-US" sz="1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3E382CEC-56F0-6675-064A-3F3B70A62480}"/>
                </a:ext>
              </a:extLst>
            </p:cNvPr>
            <p:cNvSpPr/>
            <p:nvPr/>
          </p:nvSpPr>
          <p:spPr>
            <a:xfrm>
              <a:off x="3539909" y="2686708"/>
              <a:ext cx="8732560" cy="8732560"/>
            </a:xfrm>
            <a:custGeom>
              <a:avLst/>
              <a:gdLst>
                <a:gd name="connsiteX0" fmla="*/ 952583 w 8732560"/>
                <a:gd name="connsiteY0" fmla="*/ 1643951 h 8732560"/>
                <a:gd name="connsiteX1" fmla="*/ 4366280 w 8732560"/>
                <a:gd name="connsiteY1" fmla="*/ 0 h 8732560"/>
                <a:gd name="connsiteX2" fmla="*/ 4366280 w 8732560"/>
                <a:gd name="connsiteY2" fmla="*/ 4366280 h 8732560"/>
                <a:gd name="connsiteX3" fmla="*/ 952583 w 8732560"/>
                <a:gd name="connsiteY3" fmla="*/ 1643951 h 8732560"/>
              </a:gdLst>
              <a:ahLst/>
              <a:cxnLst>
                <a:cxn ang="0">
                  <a:pos x="connsiteX0" y="connsiteY0"/>
                </a:cxn>
                <a:cxn ang="0">
                  <a:pos x="connsiteX1" y="connsiteY1"/>
                </a:cxn>
                <a:cxn ang="0">
                  <a:pos x="connsiteX2" y="connsiteY2"/>
                </a:cxn>
                <a:cxn ang="0">
                  <a:pos x="connsiteX3" y="connsiteY3"/>
                </a:cxn>
              </a:cxnLst>
              <a:rect l="l" t="t" r="r" b="b"/>
              <a:pathLst>
                <a:path w="8732560" h="8732560">
                  <a:moveTo>
                    <a:pt x="952583" y="1643951"/>
                  </a:moveTo>
                  <a:cubicBezTo>
                    <a:pt x="1781055" y="605078"/>
                    <a:pt x="3037512" y="0"/>
                    <a:pt x="4366280" y="0"/>
                  </a:cubicBezTo>
                  <a:lnTo>
                    <a:pt x="4366280" y="4366280"/>
                  </a:lnTo>
                  <a:lnTo>
                    <a:pt x="952583" y="1643951"/>
                  </a:lnTo>
                  <a:close/>
                </a:path>
              </a:pathLst>
            </a:custGeom>
          </p:spPr>
          <p:style>
            <a:lnRef idx="2">
              <a:schemeClr val="lt1">
                <a:hueOff val="0"/>
                <a:satOff val="0"/>
                <a:lumOff val="0"/>
                <a:alphaOff val="0"/>
              </a:schemeClr>
            </a:lnRef>
            <a:fillRef idx="1">
              <a:schemeClr val="accent5">
                <a:hueOff val="4808133"/>
                <a:satOff val="-9764"/>
                <a:lumOff val="6275"/>
                <a:alphaOff val="0"/>
              </a:schemeClr>
            </a:fillRef>
            <a:effectRef idx="0">
              <a:schemeClr val="accent5">
                <a:hueOff val="4808133"/>
                <a:satOff val="-9764"/>
                <a:lumOff val="6275"/>
                <a:alphaOff val="0"/>
              </a:schemeClr>
            </a:effectRef>
            <a:fontRef idx="minor">
              <a:schemeClr val="lt1"/>
            </a:fontRef>
          </p:style>
          <p:txBody>
            <a:bodyPr spcFirstLastPara="0" vert="horz" wrap="square" lIns="2091066" tIns="836280" rIns="4613113" bIns="6283736"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latin typeface="Times New Roman" panose="02020603050405020304" pitchFamily="18" charset="0"/>
                  <a:cs typeface="Times New Roman" panose="02020603050405020304" pitchFamily="18" charset="0"/>
                </a:rPr>
                <a:t>  </a:t>
              </a:r>
              <a:r>
                <a:rPr lang="ro-RO" sz="2400" b="1" kern="1200" dirty="0">
                  <a:solidFill>
                    <a:schemeClr val="tx1"/>
                  </a:solidFill>
                  <a:latin typeface="Times New Roman" panose="02020603050405020304" pitchFamily="18" charset="0"/>
                  <a:cs typeface="Times New Roman" panose="02020603050405020304" pitchFamily="18" charset="0"/>
                </a:rPr>
                <a:t>Impact Ecologic </a:t>
              </a:r>
            </a:p>
            <a:p>
              <a:pPr marL="0" lvl="0" indent="0" algn="ctr" defTabSz="889000">
                <a:lnSpc>
                  <a:spcPct val="90000"/>
                </a:lnSpc>
                <a:spcBef>
                  <a:spcPct val="0"/>
                </a:spcBef>
                <a:spcAft>
                  <a:spcPct val="35000"/>
                </a:spcAft>
                <a:buNone/>
              </a:pPr>
              <a:r>
                <a:rPr lang="en-US" sz="2000" b="0" kern="1200" dirty="0">
                  <a:solidFill>
                    <a:schemeClr val="tx1"/>
                  </a:solidFill>
                  <a:latin typeface="Times New Roman" panose="02020603050405020304" pitchFamily="18" charset="0"/>
                  <a:ea typeface="PT Sans" pitchFamily="34" charset="-122"/>
                  <a:cs typeface="Times New Roman" panose="02020603050405020304" pitchFamily="18" charset="0"/>
                </a:rPr>
                <a:t>Fermentație </a:t>
              </a:r>
              <a:r>
                <a:rPr lang="en-US" sz="2000" kern="1200" dirty="0">
                  <a:solidFill>
                    <a:schemeClr val="tx1"/>
                  </a:solidFill>
                  <a:latin typeface="Times New Roman" panose="02020603050405020304" pitchFamily="18" charset="0"/>
                  <a:ea typeface="PT Sans" pitchFamily="34" charset="-122"/>
                  <a:cs typeface="Times New Roman" panose="02020603050405020304" pitchFamily="18" charset="0"/>
                </a:rPr>
                <a:t>anaerobă spontană, mirosuri și creșterea </a:t>
              </a:r>
              <a:r>
                <a:rPr lang="en-US" sz="2000" kern="1200" dirty="0" err="1">
                  <a:solidFill>
                    <a:schemeClr val="tx1"/>
                  </a:solidFill>
                  <a:latin typeface="Times New Roman" panose="02020603050405020304" pitchFamily="18" charset="0"/>
                  <a:ea typeface="PT Sans" pitchFamily="34" charset="-122"/>
                  <a:cs typeface="Times New Roman" panose="02020603050405020304" pitchFamily="18" charset="0"/>
                </a:rPr>
                <a:t>cererii</a:t>
              </a:r>
              <a:r>
                <a:rPr lang="en-US" sz="2000" kern="12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kern="1200" dirty="0" err="1">
                  <a:solidFill>
                    <a:schemeClr val="tx1"/>
                  </a:solidFill>
                  <a:latin typeface="Times New Roman" panose="02020603050405020304" pitchFamily="18" charset="0"/>
                  <a:ea typeface="PT Sans" pitchFamily="34" charset="-122"/>
                  <a:cs typeface="Times New Roman" panose="02020603050405020304" pitchFamily="18" charset="0"/>
                </a:rPr>
                <a:t>biologice</a:t>
              </a:r>
              <a:r>
                <a:rPr lang="en-US" sz="2000" kern="1200" dirty="0">
                  <a:solidFill>
                    <a:schemeClr val="tx1"/>
                  </a:solidFill>
                  <a:latin typeface="Times New Roman" panose="02020603050405020304" pitchFamily="18" charset="0"/>
                  <a:ea typeface="PT Sans" pitchFamily="34" charset="-122"/>
                  <a:cs typeface="Times New Roman" panose="02020603050405020304" pitchFamily="18" charset="0"/>
                </a:rPr>
                <a:t> de oxigen</a:t>
              </a:r>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8" name="Arrow: Circular 17">
              <a:extLst>
                <a:ext uri="{FF2B5EF4-FFF2-40B4-BE49-F238E27FC236}">
                  <a16:creationId xmlns:a16="http://schemas.microsoft.com/office/drawing/2014/main" id="{D81FA852-7B6D-6E22-BD4D-99C1CC8DE6DE}"/>
                </a:ext>
              </a:extLst>
            </p:cNvPr>
            <p:cNvSpPr/>
            <p:nvPr/>
          </p:nvSpPr>
          <p:spPr>
            <a:xfrm>
              <a:off x="3179775" y="2146121"/>
              <a:ext cx="9813734" cy="9813734"/>
            </a:xfrm>
            <a:prstGeom prst="circularArrow">
              <a:avLst>
                <a:gd name="adj1" fmla="val 5085"/>
                <a:gd name="adj2" fmla="val 463901"/>
                <a:gd name="adj3" fmla="val 18957827"/>
                <a:gd name="adj4" fmla="val 16200343"/>
                <a:gd name="adj5" fmla="val 5932"/>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hueOff val="0"/>
                <a:satOff val="0"/>
                <a:lumOff val="0"/>
                <a:alphaOff val="0"/>
              </a:schemeClr>
            </a:fontRef>
          </p:style>
        </p:sp>
        <p:sp>
          <p:nvSpPr>
            <p:cNvPr id="19" name="Arrow: Circular 18">
              <a:extLst>
                <a:ext uri="{FF2B5EF4-FFF2-40B4-BE49-F238E27FC236}">
                  <a16:creationId xmlns:a16="http://schemas.microsoft.com/office/drawing/2014/main" id="{CBEF6C36-E874-8CCF-7F6A-92CF00069978}"/>
                </a:ext>
              </a:extLst>
            </p:cNvPr>
            <p:cNvSpPr/>
            <p:nvPr/>
          </p:nvSpPr>
          <p:spPr>
            <a:xfrm>
              <a:off x="3292757" y="2287087"/>
              <a:ext cx="9813734" cy="9813734"/>
            </a:xfrm>
            <a:prstGeom prst="circularArrow">
              <a:avLst>
                <a:gd name="adj1" fmla="val 5085"/>
                <a:gd name="adj2" fmla="val 664603"/>
                <a:gd name="adj3" fmla="val 443744"/>
                <a:gd name="adj4" fmla="val 19285776"/>
                <a:gd name="adj5" fmla="val 5932"/>
              </a:avLst>
            </a:prstGeom>
          </p:spPr>
          <p:style>
            <a:lnRef idx="0">
              <a:schemeClr val="lt1">
                <a:hueOff val="0"/>
                <a:satOff val="0"/>
                <a:lumOff val="0"/>
                <a:alphaOff val="0"/>
              </a:schemeClr>
            </a:lnRef>
            <a:fillRef idx="1">
              <a:schemeClr val="accent5">
                <a:hueOff val="801355"/>
                <a:satOff val="-1627"/>
                <a:lumOff val="1046"/>
                <a:alphaOff val="0"/>
              </a:schemeClr>
            </a:fillRef>
            <a:effectRef idx="0">
              <a:schemeClr val="accent5">
                <a:hueOff val="801355"/>
                <a:satOff val="-1627"/>
                <a:lumOff val="1046"/>
                <a:alphaOff val="0"/>
              </a:schemeClr>
            </a:effectRef>
            <a:fontRef idx="minor">
              <a:schemeClr val="lt1">
                <a:hueOff val="0"/>
                <a:satOff val="0"/>
                <a:lumOff val="0"/>
                <a:alphaOff val="0"/>
              </a:schemeClr>
            </a:fontRef>
          </p:style>
          <p:txBody>
            <a:bodyPr/>
            <a:lstStyle/>
            <a:p>
              <a:endParaRPr lang="en-US" dirty="0"/>
            </a:p>
          </p:txBody>
        </p:sp>
        <p:sp>
          <p:nvSpPr>
            <p:cNvPr id="22" name="Arrow: Circular 21">
              <a:extLst>
                <a:ext uri="{FF2B5EF4-FFF2-40B4-BE49-F238E27FC236}">
                  <a16:creationId xmlns:a16="http://schemas.microsoft.com/office/drawing/2014/main" id="{7132D7F3-CF28-4C98-6AED-F0298AB686C5}"/>
                </a:ext>
              </a:extLst>
            </p:cNvPr>
            <p:cNvSpPr/>
            <p:nvPr/>
          </p:nvSpPr>
          <p:spPr>
            <a:xfrm>
              <a:off x="3252070" y="2463407"/>
              <a:ext cx="9813734" cy="9813734"/>
            </a:xfrm>
            <a:prstGeom prst="circularArrow">
              <a:avLst>
                <a:gd name="adj1" fmla="val 5085"/>
                <a:gd name="adj2" fmla="val 327528"/>
                <a:gd name="adj3" fmla="val 3529100"/>
                <a:gd name="adj4" fmla="val 770764"/>
                <a:gd name="adj5" fmla="val 5932"/>
              </a:avLst>
            </a:prstGeom>
          </p:spPr>
          <p:style>
            <a:lnRef idx="0">
              <a:schemeClr val="lt1">
                <a:hueOff val="0"/>
                <a:satOff val="0"/>
                <a:lumOff val="0"/>
                <a:alphaOff val="0"/>
              </a:schemeClr>
            </a:lnRef>
            <a:fillRef idx="1">
              <a:schemeClr val="accent5">
                <a:hueOff val="1602711"/>
                <a:satOff val="-3255"/>
                <a:lumOff val="2092"/>
                <a:alphaOff val="0"/>
              </a:schemeClr>
            </a:fillRef>
            <a:effectRef idx="0">
              <a:schemeClr val="accent5">
                <a:hueOff val="1602711"/>
                <a:satOff val="-3255"/>
                <a:lumOff val="2092"/>
                <a:alphaOff val="0"/>
              </a:schemeClr>
            </a:effectRef>
            <a:fontRef idx="minor">
              <a:schemeClr val="lt1">
                <a:hueOff val="0"/>
                <a:satOff val="0"/>
                <a:lumOff val="0"/>
                <a:alphaOff val="0"/>
              </a:schemeClr>
            </a:fontRef>
          </p:style>
        </p:sp>
        <p:sp>
          <p:nvSpPr>
            <p:cNvPr id="23" name="Arrow: Circular 22">
              <a:extLst>
                <a:ext uri="{FF2B5EF4-FFF2-40B4-BE49-F238E27FC236}">
                  <a16:creationId xmlns:a16="http://schemas.microsoft.com/office/drawing/2014/main" id="{05847CF6-AE17-3605-1508-74A9238085B8}"/>
                </a:ext>
              </a:extLst>
            </p:cNvPr>
            <p:cNvSpPr/>
            <p:nvPr/>
          </p:nvSpPr>
          <p:spPr>
            <a:xfrm>
              <a:off x="3089766" y="2540937"/>
              <a:ext cx="9813734" cy="9813734"/>
            </a:xfrm>
            <a:prstGeom prst="circularArrow">
              <a:avLst>
                <a:gd name="adj1" fmla="val 5085"/>
                <a:gd name="adj2" fmla="val 327528"/>
                <a:gd name="adj3" fmla="val 6615046"/>
                <a:gd name="adj4" fmla="val 3857426"/>
                <a:gd name="adj5" fmla="val 5932"/>
              </a:avLst>
            </a:prstGeom>
          </p:spPr>
          <p:style>
            <a:lnRef idx="0">
              <a:schemeClr val="lt1">
                <a:hueOff val="0"/>
                <a:satOff val="0"/>
                <a:lumOff val="0"/>
                <a:alphaOff val="0"/>
              </a:schemeClr>
            </a:lnRef>
            <a:fillRef idx="1">
              <a:schemeClr val="accent5">
                <a:hueOff val="2404066"/>
                <a:satOff val="-4882"/>
                <a:lumOff val="3137"/>
                <a:alphaOff val="0"/>
              </a:schemeClr>
            </a:fillRef>
            <a:effectRef idx="0">
              <a:schemeClr val="accent5">
                <a:hueOff val="2404066"/>
                <a:satOff val="-4882"/>
                <a:lumOff val="3137"/>
                <a:alphaOff val="0"/>
              </a:schemeClr>
            </a:effectRef>
            <a:fontRef idx="minor">
              <a:schemeClr val="lt1">
                <a:hueOff val="0"/>
                <a:satOff val="0"/>
                <a:lumOff val="0"/>
                <a:alphaOff val="0"/>
              </a:schemeClr>
            </a:fontRef>
          </p:style>
        </p:sp>
        <p:sp>
          <p:nvSpPr>
            <p:cNvPr id="24" name="Arrow: Circular 23">
              <a:extLst>
                <a:ext uri="{FF2B5EF4-FFF2-40B4-BE49-F238E27FC236}">
                  <a16:creationId xmlns:a16="http://schemas.microsoft.com/office/drawing/2014/main" id="{C81550C5-8E3E-1EDF-1FE2-9179C42C6918}"/>
                </a:ext>
              </a:extLst>
            </p:cNvPr>
            <p:cNvSpPr/>
            <p:nvPr/>
          </p:nvSpPr>
          <p:spPr>
            <a:xfrm>
              <a:off x="2940562" y="2471267"/>
              <a:ext cx="9813734" cy="9813734"/>
            </a:xfrm>
            <a:prstGeom prst="circularArrow">
              <a:avLst>
                <a:gd name="adj1" fmla="val 5085"/>
                <a:gd name="adj2" fmla="val 327528"/>
                <a:gd name="adj3" fmla="val 9701707"/>
                <a:gd name="adj4" fmla="val 6943371"/>
                <a:gd name="adj5" fmla="val 5932"/>
              </a:avLst>
            </a:prstGeom>
          </p:spPr>
          <p:style>
            <a:lnRef idx="0">
              <a:schemeClr val="lt1">
                <a:hueOff val="0"/>
                <a:satOff val="0"/>
                <a:lumOff val="0"/>
                <a:alphaOff val="0"/>
              </a:schemeClr>
            </a:lnRef>
            <a:fillRef idx="1">
              <a:schemeClr val="accent5">
                <a:hueOff val="3205422"/>
                <a:satOff val="-6509"/>
                <a:lumOff val="4183"/>
                <a:alphaOff val="0"/>
              </a:schemeClr>
            </a:fillRef>
            <a:effectRef idx="0">
              <a:schemeClr val="accent5">
                <a:hueOff val="3205422"/>
                <a:satOff val="-6509"/>
                <a:lumOff val="4183"/>
                <a:alphaOff val="0"/>
              </a:schemeClr>
            </a:effectRef>
            <a:fontRef idx="minor">
              <a:schemeClr val="lt1">
                <a:hueOff val="0"/>
                <a:satOff val="0"/>
                <a:lumOff val="0"/>
                <a:alphaOff val="0"/>
              </a:schemeClr>
            </a:fontRef>
          </p:style>
        </p:sp>
        <p:sp>
          <p:nvSpPr>
            <p:cNvPr id="25" name="Arrow: Circular 24">
              <a:extLst>
                <a:ext uri="{FF2B5EF4-FFF2-40B4-BE49-F238E27FC236}">
                  <a16:creationId xmlns:a16="http://schemas.microsoft.com/office/drawing/2014/main" id="{53A03B38-B134-D7F4-7A0F-A706F55AC1DA}"/>
                </a:ext>
              </a:extLst>
            </p:cNvPr>
            <p:cNvSpPr/>
            <p:nvPr/>
          </p:nvSpPr>
          <p:spPr>
            <a:xfrm>
              <a:off x="2886775" y="2287087"/>
              <a:ext cx="9813734" cy="9813734"/>
            </a:xfrm>
            <a:prstGeom prst="circularArrow">
              <a:avLst>
                <a:gd name="adj1" fmla="val 5085"/>
                <a:gd name="adj2" fmla="val 448586"/>
                <a:gd name="adj3" fmla="val 12786695"/>
                <a:gd name="adj4" fmla="val 10028727"/>
                <a:gd name="adj5" fmla="val 5932"/>
              </a:avLst>
            </a:prstGeom>
          </p:spPr>
          <p:style>
            <a:lnRef idx="0">
              <a:schemeClr val="lt1">
                <a:hueOff val="0"/>
                <a:satOff val="0"/>
                <a:lumOff val="0"/>
                <a:alphaOff val="0"/>
              </a:schemeClr>
            </a:lnRef>
            <a:fillRef idx="1">
              <a:schemeClr val="accent5">
                <a:hueOff val="4006777"/>
                <a:satOff val="-8137"/>
                <a:lumOff val="5229"/>
                <a:alphaOff val="0"/>
              </a:schemeClr>
            </a:fillRef>
            <a:effectRef idx="0">
              <a:schemeClr val="accent5">
                <a:hueOff val="4006777"/>
                <a:satOff val="-8137"/>
                <a:lumOff val="5229"/>
                <a:alphaOff val="0"/>
              </a:schemeClr>
            </a:effectRef>
            <a:fontRef idx="minor">
              <a:schemeClr val="lt1">
                <a:hueOff val="0"/>
                <a:satOff val="0"/>
                <a:lumOff val="0"/>
                <a:alphaOff val="0"/>
              </a:schemeClr>
            </a:fontRef>
          </p:style>
          <p:txBody>
            <a:bodyPr/>
            <a:lstStyle/>
            <a:p>
              <a:endParaRPr lang="en-US" dirty="0"/>
            </a:p>
          </p:txBody>
        </p:sp>
        <p:sp>
          <p:nvSpPr>
            <p:cNvPr id="26" name="Arrow: Circular 25">
              <a:extLst>
                <a:ext uri="{FF2B5EF4-FFF2-40B4-BE49-F238E27FC236}">
                  <a16:creationId xmlns:a16="http://schemas.microsoft.com/office/drawing/2014/main" id="{5BE0C3CE-58E4-EECE-8969-85A7AEBEBA73}"/>
                </a:ext>
              </a:extLst>
            </p:cNvPr>
            <p:cNvSpPr/>
            <p:nvPr/>
          </p:nvSpPr>
          <p:spPr>
            <a:xfrm>
              <a:off x="2999757" y="2146121"/>
              <a:ext cx="9813734" cy="9813734"/>
            </a:xfrm>
            <a:prstGeom prst="circularArrow">
              <a:avLst>
                <a:gd name="adj1" fmla="val 5085"/>
                <a:gd name="adj2" fmla="val 440546"/>
                <a:gd name="adj3" fmla="val 15872129"/>
                <a:gd name="adj4" fmla="val 13114645"/>
                <a:gd name="adj5" fmla="val 5932"/>
              </a:avLst>
            </a:prstGeom>
          </p:spPr>
          <p:style>
            <a:lnRef idx="0">
              <a:schemeClr val="lt1">
                <a:hueOff val="0"/>
                <a:satOff val="0"/>
                <a:lumOff val="0"/>
                <a:alphaOff val="0"/>
              </a:schemeClr>
            </a:lnRef>
            <a:fillRef idx="1">
              <a:schemeClr val="accent5">
                <a:hueOff val="4808133"/>
                <a:satOff val="-9764"/>
                <a:lumOff val="6275"/>
                <a:alphaOff val="0"/>
              </a:schemeClr>
            </a:fillRef>
            <a:effectRef idx="0">
              <a:schemeClr val="accent5">
                <a:hueOff val="4808133"/>
                <a:satOff val="-9764"/>
                <a:lumOff val="6275"/>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7279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729CA-321F-6B25-1D96-74F8673FF4D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A6F0F49-2BCD-9EE2-D007-05CE25B0AC09}"/>
              </a:ext>
            </a:extLst>
          </p:cNvPr>
          <p:cNvSpPr/>
          <p:nvPr/>
        </p:nvSpPr>
        <p:spPr>
          <a:xfrm>
            <a:off x="524232" y="476448"/>
            <a:ext cx="5446395" cy="620078"/>
          </a:xfrm>
          <a:prstGeom prst="rect">
            <a:avLst/>
          </a:prstGeom>
          <a:noFill/>
          <a:ln/>
        </p:spPr>
        <p:txBody>
          <a:bodyPr wrap="none" lIns="0" tIns="0" rIns="0" bIns="0" rtlCol="0" anchor="t"/>
          <a:lstStyle/>
          <a:p>
            <a:pPr marL="0" indent="0" algn="l">
              <a:lnSpc>
                <a:spcPts val="4850"/>
              </a:lnSpc>
              <a:buNone/>
            </a:pPr>
            <a:r>
              <a:rPr lang="en-US" sz="4400" b="1" dirty="0">
                <a:latin typeface="Times New Roman" panose="02020603050405020304" pitchFamily="18" charset="0"/>
                <a:ea typeface="Fraunces Extra Bold" pitchFamily="34" charset="-122"/>
                <a:cs typeface="Times New Roman" panose="02020603050405020304" pitchFamily="18" charset="0"/>
              </a:rPr>
              <a:t>Obiectivele Cercetării</a:t>
            </a:r>
            <a:endParaRPr lang="en-US" sz="44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13979B8-056A-F0E1-5841-4071C2A1A02B}"/>
              </a:ext>
            </a:extLst>
          </p:cNvPr>
          <p:cNvPicPr>
            <a:picLocks noChangeAspect="1"/>
          </p:cNvPicPr>
          <p:nvPr/>
        </p:nvPicPr>
        <p:blipFill>
          <a:blip r:embed="rId3"/>
          <a:stretch>
            <a:fillRect/>
          </a:stretch>
        </p:blipFill>
        <p:spPr>
          <a:xfrm>
            <a:off x="11764416" y="334460"/>
            <a:ext cx="2578832" cy="762066"/>
          </a:xfrm>
          <a:prstGeom prst="rect">
            <a:avLst/>
          </a:prstGeom>
        </p:spPr>
      </p:pic>
      <p:grpSp>
        <p:nvGrpSpPr>
          <p:cNvPr id="26" name="Group 25">
            <a:extLst>
              <a:ext uri="{FF2B5EF4-FFF2-40B4-BE49-F238E27FC236}">
                <a16:creationId xmlns:a16="http://schemas.microsoft.com/office/drawing/2014/main" id="{51209BC9-CB9E-9638-FEE7-4077FB41B46B}"/>
              </a:ext>
            </a:extLst>
          </p:cNvPr>
          <p:cNvGrpSpPr/>
          <p:nvPr/>
        </p:nvGrpSpPr>
        <p:grpSpPr>
          <a:xfrm>
            <a:off x="2038050" y="1066826"/>
            <a:ext cx="11015782" cy="6463604"/>
            <a:chOff x="6858000" y="22860"/>
            <a:chExt cx="11015782" cy="6463604"/>
          </a:xfrm>
        </p:grpSpPr>
        <p:graphicFrame>
          <p:nvGraphicFramePr>
            <p:cNvPr id="24" name="Diagram 23">
              <a:extLst>
                <a:ext uri="{FF2B5EF4-FFF2-40B4-BE49-F238E27FC236}">
                  <a16:creationId xmlns:a16="http://schemas.microsoft.com/office/drawing/2014/main" id="{36B2BD00-FE81-34A2-B419-1231D48F12DF}"/>
                </a:ext>
              </a:extLst>
            </p:cNvPr>
            <p:cNvGraphicFramePr/>
            <p:nvPr>
              <p:extLst>
                <p:ext uri="{D42A27DB-BD31-4B8C-83A1-F6EECF244321}">
                  <p14:modId xmlns:p14="http://schemas.microsoft.com/office/powerpoint/2010/main" val="2539109790"/>
                </p:ext>
              </p:extLst>
            </p:nvPr>
          </p:nvGraphicFramePr>
          <p:xfrm>
            <a:off x="6858000" y="22860"/>
            <a:ext cx="11015782" cy="64636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Box 24">
              <a:extLst>
                <a:ext uri="{FF2B5EF4-FFF2-40B4-BE49-F238E27FC236}">
                  <a16:creationId xmlns:a16="http://schemas.microsoft.com/office/drawing/2014/main" id="{CCD4EBF1-4545-28DB-9081-AC166158076F}"/>
                </a:ext>
              </a:extLst>
            </p:cNvPr>
            <p:cNvSpPr txBox="1"/>
            <p:nvPr/>
          </p:nvSpPr>
          <p:spPr>
            <a:xfrm>
              <a:off x="11061409" y="3586544"/>
              <a:ext cx="2110075" cy="923330"/>
            </a:xfrm>
            <a:prstGeom prst="rect">
              <a:avLst/>
            </a:prstGeom>
            <a:ln/>
            <a:effectLst>
              <a:softEdge rad="38100"/>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SCOP</a:t>
              </a:r>
            </a:p>
          </p:txBody>
        </p:sp>
      </p:grpSp>
      <p:pic>
        <p:nvPicPr>
          <p:cNvPr id="4" name="Image 1" descr="preencoded.png">
            <a:extLst>
              <a:ext uri="{FF2B5EF4-FFF2-40B4-BE49-F238E27FC236}">
                <a16:creationId xmlns:a16="http://schemas.microsoft.com/office/drawing/2014/main" id="{4200E2F8-40CB-9429-26B8-A27ECF24D3FE}"/>
              </a:ext>
            </a:extLst>
          </p:cNvPr>
          <p:cNvPicPr>
            <a:picLocks noChangeAspect="1"/>
          </p:cNvPicPr>
          <p:nvPr/>
        </p:nvPicPr>
        <p:blipFill>
          <a:blip r:embed="rId9"/>
          <a:stretch>
            <a:fillRect/>
          </a:stretch>
        </p:blipFill>
        <p:spPr>
          <a:xfrm>
            <a:off x="7820822" y="2552780"/>
            <a:ext cx="279083" cy="348853"/>
          </a:xfrm>
          <a:prstGeom prst="rect">
            <a:avLst/>
          </a:prstGeom>
        </p:spPr>
      </p:pic>
      <p:pic>
        <p:nvPicPr>
          <p:cNvPr id="9" name="Image 3" descr="preencoded.png">
            <a:extLst>
              <a:ext uri="{FF2B5EF4-FFF2-40B4-BE49-F238E27FC236}">
                <a16:creationId xmlns:a16="http://schemas.microsoft.com/office/drawing/2014/main" id="{764AE493-7155-1AF3-BB48-10BE6F752F09}"/>
              </a:ext>
            </a:extLst>
          </p:cNvPr>
          <p:cNvPicPr>
            <a:picLocks noChangeAspect="1"/>
          </p:cNvPicPr>
          <p:nvPr/>
        </p:nvPicPr>
        <p:blipFill>
          <a:blip r:embed="rId10"/>
          <a:stretch>
            <a:fillRect/>
          </a:stretch>
        </p:blipFill>
        <p:spPr>
          <a:xfrm>
            <a:off x="2195667" y="3788132"/>
            <a:ext cx="279083" cy="348853"/>
          </a:xfrm>
          <a:prstGeom prst="rect">
            <a:avLst/>
          </a:prstGeom>
        </p:spPr>
      </p:pic>
      <p:pic>
        <p:nvPicPr>
          <p:cNvPr id="14" name="Image 5" descr="preencoded.png">
            <a:extLst>
              <a:ext uri="{FF2B5EF4-FFF2-40B4-BE49-F238E27FC236}">
                <a16:creationId xmlns:a16="http://schemas.microsoft.com/office/drawing/2014/main" id="{E3B1D2C6-831E-5FFB-FE8D-07F106106691}"/>
              </a:ext>
            </a:extLst>
          </p:cNvPr>
          <p:cNvPicPr>
            <a:picLocks noChangeAspect="1"/>
          </p:cNvPicPr>
          <p:nvPr/>
        </p:nvPicPr>
        <p:blipFill>
          <a:blip r:embed="rId11"/>
          <a:stretch>
            <a:fillRect/>
          </a:stretch>
        </p:blipFill>
        <p:spPr>
          <a:xfrm>
            <a:off x="9007378" y="5098801"/>
            <a:ext cx="328296" cy="327875"/>
          </a:xfrm>
          <a:prstGeom prst="rect">
            <a:avLst/>
          </a:prstGeom>
        </p:spPr>
      </p:pic>
      <p:pic>
        <p:nvPicPr>
          <p:cNvPr id="19" name="Image 7" descr="preencoded.png">
            <a:extLst>
              <a:ext uri="{FF2B5EF4-FFF2-40B4-BE49-F238E27FC236}">
                <a16:creationId xmlns:a16="http://schemas.microsoft.com/office/drawing/2014/main" id="{94F9E878-C9FE-71D8-D6CA-3A10E93830E8}"/>
              </a:ext>
            </a:extLst>
          </p:cNvPr>
          <p:cNvPicPr>
            <a:picLocks noChangeAspect="1"/>
          </p:cNvPicPr>
          <p:nvPr/>
        </p:nvPicPr>
        <p:blipFill>
          <a:blip r:embed="rId12"/>
          <a:stretch>
            <a:fillRect/>
          </a:stretch>
        </p:blipFill>
        <p:spPr>
          <a:xfrm>
            <a:off x="2423758" y="6365687"/>
            <a:ext cx="279083" cy="348853"/>
          </a:xfrm>
          <a:prstGeom prst="rect">
            <a:avLst/>
          </a:prstGeom>
        </p:spPr>
      </p:pic>
    </p:spTree>
    <p:extLst>
      <p:ext uri="{BB962C8B-B14F-4D97-AF65-F5344CB8AC3E}">
        <p14:creationId xmlns:p14="http://schemas.microsoft.com/office/powerpoint/2010/main" val="42170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4628" y="573881"/>
            <a:ext cx="7235905" cy="613767"/>
          </a:xfrm>
          <a:prstGeom prst="rect">
            <a:avLst/>
          </a:prstGeom>
          <a:noFill/>
          <a:ln/>
        </p:spPr>
        <p:txBody>
          <a:bodyPr wrap="none" lIns="0" tIns="0" rIns="0" bIns="0" rtlCol="0" anchor="t"/>
          <a:lstStyle/>
          <a:p>
            <a:pPr marL="0" indent="0" algn="l">
              <a:lnSpc>
                <a:spcPts val="4800"/>
              </a:lnSpc>
              <a:buNone/>
            </a:pPr>
            <a:r>
              <a:rPr lang="en-US" sz="4400" b="1" dirty="0">
                <a:latin typeface="Times New Roman" panose="02020603050405020304" pitchFamily="18" charset="0"/>
                <a:ea typeface="Nunito Semi Bold" pitchFamily="34" charset="-122"/>
                <a:cs typeface="Times New Roman" panose="02020603050405020304" pitchFamily="18" charset="0"/>
              </a:rPr>
              <a:t>Metodologia de Cercetare</a:t>
            </a:r>
            <a:endParaRPr lang="en-US" sz="4400" b="1" dirty="0">
              <a:latin typeface="Times New Roman" panose="02020603050405020304" pitchFamily="18" charset="0"/>
              <a:cs typeface="Times New Roman" panose="02020603050405020304" pitchFamily="18" charset="0"/>
            </a:endParaRPr>
          </a:p>
        </p:txBody>
      </p:sp>
      <p:sp>
        <p:nvSpPr>
          <p:cNvPr id="4" name="Shape 2"/>
          <p:cNvSpPr/>
          <p:nvPr/>
        </p:nvSpPr>
        <p:spPr>
          <a:xfrm>
            <a:off x="7303770" y="2507337"/>
            <a:ext cx="22860" cy="5151358"/>
          </a:xfrm>
          <a:prstGeom prst="roundRect">
            <a:avLst>
              <a:gd name="adj" fmla="val 1369328"/>
            </a:avLst>
          </a:prstGeom>
          <a:solidFill>
            <a:srgbClr val="FFFFFF">
              <a:alpha val="24000"/>
            </a:srgbClr>
          </a:solidFill>
          <a:ln/>
        </p:spPr>
      </p:sp>
      <p:grpSp>
        <p:nvGrpSpPr>
          <p:cNvPr id="27" name="Group 26">
            <a:extLst>
              <a:ext uri="{FF2B5EF4-FFF2-40B4-BE49-F238E27FC236}">
                <a16:creationId xmlns:a16="http://schemas.microsoft.com/office/drawing/2014/main" id="{3C99D942-1947-BB89-F1B4-925A9FF0911B}"/>
              </a:ext>
            </a:extLst>
          </p:cNvPr>
          <p:cNvGrpSpPr/>
          <p:nvPr/>
        </p:nvGrpSpPr>
        <p:grpSpPr>
          <a:xfrm>
            <a:off x="752058" y="1852291"/>
            <a:ext cx="12961144" cy="4991699"/>
            <a:chOff x="834628" y="2431134"/>
            <a:chExt cx="12961144" cy="4991699"/>
          </a:xfrm>
        </p:grpSpPr>
        <p:sp>
          <p:nvSpPr>
            <p:cNvPr id="5" name="Shape 3"/>
            <p:cNvSpPr/>
            <p:nvPr/>
          </p:nvSpPr>
          <p:spPr>
            <a:xfrm>
              <a:off x="6477298" y="2730579"/>
              <a:ext cx="626031" cy="22860"/>
            </a:xfrm>
            <a:prstGeom prst="roundRect">
              <a:avLst>
                <a:gd name="adj" fmla="val 1369328"/>
              </a:avLst>
            </a:prstGeom>
            <a:solidFill>
              <a:srgbClr val="F2B42D"/>
            </a:solidFill>
            <a:ln/>
          </p:spPr>
        </p:sp>
        <p:sp>
          <p:nvSpPr>
            <p:cNvPr id="6" name="Shape 4"/>
            <p:cNvSpPr/>
            <p:nvPr/>
          </p:nvSpPr>
          <p:spPr>
            <a:xfrm>
              <a:off x="7047032" y="2431134"/>
              <a:ext cx="626031" cy="689793"/>
            </a:xfrm>
            <a:prstGeom prst="roundRect">
              <a:avLst>
                <a:gd name="adj" fmla="val 66678"/>
              </a:avLst>
            </a:prstGeom>
            <a:solidFill>
              <a:srgbClr val="00002E"/>
            </a:solidFill>
            <a:ln w="22860">
              <a:solidFill>
                <a:srgbClr val="F2B42D"/>
              </a:solidFill>
              <a:prstDash val="solid"/>
            </a:ln>
          </p:spPr>
          <p:txBody>
            <a:bodyPr/>
            <a:lstStyle/>
            <a:p>
              <a:endParaRPr lang="en-US"/>
            </a:p>
          </p:txBody>
        </p:sp>
        <p:pic>
          <p:nvPicPr>
            <p:cNvPr id="7" name="Image 0" descr="preencoded.png"/>
            <p:cNvPicPr>
              <a:picLocks noChangeAspect="1"/>
            </p:cNvPicPr>
            <p:nvPr/>
          </p:nvPicPr>
          <p:blipFill>
            <a:blip r:embed="rId3"/>
            <a:stretch>
              <a:fillRect/>
            </a:stretch>
          </p:blipFill>
          <p:spPr>
            <a:xfrm>
              <a:off x="7123509" y="2461873"/>
              <a:ext cx="457991" cy="572580"/>
            </a:xfrm>
            <a:prstGeom prst="rect">
              <a:avLst/>
            </a:prstGeom>
          </p:spPr>
        </p:pic>
        <p:sp>
          <p:nvSpPr>
            <p:cNvPr id="8" name="Text 5"/>
            <p:cNvSpPr/>
            <p:nvPr/>
          </p:nvSpPr>
          <p:spPr>
            <a:xfrm>
              <a:off x="3481268" y="2579013"/>
              <a:ext cx="2790587" cy="306824"/>
            </a:xfrm>
            <a:prstGeom prst="rect">
              <a:avLst/>
            </a:prstGeom>
            <a:noFill/>
            <a:ln/>
          </p:spPr>
          <p:txBody>
            <a:bodyPr wrap="none" lIns="0" tIns="0" rIns="0" bIns="0" rtlCol="0" anchor="t"/>
            <a:lstStyle/>
            <a:p>
              <a:pPr marL="0" indent="0" algn="r">
                <a:lnSpc>
                  <a:spcPts val="2400"/>
                </a:lnSpc>
                <a:buNone/>
              </a:pPr>
              <a:r>
                <a:rPr lang="en-US" sz="2400" b="1" dirty="0">
                  <a:latin typeface="Times New Roman" panose="02020603050405020304" pitchFamily="18" charset="0"/>
                  <a:ea typeface="Nunito Semi Bold" pitchFamily="34" charset="-122"/>
                  <a:cs typeface="Times New Roman" panose="02020603050405020304" pitchFamily="18" charset="0"/>
                </a:rPr>
                <a:t>Obținerea biosorbentului</a:t>
              </a:r>
              <a:endParaRPr lang="en-US" sz="2400" b="1" dirty="0">
                <a:latin typeface="Times New Roman" panose="02020603050405020304" pitchFamily="18" charset="0"/>
                <a:cs typeface="Times New Roman" panose="02020603050405020304" pitchFamily="18" charset="0"/>
              </a:endParaRPr>
            </a:p>
          </p:txBody>
        </p:sp>
        <p:sp>
          <p:nvSpPr>
            <p:cNvPr id="9" name="Text 6"/>
            <p:cNvSpPr/>
            <p:nvPr/>
          </p:nvSpPr>
          <p:spPr>
            <a:xfrm>
              <a:off x="834628" y="3086180"/>
              <a:ext cx="5437227" cy="1001554"/>
            </a:xfrm>
            <a:prstGeom prst="rect">
              <a:avLst/>
            </a:prstGeom>
            <a:noFill/>
            <a:ln/>
          </p:spPr>
          <p:txBody>
            <a:bodyPr wrap="square" lIns="0" tIns="0" rIns="0" bIns="0" rtlCol="0" anchor="t"/>
            <a:lstStyle/>
            <a:p>
              <a:pPr marL="0" indent="0" algn="r">
                <a:lnSpc>
                  <a:spcPts val="2600"/>
                </a:lnSpc>
                <a:buNone/>
              </a:pPr>
              <a:r>
                <a:rPr lang="en-US" sz="1600" dirty="0">
                  <a:latin typeface="Times New Roman" panose="02020603050405020304" pitchFamily="18" charset="0"/>
                  <a:ea typeface="PT Sans" pitchFamily="34" charset="-122"/>
                  <a:cs typeface="Times New Roman" panose="02020603050405020304" pitchFamily="18" charset="0"/>
                </a:rPr>
                <a:t>Colectarea miceliului epuizat rezultat după procesul de fabricare al nistatinei, urmată de spălare, uscare, măcinare și eventual activare chimică.</a:t>
              </a:r>
              <a:endParaRPr lang="en-US" sz="1600" dirty="0">
                <a:latin typeface="Times New Roman" panose="02020603050405020304" pitchFamily="18" charset="0"/>
                <a:cs typeface="Times New Roman" panose="02020603050405020304" pitchFamily="18" charset="0"/>
              </a:endParaRPr>
            </a:p>
          </p:txBody>
        </p:sp>
        <p:sp>
          <p:nvSpPr>
            <p:cNvPr id="10" name="Shape 7"/>
            <p:cNvSpPr/>
            <p:nvPr/>
          </p:nvSpPr>
          <p:spPr>
            <a:xfrm>
              <a:off x="7527072" y="3982522"/>
              <a:ext cx="626031" cy="22860"/>
            </a:xfrm>
            <a:prstGeom prst="roundRect">
              <a:avLst>
                <a:gd name="adj" fmla="val 1369328"/>
              </a:avLst>
            </a:prstGeom>
            <a:solidFill>
              <a:srgbClr val="D7425E"/>
            </a:solidFill>
            <a:ln/>
          </p:spPr>
        </p:sp>
        <p:sp>
          <p:nvSpPr>
            <p:cNvPr id="11" name="Shape 8"/>
            <p:cNvSpPr/>
            <p:nvPr/>
          </p:nvSpPr>
          <p:spPr>
            <a:xfrm>
              <a:off x="7047033" y="3701007"/>
              <a:ext cx="626031" cy="636609"/>
            </a:xfrm>
            <a:prstGeom prst="roundRect">
              <a:avLst>
                <a:gd name="adj" fmla="val 66678"/>
              </a:avLst>
            </a:prstGeom>
            <a:solidFill>
              <a:srgbClr val="00002E"/>
            </a:solidFill>
            <a:ln w="22860">
              <a:solidFill>
                <a:srgbClr val="D7425E"/>
              </a:solidFill>
              <a:prstDash val="solid"/>
            </a:ln>
          </p:spPr>
        </p:sp>
        <p:pic>
          <p:nvPicPr>
            <p:cNvPr id="12" name="Image 1" descr="preencoded.png"/>
            <p:cNvPicPr>
              <a:picLocks noChangeAspect="1"/>
            </p:cNvPicPr>
            <p:nvPr/>
          </p:nvPicPr>
          <p:blipFill>
            <a:blip r:embed="rId4"/>
            <a:stretch>
              <a:fillRect/>
            </a:stretch>
          </p:blipFill>
          <p:spPr>
            <a:xfrm>
              <a:off x="7152177" y="3713536"/>
              <a:ext cx="413640" cy="517133"/>
            </a:xfrm>
            <a:prstGeom prst="rect">
              <a:avLst/>
            </a:prstGeom>
          </p:spPr>
        </p:pic>
        <p:sp>
          <p:nvSpPr>
            <p:cNvPr id="13" name="Text 9"/>
            <p:cNvSpPr/>
            <p:nvPr/>
          </p:nvSpPr>
          <p:spPr>
            <a:xfrm>
              <a:off x="8358545" y="3830955"/>
              <a:ext cx="3050262" cy="306824"/>
            </a:xfrm>
            <a:prstGeom prst="rect">
              <a:avLst/>
            </a:prstGeom>
            <a:noFill/>
            <a:ln/>
          </p:spPr>
          <p:txBody>
            <a:bodyPr wrap="none" lIns="0" tIns="0" rIns="0" bIns="0" rtlCol="0" anchor="t"/>
            <a:lstStyle/>
            <a:p>
              <a:pPr marL="0" indent="0" algn="l">
                <a:lnSpc>
                  <a:spcPts val="2400"/>
                </a:lnSpc>
                <a:buNone/>
              </a:pPr>
              <a:r>
                <a:rPr lang="en-US" sz="2400" b="1" dirty="0">
                  <a:latin typeface="Times New Roman" panose="02020603050405020304" pitchFamily="18" charset="0"/>
                  <a:ea typeface="Nunito Semi Bold" pitchFamily="34" charset="-122"/>
                  <a:cs typeface="Times New Roman" panose="02020603050405020304" pitchFamily="18" charset="0"/>
                </a:rPr>
                <a:t>Caracterizare fizico-chimică</a:t>
              </a:r>
              <a:endParaRPr lang="en-US" sz="2400" b="1" dirty="0">
                <a:latin typeface="Times New Roman" panose="02020603050405020304" pitchFamily="18" charset="0"/>
                <a:cs typeface="Times New Roman" panose="02020603050405020304" pitchFamily="18" charset="0"/>
              </a:endParaRPr>
            </a:p>
          </p:txBody>
        </p:sp>
        <p:sp>
          <p:nvSpPr>
            <p:cNvPr id="14" name="Text 10"/>
            <p:cNvSpPr/>
            <p:nvPr/>
          </p:nvSpPr>
          <p:spPr>
            <a:xfrm>
              <a:off x="8358545" y="4262914"/>
              <a:ext cx="5437227" cy="1001554"/>
            </a:xfrm>
            <a:prstGeom prst="rect">
              <a:avLst/>
            </a:prstGeom>
            <a:noFill/>
            <a:ln/>
          </p:spPr>
          <p:txBody>
            <a:bodyPr wrap="square" lIns="0" tIns="0" rIns="0" bIns="0" rtlCol="0" anchor="t"/>
            <a:lstStyle/>
            <a:p>
              <a:pPr marL="0" indent="0" algn="l">
                <a:lnSpc>
                  <a:spcPts val="2600"/>
                </a:lnSpc>
                <a:buNone/>
              </a:pPr>
              <a:r>
                <a:rPr lang="en-US" sz="1600" dirty="0">
                  <a:latin typeface="Times New Roman" panose="02020603050405020304" pitchFamily="18" charset="0"/>
                  <a:ea typeface="PT Sans" pitchFamily="34" charset="-122"/>
                  <a:cs typeface="Times New Roman" panose="02020603050405020304" pitchFamily="18" charset="0"/>
                </a:rPr>
                <a:t>Analize prin microscopie electronică de baleiaj (SEM), </a:t>
              </a:r>
              <a:r>
                <a:rPr lang="en-US" sz="1600" dirty="0" err="1">
                  <a:latin typeface="Times New Roman" panose="02020603050405020304" pitchFamily="18" charset="0"/>
                  <a:ea typeface="PT Sans" pitchFamily="34" charset="-122"/>
                  <a:cs typeface="Times New Roman" panose="02020603050405020304" pitchFamily="18" charset="0"/>
                </a:rPr>
                <a:t>spectroscopie</a:t>
              </a:r>
              <a:r>
                <a:rPr lang="en-US" sz="1600" dirty="0">
                  <a:latin typeface="Times New Roman" panose="02020603050405020304" pitchFamily="18" charset="0"/>
                  <a:ea typeface="PT Sans" pitchFamily="34" charset="-122"/>
                  <a:cs typeface="Times New Roman" panose="02020603050405020304" pitchFamily="18" charset="0"/>
                </a:rPr>
                <a:t> FT-IR, determinarea umidității, pH-ului și capacității de schimb ionic.</a:t>
              </a:r>
              <a:endParaRPr lang="en-US" sz="1600" dirty="0">
                <a:latin typeface="Times New Roman" panose="02020603050405020304" pitchFamily="18" charset="0"/>
                <a:cs typeface="Times New Roman" panose="02020603050405020304" pitchFamily="18" charset="0"/>
              </a:endParaRPr>
            </a:p>
          </p:txBody>
        </p:sp>
        <p:sp>
          <p:nvSpPr>
            <p:cNvPr id="15" name="Shape 11"/>
            <p:cNvSpPr/>
            <p:nvPr/>
          </p:nvSpPr>
          <p:spPr>
            <a:xfrm>
              <a:off x="6477298" y="5109274"/>
              <a:ext cx="626031" cy="22860"/>
            </a:xfrm>
            <a:prstGeom prst="roundRect">
              <a:avLst>
                <a:gd name="adj" fmla="val 1369328"/>
              </a:avLst>
            </a:prstGeom>
            <a:solidFill>
              <a:srgbClr val="DD785E"/>
            </a:solidFill>
            <a:ln/>
          </p:spPr>
        </p:sp>
        <p:sp>
          <p:nvSpPr>
            <p:cNvPr id="16" name="Shape 12"/>
            <p:cNvSpPr/>
            <p:nvPr/>
          </p:nvSpPr>
          <p:spPr>
            <a:xfrm>
              <a:off x="7080468" y="4838462"/>
              <a:ext cx="626031" cy="659469"/>
            </a:xfrm>
            <a:prstGeom prst="roundRect">
              <a:avLst>
                <a:gd name="adj" fmla="val 66678"/>
              </a:avLst>
            </a:prstGeom>
            <a:solidFill>
              <a:srgbClr val="00002E"/>
            </a:solidFill>
            <a:ln w="22860">
              <a:solidFill>
                <a:srgbClr val="DD785E"/>
              </a:solidFill>
              <a:prstDash val="solid"/>
            </a:ln>
          </p:spPr>
        </p:sp>
        <p:pic>
          <p:nvPicPr>
            <p:cNvPr id="17" name="Image 2" descr="preencoded.png"/>
            <p:cNvPicPr>
              <a:picLocks noChangeAspect="1"/>
            </p:cNvPicPr>
            <p:nvPr/>
          </p:nvPicPr>
          <p:blipFill>
            <a:blip r:embed="rId5"/>
            <a:stretch>
              <a:fillRect/>
            </a:stretch>
          </p:blipFill>
          <p:spPr>
            <a:xfrm>
              <a:off x="7178746" y="4899889"/>
              <a:ext cx="413640" cy="517133"/>
            </a:xfrm>
            <a:prstGeom prst="rect">
              <a:avLst/>
            </a:prstGeom>
          </p:spPr>
        </p:pic>
        <p:sp>
          <p:nvSpPr>
            <p:cNvPr id="18" name="Text 13"/>
            <p:cNvSpPr/>
            <p:nvPr/>
          </p:nvSpPr>
          <p:spPr>
            <a:xfrm>
              <a:off x="3457583" y="4978722"/>
              <a:ext cx="2868454" cy="306824"/>
            </a:xfrm>
            <a:prstGeom prst="rect">
              <a:avLst/>
            </a:prstGeom>
            <a:noFill/>
            <a:ln/>
          </p:spPr>
          <p:txBody>
            <a:bodyPr wrap="none" lIns="0" tIns="0" rIns="0" bIns="0" rtlCol="0" anchor="t"/>
            <a:lstStyle/>
            <a:p>
              <a:pPr marL="0" indent="0" algn="r">
                <a:lnSpc>
                  <a:spcPts val="2400"/>
                </a:lnSpc>
                <a:buNone/>
              </a:pPr>
              <a:r>
                <a:rPr lang="en-US" sz="2400" b="1" dirty="0">
                  <a:latin typeface="Times New Roman" panose="02020603050405020304" pitchFamily="18" charset="0"/>
                  <a:ea typeface="Nunito Semi Bold" pitchFamily="34" charset="-122"/>
                  <a:cs typeface="Times New Roman" panose="02020603050405020304" pitchFamily="18" charset="0"/>
                </a:rPr>
                <a:t>Experimente de adsorbție</a:t>
              </a:r>
              <a:endParaRPr lang="en-US" sz="2400" b="1" dirty="0">
                <a:latin typeface="Times New Roman" panose="02020603050405020304" pitchFamily="18" charset="0"/>
                <a:cs typeface="Times New Roman" panose="02020603050405020304" pitchFamily="18" charset="0"/>
              </a:endParaRPr>
            </a:p>
          </p:txBody>
        </p:sp>
        <p:sp>
          <p:nvSpPr>
            <p:cNvPr id="19" name="Text 14"/>
            <p:cNvSpPr/>
            <p:nvPr/>
          </p:nvSpPr>
          <p:spPr>
            <a:xfrm>
              <a:off x="834628" y="5613797"/>
              <a:ext cx="5437227" cy="1001554"/>
            </a:xfrm>
            <a:prstGeom prst="rect">
              <a:avLst/>
            </a:prstGeom>
            <a:noFill/>
            <a:ln/>
          </p:spPr>
          <p:txBody>
            <a:bodyPr wrap="square" lIns="0" tIns="0" rIns="0" bIns="0" rtlCol="0" anchor="t"/>
            <a:lstStyle/>
            <a:p>
              <a:pPr marL="0" indent="0" algn="r">
                <a:lnSpc>
                  <a:spcPts val="2600"/>
                </a:lnSpc>
                <a:buNone/>
              </a:pPr>
              <a:r>
                <a:rPr lang="en-US" sz="1600" dirty="0">
                  <a:latin typeface="Times New Roman" panose="02020603050405020304" pitchFamily="18" charset="0"/>
                  <a:ea typeface="PT Sans" pitchFamily="34" charset="-122"/>
                  <a:cs typeface="Times New Roman" panose="02020603050405020304" pitchFamily="18" charset="0"/>
                </a:rPr>
                <a:t>Testarea capacității de adsorbție pentru coloranți și antibiotice, cu variația parametrilor precum pH-ul, doza de biosorbent, timpul de contact și concentrația inițială.</a:t>
              </a:r>
              <a:endParaRPr lang="en-US" sz="1600" dirty="0">
                <a:latin typeface="Times New Roman" panose="02020603050405020304" pitchFamily="18" charset="0"/>
                <a:cs typeface="Times New Roman" panose="02020603050405020304" pitchFamily="18" charset="0"/>
              </a:endParaRPr>
            </a:p>
          </p:txBody>
        </p:sp>
        <p:sp>
          <p:nvSpPr>
            <p:cNvPr id="20" name="Shape 15"/>
            <p:cNvSpPr/>
            <p:nvPr/>
          </p:nvSpPr>
          <p:spPr>
            <a:xfrm>
              <a:off x="7527072" y="6140887"/>
              <a:ext cx="626031" cy="22860"/>
            </a:xfrm>
            <a:prstGeom prst="roundRect">
              <a:avLst>
                <a:gd name="adj" fmla="val 1369328"/>
              </a:avLst>
            </a:prstGeom>
            <a:solidFill>
              <a:srgbClr val="48A8E2"/>
            </a:solidFill>
            <a:ln/>
          </p:spPr>
        </p:sp>
        <p:sp>
          <p:nvSpPr>
            <p:cNvPr id="21" name="Shape 16"/>
            <p:cNvSpPr/>
            <p:nvPr/>
          </p:nvSpPr>
          <p:spPr>
            <a:xfrm>
              <a:off x="7080468" y="5917526"/>
              <a:ext cx="626031" cy="619481"/>
            </a:xfrm>
            <a:prstGeom prst="roundRect">
              <a:avLst>
                <a:gd name="adj" fmla="val 66678"/>
              </a:avLst>
            </a:prstGeom>
            <a:solidFill>
              <a:srgbClr val="00002E"/>
            </a:solidFill>
            <a:ln w="22860">
              <a:solidFill>
                <a:srgbClr val="48A8E2"/>
              </a:solidFill>
              <a:prstDash val="solid"/>
            </a:ln>
          </p:spPr>
        </p:sp>
        <p:pic>
          <p:nvPicPr>
            <p:cNvPr id="22" name="Image 3" descr="preencoded.png"/>
            <p:cNvPicPr>
              <a:picLocks noChangeAspect="1"/>
            </p:cNvPicPr>
            <p:nvPr/>
          </p:nvPicPr>
          <p:blipFill>
            <a:blip r:embed="rId6"/>
            <a:stretch>
              <a:fillRect/>
            </a:stretch>
          </p:blipFill>
          <p:spPr>
            <a:xfrm>
              <a:off x="7199429" y="5989320"/>
              <a:ext cx="382071" cy="477665"/>
            </a:xfrm>
            <a:prstGeom prst="rect">
              <a:avLst/>
            </a:prstGeom>
          </p:spPr>
        </p:pic>
        <p:sp>
          <p:nvSpPr>
            <p:cNvPr id="23" name="Text 17"/>
            <p:cNvSpPr/>
            <p:nvPr/>
          </p:nvSpPr>
          <p:spPr>
            <a:xfrm>
              <a:off x="8358545" y="5989320"/>
              <a:ext cx="2630567" cy="306824"/>
            </a:xfrm>
            <a:prstGeom prst="rect">
              <a:avLst/>
            </a:prstGeom>
            <a:noFill/>
            <a:ln/>
          </p:spPr>
          <p:txBody>
            <a:bodyPr wrap="none" lIns="0" tIns="0" rIns="0" bIns="0" rtlCol="0" anchor="t"/>
            <a:lstStyle/>
            <a:p>
              <a:pPr marL="0" indent="0" algn="l">
                <a:lnSpc>
                  <a:spcPts val="2400"/>
                </a:lnSpc>
                <a:buNone/>
              </a:pPr>
              <a:r>
                <a:rPr lang="en-US" sz="2400" b="1" dirty="0">
                  <a:latin typeface="Times New Roman" panose="02020603050405020304" pitchFamily="18" charset="0"/>
                  <a:ea typeface="Nunito Semi Bold" pitchFamily="34" charset="-122"/>
                  <a:cs typeface="Times New Roman" panose="02020603050405020304" pitchFamily="18" charset="0"/>
                </a:rPr>
                <a:t>Regenerare</a:t>
              </a:r>
              <a:r>
                <a:rPr lang="en-US" sz="1900" b="1" dirty="0">
                  <a:latin typeface="Times New Roman" panose="02020603050405020304" pitchFamily="18" charset="0"/>
                  <a:ea typeface="Nunito Semi Bold" pitchFamily="34" charset="-122"/>
                  <a:cs typeface="Times New Roman" panose="02020603050405020304" pitchFamily="18" charset="0"/>
                </a:rPr>
                <a:t> </a:t>
              </a:r>
              <a:r>
                <a:rPr lang="en-US" sz="2400" b="1" dirty="0">
                  <a:latin typeface="Times New Roman" panose="02020603050405020304" pitchFamily="18" charset="0"/>
                  <a:ea typeface="Nunito Semi Bold" pitchFamily="34" charset="-122"/>
                  <a:cs typeface="Times New Roman" panose="02020603050405020304" pitchFamily="18" charset="0"/>
                </a:rPr>
                <a:t>și eliminare</a:t>
              </a:r>
              <a:endParaRPr lang="en-US" sz="1900" b="1" dirty="0">
                <a:latin typeface="Times New Roman" panose="02020603050405020304" pitchFamily="18" charset="0"/>
                <a:cs typeface="Times New Roman" panose="02020603050405020304" pitchFamily="18" charset="0"/>
              </a:endParaRPr>
            </a:p>
          </p:txBody>
        </p:sp>
        <p:sp>
          <p:nvSpPr>
            <p:cNvPr id="24" name="Text 18"/>
            <p:cNvSpPr/>
            <p:nvPr/>
          </p:nvSpPr>
          <p:spPr>
            <a:xfrm>
              <a:off x="8358545" y="6421279"/>
              <a:ext cx="5437227" cy="1001554"/>
            </a:xfrm>
            <a:prstGeom prst="rect">
              <a:avLst/>
            </a:prstGeom>
            <a:noFill/>
            <a:ln/>
          </p:spPr>
          <p:txBody>
            <a:bodyPr wrap="square" lIns="0" tIns="0" rIns="0" bIns="0" rtlCol="0" anchor="t"/>
            <a:lstStyle/>
            <a:p>
              <a:pPr marL="0" indent="0" algn="l">
                <a:lnSpc>
                  <a:spcPts val="2600"/>
                </a:lnSpc>
                <a:buNone/>
              </a:pPr>
              <a:r>
                <a:rPr lang="en-US" sz="1600" dirty="0">
                  <a:latin typeface="Times New Roman" panose="02020603050405020304" pitchFamily="18" charset="0"/>
                  <a:ea typeface="PT Sans" pitchFamily="34" charset="-122"/>
                  <a:cs typeface="Times New Roman" panose="02020603050405020304" pitchFamily="18" charset="0"/>
                </a:rPr>
                <a:t>Evaluarea metodelor de desorbție pentru reutilizarea biosorbentului și stabilirea opțiunilor de eliminare finală sustenabilă.</a:t>
              </a:r>
              <a:endParaRPr lang="en-US" sz="1600" dirty="0">
                <a:latin typeface="Times New Roman" panose="02020603050405020304" pitchFamily="18"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95387928-F3D2-FEC9-148A-941A9E8C318D}"/>
              </a:ext>
            </a:extLst>
          </p:cNvPr>
          <p:cNvPicPr>
            <a:picLocks noChangeAspect="1"/>
          </p:cNvPicPr>
          <p:nvPr/>
        </p:nvPicPr>
        <p:blipFill>
          <a:blip r:embed="rId7"/>
          <a:stretch>
            <a:fillRect/>
          </a:stretch>
        </p:blipFill>
        <p:spPr>
          <a:xfrm>
            <a:off x="11554397" y="425582"/>
            <a:ext cx="2578832" cy="762066"/>
          </a:xfrm>
          <a:prstGeom prst="rect">
            <a:avLst/>
          </a:prstGeom>
        </p:spPr>
      </p:pic>
      <p:pic>
        <p:nvPicPr>
          <p:cNvPr id="26" name="Picture 25">
            <a:extLst>
              <a:ext uri="{FF2B5EF4-FFF2-40B4-BE49-F238E27FC236}">
                <a16:creationId xmlns:a16="http://schemas.microsoft.com/office/drawing/2014/main" id="{F0E5E238-29C3-4497-C106-90A1289622DB}"/>
              </a:ext>
            </a:extLst>
          </p:cNvPr>
          <p:cNvPicPr>
            <a:picLocks noChangeAspect="1"/>
          </p:cNvPicPr>
          <p:nvPr/>
        </p:nvPicPr>
        <p:blipFill>
          <a:blip r:embed="rId8"/>
          <a:stretch>
            <a:fillRect/>
          </a:stretch>
        </p:blipFill>
        <p:spPr>
          <a:xfrm>
            <a:off x="7831522" y="1605634"/>
            <a:ext cx="6320789" cy="4740593"/>
          </a:xfrm>
          <a:prstGeom prst="rect">
            <a:avLst/>
          </a:prstGeom>
        </p:spPr>
      </p:pic>
      <p:pic>
        <p:nvPicPr>
          <p:cNvPr id="29" name="Picture 28">
            <a:extLst>
              <a:ext uri="{FF2B5EF4-FFF2-40B4-BE49-F238E27FC236}">
                <a16:creationId xmlns:a16="http://schemas.microsoft.com/office/drawing/2014/main" id="{1C65362A-E0E9-E915-C972-7E43588A6F86}"/>
              </a:ext>
            </a:extLst>
          </p:cNvPr>
          <p:cNvPicPr>
            <a:picLocks noChangeAspect="1"/>
          </p:cNvPicPr>
          <p:nvPr/>
        </p:nvPicPr>
        <p:blipFill>
          <a:blip r:embed="rId9"/>
          <a:stretch>
            <a:fillRect/>
          </a:stretch>
        </p:blipFill>
        <p:spPr>
          <a:xfrm>
            <a:off x="672972" y="1605634"/>
            <a:ext cx="6333499" cy="4750126"/>
          </a:xfrm>
          <a:prstGeom prst="rect">
            <a:avLst/>
          </a:prstGeom>
        </p:spPr>
      </p:pic>
      <p:pic>
        <p:nvPicPr>
          <p:cNvPr id="31" name="Picture 30">
            <a:extLst>
              <a:ext uri="{FF2B5EF4-FFF2-40B4-BE49-F238E27FC236}">
                <a16:creationId xmlns:a16="http://schemas.microsoft.com/office/drawing/2014/main" id="{629C9686-0012-A382-9540-FCBFC79EC121}"/>
              </a:ext>
            </a:extLst>
          </p:cNvPr>
          <p:cNvPicPr>
            <a:picLocks noChangeAspect="1"/>
          </p:cNvPicPr>
          <p:nvPr/>
        </p:nvPicPr>
        <p:blipFill>
          <a:blip r:embed="rId10"/>
          <a:stretch>
            <a:fillRect/>
          </a:stretch>
        </p:blipFill>
        <p:spPr>
          <a:xfrm>
            <a:off x="2988496" y="1187648"/>
            <a:ext cx="8162222" cy="6121667"/>
          </a:xfrm>
          <a:prstGeom prst="rect">
            <a:avLst/>
          </a:prstGeom>
        </p:spPr>
      </p:pic>
      <p:grpSp>
        <p:nvGrpSpPr>
          <p:cNvPr id="61" name="Group 60">
            <a:extLst>
              <a:ext uri="{FF2B5EF4-FFF2-40B4-BE49-F238E27FC236}">
                <a16:creationId xmlns:a16="http://schemas.microsoft.com/office/drawing/2014/main" id="{38CE9029-AA80-563B-6AB3-C47618CDB14B}"/>
              </a:ext>
            </a:extLst>
          </p:cNvPr>
          <p:cNvGrpSpPr/>
          <p:nvPr/>
        </p:nvGrpSpPr>
        <p:grpSpPr>
          <a:xfrm>
            <a:off x="230658" y="1187648"/>
            <a:ext cx="14078551" cy="5749229"/>
            <a:chOff x="230658" y="1187648"/>
            <a:chExt cx="14078551" cy="5749229"/>
          </a:xfrm>
        </p:grpSpPr>
        <p:grpSp>
          <p:nvGrpSpPr>
            <p:cNvPr id="34" name="Group 33">
              <a:extLst>
                <a:ext uri="{FF2B5EF4-FFF2-40B4-BE49-F238E27FC236}">
                  <a16:creationId xmlns:a16="http://schemas.microsoft.com/office/drawing/2014/main" id="{B384C553-32F7-49E7-4956-2A0A24F9A21A}"/>
                </a:ext>
              </a:extLst>
            </p:cNvPr>
            <p:cNvGrpSpPr/>
            <p:nvPr/>
          </p:nvGrpSpPr>
          <p:grpSpPr>
            <a:xfrm>
              <a:off x="230658" y="1187648"/>
              <a:ext cx="14078551" cy="5749229"/>
              <a:chOff x="295854" y="1239375"/>
              <a:chExt cx="14047817" cy="5749229"/>
            </a:xfrm>
          </p:grpSpPr>
          <p:pic>
            <p:nvPicPr>
              <p:cNvPr id="32" name="Picture 31">
                <a:extLst>
                  <a:ext uri="{FF2B5EF4-FFF2-40B4-BE49-F238E27FC236}">
                    <a16:creationId xmlns:a16="http://schemas.microsoft.com/office/drawing/2014/main" id="{BBBF53A8-C43A-5D41-73DC-B371129D2118}"/>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rcRect l="591" t="4889" b="1730"/>
              <a:stretch>
                <a:fillRect/>
              </a:stretch>
            </p:blipFill>
            <p:spPr>
              <a:xfrm>
                <a:off x="295854" y="1239375"/>
                <a:ext cx="14047817" cy="5749229"/>
              </a:xfrm>
              <a:prstGeom prst="rect">
                <a:avLst/>
              </a:prstGeom>
            </p:spPr>
          </p:pic>
          <p:sp>
            <p:nvSpPr>
              <p:cNvPr id="33" name="TextBox 32">
                <a:extLst>
                  <a:ext uri="{FF2B5EF4-FFF2-40B4-BE49-F238E27FC236}">
                    <a16:creationId xmlns:a16="http://schemas.microsoft.com/office/drawing/2014/main" id="{E0BA1A84-BFDD-251D-20C6-7FA8AF75C652}"/>
                  </a:ext>
                </a:extLst>
              </p:cNvPr>
              <p:cNvSpPr txBox="1"/>
              <p:nvPr/>
            </p:nvSpPr>
            <p:spPr>
              <a:xfrm>
                <a:off x="844004" y="1323453"/>
                <a:ext cx="1341179" cy="276999"/>
              </a:xfrm>
              <a:prstGeom prst="rect">
                <a:avLst/>
              </a:prstGeom>
              <a:solidFill>
                <a:schemeClr val="bg1"/>
              </a:solidFill>
            </p:spPr>
            <p:txBody>
              <a:bodyPr wrap="square" rtlCol="0">
                <a:spAutoFit/>
              </a:bodyPr>
              <a:lstStyle/>
              <a:p>
                <a:r>
                  <a:rPr lang="en-US" sz="1200" b="1" dirty="0" err="1">
                    <a:latin typeface="Times New Roman" panose="02020603050405020304" pitchFamily="18" charset="0"/>
                    <a:cs typeface="Times New Roman" panose="02020603050405020304" pitchFamily="18" charset="0"/>
                  </a:rPr>
                  <a:t>Miceliu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Epuizat</a:t>
                </a:r>
                <a:endParaRPr lang="en-US" sz="1200" b="1"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8F81364C-C202-5FF8-DB8A-102075B2E544}"/>
                </a:ext>
              </a:extLst>
            </p:cNvPr>
            <p:cNvGrpSpPr/>
            <p:nvPr/>
          </p:nvGrpSpPr>
          <p:grpSpPr>
            <a:xfrm>
              <a:off x="3025460" y="2946999"/>
              <a:ext cx="1198966" cy="2854582"/>
              <a:chOff x="3025460" y="2946999"/>
              <a:chExt cx="1198966" cy="2854582"/>
            </a:xfrm>
          </p:grpSpPr>
          <p:cxnSp>
            <p:nvCxnSpPr>
              <p:cNvPr id="36" name="Straight Arrow Connector 35">
                <a:extLst>
                  <a:ext uri="{FF2B5EF4-FFF2-40B4-BE49-F238E27FC236}">
                    <a16:creationId xmlns:a16="http://schemas.microsoft.com/office/drawing/2014/main" id="{D16B3653-CD46-55DD-1C25-FF3797599584}"/>
                  </a:ext>
                </a:extLst>
              </p:cNvPr>
              <p:cNvCxnSpPr>
                <a:cxnSpLocks/>
              </p:cNvCxnSpPr>
              <p:nvPr/>
            </p:nvCxnSpPr>
            <p:spPr>
              <a:xfrm>
                <a:off x="3624943" y="2946999"/>
                <a:ext cx="0" cy="246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6EE117E-7DF1-04D1-CE60-42653F534B17}"/>
                  </a:ext>
                </a:extLst>
              </p:cNvPr>
              <p:cNvSpPr txBox="1"/>
              <p:nvPr/>
            </p:nvSpPr>
            <p:spPr>
              <a:xfrm>
                <a:off x="3025460" y="5432249"/>
                <a:ext cx="1198966" cy="369332"/>
              </a:xfrm>
              <a:prstGeom prst="rect">
                <a:avLst/>
              </a:prstGeom>
              <a:noFill/>
              <a:ln>
                <a:solidFill>
                  <a:srgbClr val="FF0000"/>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OH/ NH</a:t>
                </a:r>
              </a:p>
            </p:txBody>
          </p:sp>
        </p:grpSp>
        <p:grpSp>
          <p:nvGrpSpPr>
            <p:cNvPr id="40" name="Group 39">
              <a:extLst>
                <a:ext uri="{FF2B5EF4-FFF2-40B4-BE49-F238E27FC236}">
                  <a16:creationId xmlns:a16="http://schemas.microsoft.com/office/drawing/2014/main" id="{AA9F5A3B-A38A-086A-903C-C3861DBD4CB0}"/>
                </a:ext>
              </a:extLst>
            </p:cNvPr>
            <p:cNvGrpSpPr/>
            <p:nvPr/>
          </p:nvGrpSpPr>
          <p:grpSpPr>
            <a:xfrm>
              <a:off x="4334722" y="2368103"/>
              <a:ext cx="1198966" cy="2854582"/>
              <a:chOff x="3025460" y="2946999"/>
              <a:chExt cx="1198966" cy="2854582"/>
            </a:xfrm>
          </p:grpSpPr>
          <p:cxnSp>
            <p:nvCxnSpPr>
              <p:cNvPr id="41" name="Straight Arrow Connector 40">
                <a:extLst>
                  <a:ext uri="{FF2B5EF4-FFF2-40B4-BE49-F238E27FC236}">
                    <a16:creationId xmlns:a16="http://schemas.microsoft.com/office/drawing/2014/main" id="{F2A1A4D7-B894-7FFD-A624-49DA00B395EA}"/>
                  </a:ext>
                </a:extLst>
              </p:cNvPr>
              <p:cNvCxnSpPr>
                <a:cxnSpLocks/>
              </p:cNvCxnSpPr>
              <p:nvPr/>
            </p:nvCxnSpPr>
            <p:spPr>
              <a:xfrm>
                <a:off x="3624943" y="2946999"/>
                <a:ext cx="0" cy="246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120A3E2-01CF-AA82-63CA-150D1BF14E38}"/>
                  </a:ext>
                </a:extLst>
              </p:cNvPr>
              <p:cNvSpPr txBox="1"/>
              <p:nvPr/>
            </p:nvSpPr>
            <p:spPr>
              <a:xfrm>
                <a:off x="3025460" y="5432249"/>
                <a:ext cx="1198966" cy="369332"/>
              </a:xfrm>
              <a:prstGeom prst="rect">
                <a:avLst/>
              </a:prstGeom>
              <a:noFill/>
              <a:ln>
                <a:solidFill>
                  <a:srgbClr val="FF0000"/>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CH₂ / CH₃</a:t>
                </a:r>
              </a:p>
            </p:txBody>
          </p:sp>
        </p:grpSp>
        <p:grpSp>
          <p:nvGrpSpPr>
            <p:cNvPr id="43" name="Group 42">
              <a:extLst>
                <a:ext uri="{FF2B5EF4-FFF2-40B4-BE49-F238E27FC236}">
                  <a16:creationId xmlns:a16="http://schemas.microsoft.com/office/drawing/2014/main" id="{59D02731-BEB7-07AB-B2FC-2F0206D0ECE1}"/>
                </a:ext>
              </a:extLst>
            </p:cNvPr>
            <p:cNvGrpSpPr/>
            <p:nvPr/>
          </p:nvGrpSpPr>
          <p:grpSpPr>
            <a:xfrm>
              <a:off x="9214971" y="3092628"/>
              <a:ext cx="1198966" cy="2854582"/>
              <a:chOff x="2983234" y="2946999"/>
              <a:chExt cx="1198966" cy="2854582"/>
            </a:xfrm>
          </p:grpSpPr>
          <p:cxnSp>
            <p:nvCxnSpPr>
              <p:cNvPr id="44" name="Straight Arrow Connector 43">
                <a:extLst>
                  <a:ext uri="{FF2B5EF4-FFF2-40B4-BE49-F238E27FC236}">
                    <a16:creationId xmlns:a16="http://schemas.microsoft.com/office/drawing/2014/main" id="{A54E549B-B398-6B23-AF94-78BAAFC4B855}"/>
                  </a:ext>
                </a:extLst>
              </p:cNvPr>
              <p:cNvCxnSpPr>
                <a:cxnSpLocks/>
              </p:cNvCxnSpPr>
              <p:nvPr/>
            </p:nvCxnSpPr>
            <p:spPr>
              <a:xfrm>
                <a:off x="3624943" y="2946999"/>
                <a:ext cx="0" cy="246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A59B45E-A14D-D7C0-1405-1C44CAC35834}"/>
                  </a:ext>
                </a:extLst>
              </p:cNvPr>
              <p:cNvSpPr txBox="1"/>
              <p:nvPr/>
            </p:nvSpPr>
            <p:spPr>
              <a:xfrm>
                <a:off x="2983234" y="5432249"/>
                <a:ext cx="1198966" cy="369332"/>
              </a:xfrm>
              <a:prstGeom prst="rect">
                <a:avLst/>
              </a:prstGeom>
              <a:noFill/>
              <a:ln>
                <a:solidFill>
                  <a:srgbClr val="FF0000"/>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C=O</a:t>
                </a:r>
              </a:p>
            </p:txBody>
          </p:sp>
        </p:grpSp>
        <p:grpSp>
          <p:nvGrpSpPr>
            <p:cNvPr id="46" name="Group 45">
              <a:extLst>
                <a:ext uri="{FF2B5EF4-FFF2-40B4-BE49-F238E27FC236}">
                  <a16:creationId xmlns:a16="http://schemas.microsoft.com/office/drawing/2014/main" id="{4F7B564A-9A41-1366-D21F-22E44A3EF900}"/>
                </a:ext>
              </a:extLst>
            </p:cNvPr>
            <p:cNvGrpSpPr/>
            <p:nvPr/>
          </p:nvGrpSpPr>
          <p:grpSpPr>
            <a:xfrm>
              <a:off x="9937660" y="2594865"/>
              <a:ext cx="783397" cy="2413819"/>
              <a:chOff x="3436638" y="2946999"/>
              <a:chExt cx="783397" cy="2964623"/>
            </a:xfrm>
          </p:grpSpPr>
          <p:cxnSp>
            <p:nvCxnSpPr>
              <p:cNvPr id="47" name="Straight Arrow Connector 46">
                <a:extLst>
                  <a:ext uri="{FF2B5EF4-FFF2-40B4-BE49-F238E27FC236}">
                    <a16:creationId xmlns:a16="http://schemas.microsoft.com/office/drawing/2014/main" id="{9EC86C6F-6F50-7BCB-CF7B-0C2C08E243A8}"/>
                  </a:ext>
                </a:extLst>
              </p:cNvPr>
              <p:cNvCxnSpPr>
                <a:cxnSpLocks/>
              </p:cNvCxnSpPr>
              <p:nvPr/>
            </p:nvCxnSpPr>
            <p:spPr>
              <a:xfrm>
                <a:off x="3624943" y="2946999"/>
                <a:ext cx="0" cy="246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1792237-0080-C6B3-4933-3E58F4DC2E02}"/>
                  </a:ext>
                </a:extLst>
              </p:cNvPr>
              <p:cNvSpPr txBox="1"/>
              <p:nvPr/>
            </p:nvSpPr>
            <p:spPr>
              <a:xfrm>
                <a:off x="3436638" y="5458013"/>
                <a:ext cx="783397" cy="453609"/>
              </a:xfrm>
              <a:prstGeom prst="rect">
                <a:avLst/>
              </a:prstGeom>
              <a:noFill/>
              <a:ln>
                <a:solidFill>
                  <a:srgbClr val="FF0000"/>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N-H</a:t>
                </a:r>
              </a:p>
            </p:txBody>
          </p:sp>
        </p:grpSp>
        <p:cxnSp>
          <p:nvCxnSpPr>
            <p:cNvPr id="50" name="Straight Arrow Connector 49">
              <a:extLst>
                <a:ext uri="{FF2B5EF4-FFF2-40B4-BE49-F238E27FC236}">
                  <a16:creationId xmlns:a16="http://schemas.microsoft.com/office/drawing/2014/main" id="{D2E49CD3-B145-133F-9D76-A3FD54A1279A}"/>
                </a:ext>
              </a:extLst>
            </p:cNvPr>
            <p:cNvCxnSpPr>
              <a:cxnSpLocks/>
            </p:cNvCxnSpPr>
            <p:nvPr/>
          </p:nvCxnSpPr>
          <p:spPr>
            <a:xfrm>
              <a:off x="10670251" y="2377143"/>
              <a:ext cx="0" cy="1681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7E640E2C-20F8-388E-E081-D725298852F1}"/>
                </a:ext>
              </a:extLst>
            </p:cNvPr>
            <p:cNvPicPr>
              <a:picLocks noChangeAspect="1"/>
            </p:cNvPicPr>
            <p:nvPr/>
          </p:nvPicPr>
          <p:blipFill>
            <a:blip r:embed="rId13"/>
            <a:stretch>
              <a:fillRect/>
            </a:stretch>
          </p:blipFill>
          <p:spPr>
            <a:xfrm>
              <a:off x="10301134" y="3457375"/>
              <a:ext cx="1596120" cy="768502"/>
            </a:xfrm>
            <a:prstGeom prst="rect">
              <a:avLst/>
            </a:prstGeom>
          </p:spPr>
        </p:pic>
        <p:grpSp>
          <p:nvGrpSpPr>
            <p:cNvPr id="53" name="Group 52">
              <a:extLst>
                <a:ext uri="{FF2B5EF4-FFF2-40B4-BE49-F238E27FC236}">
                  <a16:creationId xmlns:a16="http://schemas.microsoft.com/office/drawing/2014/main" id="{173EE64F-A4F1-61E0-45C2-54B11DBF6660}"/>
                </a:ext>
              </a:extLst>
            </p:cNvPr>
            <p:cNvGrpSpPr/>
            <p:nvPr/>
          </p:nvGrpSpPr>
          <p:grpSpPr>
            <a:xfrm>
              <a:off x="12366171" y="5717305"/>
              <a:ext cx="1864589" cy="758875"/>
              <a:chOff x="3000300" y="5085730"/>
              <a:chExt cx="1864589" cy="932040"/>
            </a:xfrm>
          </p:grpSpPr>
          <p:cxnSp>
            <p:nvCxnSpPr>
              <p:cNvPr id="54" name="Straight Arrow Connector 53">
                <a:extLst>
                  <a:ext uri="{FF2B5EF4-FFF2-40B4-BE49-F238E27FC236}">
                    <a16:creationId xmlns:a16="http://schemas.microsoft.com/office/drawing/2014/main" id="{FD7F916B-9360-8C07-211C-17FCADB1908C}"/>
                  </a:ext>
                </a:extLst>
              </p:cNvPr>
              <p:cNvCxnSpPr>
                <a:cxnSpLocks/>
              </p:cNvCxnSpPr>
              <p:nvPr/>
            </p:nvCxnSpPr>
            <p:spPr>
              <a:xfrm>
                <a:off x="3000300" y="5085730"/>
                <a:ext cx="624643" cy="478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0D3A76E-A0F2-14C6-D3C9-341EF19828B3}"/>
                  </a:ext>
                </a:extLst>
              </p:cNvPr>
              <p:cNvSpPr txBox="1"/>
              <p:nvPr/>
            </p:nvSpPr>
            <p:spPr>
              <a:xfrm>
                <a:off x="3059042" y="5564160"/>
                <a:ext cx="1805847" cy="453610"/>
              </a:xfrm>
              <a:prstGeom prst="rect">
                <a:avLst/>
              </a:prstGeom>
              <a:noFill/>
              <a:ln>
                <a:solidFill>
                  <a:srgbClr val="FF0000"/>
                </a:solidFill>
              </a:ln>
            </p:spPr>
            <p:txBody>
              <a:bodyPr wrap="square" rtlCol="0">
                <a:spAutoFit/>
              </a:bodyPr>
              <a:lstStyle/>
              <a:p>
                <a:pPr algn="ctr"/>
                <a:r>
                  <a:rPr lang="pt-BR" b="1" dirty="0">
                    <a:latin typeface="Times New Roman" panose="02020603050405020304" pitchFamily="18" charset="0"/>
                    <a:cs typeface="Times New Roman" panose="02020603050405020304" pitchFamily="18" charset="0"/>
                  </a:rPr>
                  <a:t>C–O și C–O–C </a:t>
                </a:r>
                <a:endParaRPr lang="en-US" b="1" dirty="0">
                  <a:latin typeface="Times New Roman" panose="02020603050405020304" pitchFamily="18" charset="0"/>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1B619-6D7B-033B-21A1-537F20A2D60E}"/>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05B0DD1A-5DEC-5AF2-E76C-725CA9592A6E}"/>
              </a:ext>
            </a:extLst>
          </p:cNvPr>
          <p:cNvSpPr/>
          <p:nvPr/>
        </p:nvSpPr>
        <p:spPr>
          <a:xfrm>
            <a:off x="680254" y="209073"/>
            <a:ext cx="8527632" cy="1240155"/>
          </a:xfrm>
          <a:prstGeom prst="rect">
            <a:avLst/>
          </a:prstGeom>
          <a:noFill/>
          <a:ln/>
        </p:spPr>
        <p:txBody>
          <a:bodyPr wrap="square" lIns="0" tIns="0" rIns="0" bIns="0" rtlCol="0" anchor="t"/>
          <a:lstStyle/>
          <a:p>
            <a:pPr>
              <a:lnSpc>
                <a:spcPts val="4750"/>
              </a:lnSpc>
            </a:pPr>
            <a:r>
              <a:rPr lang="en-US" sz="4400" b="1" dirty="0" err="1">
                <a:latin typeface="Times New Roman" panose="02020603050405020304" pitchFamily="18" charset="0"/>
                <a:ea typeface="Fraunces Extra Bold" pitchFamily="34" charset="-122"/>
                <a:cs typeface="Times New Roman" panose="02020603050405020304" pitchFamily="18" charset="0"/>
              </a:rPr>
              <a:t>Caracterizarea</a:t>
            </a:r>
            <a:r>
              <a:rPr lang="en-US" sz="4400" b="1" dirty="0">
                <a:latin typeface="Times New Roman" panose="02020603050405020304" pitchFamily="18" charset="0"/>
                <a:ea typeface="Fraunces Extra Bold" pitchFamily="34" charset="-122"/>
                <a:cs typeface="Times New Roman" panose="02020603050405020304" pitchFamily="18" charset="0"/>
              </a:rPr>
              <a:t> </a:t>
            </a:r>
            <a:r>
              <a:rPr lang="en-US" sz="4400" b="1" dirty="0" err="1">
                <a:latin typeface="Times New Roman" panose="02020603050405020304" pitchFamily="18" charset="0"/>
                <a:ea typeface="Fraunces Extra Bold" pitchFamily="34" charset="-122"/>
                <a:cs typeface="Times New Roman" panose="02020603050405020304" pitchFamily="18" charset="0"/>
              </a:rPr>
              <a:t>biosorbentului</a:t>
            </a:r>
            <a:r>
              <a:rPr lang="en-US" sz="4400" b="1" dirty="0">
                <a:latin typeface="Times New Roman" panose="02020603050405020304" pitchFamily="18" charset="0"/>
                <a:ea typeface="Fraunces Extra Bold" pitchFamily="34" charset="-122"/>
                <a:cs typeface="Times New Roman" panose="02020603050405020304" pitchFamily="18" charset="0"/>
              </a:rPr>
              <a:t> - </a:t>
            </a:r>
            <a:r>
              <a:rPr lang="en-US" sz="4400" b="1" dirty="0" err="1">
                <a:latin typeface="Times New Roman" panose="02020603050405020304" pitchFamily="18" charset="0"/>
                <a:ea typeface="Fraunces Extra Bold" pitchFamily="34" charset="-122"/>
                <a:cs typeface="Times New Roman" panose="02020603050405020304" pitchFamily="18" charset="0"/>
              </a:rPr>
              <a:t>miceliu</a:t>
            </a:r>
            <a:r>
              <a:rPr lang="en-US" sz="4400" b="1" dirty="0">
                <a:latin typeface="Times New Roman" panose="02020603050405020304" pitchFamily="18" charset="0"/>
                <a:ea typeface="Fraunces Extra Bold" pitchFamily="34" charset="-122"/>
                <a:cs typeface="Times New Roman" panose="02020603050405020304" pitchFamily="18" charset="0"/>
              </a:rPr>
              <a:t> </a:t>
            </a:r>
            <a:r>
              <a:rPr lang="en-US" sz="4400" b="1" dirty="0" err="1">
                <a:latin typeface="Times New Roman" panose="02020603050405020304" pitchFamily="18" charset="0"/>
                <a:ea typeface="Fraunces Extra Bold" pitchFamily="34" charset="-122"/>
                <a:cs typeface="Times New Roman" panose="02020603050405020304" pitchFamily="18" charset="0"/>
              </a:rPr>
              <a:t>epuizat</a:t>
            </a:r>
            <a:r>
              <a:rPr lang="en-US" sz="4400" b="1" dirty="0">
                <a:latin typeface="Times New Roman" panose="02020603050405020304" pitchFamily="18" charset="0"/>
                <a:ea typeface="Fraunces Extra Bold" pitchFamily="34" charset="-122"/>
                <a:cs typeface="Times New Roman" panose="02020603050405020304" pitchFamily="18" charset="0"/>
              </a:rPr>
              <a:t> de </a:t>
            </a:r>
            <a:r>
              <a:rPr lang="en-US" sz="4400" b="1" i="1" dirty="0" err="1">
                <a:latin typeface="Times New Roman" panose="02020603050405020304" pitchFamily="18" charset="0"/>
                <a:ea typeface="Fraunces Extra Bold" pitchFamily="34" charset="-122"/>
                <a:cs typeface="Times New Roman" panose="02020603050405020304" pitchFamily="18" charset="0"/>
              </a:rPr>
              <a:t>Strepromyces</a:t>
            </a:r>
            <a:r>
              <a:rPr lang="en-US" sz="4400" b="1" i="1" dirty="0">
                <a:latin typeface="Times New Roman" panose="02020603050405020304" pitchFamily="18" charset="0"/>
                <a:ea typeface="Fraunces Extra Bold" pitchFamily="34" charset="-122"/>
                <a:cs typeface="Times New Roman" panose="02020603050405020304" pitchFamily="18" charset="0"/>
              </a:rPr>
              <a:t> </a:t>
            </a:r>
            <a:r>
              <a:rPr lang="en-US" sz="4400" b="1" i="1" dirty="0" err="1">
                <a:latin typeface="Times New Roman" panose="02020603050405020304" pitchFamily="18" charset="0"/>
                <a:ea typeface="Fraunces Extra Bold" pitchFamily="34" charset="-122"/>
                <a:cs typeface="Times New Roman" panose="02020603050405020304" pitchFamily="18" charset="0"/>
              </a:rPr>
              <a:t>noursei</a:t>
            </a:r>
            <a:endParaRPr lang="en-US" sz="4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4776791-9162-9626-3310-B64B070B3EB9}"/>
              </a:ext>
            </a:extLst>
          </p:cNvPr>
          <p:cNvGrpSpPr/>
          <p:nvPr/>
        </p:nvGrpSpPr>
        <p:grpSpPr>
          <a:xfrm>
            <a:off x="793790" y="2156214"/>
            <a:ext cx="7556420" cy="1499593"/>
            <a:chOff x="793790" y="2138124"/>
            <a:chExt cx="7556420" cy="1499593"/>
          </a:xfrm>
        </p:grpSpPr>
        <p:sp>
          <p:nvSpPr>
            <p:cNvPr id="13" name="Rectangle: Rounded Corners 12">
              <a:extLst>
                <a:ext uri="{FF2B5EF4-FFF2-40B4-BE49-F238E27FC236}">
                  <a16:creationId xmlns:a16="http://schemas.microsoft.com/office/drawing/2014/main" id="{AC190197-E281-C931-BF5F-C6A3EE97D385}"/>
                </a:ext>
              </a:extLst>
            </p:cNvPr>
            <p:cNvSpPr/>
            <p:nvPr/>
          </p:nvSpPr>
          <p:spPr>
            <a:xfrm>
              <a:off x="1447800" y="2201447"/>
              <a:ext cx="6902410" cy="13081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4" name="Image 1" descr="preencoded.png">
              <a:extLst>
                <a:ext uri="{FF2B5EF4-FFF2-40B4-BE49-F238E27FC236}">
                  <a16:creationId xmlns:a16="http://schemas.microsoft.com/office/drawing/2014/main" id="{D52279B7-1E53-7EFF-019C-5EF39F5480D6}"/>
                </a:ext>
              </a:extLst>
            </p:cNvPr>
            <p:cNvPicPr>
              <a:picLocks noChangeAspect="1"/>
            </p:cNvPicPr>
            <p:nvPr/>
          </p:nvPicPr>
          <p:blipFill>
            <a:blip r:embed="rId3"/>
            <a:stretch>
              <a:fillRect/>
            </a:stretch>
          </p:blipFill>
          <p:spPr>
            <a:xfrm>
              <a:off x="793790" y="2138124"/>
              <a:ext cx="496133" cy="496133"/>
            </a:xfrm>
            <a:prstGeom prst="rect">
              <a:avLst/>
            </a:prstGeom>
          </p:spPr>
        </p:pic>
        <p:sp>
          <p:nvSpPr>
            <p:cNvPr id="5" name="Text 1">
              <a:extLst>
                <a:ext uri="{FF2B5EF4-FFF2-40B4-BE49-F238E27FC236}">
                  <a16:creationId xmlns:a16="http://schemas.microsoft.com/office/drawing/2014/main" id="{58D1EBF2-5EC0-5755-DE29-781DDBA47FC9}"/>
                </a:ext>
              </a:extLst>
            </p:cNvPr>
            <p:cNvSpPr/>
            <p:nvPr/>
          </p:nvSpPr>
          <p:spPr>
            <a:xfrm>
              <a:off x="1537930" y="2255877"/>
              <a:ext cx="2903458" cy="310158"/>
            </a:xfrm>
            <a:prstGeom prst="rect">
              <a:avLst/>
            </a:prstGeom>
            <a:noFill/>
            <a:ln/>
          </p:spPr>
          <p:txBody>
            <a:bodyPr wrap="none" lIns="0" tIns="0" rIns="0" bIns="0" rtlCol="0" anchor="t"/>
            <a:lstStyle/>
            <a:p>
              <a:pPr marL="0" indent="0" algn="l">
                <a:lnSpc>
                  <a:spcPts val="2400"/>
                </a:lnSpc>
                <a:buNone/>
              </a:pPr>
              <a:r>
                <a:rPr lang="en-US" sz="1950" b="1" dirty="0">
                  <a:latin typeface="Times New Roman" panose="02020603050405020304" pitchFamily="18" charset="0"/>
                  <a:ea typeface="Fraunces Extra Bold" pitchFamily="34" charset="-122"/>
                  <a:cs typeface="Times New Roman" panose="02020603050405020304" pitchFamily="18" charset="0"/>
                </a:rPr>
                <a:t>Porozitate și Suprafață</a:t>
              </a:r>
              <a:endParaRPr lang="en-US" sz="1950" dirty="0">
                <a:latin typeface="Times New Roman" panose="02020603050405020304" pitchFamily="18" charset="0"/>
                <a:cs typeface="Times New Roman" panose="02020603050405020304" pitchFamily="18" charset="0"/>
              </a:endParaRPr>
            </a:p>
          </p:txBody>
        </p:sp>
        <p:sp>
          <p:nvSpPr>
            <p:cNvPr id="6" name="Text 2">
              <a:extLst>
                <a:ext uri="{FF2B5EF4-FFF2-40B4-BE49-F238E27FC236}">
                  <a16:creationId xmlns:a16="http://schemas.microsoft.com/office/drawing/2014/main" id="{10EAEE31-32A7-09AA-5ED8-4F1D91A9C8CA}"/>
                </a:ext>
              </a:extLst>
            </p:cNvPr>
            <p:cNvSpPr/>
            <p:nvPr/>
          </p:nvSpPr>
          <p:spPr>
            <a:xfrm>
              <a:off x="1537930" y="2685098"/>
              <a:ext cx="6812280" cy="952619"/>
            </a:xfrm>
            <a:prstGeom prst="rect">
              <a:avLst/>
            </a:prstGeom>
            <a:noFill/>
            <a:ln/>
          </p:spPr>
          <p:txBody>
            <a:bodyPr wrap="square" lIns="0" tIns="0" rIns="0" bIns="0" rtlCol="0" anchor="t"/>
            <a:lstStyle/>
            <a:p>
              <a:pPr marL="0" indent="0" algn="l">
                <a:lnSpc>
                  <a:spcPts val="2500"/>
                </a:lnSpc>
                <a:buNone/>
              </a:pPr>
              <a:r>
                <a:rPr lang="en-US" dirty="0">
                  <a:latin typeface="Times New Roman" panose="02020603050405020304" pitchFamily="18" charset="0"/>
                  <a:ea typeface="Nobile" pitchFamily="34" charset="-122"/>
                  <a:cs typeface="Times New Roman" panose="02020603050405020304" pitchFamily="18" charset="0"/>
                </a:rPr>
                <a:t>Structura filamentară dezvoltă o rețea de pori micro- și mezoporoși (2-50 nm). Suprafața specifică poate ajunge la 50-150 m²/g.</a:t>
              </a:r>
              <a:endParaRPr lang="en-US"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4B46FC39-C172-EE01-A6A0-6ED54EBEFA97}"/>
              </a:ext>
            </a:extLst>
          </p:cNvPr>
          <p:cNvGrpSpPr/>
          <p:nvPr/>
        </p:nvGrpSpPr>
        <p:grpSpPr>
          <a:xfrm>
            <a:off x="793790" y="4133850"/>
            <a:ext cx="7556420" cy="1499592"/>
            <a:chOff x="793790" y="4133850"/>
            <a:chExt cx="7556420" cy="1499592"/>
          </a:xfrm>
        </p:grpSpPr>
        <p:sp>
          <p:nvSpPr>
            <p:cNvPr id="15" name="Rectangle: Rounded Corners 14">
              <a:extLst>
                <a:ext uri="{FF2B5EF4-FFF2-40B4-BE49-F238E27FC236}">
                  <a16:creationId xmlns:a16="http://schemas.microsoft.com/office/drawing/2014/main" id="{CA8AA59E-54BC-30D5-0BFB-A160A0EE409E}"/>
                </a:ext>
              </a:extLst>
            </p:cNvPr>
            <p:cNvSpPr/>
            <p:nvPr/>
          </p:nvSpPr>
          <p:spPr>
            <a:xfrm>
              <a:off x="1447800" y="4192787"/>
              <a:ext cx="6902410" cy="13081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7" name="Image 2" descr="preencoded.png">
              <a:extLst>
                <a:ext uri="{FF2B5EF4-FFF2-40B4-BE49-F238E27FC236}">
                  <a16:creationId xmlns:a16="http://schemas.microsoft.com/office/drawing/2014/main" id="{9007FA56-55C8-B49F-B08E-B205B2F52FB2}"/>
                </a:ext>
              </a:extLst>
            </p:cNvPr>
            <p:cNvPicPr>
              <a:picLocks noChangeAspect="1"/>
            </p:cNvPicPr>
            <p:nvPr/>
          </p:nvPicPr>
          <p:blipFill>
            <a:blip r:embed="rId4"/>
            <a:stretch>
              <a:fillRect/>
            </a:stretch>
          </p:blipFill>
          <p:spPr>
            <a:xfrm>
              <a:off x="793790" y="4133850"/>
              <a:ext cx="496133" cy="496133"/>
            </a:xfrm>
            <a:prstGeom prst="rect">
              <a:avLst/>
            </a:prstGeom>
          </p:spPr>
        </p:pic>
        <p:sp>
          <p:nvSpPr>
            <p:cNvPr id="8" name="Text 3">
              <a:extLst>
                <a:ext uri="{FF2B5EF4-FFF2-40B4-BE49-F238E27FC236}">
                  <a16:creationId xmlns:a16="http://schemas.microsoft.com/office/drawing/2014/main" id="{D444402C-9851-CA7D-BFB6-AC2031A86124}"/>
                </a:ext>
              </a:extLst>
            </p:cNvPr>
            <p:cNvSpPr/>
            <p:nvPr/>
          </p:nvSpPr>
          <p:spPr>
            <a:xfrm>
              <a:off x="1537930" y="4251603"/>
              <a:ext cx="2561392" cy="310158"/>
            </a:xfrm>
            <a:prstGeom prst="rect">
              <a:avLst/>
            </a:prstGeom>
            <a:noFill/>
            <a:ln/>
          </p:spPr>
          <p:txBody>
            <a:bodyPr wrap="none" lIns="0" tIns="0" rIns="0" bIns="0" rtlCol="0" anchor="t"/>
            <a:lstStyle/>
            <a:p>
              <a:pPr marL="0" indent="0" algn="l">
                <a:lnSpc>
                  <a:spcPts val="2400"/>
                </a:lnSpc>
                <a:buNone/>
              </a:pPr>
              <a:r>
                <a:rPr lang="en-US" sz="1950" b="1" dirty="0">
                  <a:latin typeface="Times New Roman" panose="02020603050405020304" pitchFamily="18" charset="0"/>
                  <a:ea typeface="Fraunces Extra Bold" pitchFamily="34" charset="-122"/>
                  <a:cs typeface="Times New Roman" panose="02020603050405020304" pitchFamily="18" charset="0"/>
                </a:rPr>
                <a:t>Grupări Funcționale</a:t>
              </a:r>
              <a:endParaRPr lang="en-US" sz="1950" dirty="0">
                <a:latin typeface="Times New Roman" panose="02020603050405020304" pitchFamily="18" charset="0"/>
                <a:cs typeface="Times New Roman" panose="02020603050405020304" pitchFamily="18" charset="0"/>
              </a:endParaRPr>
            </a:p>
          </p:txBody>
        </p:sp>
        <p:sp>
          <p:nvSpPr>
            <p:cNvPr id="9" name="Text 4">
              <a:extLst>
                <a:ext uri="{FF2B5EF4-FFF2-40B4-BE49-F238E27FC236}">
                  <a16:creationId xmlns:a16="http://schemas.microsoft.com/office/drawing/2014/main" id="{AD121D33-A634-1F3F-1611-A664C49FD8AB}"/>
                </a:ext>
              </a:extLst>
            </p:cNvPr>
            <p:cNvSpPr/>
            <p:nvPr/>
          </p:nvSpPr>
          <p:spPr>
            <a:xfrm>
              <a:off x="1537930" y="4680823"/>
              <a:ext cx="6812280" cy="952619"/>
            </a:xfrm>
            <a:prstGeom prst="rect">
              <a:avLst/>
            </a:prstGeom>
            <a:noFill/>
            <a:ln/>
          </p:spPr>
          <p:txBody>
            <a:bodyPr wrap="square" lIns="0" tIns="0" rIns="0" bIns="0" rtlCol="0" anchor="t"/>
            <a:lstStyle/>
            <a:p>
              <a:pPr marL="0" indent="0" algn="l">
                <a:lnSpc>
                  <a:spcPts val="2500"/>
                </a:lnSpc>
                <a:buNone/>
              </a:pPr>
              <a:r>
                <a:rPr lang="en-US" dirty="0">
                  <a:latin typeface="Times New Roman" panose="02020603050405020304" pitchFamily="18" charset="0"/>
                  <a:ea typeface="Nobile" pitchFamily="34" charset="-122"/>
                  <a:cs typeface="Times New Roman" panose="02020603050405020304" pitchFamily="18" charset="0"/>
                </a:rPr>
                <a:t>Conține grupări carboxil, hidroxil, amino, fosfat </a:t>
              </a:r>
              <a:r>
                <a:rPr lang="en-US" dirty="0" err="1">
                  <a:latin typeface="Times New Roman" panose="02020603050405020304" pitchFamily="18" charset="0"/>
                  <a:ea typeface="Nobile" pitchFamily="34" charset="-122"/>
                  <a:cs typeface="Times New Roman" panose="02020603050405020304" pitchFamily="18" charset="0"/>
                </a:rPr>
                <a:t>și</a:t>
              </a:r>
              <a:r>
                <a:rPr lang="en-US" dirty="0">
                  <a:latin typeface="Times New Roman" panose="02020603050405020304" pitchFamily="18" charset="0"/>
                  <a:ea typeface="Nobile" pitchFamily="34" charset="-122"/>
                  <a:cs typeface="Times New Roman" panose="02020603050405020304" pitchFamily="18" charset="0"/>
                </a:rPr>
                <a:t> </a:t>
              </a:r>
              <a:r>
                <a:rPr lang="en-US" dirty="0" err="1">
                  <a:latin typeface="Times New Roman" panose="02020603050405020304" pitchFamily="18" charset="0"/>
                  <a:ea typeface="Nobile" pitchFamily="34" charset="-122"/>
                  <a:cs typeface="Times New Roman" panose="02020603050405020304" pitchFamily="18" charset="0"/>
                </a:rPr>
                <a:t>sulfhidril</a:t>
              </a:r>
              <a:r>
                <a:rPr lang="en-US" dirty="0">
                  <a:latin typeface="Times New Roman" panose="02020603050405020304" pitchFamily="18" charset="0"/>
                  <a:ea typeface="Nobile" pitchFamily="34" charset="-122"/>
                  <a:cs typeface="Times New Roman" panose="02020603050405020304" pitchFamily="18" charset="0"/>
                </a:rPr>
                <a:t>. Acestea conferă selectivitate și afinitate crescută </a:t>
              </a:r>
              <a:r>
                <a:rPr lang="en-US" dirty="0" err="1">
                  <a:latin typeface="Times New Roman" panose="02020603050405020304" pitchFamily="18" charset="0"/>
                  <a:ea typeface="Nobile" pitchFamily="34" charset="-122"/>
                  <a:cs typeface="Times New Roman" panose="02020603050405020304" pitchFamily="18" charset="0"/>
                </a:rPr>
                <a:t>pentru</a:t>
              </a:r>
              <a:r>
                <a:rPr lang="en-US" dirty="0">
                  <a:latin typeface="Times New Roman" panose="02020603050405020304" pitchFamily="18" charset="0"/>
                  <a:ea typeface="Nobile" pitchFamily="34" charset="-122"/>
                  <a:cs typeface="Times New Roman" panose="02020603050405020304" pitchFamily="18" charset="0"/>
                </a:rPr>
                <a:t> diver</a:t>
              </a:r>
              <a:r>
                <a:rPr lang="ro-RO" dirty="0">
                  <a:latin typeface="Times New Roman" panose="02020603050405020304" pitchFamily="18" charset="0"/>
                  <a:ea typeface="Nobile" pitchFamily="34" charset="-122"/>
                  <a:cs typeface="Times New Roman" panose="02020603050405020304" pitchFamily="18" charset="0"/>
                </a:rPr>
                <a:t>și poluanti.</a:t>
              </a:r>
              <a:endParaRPr lang="en-US"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07F6B64-DA31-D15F-036E-371E604FE6A4}"/>
              </a:ext>
            </a:extLst>
          </p:cNvPr>
          <p:cNvGrpSpPr/>
          <p:nvPr/>
        </p:nvGrpSpPr>
        <p:grpSpPr>
          <a:xfrm>
            <a:off x="793790" y="6129576"/>
            <a:ext cx="7556420" cy="1499592"/>
            <a:chOff x="793790" y="6129576"/>
            <a:chExt cx="7556420" cy="1499592"/>
          </a:xfrm>
        </p:grpSpPr>
        <p:sp>
          <p:nvSpPr>
            <p:cNvPr id="16" name="Rectangle: Rounded Corners 15">
              <a:extLst>
                <a:ext uri="{FF2B5EF4-FFF2-40B4-BE49-F238E27FC236}">
                  <a16:creationId xmlns:a16="http://schemas.microsoft.com/office/drawing/2014/main" id="{5BA8F1D2-8DBE-D6C5-A99A-09C56486BF31}"/>
                </a:ext>
              </a:extLst>
            </p:cNvPr>
            <p:cNvSpPr/>
            <p:nvPr/>
          </p:nvSpPr>
          <p:spPr>
            <a:xfrm>
              <a:off x="1447800" y="6170422"/>
              <a:ext cx="6902410" cy="13081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10" name="Image 3" descr="preencoded.png">
              <a:extLst>
                <a:ext uri="{FF2B5EF4-FFF2-40B4-BE49-F238E27FC236}">
                  <a16:creationId xmlns:a16="http://schemas.microsoft.com/office/drawing/2014/main" id="{4CA67D13-8AA3-4054-9536-9EAE52ACB917}"/>
                </a:ext>
              </a:extLst>
            </p:cNvPr>
            <p:cNvPicPr>
              <a:picLocks noChangeAspect="1"/>
            </p:cNvPicPr>
            <p:nvPr/>
          </p:nvPicPr>
          <p:blipFill>
            <a:blip r:embed="rId5"/>
            <a:stretch>
              <a:fillRect/>
            </a:stretch>
          </p:blipFill>
          <p:spPr>
            <a:xfrm>
              <a:off x="793790" y="6129576"/>
              <a:ext cx="496133" cy="496133"/>
            </a:xfrm>
            <a:prstGeom prst="rect">
              <a:avLst/>
            </a:prstGeom>
          </p:spPr>
        </p:pic>
        <p:sp>
          <p:nvSpPr>
            <p:cNvPr id="11" name="Text 5">
              <a:extLst>
                <a:ext uri="{FF2B5EF4-FFF2-40B4-BE49-F238E27FC236}">
                  <a16:creationId xmlns:a16="http://schemas.microsoft.com/office/drawing/2014/main" id="{23E1CE04-6FC0-A13E-362F-8DFADBD866D1}"/>
                </a:ext>
              </a:extLst>
            </p:cNvPr>
            <p:cNvSpPr/>
            <p:nvPr/>
          </p:nvSpPr>
          <p:spPr>
            <a:xfrm>
              <a:off x="1537930" y="6247328"/>
              <a:ext cx="2480905" cy="310158"/>
            </a:xfrm>
            <a:prstGeom prst="rect">
              <a:avLst/>
            </a:prstGeom>
            <a:noFill/>
            <a:ln/>
          </p:spPr>
          <p:txBody>
            <a:bodyPr wrap="none" lIns="0" tIns="0" rIns="0" bIns="0" rtlCol="0" anchor="t"/>
            <a:lstStyle/>
            <a:p>
              <a:pPr marL="0" indent="0" algn="l">
                <a:lnSpc>
                  <a:spcPts val="2400"/>
                </a:lnSpc>
                <a:buNone/>
              </a:pPr>
              <a:r>
                <a:rPr lang="en-US" sz="1950" b="1" dirty="0">
                  <a:latin typeface="Times New Roman" panose="02020603050405020304" pitchFamily="18" charset="0"/>
                  <a:ea typeface="Fraunces Extra Bold" pitchFamily="34" charset="-122"/>
                  <a:cs typeface="Times New Roman" panose="02020603050405020304" pitchFamily="18" charset="0"/>
                </a:rPr>
                <a:t>Schimb Ionic</a:t>
              </a:r>
              <a:endParaRPr lang="en-US" sz="1950" dirty="0">
                <a:latin typeface="Times New Roman" panose="02020603050405020304" pitchFamily="18" charset="0"/>
                <a:cs typeface="Times New Roman" panose="02020603050405020304" pitchFamily="18" charset="0"/>
              </a:endParaRPr>
            </a:p>
          </p:txBody>
        </p:sp>
        <p:sp>
          <p:nvSpPr>
            <p:cNvPr id="12" name="Text 6">
              <a:extLst>
                <a:ext uri="{FF2B5EF4-FFF2-40B4-BE49-F238E27FC236}">
                  <a16:creationId xmlns:a16="http://schemas.microsoft.com/office/drawing/2014/main" id="{C5EB1387-219C-D98A-6B4D-2F07E47160DC}"/>
                </a:ext>
              </a:extLst>
            </p:cNvPr>
            <p:cNvSpPr/>
            <p:nvPr/>
          </p:nvSpPr>
          <p:spPr>
            <a:xfrm>
              <a:off x="1537930" y="6676549"/>
              <a:ext cx="6812280" cy="952619"/>
            </a:xfrm>
            <a:prstGeom prst="rect">
              <a:avLst/>
            </a:prstGeom>
            <a:noFill/>
            <a:ln/>
          </p:spPr>
          <p:txBody>
            <a:bodyPr wrap="square" lIns="0" tIns="0" rIns="0" bIns="0" rtlCol="0" anchor="t"/>
            <a:lstStyle/>
            <a:p>
              <a:pPr marL="0" indent="0" algn="l">
                <a:lnSpc>
                  <a:spcPts val="2500"/>
                </a:lnSpc>
                <a:buNone/>
              </a:pPr>
              <a:r>
                <a:rPr lang="en-US" dirty="0">
                  <a:latin typeface="Times New Roman" panose="02020603050405020304" pitchFamily="18" charset="0"/>
                  <a:ea typeface="Nobile" pitchFamily="34" charset="-122"/>
                  <a:cs typeface="Times New Roman" panose="02020603050405020304" pitchFamily="18" charset="0"/>
                </a:rPr>
                <a:t>Biomasa poate elibera ioni ușori (Na⁺, H⁺, Ca²⁺) în schimbul metalelor grele (Pb²⁺, Cu²⁺, Zn²⁺). Acest mecanism este rapid, </a:t>
              </a:r>
              <a:r>
                <a:rPr lang="en-US" dirty="0" err="1">
                  <a:latin typeface="Times New Roman" panose="02020603050405020304" pitchFamily="18" charset="0"/>
                  <a:ea typeface="Nobile" pitchFamily="34" charset="-122"/>
                  <a:cs typeface="Times New Roman" panose="02020603050405020304" pitchFamily="18" charset="0"/>
                </a:rPr>
                <a:t>reversibil</a:t>
              </a:r>
              <a:r>
                <a:rPr lang="ro-RO" dirty="0">
                  <a:latin typeface="Times New Roman" panose="02020603050405020304" pitchFamily="18" charset="0"/>
                  <a:ea typeface="Nobile"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285DFA4-C8BF-B34C-540C-568518D035FB}"/>
              </a:ext>
            </a:extLst>
          </p:cNvPr>
          <p:cNvPicPr>
            <a:picLocks noChangeAspect="1"/>
          </p:cNvPicPr>
          <p:nvPr/>
        </p:nvPicPr>
        <p:blipFill>
          <a:blip r:embed="rId6"/>
          <a:stretch>
            <a:fillRect/>
          </a:stretch>
        </p:blipFill>
        <p:spPr>
          <a:xfrm>
            <a:off x="9207886" y="4168081"/>
            <a:ext cx="5415357" cy="4061519"/>
          </a:xfrm>
          <a:prstGeom prst="rect">
            <a:avLst/>
          </a:prstGeom>
        </p:spPr>
      </p:pic>
      <p:pic>
        <p:nvPicPr>
          <p:cNvPr id="20" name="Picture 19">
            <a:extLst>
              <a:ext uri="{FF2B5EF4-FFF2-40B4-BE49-F238E27FC236}">
                <a16:creationId xmlns:a16="http://schemas.microsoft.com/office/drawing/2014/main" id="{B51523F6-AA9F-CD6E-6552-513D3D9DE397}"/>
              </a:ext>
            </a:extLst>
          </p:cNvPr>
          <p:cNvPicPr>
            <a:picLocks noChangeAspect="1"/>
          </p:cNvPicPr>
          <p:nvPr/>
        </p:nvPicPr>
        <p:blipFill>
          <a:blip r:embed="rId7"/>
          <a:stretch>
            <a:fillRect/>
          </a:stretch>
        </p:blipFill>
        <p:spPr>
          <a:xfrm>
            <a:off x="9207886" y="0"/>
            <a:ext cx="5422514" cy="4176586"/>
          </a:xfrm>
          <a:prstGeom prst="rect">
            <a:avLst/>
          </a:prstGeom>
        </p:spPr>
      </p:pic>
      <p:pic>
        <p:nvPicPr>
          <p:cNvPr id="2" name="Picture 1">
            <a:extLst>
              <a:ext uri="{FF2B5EF4-FFF2-40B4-BE49-F238E27FC236}">
                <a16:creationId xmlns:a16="http://schemas.microsoft.com/office/drawing/2014/main" id="{74EEB7E7-6078-FFB5-BB68-74C007BCC3F5}"/>
              </a:ext>
            </a:extLst>
          </p:cNvPr>
          <p:cNvPicPr>
            <a:picLocks noChangeAspect="1"/>
          </p:cNvPicPr>
          <p:nvPr/>
        </p:nvPicPr>
        <p:blipFill>
          <a:blip r:embed="rId8"/>
          <a:stretch>
            <a:fillRect/>
          </a:stretch>
        </p:blipFill>
        <p:spPr>
          <a:xfrm>
            <a:off x="11950010" y="43900"/>
            <a:ext cx="2578832" cy="762066"/>
          </a:xfrm>
          <a:prstGeom prst="rect">
            <a:avLst/>
          </a:prstGeom>
        </p:spPr>
      </p:pic>
    </p:spTree>
    <p:extLst>
      <p:ext uri="{BB962C8B-B14F-4D97-AF65-F5344CB8AC3E}">
        <p14:creationId xmlns:p14="http://schemas.microsoft.com/office/powerpoint/2010/main" val="10473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5B46-AB5A-33A4-11CA-A4C4C8E1DE6B}"/>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9A5EE683-F2AF-7B65-0886-9BE012B44DC5}"/>
              </a:ext>
            </a:extLst>
          </p:cNvPr>
          <p:cNvPicPr>
            <a:picLocks noChangeAspect="1"/>
          </p:cNvPicPr>
          <p:nvPr/>
        </p:nvPicPr>
        <p:blipFill>
          <a:blip r:embed="rId3"/>
          <a:stretch>
            <a:fillRect/>
          </a:stretch>
        </p:blipFill>
        <p:spPr>
          <a:xfrm>
            <a:off x="9514114" y="2882111"/>
            <a:ext cx="4250601" cy="3709510"/>
          </a:xfrm>
          <a:prstGeom prst="rect">
            <a:avLst/>
          </a:prstGeom>
          <a:ln>
            <a:noFill/>
          </a:ln>
          <a:effectLst>
            <a:softEdge rad="112500"/>
          </a:effectLst>
        </p:spPr>
      </p:pic>
      <p:sp>
        <p:nvSpPr>
          <p:cNvPr id="2" name="Text 0">
            <a:extLst>
              <a:ext uri="{FF2B5EF4-FFF2-40B4-BE49-F238E27FC236}">
                <a16:creationId xmlns:a16="http://schemas.microsoft.com/office/drawing/2014/main" id="{B042261E-E2C8-5BE5-DCFA-37E1FA02D3D6}"/>
              </a:ext>
            </a:extLst>
          </p:cNvPr>
          <p:cNvSpPr/>
          <p:nvPr/>
        </p:nvSpPr>
        <p:spPr>
          <a:xfrm>
            <a:off x="641152" y="899517"/>
            <a:ext cx="13348097" cy="1001792"/>
          </a:xfrm>
          <a:prstGeom prst="rect">
            <a:avLst/>
          </a:prstGeom>
          <a:noFill/>
          <a:ln/>
        </p:spPr>
        <p:txBody>
          <a:bodyPr wrap="square" lIns="0" tIns="0" rIns="0" bIns="0" rtlCol="0" anchor="t"/>
          <a:lstStyle/>
          <a:p>
            <a:pPr marL="0" marR="0" lvl="0" indent="0" algn="l" defTabSz="457200" rtl="0" eaLnBrk="1" fontAlgn="auto" latinLnBrk="0" hangingPunct="1">
              <a:lnSpc>
                <a:spcPts val="39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Fraunces Extra Bold" pitchFamily="34" charset="-122"/>
                <a:cs typeface="Times New Roman" panose="02020603050405020304" pitchFamily="18" charset="0"/>
              </a:rPr>
              <a:t>Capacitatea de Adsorbție a </a:t>
            </a:r>
            <a:r>
              <a:rPr kumimoji="0" lang="en-US" sz="4400" b="1" i="0" u="none" strike="noStrike" kern="1200" cap="none" spc="0" normalizeH="0" baseline="0" noProof="0" dirty="0" err="1">
                <a:ln>
                  <a:noFill/>
                </a:ln>
                <a:effectLst/>
                <a:uLnTx/>
                <a:uFillTx/>
                <a:latin typeface="Times New Roman" panose="02020603050405020304" pitchFamily="18" charset="0"/>
                <a:ea typeface="Fraunces Extra Bold" pitchFamily="34" charset="-122"/>
                <a:cs typeface="Times New Roman" panose="02020603050405020304" pitchFamily="18" charset="0"/>
              </a:rPr>
              <a:t>Miceliului</a:t>
            </a:r>
            <a:r>
              <a:rPr kumimoji="0" lang="en-US" sz="4400" b="1" i="0" u="none" strike="noStrike" kern="1200" cap="none" spc="0" normalizeH="0" baseline="0" noProof="0" dirty="0">
                <a:ln>
                  <a:noFill/>
                </a:ln>
                <a:effectLst/>
                <a:uLnTx/>
                <a:uFillTx/>
                <a:latin typeface="Times New Roman" panose="02020603050405020304" pitchFamily="18" charset="0"/>
                <a:ea typeface="Fraunces Extra Bold" pitchFamily="34" charset="-122"/>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Fraunces Extra Bold" pitchFamily="34" charset="-122"/>
                <a:cs typeface="Times New Roman" panose="02020603050405020304" pitchFamily="18" charset="0"/>
              </a:rPr>
              <a:t>Epuizat</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Text 1">
            <a:extLst>
              <a:ext uri="{FF2B5EF4-FFF2-40B4-BE49-F238E27FC236}">
                <a16:creationId xmlns:a16="http://schemas.microsoft.com/office/drawing/2014/main" id="{C7BE8D69-A0BD-1BF7-5673-338E24736843}"/>
              </a:ext>
            </a:extLst>
          </p:cNvPr>
          <p:cNvSpPr/>
          <p:nvPr/>
        </p:nvSpPr>
        <p:spPr>
          <a:xfrm>
            <a:off x="809268" y="1703010"/>
            <a:ext cx="13187602" cy="833199"/>
          </a:xfrm>
          <a:prstGeom prst="rect">
            <a:avLst/>
          </a:prstGeom>
          <a:noFill/>
          <a:ln/>
        </p:spPr>
        <p:txBody>
          <a:bodyPr wrap="squar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Miceliul epuizat de </a:t>
            </a:r>
            <a:r>
              <a:rPr kumimoji="0" lang="en-US"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Streptomyces</a:t>
            </a:r>
            <a:r>
              <a:rPr kumimoji="0" lang="en-US"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 demonstrează capacități remarcabile de adsorbție pentru coloranți și antibiotice datorită structurii sale poroase și prezenței grupărilor funcționale reactive. Aceste caracteristici fac din miceliul epuizat o soluție promițătoare pentru tratarea apelor uzate contaminate cu diverși poluanți organici.</a:t>
            </a:r>
            <a:endParaRPr kumimoji="0" lang="en-US"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3B068205-C0CC-9E6F-7FA8-FA2DA8531D98}"/>
              </a:ext>
            </a:extLst>
          </p:cNvPr>
          <p:cNvSpPr/>
          <p:nvPr/>
        </p:nvSpPr>
        <p:spPr>
          <a:xfrm>
            <a:off x="641152" y="2914769"/>
            <a:ext cx="13031305" cy="3261479"/>
          </a:xfrm>
          <a:prstGeom prst="roundRect">
            <a:avLst>
              <a:gd name="adj" fmla="val 4423"/>
            </a:avLst>
          </a:prstGeom>
          <a:noFill/>
          <a:ln w="7620">
            <a:solidFill>
              <a:srgbClr val="000000">
                <a:alpha val="8000"/>
              </a:srgbClr>
            </a:solidFill>
            <a:prstDash val="solid"/>
          </a:ln>
        </p:spPr>
      </p:sp>
      <p:sp>
        <p:nvSpPr>
          <p:cNvPr id="5" name="Shape 3">
            <a:extLst>
              <a:ext uri="{FF2B5EF4-FFF2-40B4-BE49-F238E27FC236}">
                <a16:creationId xmlns:a16="http://schemas.microsoft.com/office/drawing/2014/main" id="{067B0BD3-ED60-074C-7A5B-345C82B18928}"/>
              </a:ext>
            </a:extLst>
          </p:cNvPr>
          <p:cNvSpPr/>
          <p:nvPr/>
        </p:nvSpPr>
        <p:spPr>
          <a:xfrm>
            <a:off x="641150" y="2922389"/>
            <a:ext cx="8960051" cy="463748"/>
          </a:xfrm>
          <a:prstGeom prst="rect">
            <a:avLst/>
          </a:prstGeom>
          <a:solidFill>
            <a:srgbClr val="FFFFFF">
              <a:alpha val="4000"/>
            </a:srgbClr>
          </a:solidFill>
          <a:ln/>
        </p:spPr>
      </p:sp>
      <p:sp>
        <p:nvSpPr>
          <p:cNvPr id="6" name="Text 4">
            <a:extLst>
              <a:ext uri="{FF2B5EF4-FFF2-40B4-BE49-F238E27FC236}">
                <a16:creationId xmlns:a16="http://schemas.microsoft.com/office/drawing/2014/main" id="{BD4EB1AF-CB7A-9D57-6D5E-1E8F87EB5F42}"/>
              </a:ext>
            </a:extLst>
          </p:cNvPr>
          <p:cNvSpPr/>
          <p:nvPr/>
        </p:nvSpPr>
        <p:spPr>
          <a:xfrm>
            <a:off x="809268" y="3026093"/>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Microorganism</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 5">
            <a:extLst>
              <a:ext uri="{FF2B5EF4-FFF2-40B4-BE49-F238E27FC236}">
                <a16:creationId xmlns:a16="http://schemas.microsoft.com/office/drawing/2014/main" id="{A5C652B1-D665-2AEE-4163-0D771C1AFE04}"/>
              </a:ext>
            </a:extLst>
          </p:cNvPr>
          <p:cNvSpPr/>
          <p:nvPr/>
        </p:nvSpPr>
        <p:spPr>
          <a:xfrm>
            <a:off x="4146233" y="3026093"/>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Poluant</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Text 6">
            <a:extLst>
              <a:ext uri="{FF2B5EF4-FFF2-40B4-BE49-F238E27FC236}">
                <a16:creationId xmlns:a16="http://schemas.microsoft.com/office/drawing/2014/main" id="{2A35EDD3-492E-7E92-70EC-214DA8295EC4}"/>
              </a:ext>
            </a:extLst>
          </p:cNvPr>
          <p:cNvSpPr/>
          <p:nvPr/>
        </p:nvSpPr>
        <p:spPr>
          <a:xfrm>
            <a:off x="6739158" y="3026093"/>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Capacitate adsorbție (mg/g)</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Shape 8">
            <a:extLst>
              <a:ext uri="{FF2B5EF4-FFF2-40B4-BE49-F238E27FC236}">
                <a16:creationId xmlns:a16="http://schemas.microsoft.com/office/drawing/2014/main" id="{81BFE803-416E-B455-F28D-EB73A1BD182A}"/>
              </a:ext>
            </a:extLst>
          </p:cNvPr>
          <p:cNvSpPr/>
          <p:nvPr/>
        </p:nvSpPr>
        <p:spPr>
          <a:xfrm>
            <a:off x="601419" y="3386138"/>
            <a:ext cx="8952428" cy="463748"/>
          </a:xfrm>
          <a:prstGeom prst="rect">
            <a:avLst/>
          </a:prstGeom>
          <a:solidFill>
            <a:srgbClr val="000000">
              <a:alpha val="4000"/>
            </a:srgbClr>
          </a:solidFill>
          <a:ln/>
        </p:spPr>
      </p:sp>
      <p:sp>
        <p:nvSpPr>
          <p:cNvPr id="11" name="Text 9">
            <a:extLst>
              <a:ext uri="{FF2B5EF4-FFF2-40B4-BE49-F238E27FC236}">
                <a16:creationId xmlns:a16="http://schemas.microsoft.com/office/drawing/2014/main" id="{AF3D0B2D-C942-4980-478B-619C01A25EC3}"/>
              </a:ext>
            </a:extLst>
          </p:cNvPr>
          <p:cNvSpPr/>
          <p:nvPr/>
        </p:nvSpPr>
        <p:spPr>
          <a:xfrm>
            <a:off x="809268" y="3489841"/>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Streptomyces rimosus</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2" name="Text 10">
            <a:extLst>
              <a:ext uri="{FF2B5EF4-FFF2-40B4-BE49-F238E27FC236}">
                <a16:creationId xmlns:a16="http://schemas.microsoft.com/office/drawing/2014/main" id="{B60A04DA-45C3-13B0-428A-BF2861940C62}"/>
              </a:ext>
            </a:extLst>
          </p:cNvPr>
          <p:cNvSpPr/>
          <p:nvPr/>
        </p:nvSpPr>
        <p:spPr>
          <a:xfrm>
            <a:off x="4146233" y="3489841"/>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ro-RO"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Albastru de metilen</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 11">
            <a:extLst>
              <a:ext uri="{FF2B5EF4-FFF2-40B4-BE49-F238E27FC236}">
                <a16:creationId xmlns:a16="http://schemas.microsoft.com/office/drawing/2014/main" id="{B78CFFCC-5A01-EDA4-CE76-1EFF30B3081E}"/>
              </a:ext>
            </a:extLst>
          </p:cNvPr>
          <p:cNvSpPr/>
          <p:nvPr/>
        </p:nvSpPr>
        <p:spPr>
          <a:xfrm>
            <a:off x="6739158" y="3455288"/>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45-60</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5" name="Shape 13">
            <a:extLst>
              <a:ext uri="{FF2B5EF4-FFF2-40B4-BE49-F238E27FC236}">
                <a16:creationId xmlns:a16="http://schemas.microsoft.com/office/drawing/2014/main" id="{4E3E1F1B-BA97-4FBB-F297-5B313CAB6A0A}"/>
              </a:ext>
            </a:extLst>
          </p:cNvPr>
          <p:cNvSpPr/>
          <p:nvPr/>
        </p:nvSpPr>
        <p:spPr>
          <a:xfrm>
            <a:off x="641151" y="3849886"/>
            <a:ext cx="8960050" cy="463748"/>
          </a:xfrm>
          <a:prstGeom prst="rect">
            <a:avLst/>
          </a:prstGeom>
          <a:solidFill>
            <a:srgbClr val="FFFFFF">
              <a:alpha val="4000"/>
            </a:srgbClr>
          </a:solidFill>
          <a:ln/>
        </p:spPr>
      </p:sp>
      <p:sp>
        <p:nvSpPr>
          <p:cNvPr id="16" name="Text 14">
            <a:extLst>
              <a:ext uri="{FF2B5EF4-FFF2-40B4-BE49-F238E27FC236}">
                <a16:creationId xmlns:a16="http://schemas.microsoft.com/office/drawing/2014/main" id="{FB81232D-507B-39B1-24C9-B7F727D10E2E}"/>
              </a:ext>
            </a:extLst>
          </p:cNvPr>
          <p:cNvSpPr/>
          <p:nvPr/>
        </p:nvSpPr>
        <p:spPr>
          <a:xfrm>
            <a:off x="809268" y="3953589"/>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Streptomyces</a:t>
            </a: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 sp.</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Text 15">
            <a:extLst>
              <a:ext uri="{FF2B5EF4-FFF2-40B4-BE49-F238E27FC236}">
                <a16:creationId xmlns:a16="http://schemas.microsoft.com/office/drawing/2014/main" id="{8BE65075-CE51-419B-0B68-5C38342333B1}"/>
              </a:ext>
            </a:extLst>
          </p:cNvPr>
          <p:cNvSpPr/>
          <p:nvPr/>
        </p:nvSpPr>
        <p:spPr>
          <a:xfrm>
            <a:off x="4146233" y="3953589"/>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Tetraciclină</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8" name="Text 16">
            <a:extLst>
              <a:ext uri="{FF2B5EF4-FFF2-40B4-BE49-F238E27FC236}">
                <a16:creationId xmlns:a16="http://schemas.microsoft.com/office/drawing/2014/main" id="{0F30FA55-164B-119C-676A-79E1603BE2E0}"/>
              </a:ext>
            </a:extLst>
          </p:cNvPr>
          <p:cNvSpPr/>
          <p:nvPr/>
        </p:nvSpPr>
        <p:spPr>
          <a:xfrm>
            <a:off x="6739158" y="3953589"/>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30-40</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0" name="Shape 18">
            <a:extLst>
              <a:ext uri="{FF2B5EF4-FFF2-40B4-BE49-F238E27FC236}">
                <a16:creationId xmlns:a16="http://schemas.microsoft.com/office/drawing/2014/main" id="{51E16204-4CF4-9516-CA0D-FB38E6499B6F}"/>
              </a:ext>
            </a:extLst>
          </p:cNvPr>
          <p:cNvSpPr/>
          <p:nvPr/>
        </p:nvSpPr>
        <p:spPr>
          <a:xfrm>
            <a:off x="648772" y="4313634"/>
            <a:ext cx="8952429" cy="463748"/>
          </a:xfrm>
          <a:prstGeom prst="rect">
            <a:avLst/>
          </a:prstGeom>
          <a:solidFill>
            <a:srgbClr val="000000">
              <a:alpha val="4000"/>
            </a:srgbClr>
          </a:solidFill>
          <a:ln/>
        </p:spPr>
      </p:sp>
      <p:sp>
        <p:nvSpPr>
          <p:cNvPr id="21" name="Text 19">
            <a:extLst>
              <a:ext uri="{FF2B5EF4-FFF2-40B4-BE49-F238E27FC236}">
                <a16:creationId xmlns:a16="http://schemas.microsoft.com/office/drawing/2014/main" id="{B589F7D7-1F3F-36D8-1531-92A76D0C092E}"/>
              </a:ext>
            </a:extLst>
          </p:cNvPr>
          <p:cNvSpPr/>
          <p:nvPr/>
        </p:nvSpPr>
        <p:spPr>
          <a:xfrm>
            <a:off x="809268" y="4417338"/>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Aspergillus niger</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2" name="Text 20">
            <a:extLst>
              <a:ext uri="{FF2B5EF4-FFF2-40B4-BE49-F238E27FC236}">
                <a16:creationId xmlns:a16="http://schemas.microsoft.com/office/drawing/2014/main" id="{66FA2162-95F4-7489-DC0E-A6AEBD7331E2}"/>
              </a:ext>
            </a:extLst>
          </p:cNvPr>
          <p:cNvSpPr/>
          <p:nvPr/>
        </p:nvSpPr>
        <p:spPr>
          <a:xfrm>
            <a:off x="4146233" y="4417338"/>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ro-RO"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Negru Reactiv 5</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3" name="Text 21">
            <a:extLst>
              <a:ext uri="{FF2B5EF4-FFF2-40B4-BE49-F238E27FC236}">
                <a16:creationId xmlns:a16="http://schemas.microsoft.com/office/drawing/2014/main" id="{37FABE8D-66D4-B512-56E9-40E80F289FB8}"/>
              </a:ext>
            </a:extLst>
          </p:cNvPr>
          <p:cNvSpPr/>
          <p:nvPr/>
        </p:nvSpPr>
        <p:spPr>
          <a:xfrm>
            <a:off x="6739158" y="4406443"/>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120-150</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Shape 23">
            <a:extLst>
              <a:ext uri="{FF2B5EF4-FFF2-40B4-BE49-F238E27FC236}">
                <a16:creationId xmlns:a16="http://schemas.microsoft.com/office/drawing/2014/main" id="{A8B4C778-3026-8C57-85CC-CC5CA23B1D9C}"/>
              </a:ext>
            </a:extLst>
          </p:cNvPr>
          <p:cNvSpPr/>
          <p:nvPr/>
        </p:nvSpPr>
        <p:spPr>
          <a:xfrm>
            <a:off x="648772" y="4777383"/>
            <a:ext cx="8952429" cy="463748"/>
          </a:xfrm>
          <a:prstGeom prst="rect">
            <a:avLst/>
          </a:prstGeom>
          <a:solidFill>
            <a:srgbClr val="FFFFFF">
              <a:alpha val="4000"/>
            </a:srgb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6" name="Text 24">
            <a:extLst>
              <a:ext uri="{FF2B5EF4-FFF2-40B4-BE49-F238E27FC236}">
                <a16:creationId xmlns:a16="http://schemas.microsoft.com/office/drawing/2014/main" id="{6F0B61F5-A588-1C92-6830-6886F4A14DB5}"/>
              </a:ext>
            </a:extLst>
          </p:cNvPr>
          <p:cNvSpPr/>
          <p:nvPr/>
        </p:nvSpPr>
        <p:spPr>
          <a:xfrm>
            <a:off x="809268" y="4881086"/>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Rhizopus arrhizus</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7" name="Text 25">
            <a:extLst>
              <a:ext uri="{FF2B5EF4-FFF2-40B4-BE49-F238E27FC236}">
                <a16:creationId xmlns:a16="http://schemas.microsoft.com/office/drawing/2014/main" id="{F9820905-5014-90F6-3332-EE1322ABC0CD}"/>
              </a:ext>
            </a:extLst>
          </p:cNvPr>
          <p:cNvSpPr/>
          <p:nvPr/>
        </p:nvSpPr>
        <p:spPr>
          <a:xfrm>
            <a:off x="4146233" y="4881086"/>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ro-RO"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Verde malachit</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8" name="Text 26">
            <a:extLst>
              <a:ext uri="{FF2B5EF4-FFF2-40B4-BE49-F238E27FC236}">
                <a16:creationId xmlns:a16="http://schemas.microsoft.com/office/drawing/2014/main" id="{FAD710C2-F2C3-8A42-2FDA-7EA9AC0E5F3D}"/>
              </a:ext>
            </a:extLst>
          </p:cNvPr>
          <p:cNvSpPr/>
          <p:nvPr/>
        </p:nvSpPr>
        <p:spPr>
          <a:xfrm>
            <a:off x="6739158" y="4881086"/>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70-90</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Shape 28">
            <a:extLst>
              <a:ext uri="{FF2B5EF4-FFF2-40B4-BE49-F238E27FC236}">
                <a16:creationId xmlns:a16="http://schemas.microsoft.com/office/drawing/2014/main" id="{E1B43972-0174-ADE2-6880-D97271DCD425}"/>
              </a:ext>
            </a:extLst>
          </p:cNvPr>
          <p:cNvSpPr/>
          <p:nvPr/>
        </p:nvSpPr>
        <p:spPr>
          <a:xfrm>
            <a:off x="648772" y="5241131"/>
            <a:ext cx="8952429" cy="463748"/>
          </a:xfrm>
          <a:prstGeom prst="rect">
            <a:avLst/>
          </a:prstGeom>
          <a:solidFill>
            <a:srgbClr val="000000">
              <a:alpha val="4000"/>
            </a:srgbClr>
          </a:solidFill>
          <a:ln/>
        </p:spPr>
      </p:sp>
      <p:sp>
        <p:nvSpPr>
          <p:cNvPr id="31" name="Text 29">
            <a:extLst>
              <a:ext uri="{FF2B5EF4-FFF2-40B4-BE49-F238E27FC236}">
                <a16:creationId xmlns:a16="http://schemas.microsoft.com/office/drawing/2014/main" id="{1E7DF599-FA41-F8C9-1FA2-B766DE0C2EE6}"/>
              </a:ext>
            </a:extLst>
          </p:cNvPr>
          <p:cNvSpPr/>
          <p:nvPr/>
        </p:nvSpPr>
        <p:spPr>
          <a:xfrm>
            <a:off x="809268" y="5344835"/>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Fusarium oxysporum</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 30">
            <a:extLst>
              <a:ext uri="{FF2B5EF4-FFF2-40B4-BE49-F238E27FC236}">
                <a16:creationId xmlns:a16="http://schemas.microsoft.com/office/drawing/2014/main" id="{829A1F80-DBD6-A73E-C88A-09EF4613A269}"/>
              </a:ext>
            </a:extLst>
          </p:cNvPr>
          <p:cNvSpPr/>
          <p:nvPr/>
        </p:nvSpPr>
        <p:spPr>
          <a:xfrm>
            <a:off x="4146233" y="5344835"/>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Amoxicilină</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3" name="Text 31">
            <a:extLst>
              <a:ext uri="{FF2B5EF4-FFF2-40B4-BE49-F238E27FC236}">
                <a16:creationId xmlns:a16="http://schemas.microsoft.com/office/drawing/2014/main" id="{93475360-11C4-226D-B312-5CC2C3C14646}"/>
              </a:ext>
            </a:extLst>
          </p:cNvPr>
          <p:cNvSpPr/>
          <p:nvPr/>
        </p:nvSpPr>
        <p:spPr>
          <a:xfrm>
            <a:off x="6739158" y="5358408"/>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75-90</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5" name="Shape 33">
            <a:extLst>
              <a:ext uri="{FF2B5EF4-FFF2-40B4-BE49-F238E27FC236}">
                <a16:creationId xmlns:a16="http://schemas.microsoft.com/office/drawing/2014/main" id="{7DBDF36C-4EFC-2AAB-32D1-4B59D0CDD305}"/>
              </a:ext>
            </a:extLst>
          </p:cNvPr>
          <p:cNvSpPr/>
          <p:nvPr/>
        </p:nvSpPr>
        <p:spPr>
          <a:xfrm>
            <a:off x="648772" y="5704880"/>
            <a:ext cx="8952429" cy="463748"/>
          </a:xfrm>
          <a:prstGeom prst="rect">
            <a:avLst/>
          </a:prstGeom>
          <a:solidFill>
            <a:srgbClr val="FFFFFF">
              <a:alpha val="4000"/>
            </a:srgbClr>
          </a:solidFill>
          <a:ln/>
        </p:spPr>
      </p:sp>
      <p:sp>
        <p:nvSpPr>
          <p:cNvPr id="36" name="Text 34">
            <a:extLst>
              <a:ext uri="{FF2B5EF4-FFF2-40B4-BE49-F238E27FC236}">
                <a16:creationId xmlns:a16="http://schemas.microsoft.com/office/drawing/2014/main" id="{2CCD90B3-5E9E-358A-ECC4-3C10FDBA5080}"/>
              </a:ext>
            </a:extLst>
          </p:cNvPr>
          <p:cNvSpPr/>
          <p:nvPr/>
        </p:nvSpPr>
        <p:spPr>
          <a:xfrm>
            <a:off x="809268" y="5808583"/>
            <a:ext cx="300882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Saccharomyces cerevisiae</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7" name="Text 35">
            <a:extLst>
              <a:ext uri="{FF2B5EF4-FFF2-40B4-BE49-F238E27FC236}">
                <a16:creationId xmlns:a16="http://schemas.microsoft.com/office/drawing/2014/main" id="{AB5098DF-2D37-24B8-3EEA-9727983A0DBE}"/>
              </a:ext>
            </a:extLst>
          </p:cNvPr>
          <p:cNvSpPr/>
          <p:nvPr/>
        </p:nvSpPr>
        <p:spPr>
          <a:xfrm>
            <a:off x="4146233" y="5808583"/>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Remazol Blue/Ofloxacin</a:t>
            </a:r>
            <a:r>
              <a:rPr kumimoji="0" lang="ro-RO"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ă</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8" name="Text 36">
            <a:extLst>
              <a:ext uri="{FF2B5EF4-FFF2-40B4-BE49-F238E27FC236}">
                <a16:creationId xmlns:a16="http://schemas.microsoft.com/office/drawing/2014/main" id="{B5391A41-39F8-5EF3-D278-55DCF05FC74D}"/>
              </a:ext>
            </a:extLst>
          </p:cNvPr>
          <p:cNvSpPr/>
          <p:nvPr/>
        </p:nvSpPr>
        <p:spPr>
          <a:xfrm>
            <a:off x="6707840" y="5808583"/>
            <a:ext cx="3005018" cy="256342"/>
          </a:xfrm>
          <a:prstGeom prst="rect">
            <a:avLst/>
          </a:prstGeom>
          <a:noFill/>
          <a:ln/>
        </p:spPr>
        <p:txBody>
          <a:bodyPr wrap="none" lIns="0" tIns="0" rIns="0" bIns="0" rtlCol="0" anchor="t"/>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40-50</a:t>
            </a: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0" name="Text 38">
            <a:extLst>
              <a:ext uri="{FF2B5EF4-FFF2-40B4-BE49-F238E27FC236}">
                <a16:creationId xmlns:a16="http://schemas.microsoft.com/office/drawing/2014/main" id="{801205DF-FBBC-91E9-1292-6A9ECF72DC8E}"/>
              </a:ext>
            </a:extLst>
          </p:cNvPr>
          <p:cNvSpPr/>
          <p:nvPr/>
        </p:nvSpPr>
        <p:spPr>
          <a:xfrm>
            <a:off x="1980095" y="6609379"/>
            <a:ext cx="9493448" cy="512683"/>
          </a:xfrm>
          <a:prstGeom prst="rect">
            <a:avLst/>
          </a:prstGeom>
          <a:noFill/>
          <a:ln/>
        </p:spPr>
        <p:txBody>
          <a:bodyPr wrap="square" lIns="0" tIns="0" rIns="0" bIns="0" rtlCol="0" anchor="t"/>
          <a:lstStyle/>
          <a:p>
            <a:pPr marL="0" marR="0" lvl="0" indent="0" algn="just" defTabSz="4572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Deși unele specii fungice precum </a:t>
            </a:r>
            <a:r>
              <a:rPr kumimoji="0" lang="en-US" sz="14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Aspergillus niger</a:t>
            </a:r>
            <a:r>
              <a:rPr kumimoji="0" lang="en-US" sz="14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 prezintă capacități de adsorbție mai ridicate, </a:t>
            </a:r>
            <a:r>
              <a:rPr kumimoji="0" lang="en-US" sz="1400" b="0" i="1"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Streptomyces</a:t>
            </a:r>
            <a:r>
              <a:rPr kumimoji="0" lang="en-US" sz="1400" b="0" i="0" u="none" strike="noStrike" kern="1200" cap="none" spc="0" normalizeH="0" baseline="0" noProof="0" dirty="0">
                <a:ln>
                  <a:noFill/>
                </a:ln>
                <a:effectLst/>
                <a:uLnTx/>
                <a:uFillTx/>
                <a:latin typeface="Times New Roman" panose="02020603050405020304" pitchFamily="18" charset="0"/>
                <a:ea typeface="Nobile" pitchFamily="34" charset="-122"/>
                <a:cs typeface="Times New Roman" panose="02020603050405020304" pitchFamily="18" charset="0"/>
              </a:rPr>
              <a:t> oferă un compromis excelent între eficiență, cost și disponibilitate industrială, fiind ideal pentru implementare la scară largă în stațiile de epurare.</a:t>
            </a:r>
            <a:endParaRPr kumimoji="0" lang="en-US" sz="1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1" name="Shape 39">
            <a:extLst>
              <a:ext uri="{FF2B5EF4-FFF2-40B4-BE49-F238E27FC236}">
                <a16:creationId xmlns:a16="http://schemas.microsoft.com/office/drawing/2014/main" id="{FC6BCD57-C90C-2399-F9FB-2F2421CF1539}"/>
              </a:ext>
            </a:extLst>
          </p:cNvPr>
          <p:cNvSpPr/>
          <p:nvPr/>
        </p:nvSpPr>
        <p:spPr>
          <a:xfrm>
            <a:off x="641152" y="7061478"/>
            <a:ext cx="256461" cy="256461"/>
          </a:xfrm>
          <a:prstGeom prst="roundRect">
            <a:avLst>
              <a:gd name="adj" fmla="val 35650979"/>
            </a:avLst>
          </a:prstGeom>
          <a:noFill/>
          <a:ln w="7620">
            <a:solidFill>
              <a:srgbClr val="FFFFFF"/>
            </a:solidFill>
            <a:prstDash val="solid"/>
          </a:ln>
        </p:spPr>
      </p:sp>
      <p:pic>
        <p:nvPicPr>
          <p:cNvPr id="9" name="Picture 8">
            <a:extLst>
              <a:ext uri="{FF2B5EF4-FFF2-40B4-BE49-F238E27FC236}">
                <a16:creationId xmlns:a16="http://schemas.microsoft.com/office/drawing/2014/main" id="{1CF6AE3A-AC9B-F329-74AB-67E84CAF77B6}"/>
              </a:ext>
            </a:extLst>
          </p:cNvPr>
          <p:cNvPicPr>
            <a:picLocks noChangeAspect="1"/>
          </p:cNvPicPr>
          <p:nvPr/>
        </p:nvPicPr>
        <p:blipFill>
          <a:blip r:embed="rId4"/>
          <a:stretch>
            <a:fillRect/>
          </a:stretch>
        </p:blipFill>
        <p:spPr>
          <a:xfrm>
            <a:off x="11616140" y="383315"/>
            <a:ext cx="2578832" cy="762066"/>
          </a:xfrm>
          <a:prstGeom prst="rect">
            <a:avLst/>
          </a:prstGeom>
        </p:spPr>
      </p:pic>
    </p:spTree>
    <p:extLst>
      <p:ext uri="{BB962C8B-B14F-4D97-AF65-F5344CB8AC3E}">
        <p14:creationId xmlns:p14="http://schemas.microsoft.com/office/powerpoint/2010/main" val="220862600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8181</TotalTime>
  <Words>1417</Words>
  <Application>Microsoft Office PowerPoint</Application>
  <PresentationFormat>Custom</PresentationFormat>
  <Paragraphs>197</Paragraphs>
  <Slides>16</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Nunito Semi Bold</vt:lpstr>
      <vt:lpstr>Wingdings</vt:lpstr>
      <vt:lpstr>Century Gothic</vt:lpstr>
      <vt:lpstr>Times New Roman</vt:lpstr>
      <vt:lpstr>Nobile</vt:lpstr>
      <vt:lpstr>Calibri</vt:lpstr>
      <vt:lpstr>Arial</vt:lpstr>
      <vt:lpstr>Source Sans Pro</vt:lpstr>
      <vt:lpstr>Brygada 1918 Medium</vt:lpstr>
      <vt:lpstr>PT Sans</vt:lpstr>
      <vt:lpstr>Wingdings 3</vt:lpstr>
      <vt:lpstr>Wisp</vt:lpstr>
      <vt:lpstr>PowerPoint Presentation</vt:lpstr>
      <vt:lpstr>Cuprins: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Teodor Postolache</cp:lastModifiedBy>
  <cp:revision>67</cp:revision>
  <dcterms:created xsi:type="dcterms:W3CDTF">2025-06-17T07:22:40Z</dcterms:created>
  <dcterms:modified xsi:type="dcterms:W3CDTF">2025-10-14T08:16:47Z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LPManualFileClassification">
    <vt:lpwstr>{7F6A7D76-89AC-4038-B686-BB66CD4C85D2} {CA9CF883-0659-4703-8517-DDC6AD2061FE} {6063418C-960B-44AA-A8A1-99A8F9E1794C} {BE86F195-CFA6-4788-8E2B-F195213FF9EB} {2BC18EA3-DA16-406B-87CA-76082D6A2242}</vt:lpwstr>
  </property>
  <property fmtid="{D5CDD505-2E9C-101B-9397-08002B2CF9AE}" pid="3" name="DLPManualFileClassificationLastModifiedBy">
    <vt:lpwstr>ANTIBIOTICE\roxana.lazar</vt:lpwstr>
  </property>
  <property fmtid="{D5CDD505-2E9C-101B-9397-08002B2CF9AE}" pid="4" name="DLPManualFileClassificationLastModificationDate">
    <vt:lpwstr>1750149368</vt:lpwstr>
  </property>
  <property fmtid="{D5CDD505-2E9C-101B-9397-08002B2CF9AE}" pid="5" name="DLPManualFileClassificationVersion">
    <vt:lpwstr>11.11.2.117</vt:lpwstr>
  </property>
</Properties>
</file>