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0" r:id="rId3"/>
    <p:sldId id="258" r:id="rId4"/>
    <p:sldId id="257" r:id="rId5"/>
    <p:sldId id="259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34D3-C7F2-45C6-99C2-2C00854E21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C42E-9E24-4B87-B6C4-EF69652889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67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34D3-C7F2-45C6-99C2-2C00854E21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C42E-9E24-4B87-B6C4-EF6965288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9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34D3-C7F2-45C6-99C2-2C00854E21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C42E-9E24-4B87-B6C4-EF6965288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2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34D3-C7F2-45C6-99C2-2C00854E21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C42E-9E24-4B87-B6C4-EF6965288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34D3-C7F2-45C6-99C2-2C00854E21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C42E-9E24-4B87-B6C4-EF69652889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38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34D3-C7F2-45C6-99C2-2C00854E21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C42E-9E24-4B87-B6C4-EF6965288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7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34D3-C7F2-45C6-99C2-2C00854E21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C42E-9E24-4B87-B6C4-EF6965288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0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34D3-C7F2-45C6-99C2-2C00854E21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C42E-9E24-4B87-B6C4-EF6965288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34D3-C7F2-45C6-99C2-2C00854E21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C42E-9E24-4B87-B6C4-EF6965288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0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85B34D3-C7F2-45C6-99C2-2C00854E21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DAC42E-9E24-4B87-B6C4-EF6965288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1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34D3-C7F2-45C6-99C2-2C00854E21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C42E-9E24-4B87-B6C4-EF6965288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5B34D3-C7F2-45C6-99C2-2C00854E214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DAC42E-9E24-4B87-B6C4-EF69652889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23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ciencedirect.com/referencework/9780081019849/encyclopedia-of-analytical-scienc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A281D-F2F6-4277-C65A-6E27A04FF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Therapeutic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eutectic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AC50A-A606-5B38-68F7-1C73AD6F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9169" y="5627619"/>
            <a:ext cx="3012831" cy="942857"/>
          </a:xfrm>
        </p:spPr>
        <p:txBody>
          <a:bodyPr>
            <a:normAutofit/>
          </a:bodyPr>
          <a:lstStyle/>
          <a:p>
            <a:pPr algn="r"/>
            <a:r>
              <a:rPr lang="en-US" sz="1600" dirty="0"/>
              <a:t>11.07.2024</a:t>
            </a:r>
          </a:p>
          <a:p>
            <a:pPr algn="r"/>
            <a:r>
              <a:rPr lang="en-US" sz="1600" dirty="0"/>
              <a:t>Marin </a:t>
            </a:r>
            <a:r>
              <a:rPr lang="en-US" sz="1600" dirty="0" err="1"/>
              <a:t>sebastian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721D6-2591-1CD3-09EC-02A4FFECE8A8}"/>
              </a:ext>
            </a:extLst>
          </p:cNvPr>
          <p:cNvSpPr txBox="1"/>
          <p:nvPr/>
        </p:nvSpPr>
        <p:spPr>
          <a:xfrm>
            <a:off x="11693237" y="6550223"/>
            <a:ext cx="49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Pg.1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BBF0AD-109A-A48E-11F8-4BEDFC52B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48" t="20875" r="31591" b="73064"/>
          <a:stretch/>
        </p:blipFill>
        <p:spPr>
          <a:xfrm>
            <a:off x="10289308" y="89832"/>
            <a:ext cx="1653310" cy="41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9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5E79-92CA-B61B-CD98-CD83A7084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49" y="96459"/>
            <a:ext cx="11604223" cy="5663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</a:t>
            </a:r>
            <a:r>
              <a:rPr lang="en-US" sz="3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herapeutic deep eutectic system in 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maximising</a:t>
            </a:r>
            <a:r>
              <a:rPr lang="en-US" sz="3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drug delivery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95CB6E-9B9E-C817-0C06-5FC3E2BB3922}"/>
              </a:ext>
            </a:extLst>
          </p:cNvPr>
          <p:cNvSpPr txBox="1"/>
          <p:nvPr/>
        </p:nvSpPr>
        <p:spPr>
          <a:xfrm>
            <a:off x="10943501" y="5710508"/>
            <a:ext cx="111792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20E5C-4733-D5BF-EB0B-81AC1A6BBBCE}"/>
              </a:ext>
            </a:extLst>
          </p:cNvPr>
          <p:cNvSpPr txBox="1"/>
          <p:nvPr/>
        </p:nvSpPr>
        <p:spPr>
          <a:xfrm>
            <a:off x="0" y="6334780"/>
            <a:ext cx="1158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baseline="0" dirty="0">
                <a:solidFill>
                  <a:srgbClr val="000000"/>
                </a:solidFill>
                <a:latin typeface="Charis SIL"/>
              </a:rPr>
              <a:t> </a:t>
            </a:r>
            <a:r>
              <a:rPr lang="en-US" sz="1400" b="0" i="0" u="none" strike="noStrike" baseline="0" dirty="0">
                <a:latin typeface="Charis SIL"/>
              </a:rPr>
              <a:t>Pharmaceutical applications of therapeutic deep eutectic systems (THEDES) in </a:t>
            </a:r>
            <a:r>
              <a:rPr lang="en-US" sz="1400" b="0" i="0" u="none" strike="noStrike" baseline="0" dirty="0" err="1">
                <a:latin typeface="Charis SIL"/>
              </a:rPr>
              <a:t>maximising</a:t>
            </a:r>
            <a:r>
              <a:rPr lang="en-US" sz="1400" b="0" i="0" u="none" strike="noStrike" baseline="0" dirty="0">
                <a:latin typeface="Charis SIL"/>
              </a:rPr>
              <a:t> drug delivery,  Javed et.al., </a:t>
            </a:r>
            <a:r>
              <a:rPr lang="en-US" sz="1400" b="0" i="1" u="none" strike="noStrike" baseline="0" dirty="0" err="1">
                <a:latin typeface="CharisSIL-Italic"/>
              </a:rPr>
              <a:t>Heliyon</a:t>
            </a:r>
            <a:r>
              <a:rPr lang="en-US" sz="1400" b="0" i="1" u="none" strike="noStrike" baseline="0" dirty="0">
                <a:latin typeface="CharisSIL-Italic"/>
              </a:rPr>
              <a:t> 10 (2024) e29783, </a:t>
            </a:r>
            <a:r>
              <a:rPr lang="en-US" sz="1400" b="0" i="0" u="none" strike="noStrike" baseline="0" dirty="0">
                <a:latin typeface="Charis SIL"/>
              </a:rPr>
              <a:t> https://doi.org/10.1016/j.heliyon.2024.e29783 </a:t>
            </a: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FADD82-0C53-D96E-826E-F25210364013}"/>
              </a:ext>
            </a:extLst>
          </p:cNvPr>
          <p:cNvSpPr/>
          <p:nvPr/>
        </p:nvSpPr>
        <p:spPr>
          <a:xfrm>
            <a:off x="417448" y="1488141"/>
            <a:ext cx="11604223" cy="472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CFABC-6F16-66FB-FB1D-3B2F32B6217D}"/>
              </a:ext>
            </a:extLst>
          </p:cNvPr>
          <p:cNvSpPr txBox="1"/>
          <p:nvPr/>
        </p:nvSpPr>
        <p:spPr>
          <a:xfrm>
            <a:off x="503948" y="1698077"/>
            <a:ext cx="2630170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Intravenous Infusion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Implantable systems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Intramuscular injection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Subcutaneous delivery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Ocular drug delivery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5D920D-4D6F-CC32-368C-3F5537EE8A79}"/>
              </a:ext>
            </a:extLst>
          </p:cNvPr>
          <p:cNvSpPr txBox="1"/>
          <p:nvPr/>
        </p:nvSpPr>
        <p:spPr>
          <a:xfrm>
            <a:off x="417448" y="3876404"/>
            <a:ext cx="332377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Some Fabrication Approaches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45CF0-7414-C10C-7FC9-18820D37B769}"/>
              </a:ext>
            </a:extLst>
          </p:cNvPr>
          <p:cNvSpPr txBox="1"/>
          <p:nvPr/>
        </p:nvSpPr>
        <p:spPr>
          <a:xfrm>
            <a:off x="417448" y="4432043"/>
            <a:ext cx="314382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Electrospinning technique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Self-emulsification method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Supercritical fluid technique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Nanoprecipitation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Miscellaneous technique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A65F4C-3A02-62BB-1493-AB87325542F4}"/>
              </a:ext>
            </a:extLst>
          </p:cNvPr>
          <p:cNvSpPr txBox="1"/>
          <p:nvPr/>
        </p:nvSpPr>
        <p:spPr>
          <a:xfrm>
            <a:off x="503948" y="1160187"/>
            <a:ext cx="2946400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Pharmaceutical products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9DBCDB-9A8A-D31D-A443-09700DA543C6}"/>
              </a:ext>
            </a:extLst>
          </p:cNvPr>
          <p:cNvSpPr txBox="1"/>
          <p:nvPr/>
        </p:nvSpPr>
        <p:spPr>
          <a:xfrm>
            <a:off x="8809679" y="1741244"/>
            <a:ext cx="3135084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Pharmaceutical application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6456FC-3800-1223-FFFA-7C3FE5DC5401}"/>
              </a:ext>
            </a:extLst>
          </p:cNvPr>
          <p:cNvSpPr txBox="1"/>
          <p:nvPr/>
        </p:nvSpPr>
        <p:spPr>
          <a:xfrm>
            <a:off x="9495625" y="2232440"/>
            <a:ext cx="2446993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API’s dissolution enhancement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Tuberculosis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Microbial infection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Amoebiasis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Wound healing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Hepatotoxicity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Cancer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Fortifying bioactive compounds</a:t>
            </a:r>
          </a:p>
        </p:txBody>
      </p:sp>
      <p:pic>
        <p:nvPicPr>
          <p:cNvPr id="17" name="Graphic 16" descr="Arrow circle">
            <a:extLst>
              <a:ext uri="{FF2B5EF4-FFF2-40B4-BE49-F238E27FC236}">
                <a16:creationId xmlns:a16="http://schemas.microsoft.com/office/drawing/2014/main" id="{971D4AD6-331B-ED14-7842-ACD204EBE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855" t="15720" r="12585" b="13370"/>
          <a:stretch/>
        </p:blipFill>
        <p:spPr>
          <a:xfrm>
            <a:off x="3325091" y="828599"/>
            <a:ext cx="5541818" cy="52008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393542-A9DD-446C-CDC8-FBA06F556622}"/>
              </a:ext>
            </a:extLst>
          </p:cNvPr>
          <p:cNvSpPr txBox="1"/>
          <p:nvPr/>
        </p:nvSpPr>
        <p:spPr>
          <a:xfrm>
            <a:off x="5118414" y="1786066"/>
            <a:ext cx="184669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When and Why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779821-F49D-E5E9-8E6E-1D39D6AE2B3A}"/>
              </a:ext>
            </a:extLst>
          </p:cNvPr>
          <p:cNvSpPr txBox="1"/>
          <p:nvPr/>
        </p:nvSpPr>
        <p:spPr>
          <a:xfrm>
            <a:off x="4904169" y="2247354"/>
            <a:ext cx="2786743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Poorly soluble API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Novel delivery systems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Impact on environment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Sustainability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Low toxicity profile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Low cost of production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Fine tunability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Biodegradability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0AECB1-B50B-2ED8-F69C-F644253955F2}"/>
              </a:ext>
            </a:extLst>
          </p:cNvPr>
          <p:cNvSpPr txBox="1"/>
          <p:nvPr/>
        </p:nvSpPr>
        <p:spPr>
          <a:xfrm>
            <a:off x="11693237" y="6550223"/>
            <a:ext cx="49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Pg.5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62828E-8F18-06C4-B72A-1547BA774FA2}"/>
              </a:ext>
            </a:extLst>
          </p:cNvPr>
          <p:cNvCxnSpPr/>
          <p:nvPr/>
        </p:nvCxnSpPr>
        <p:spPr>
          <a:xfrm>
            <a:off x="98612" y="698665"/>
            <a:ext cx="1192305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4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76C95-C24F-B755-779E-F9FEBF9E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042"/>
            <a:ext cx="12192000" cy="70230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</a:t>
            </a:r>
            <a:r>
              <a:rPr lang="en-US" sz="3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herapeutic deep eutectic system (THEDES)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90437-7C32-4243-F41C-27059400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391" y="1115214"/>
            <a:ext cx="11398846" cy="472806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Made by mixing APIs with deep eutectic solvents (DES) in a definite molar ratio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eutectic solvents</a:t>
            </a:r>
            <a:r>
              <a:rPr lang="en-US" sz="2200" dirty="0"/>
              <a:t>: mixtures of two or more solid compounds which form a liquid phase at room temperature at a particular composition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B050"/>
                </a:solidFill>
              </a:rPr>
              <a:t>Green</a:t>
            </a:r>
            <a:r>
              <a:rPr lang="en-US" sz="2200" dirty="0"/>
              <a:t> solvents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700" dirty="0"/>
              <a:t>Cheap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700" dirty="0"/>
              <a:t>Easy to prepare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700" dirty="0"/>
              <a:t>Biodegradable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700" dirty="0"/>
              <a:t>Multi-use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Hydrogen bond – intermolecular interaction between components: H – Bond Donor, H – Bond Acceptor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Multiple hydrogen bonds stabilize the molecular network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DES examples: 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500" dirty="0"/>
              <a:t>Choline chloride &amp; urea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500" dirty="0"/>
              <a:t>Choline chloride &amp; lactic acid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500" dirty="0"/>
              <a:t>Choline chlorine &amp; glycerol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Improve the </a:t>
            </a:r>
            <a:r>
              <a:rPr lang="en-US" sz="2100" dirty="0">
                <a:solidFill>
                  <a:srgbClr val="00B0F0"/>
                </a:solidFill>
              </a:rPr>
              <a:t>solubility</a:t>
            </a:r>
            <a:r>
              <a:rPr lang="en-US" sz="2100" dirty="0"/>
              <a:t> of API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Enhance the </a:t>
            </a:r>
            <a:r>
              <a:rPr lang="en-US" sz="2100" dirty="0">
                <a:solidFill>
                  <a:srgbClr val="00B0F0"/>
                </a:solidFill>
              </a:rPr>
              <a:t>permeability</a:t>
            </a:r>
            <a:r>
              <a:rPr lang="en-US" sz="2100" dirty="0"/>
              <a:t> of API</a:t>
            </a:r>
          </a:p>
          <a:p>
            <a:pPr marL="201168" lvl="1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DECAD0-5F98-8E21-03AE-C610FC4F7647}"/>
              </a:ext>
            </a:extLst>
          </p:cNvPr>
          <p:cNvSpPr txBox="1"/>
          <p:nvPr/>
        </p:nvSpPr>
        <p:spPr>
          <a:xfrm>
            <a:off x="0" y="6345658"/>
            <a:ext cx="11970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Pharmaceutical applications of therapeutic deep eutectic systems (THEDES) in </a:t>
            </a:r>
            <a:r>
              <a:rPr lang="en-US" sz="1000" dirty="0" err="1"/>
              <a:t>maximising</a:t>
            </a:r>
            <a:r>
              <a:rPr lang="en-US" sz="1000" dirty="0"/>
              <a:t> drug delivery, April 17, 2024 </a:t>
            </a:r>
            <a:r>
              <a:rPr lang="en-US" sz="1000" dirty="0" err="1"/>
              <a:t>DOI:https</a:t>
            </a:r>
            <a:r>
              <a:rPr lang="en-US" sz="1000" dirty="0"/>
              <a:t>://doi.org/10.1016/j.heliyon.2024.e29783</a:t>
            </a:r>
          </a:p>
          <a:p>
            <a:r>
              <a:rPr lang="en-US" sz="1000" dirty="0"/>
              <a:t>S. </a:t>
            </a:r>
            <a:r>
              <a:rPr lang="en-US" sz="1000" dirty="0" err="1"/>
              <a:t>Fourmentin</a:t>
            </a:r>
            <a:r>
              <a:rPr lang="en-US" sz="1000" dirty="0"/>
              <a:t>, M. Gomes, E. </a:t>
            </a:r>
            <a:r>
              <a:rPr lang="en-US" sz="1000" dirty="0" err="1"/>
              <a:t>Lichtfouse</a:t>
            </a:r>
            <a:r>
              <a:rPr lang="en-US" sz="1000" dirty="0"/>
              <a:t>, Deep Eutectic Solvents for Medicine, Gas Solubilization and Extraction of Natural Substances, 2020.</a:t>
            </a:r>
          </a:p>
          <a:p>
            <a:r>
              <a:rPr lang="en-US" sz="1000" b="0" i="0" dirty="0">
                <a:effectLst/>
                <a:latin typeface="ElsevierSans"/>
              </a:rPr>
              <a:t>Francisco Pena-Pereira, Inmaculada de la Calle, in </a:t>
            </a:r>
            <a:r>
              <a:rPr lang="en-US" sz="1000" b="0" i="0" u="none" strike="noStrike" dirty="0">
                <a:effectLst/>
                <a:latin typeface="Elsevier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Encyclopedia of Analytical Science (Third Edition)</a:t>
            </a:r>
            <a:r>
              <a:rPr lang="en-US" sz="1000" b="0" i="0" dirty="0">
                <a:effectLst/>
                <a:latin typeface="ElsevierSans"/>
              </a:rPr>
              <a:t>, 2019</a:t>
            </a:r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09CFC-866A-E66F-F269-997475A03594}"/>
              </a:ext>
            </a:extLst>
          </p:cNvPr>
          <p:cNvSpPr txBox="1"/>
          <p:nvPr/>
        </p:nvSpPr>
        <p:spPr>
          <a:xfrm>
            <a:off x="11693237" y="6550223"/>
            <a:ext cx="49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Pg.2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37E414-A31B-20C6-06AC-6E1EFD8EC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4" t="35686" r="45441" b="13489"/>
          <a:stretch/>
        </p:blipFill>
        <p:spPr>
          <a:xfrm>
            <a:off x="8238565" y="3735398"/>
            <a:ext cx="3863788" cy="250797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25B3BA-2C34-CBD5-6378-2838BBA5B37D}"/>
              </a:ext>
            </a:extLst>
          </p:cNvPr>
          <p:cNvCxnSpPr/>
          <p:nvPr/>
        </p:nvCxnSpPr>
        <p:spPr>
          <a:xfrm>
            <a:off x="109990" y="782587"/>
            <a:ext cx="1192305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58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DA09B-24BC-EBD1-B544-41F441A8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45" y="5230762"/>
            <a:ext cx="7107883" cy="914166"/>
          </a:xfrm>
        </p:spPr>
        <p:txBody>
          <a:bodyPr>
            <a:noAutofit/>
          </a:bodyPr>
          <a:lstStyle/>
          <a:p>
            <a:r>
              <a:rPr lang="en-US" sz="2400" b="1" dirty="0"/>
              <a:t>Ethambutol</a:t>
            </a:r>
            <a:r>
              <a:rPr lang="en-US" sz="2400" dirty="0"/>
              <a:t>:</a:t>
            </a:r>
          </a:p>
          <a:p>
            <a:r>
              <a:rPr lang="en-US" sz="2400" dirty="0"/>
              <a:t>Class 3: High solubility, Low Permeability</a:t>
            </a:r>
          </a:p>
        </p:txBody>
      </p:sp>
      <p:pic>
        <p:nvPicPr>
          <p:cNvPr id="1026" name="Picture 2" descr="Biopharmaceutical Classification System classification of APIs">
            <a:extLst>
              <a:ext uri="{FF2B5EF4-FFF2-40B4-BE49-F238E27FC236}">
                <a16:creationId xmlns:a16="http://schemas.microsoft.com/office/drawing/2014/main" id="{C6CDAAEC-1A98-6B51-EBFF-97B654ED8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98" y="1998745"/>
            <a:ext cx="4299511" cy="361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D67933-B63A-8C83-AB89-4F47A45CFB62}"/>
              </a:ext>
            </a:extLst>
          </p:cNvPr>
          <p:cNvSpPr txBox="1"/>
          <p:nvPr/>
        </p:nvSpPr>
        <p:spPr>
          <a:xfrm>
            <a:off x="0" y="6494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u="none" strike="noStrike" baseline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Ethambutol / L-arginine / Citric Acid   </a:t>
            </a:r>
            <a:r>
              <a:rPr lang="en-US" sz="36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THEDES 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1AE586-6354-F3A0-3AFF-CE6C0554EB99}"/>
              </a:ext>
            </a:extLst>
          </p:cNvPr>
          <p:cNvSpPr txBox="1">
            <a:spLocks/>
          </p:cNvSpPr>
          <p:nvPr/>
        </p:nvSpPr>
        <p:spPr>
          <a:xfrm>
            <a:off x="170473" y="1828875"/>
            <a:ext cx="7377265" cy="81349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Ethambutol / L-arginine / Citric Acid / Water </a:t>
            </a:r>
          </a:p>
          <a:p>
            <a:r>
              <a:rPr lang="en-US" sz="1800" dirty="0"/>
              <a:t>Class 1: High solubility, High Permeability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C2DCF1-49C7-A64F-80A0-6F11B9B6B599}"/>
              </a:ext>
            </a:extLst>
          </p:cNvPr>
          <p:cNvSpPr txBox="1"/>
          <p:nvPr/>
        </p:nvSpPr>
        <p:spPr>
          <a:xfrm>
            <a:off x="398404" y="1040145"/>
            <a:ext cx="568226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latin typeface="URWPalladioL-Roma"/>
              </a:rPr>
              <a:t>anti-tuberculosis APIs delivery system </a:t>
            </a:r>
            <a:endParaRPr lang="en-US" sz="2800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F5D2E00A-A21F-D0F5-0F1B-F2289CD3FD6E}"/>
              </a:ext>
            </a:extLst>
          </p:cNvPr>
          <p:cNvSpPr/>
          <p:nvPr/>
        </p:nvSpPr>
        <p:spPr>
          <a:xfrm>
            <a:off x="236812" y="2861139"/>
            <a:ext cx="499787" cy="232410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FE4FF-1458-BC71-C210-42019B1EBF62}"/>
              </a:ext>
            </a:extLst>
          </p:cNvPr>
          <p:cNvSpPr txBox="1"/>
          <p:nvPr/>
        </p:nvSpPr>
        <p:spPr>
          <a:xfrm>
            <a:off x="708980" y="2753114"/>
            <a:ext cx="50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 and Development Laboratory Studies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C9E1FE-6E7C-64EC-9841-709AE33BC277}"/>
              </a:ext>
            </a:extLst>
          </p:cNvPr>
          <p:cNvSpPr txBox="1"/>
          <p:nvPr/>
        </p:nvSpPr>
        <p:spPr>
          <a:xfrm>
            <a:off x="6835230" y="1040146"/>
            <a:ext cx="290143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Adjust the dosage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D2F18A-7802-5DA3-9015-9C71AB5CC4DB}"/>
              </a:ext>
            </a:extLst>
          </p:cNvPr>
          <p:cNvSpPr txBox="1"/>
          <p:nvPr/>
        </p:nvSpPr>
        <p:spPr>
          <a:xfrm>
            <a:off x="85236" y="6363700"/>
            <a:ext cx="11127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Properties of Therapeutic Deep Eutectic Solvents of L-Arginine and Ethambutol for Tuberculosis Treatment, </a:t>
            </a:r>
            <a:r>
              <a:rPr lang="en-US" sz="1400" i="0" u="none" strike="noStrike" baseline="0" dirty="0">
                <a:latin typeface="URWPalladioL-Bold"/>
              </a:rPr>
              <a:t>Filipa Santos et.al.,</a:t>
            </a:r>
            <a:r>
              <a:rPr lang="fr-FR" sz="1400" i="0" u="none" strike="noStrike" baseline="0" dirty="0">
                <a:latin typeface="URWPalladioL-Ital"/>
              </a:rPr>
              <a:t> </a:t>
            </a:r>
            <a:r>
              <a:rPr lang="fr-FR" sz="1400" i="0" u="none" strike="noStrike" baseline="0" dirty="0" err="1">
                <a:latin typeface="URWPalladioL-Ital"/>
              </a:rPr>
              <a:t>Molecules</a:t>
            </a:r>
            <a:r>
              <a:rPr lang="fr-FR" sz="1400" i="0" u="none" strike="noStrike" baseline="0" dirty="0">
                <a:latin typeface="URWPalladioL-Ital"/>
              </a:rPr>
              <a:t> </a:t>
            </a:r>
            <a:r>
              <a:rPr lang="fr-FR" sz="1400" i="0" u="none" strike="noStrike" baseline="0" dirty="0">
                <a:latin typeface="URWPalladioL-Bold"/>
              </a:rPr>
              <a:t>2019</a:t>
            </a:r>
            <a:r>
              <a:rPr lang="fr-FR" sz="1400" i="0" u="none" strike="noStrike" baseline="0" dirty="0">
                <a:latin typeface="URWPalladioL-Roma"/>
              </a:rPr>
              <a:t>, </a:t>
            </a:r>
            <a:r>
              <a:rPr lang="fr-FR" sz="1400" i="0" u="none" strike="noStrike" baseline="0" dirty="0">
                <a:latin typeface="URWPalladioL-Ital"/>
              </a:rPr>
              <a:t>24</a:t>
            </a:r>
            <a:r>
              <a:rPr lang="fr-FR" sz="1400" i="0" u="none" strike="noStrike" baseline="0" dirty="0">
                <a:latin typeface="URWPalladioL-Roma"/>
              </a:rPr>
              <a:t>, 55; doi:10.3390/molecules24010055</a:t>
            </a:r>
            <a:r>
              <a:rPr lang="en-US" sz="1400" i="0" u="none" strike="noStrike" baseline="0" dirty="0">
                <a:latin typeface="URWPalladioL-Bold"/>
              </a:rPr>
              <a:t> </a:t>
            </a:r>
            <a:r>
              <a:rPr lang="en-US" sz="14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DF5BBD-D1B9-20C2-234C-B1676BA1C1B2}"/>
              </a:ext>
            </a:extLst>
          </p:cNvPr>
          <p:cNvSpPr txBox="1"/>
          <p:nvPr/>
        </p:nvSpPr>
        <p:spPr>
          <a:xfrm>
            <a:off x="1664145" y="3165575"/>
            <a:ext cx="415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1800" b="0" i="0" u="none" strike="noStrike" baseline="0" dirty="0">
                <a:latin typeface="URWPalladioL-Ital"/>
              </a:rPr>
              <a:t>Polarized Optical Microscopy - POM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B7457D-79E1-FB98-A9B5-5DBD0310CD96}"/>
              </a:ext>
            </a:extLst>
          </p:cNvPr>
          <p:cNvSpPr txBox="1"/>
          <p:nvPr/>
        </p:nvSpPr>
        <p:spPr>
          <a:xfrm>
            <a:off x="1664146" y="3500587"/>
            <a:ext cx="415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1800" b="0" i="0" u="none" strike="noStrike" baseline="0" dirty="0">
                <a:latin typeface="URWPalladioL-Ital"/>
              </a:rPr>
              <a:t>Differential Scanning Calorimetry - DSC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0C81B-9868-0824-99BB-878283A726BE}"/>
              </a:ext>
            </a:extLst>
          </p:cNvPr>
          <p:cNvSpPr txBox="1"/>
          <p:nvPr/>
        </p:nvSpPr>
        <p:spPr>
          <a:xfrm>
            <a:off x="1664146" y="3860659"/>
            <a:ext cx="388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1800" b="0" i="0" u="none" strike="noStrike" baseline="0" dirty="0">
                <a:latin typeface="URWPalladioL-Ital"/>
              </a:rPr>
              <a:t>Nuclear Magnetic Resonance - RMN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9F499F-8B92-561C-C622-F568C54CF088}"/>
              </a:ext>
            </a:extLst>
          </p:cNvPr>
          <p:cNvSpPr txBox="1"/>
          <p:nvPr/>
        </p:nvSpPr>
        <p:spPr>
          <a:xfrm>
            <a:off x="1664145" y="4202201"/>
            <a:ext cx="402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dirty="0"/>
              <a:t>Solubility and Permeability Studies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A40BCE-39D6-782D-4AD5-C95396820474}"/>
              </a:ext>
            </a:extLst>
          </p:cNvPr>
          <p:cNvSpPr txBox="1"/>
          <p:nvPr/>
        </p:nvSpPr>
        <p:spPr>
          <a:xfrm>
            <a:off x="1680230" y="4526418"/>
            <a:ext cx="408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dirty="0"/>
              <a:t>In Vitro Cytotoxicity and IC50 Evaluation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4D2201-6139-E2B6-840E-A4AA0CDE3A9D}"/>
              </a:ext>
            </a:extLst>
          </p:cNvPr>
          <p:cNvCxnSpPr>
            <a:cxnSpLocks/>
          </p:cNvCxnSpPr>
          <p:nvPr/>
        </p:nvCxnSpPr>
        <p:spPr>
          <a:xfrm>
            <a:off x="6210300" y="1361765"/>
            <a:ext cx="4953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2464879-B58F-BC93-4094-FE9CCCFF169D}"/>
              </a:ext>
            </a:extLst>
          </p:cNvPr>
          <p:cNvSpPr txBox="1"/>
          <p:nvPr/>
        </p:nvSpPr>
        <p:spPr>
          <a:xfrm>
            <a:off x="7078768" y="5587790"/>
            <a:ext cx="4277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https://www.sigmaaldrich.com/deepweb/assets/sigmaaldrich/marketing/global/documents/635/358/improving-api-solubility-wp12169en-mk.pdf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77C0CA-A2E6-50ED-FE8F-737A00FA3215}"/>
              </a:ext>
            </a:extLst>
          </p:cNvPr>
          <p:cNvSpPr txBox="1"/>
          <p:nvPr/>
        </p:nvSpPr>
        <p:spPr>
          <a:xfrm>
            <a:off x="11136686" y="5835582"/>
            <a:ext cx="98359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2019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2C9438-68DC-174D-4DEC-21DBC04151CC}"/>
              </a:ext>
            </a:extLst>
          </p:cNvPr>
          <p:cNvSpPr txBox="1"/>
          <p:nvPr/>
        </p:nvSpPr>
        <p:spPr>
          <a:xfrm>
            <a:off x="11693237" y="6550223"/>
            <a:ext cx="49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Pg.3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7AFA175-27A6-7DAF-D1AA-508992F5748A}"/>
              </a:ext>
            </a:extLst>
          </p:cNvPr>
          <p:cNvCxnSpPr/>
          <p:nvPr/>
        </p:nvCxnSpPr>
        <p:spPr>
          <a:xfrm>
            <a:off x="85236" y="728617"/>
            <a:ext cx="1192305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5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1BAC41-047D-1D32-0AFA-FBF85405BE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169" y="131970"/>
            <a:ext cx="7032831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More</a:t>
            </a:r>
            <a:r>
              <a:rPr lang="en-US" sz="3200" b="0" i="0" u="none" strike="noStrike" baseline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THEDES as a carrier systems</a:t>
            </a:r>
            <a:br>
              <a:rPr lang="en-US" sz="2000" b="0" i="0" u="none" strike="noStrike" baseline="0" dirty="0">
                <a:solidFill>
                  <a:srgbClr val="000000"/>
                </a:solidFill>
                <a:latin typeface="Arial Rounded MT Bold" panose="020F0704030504030204" pitchFamily="34" charset="0"/>
              </a:rPr>
            </a:br>
            <a:br>
              <a:rPr lang="en-US" sz="2000" b="0" i="0" u="none" strike="noStrike" baseline="0" dirty="0">
                <a:solidFill>
                  <a:srgbClr val="000000"/>
                </a:solidFill>
                <a:latin typeface="Arial Rounded MT Bold" panose="020F0704030504030204" pitchFamily="34" charset="0"/>
              </a:rPr>
            </a:br>
            <a:r>
              <a:rPr lang="en-US" sz="2000" b="0" i="0" u="none" strike="noStrike" baseline="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Ethambutol / L-arginine / Citric Acid</a:t>
            </a:r>
            <a:endParaRPr lang="en-US" sz="1100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DB779-6260-1C0A-738A-CF95F793E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71" t="10793" r="20000" b="21905"/>
          <a:stretch/>
        </p:blipFill>
        <p:spPr>
          <a:xfrm>
            <a:off x="116114" y="135248"/>
            <a:ext cx="5094515" cy="61365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785D79-B091-6A9A-E2B0-683D65ED30A5}"/>
              </a:ext>
            </a:extLst>
          </p:cNvPr>
          <p:cNvSpPr txBox="1"/>
          <p:nvPr/>
        </p:nvSpPr>
        <p:spPr>
          <a:xfrm>
            <a:off x="8577" y="6341410"/>
            <a:ext cx="111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Insights into therapeutic liquid mixtures and formulations towards tuberculosis therapy, Santos et.al., International Journal of Pharmaceutics 637 (2023) 122862, https://doi.org/10.1016/j.ijpharm.2023.122862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E6BE0-D621-5749-9581-73946B37B3A7}"/>
              </a:ext>
            </a:extLst>
          </p:cNvPr>
          <p:cNvSpPr txBox="1"/>
          <p:nvPr/>
        </p:nvSpPr>
        <p:spPr>
          <a:xfrm>
            <a:off x="5566229" y="2644620"/>
            <a:ext cx="181428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Isoniazid ( INH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3B23D8-3179-DCEE-A72F-17DED75814EC}"/>
              </a:ext>
            </a:extLst>
          </p:cNvPr>
          <p:cNvSpPr txBox="1"/>
          <p:nvPr/>
        </p:nvSpPr>
        <p:spPr>
          <a:xfrm>
            <a:off x="5566229" y="3254241"/>
            <a:ext cx="181428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Rifampicin ( RIF 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2F24C2-6667-EACE-AA94-9AD274561259}"/>
              </a:ext>
            </a:extLst>
          </p:cNvPr>
          <p:cNvSpPr txBox="1"/>
          <p:nvPr/>
        </p:nvSpPr>
        <p:spPr>
          <a:xfrm>
            <a:off x="5566229" y="3844049"/>
            <a:ext cx="209005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Pyrazinamide ( PZA )</a:t>
            </a:r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49506549-AC6A-17F5-7F34-BB1438F730A7}"/>
              </a:ext>
            </a:extLst>
          </p:cNvPr>
          <p:cNvSpPr/>
          <p:nvPr/>
        </p:nvSpPr>
        <p:spPr>
          <a:xfrm>
            <a:off x="5457371" y="1914278"/>
            <a:ext cx="2859315" cy="4049486"/>
          </a:xfrm>
          <a:prstGeom prst="curvedLeftArrow">
            <a:avLst>
              <a:gd name="adj1" fmla="val 6294"/>
              <a:gd name="adj2" fmla="val 55706"/>
              <a:gd name="adj3" fmla="val 824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48B8A6-F353-AD6C-2FFF-38179AD49074}"/>
              </a:ext>
            </a:extLst>
          </p:cNvPr>
          <p:cNvSpPr txBox="1"/>
          <p:nvPr/>
        </p:nvSpPr>
        <p:spPr>
          <a:xfrm>
            <a:off x="6473372" y="1318400"/>
            <a:ext cx="468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&amp; Development Methods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F4C595-4F26-8A74-6291-7DA6F53FEC31}"/>
              </a:ext>
            </a:extLst>
          </p:cNvPr>
          <p:cNvSpPr txBox="1"/>
          <p:nvPr/>
        </p:nvSpPr>
        <p:spPr>
          <a:xfrm>
            <a:off x="9924140" y="2954338"/>
            <a:ext cx="121920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FT-IR - ATR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850613-4670-16FB-2BFF-6B3D23FC10B7}"/>
              </a:ext>
            </a:extLst>
          </p:cNvPr>
          <p:cNvSpPr txBox="1"/>
          <p:nvPr/>
        </p:nvSpPr>
        <p:spPr>
          <a:xfrm>
            <a:off x="7851374" y="1958799"/>
            <a:ext cx="345440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Polarized Optical Microscopy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0BF150-B24A-C010-2BFA-CEB7A9AFAEA8}"/>
              </a:ext>
            </a:extLst>
          </p:cNvPr>
          <p:cNvSpPr txBox="1"/>
          <p:nvPr/>
        </p:nvSpPr>
        <p:spPr>
          <a:xfrm>
            <a:off x="9466942" y="2474559"/>
            <a:ext cx="106679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NMR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BD966A-F549-BB96-D627-8941CEF0F88F}"/>
              </a:ext>
            </a:extLst>
          </p:cNvPr>
          <p:cNvSpPr txBox="1"/>
          <p:nvPr/>
        </p:nvSpPr>
        <p:spPr>
          <a:xfrm>
            <a:off x="8748485" y="3474717"/>
            <a:ext cx="316411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 culture &amp; viability assays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77386A-E76E-14D7-7846-13C3AE1FA60A}"/>
              </a:ext>
            </a:extLst>
          </p:cNvPr>
          <p:cNvSpPr txBox="1"/>
          <p:nvPr/>
        </p:nvSpPr>
        <p:spPr>
          <a:xfrm>
            <a:off x="8647524" y="4091563"/>
            <a:ext cx="316411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Permeation studies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F4AE9-5B0D-4C87-5B67-19CC40E59A46}"/>
              </a:ext>
            </a:extLst>
          </p:cNvPr>
          <p:cNvSpPr txBox="1"/>
          <p:nvPr/>
        </p:nvSpPr>
        <p:spPr>
          <a:xfrm>
            <a:off x="8454996" y="4717770"/>
            <a:ext cx="255857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Antimicrobial activity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F1C54D-C45F-9939-C9D6-8B587F213BC9}"/>
              </a:ext>
            </a:extLst>
          </p:cNvPr>
          <p:cNvSpPr txBox="1"/>
          <p:nvPr/>
        </p:nvSpPr>
        <p:spPr>
          <a:xfrm>
            <a:off x="7372828" y="5213754"/>
            <a:ext cx="243840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Statistical analysis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4106A3-97A8-793B-B24D-B19653163AC2}"/>
              </a:ext>
            </a:extLst>
          </p:cNvPr>
          <p:cNvSpPr txBox="1"/>
          <p:nvPr/>
        </p:nvSpPr>
        <p:spPr>
          <a:xfrm>
            <a:off x="6310083" y="5709739"/>
            <a:ext cx="243840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Stability studies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23470B-045F-21E3-E69A-7B6BE53DCAE5}"/>
              </a:ext>
            </a:extLst>
          </p:cNvPr>
          <p:cNvSpPr txBox="1"/>
          <p:nvPr/>
        </p:nvSpPr>
        <p:spPr>
          <a:xfrm>
            <a:off x="11013569" y="5782483"/>
            <a:ext cx="106231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2023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8E91BA-94CC-5FAC-DFE3-81EE883B9DDB}"/>
              </a:ext>
            </a:extLst>
          </p:cNvPr>
          <p:cNvSpPr txBox="1"/>
          <p:nvPr/>
        </p:nvSpPr>
        <p:spPr>
          <a:xfrm>
            <a:off x="11693237" y="6550223"/>
            <a:ext cx="49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Pg.4</a:t>
            </a:r>
          </a:p>
        </p:txBody>
      </p:sp>
    </p:spTree>
    <p:extLst>
      <p:ext uri="{BB962C8B-B14F-4D97-AF65-F5344CB8AC3E}">
        <p14:creationId xmlns:p14="http://schemas.microsoft.com/office/powerpoint/2010/main" val="361817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93F2-B77E-7C62-6BC0-9BCE4490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2" y="163197"/>
            <a:ext cx="10058400" cy="367821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highlight>
                  <a:srgbClr val="FF9933"/>
                </a:highlight>
                <a:latin typeface="Arial Rounded MT Bold" panose="020F0704030504030204" pitchFamily="34" charset="0"/>
              </a:rPr>
              <a:t>S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FF9933"/>
                </a:highlight>
                <a:latin typeface="Arial Rounded MT Bold" panose="020F0704030504030204" pitchFamily="34" charset="0"/>
              </a:rPr>
              <a:t>olubility enhancement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by the THEDES technique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E61B0D-2CBD-969E-41D5-7D3094BE7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0" t="13160" r="10038" b="42532"/>
          <a:stretch/>
        </p:blipFill>
        <p:spPr>
          <a:xfrm>
            <a:off x="0" y="952116"/>
            <a:ext cx="12200201" cy="43908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E50769-F8F2-B77D-8D74-94BC3A23B1A8}"/>
              </a:ext>
            </a:extLst>
          </p:cNvPr>
          <p:cNvSpPr txBox="1"/>
          <p:nvPr/>
        </p:nvSpPr>
        <p:spPr>
          <a:xfrm>
            <a:off x="0" y="6334780"/>
            <a:ext cx="1158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Charis SIL"/>
              </a:rPr>
              <a:t> Pharmaceutical applications of therapeutic deep eutectic systems (THEDES) in </a:t>
            </a:r>
            <a:r>
              <a:rPr lang="en-US" sz="1400" b="0" i="0" u="none" strike="noStrike" baseline="0" dirty="0" err="1">
                <a:latin typeface="Charis SIL"/>
              </a:rPr>
              <a:t>maximising</a:t>
            </a:r>
            <a:r>
              <a:rPr lang="en-US" sz="1400" b="0" i="0" u="none" strike="noStrike" baseline="0" dirty="0">
                <a:latin typeface="Charis SIL"/>
              </a:rPr>
              <a:t> drug delivery, Javed et.al., </a:t>
            </a:r>
            <a:r>
              <a:rPr lang="en-US" sz="1400" b="0" i="1" u="none" strike="noStrike" baseline="0" dirty="0" err="1">
                <a:latin typeface="CharisSIL-Italic"/>
              </a:rPr>
              <a:t>Heliyon</a:t>
            </a:r>
            <a:r>
              <a:rPr lang="en-US" sz="1400" b="0" i="1" u="none" strike="noStrike" baseline="0" dirty="0">
                <a:latin typeface="CharisSIL-Italic"/>
              </a:rPr>
              <a:t> 10 (2024) e29783, </a:t>
            </a:r>
            <a:r>
              <a:rPr lang="en-US" sz="1400" b="0" i="0" u="none" strike="noStrike" baseline="0" dirty="0">
                <a:latin typeface="Charis SIL"/>
              </a:rPr>
              <a:t> https://doi.org/10.1016/j.heliyon.2024.e29783 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CE6C0-D045-15DE-2994-957AE06AB28C}"/>
              </a:ext>
            </a:extLst>
          </p:cNvPr>
          <p:cNvSpPr txBox="1"/>
          <p:nvPr/>
        </p:nvSpPr>
        <p:spPr>
          <a:xfrm>
            <a:off x="11693237" y="6550223"/>
            <a:ext cx="49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Pg.6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28585-D95F-0D56-A882-666D8AE273DA}"/>
              </a:ext>
            </a:extLst>
          </p:cNvPr>
          <p:cNvSpPr txBox="1"/>
          <p:nvPr/>
        </p:nvSpPr>
        <p:spPr>
          <a:xfrm>
            <a:off x="10885890" y="5766389"/>
            <a:ext cx="118171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2024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47EBE4-D198-1189-66A9-603F0B3C6748}"/>
              </a:ext>
            </a:extLst>
          </p:cNvPr>
          <p:cNvCxnSpPr/>
          <p:nvPr/>
        </p:nvCxnSpPr>
        <p:spPr>
          <a:xfrm>
            <a:off x="129092" y="629946"/>
            <a:ext cx="1192305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10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93F2-B77E-7C62-6BC0-9BCE4490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2" y="107309"/>
            <a:ext cx="10058400" cy="367821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highlight>
                  <a:srgbClr val="FF9933"/>
                </a:highlight>
                <a:latin typeface="Arial Rounded MT Bold" panose="020F0704030504030204" pitchFamily="34" charset="0"/>
              </a:rPr>
              <a:t>S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FF9933"/>
                </a:highlight>
                <a:latin typeface="Arial Rounded MT Bold" panose="020F0704030504030204" pitchFamily="34" charset="0"/>
              </a:rPr>
              <a:t>olubility enhancement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by the THEDES technique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50769-F8F2-B77D-8D74-94BC3A23B1A8}"/>
              </a:ext>
            </a:extLst>
          </p:cNvPr>
          <p:cNvSpPr txBox="1"/>
          <p:nvPr/>
        </p:nvSpPr>
        <p:spPr>
          <a:xfrm>
            <a:off x="0" y="6334780"/>
            <a:ext cx="1158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u="none" strike="noStrike" baseline="0" dirty="0">
                <a:solidFill>
                  <a:srgbClr val="000000"/>
                </a:solidFill>
                <a:latin typeface="Charis SIL"/>
              </a:rPr>
              <a:t> Pharmaceutical applications of therapeutic deep eutectic systems (THEDES) in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haris SIL"/>
              </a:rPr>
              <a:t>maximising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haris SIL"/>
              </a:rPr>
              <a:t> drug delivery, Javed et.al., </a:t>
            </a:r>
            <a:r>
              <a:rPr lang="en-US" sz="1400" b="0" i="1" u="none" strike="noStrike" baseline="0" dirty="0" err="1">
                <a:latin typeface="CharisSIL-Italic"/>
              </a:rPr>
              <a:t>Heliyon</a:t>
            </a:r>
            <a:r>
              <a:rPr lang="en-US" sz="1400" b="0" i="1" u="none" strike="noStrike" baseline="0" dirty="0">
                <a:latin typeface="CharisSIL-Italic"/>
              </a:rPr>
              <a:t> 10 (2024) e29783,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haris SIL"/>
              </a:rPr>
              <a:t> </a:t>
            </a:r>
            <a:r>
              <a:rPr lang="en-US" sz="1400" b="0" i="0" u="none" strike="noStrike" baseline="0" dirty="0">
                <a:latin typeface="Charis SIL"/>
              </a:rPr>
              <a:t>https://doi.org/10.1016/j.heliyon.2024.e29783 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CE6C0-D045-15DE-2994-957AE06AB28C}"/>
              </a:ext>
            </a:extLst>
          </p:cNvPr>
          <p:cNvSpPr txBox="1"/>
          <p:nvPr/>
        </p:nvSpPr>
        <p:spPr>
          <a:xfrm>
            <a:off x="11693237" y="6550223"/>
            <a:ext cx="49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Pg.7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29E66-460B-E2F7-716E-2E7514E10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68449CA-1A6C-33E5-86B1-E9AD752FBE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1" t="57566" r="9729" b="3717"/>
          <a:stretch/>
        </p:blipFill>
        <p:spPr>
          <a:xfrm>
            <a:off x="0" y="1775478"/>
            <a:ext cx="12192000" cy="3816579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DC352BF-7A0E-0DF7-707F-47C783155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1" t="13160" r="9729" b="76541"/>
          <a:stretch/>
        </p:blipFill>
        <p:spPr>
          <a:xfrm>
            <a:off x="164952" y="623891"/>
            <a:ext cx="11923059" cy="981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01581D-C4F5-0D46-7FA7-7A8D97917625}"/>
              </a:ext>
            </a:extLst>
          </p:cNvPr>
          <p:cNvSpPr txBox="1"/>
          <p:nvPr/>
        </p:nvSpPr>
        <p:spPr>
          <a:xfrm>
            <a:off x="10885890" y="5766389"/>
            <a:ext cx="118171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2024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5CC84F-959B-CA6D-D5CE-5AEA24908DA1}"/>
              </a:ext>
            </a:extLst>
          </p:cNvPr>
          <p:cNvCxnSpPr/>
          <p:nvPr/>
        </p:nvCxnSpPr>
        <p:spPr>
          <a:xfrm>
            <a:off x="129092" y="513401"/>
            <a:ext cx="1192305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27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9C572-16D7-4108-AF37-76C6AA0E0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F3F7AB-F55C-53C8-DB74-D050F6CC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638"/>
            <a:ext cx="12192000" cy="48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677ABD-91BE-E851-7AB8-510074F84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48" t="20875" r="31591" b="73064"/>
          <a:stretch/>
        </p:blipFill>
        <p:spPr>
          <a:xfrm>
            <a:off x="9247958" y="0"/>
            <a:ext cx="2944042" cy="740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E2972E-92D8-9815-F22C-4CD343EC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02" y="3556000"/>
            <a:ext cx="1675629" cy="508971"/>
          </a:xfrm>
        </p:spPr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INOVA a+</a:t>
            </a:r>
          </a:p>
        </p:txBody>
      </p:sp>
    </p:spTree>
    <p:extLst>
      <p:ext uri="{BB962C8B-B14F-4D97-AF65-F5344CB8AC3E}">
        <p14:creationId xmlns:p14="http://schemas.microsoft.com/office/powerpoint/2010/main" val="3708906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817</TotalTime>
  <Words>661</Words>
  <Application>Microsoft Office PowerPoint</Application>
  <PresentationFormat>Widescreen</PresentationFormat>
  <Paragraphs>101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Aptos</vt:lpstr>
      <vt:lpstr>Arial Rounded MT Bold</vt:lpstr>
      <vt:lpstr>Calibri</vt:lpstr>
      <vt:lpstr>Calibri Light</vt:lpstr>
      <vt:lpstr>Charis SIL</vt:lpstr>
      <vt:lpstr>CharisSIL-Italic</vt:lpstr>
      <vt:lpstr>ElsevierSans</vt:lpstr>
      <vt:lpstr>URWPalladioL-Bold</vt:lpstr>
      <vt:lpstr>URWPalladioL-Ital</vt:lpstr>
      <vt:lpstr>URWPalladioL-Roma</vt:lpstr>
      <vt:lpstr>Wingdings</vt:lpstr>
      <vt:lpstr>Retrospect</vt:lpstr>
      <vt:lpstr>Therapeutic  deep eutectic systems</vt:lpstr>
      <vt:lpstr>Therapeutic deep eutectic system in maximising drug delivery</vt:lpstr>
      <vt:lpstr>Therapeutic deep eutectic system (THEDES)</vt:lpstr>
      <vt:lpstr>PowerPoint Presentation</vt:lpstr>
      <vt:lpstr>More THEDES as a carrier systems  Ethambutol / L-arginine / Citric Acid</vt:lpstr>
      <vt:lpstr>Solubility enhancement by the THEDES technique</vt:lpstr>
      <vt:lpstr>Solubility enhancement by the THEDES technique</vt:lpstr>
      <vt:lpstr>INOVA a+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Marin</dc:creator>
  <cp:lastModifiedBy>Sebastian Marin</cp:lastModifiedBy>
  <cp:revision>27</cp:revision>
  <dcterms:created xsi:type="dcterms:W3CDTF">2024-07-08T06:26:55Z</dcterms:created>
  <dcterms:modified xsi:type="dcterms:W3CDTF">2024-07-10T07:21:52Z</dcterms:modified>
</cp:coreProperties>
</file>