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20"/>
  </p:notesMasterIdLst>
  <p:sldIdLst>
    <p:sldId id="256" r:id="rId2"/>
    <p:sldId id="359" r:id="rId3"/>
    <p:sldId id="352" r:id="rId4"/>
    <p:sldId id="348" r:id="rId5"/>
    <p:sldId id="353" r:id="rId6"/>
    <p:sldId id="267" r:id="rId7"/>
    <p:sldId id="271" r:id="rId8"/>
    <p:sldId id="355" r:id="rId9"/>
    <p:sldId id="356" r:id="rId10"/>
    <p:sldId id="349" r:id="rId11"/>
    <p:sldId id="257" r:id="rId12"/>
    <p:sldId id="268" r:id="rId13"/>
    <p:sldId id="275" r:id="rId14"/>
    <p:sldId id="276" r:id="rId15"/>
    <p:sldId id="272" r:id="rId16"/>
    <p:sldId id="347" r:id="rId17"/>
    <p:sldId id="279" r:id="rId18"/>
    <p:sldId id="260" r:id="rId19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5763" autoAdjust="0"/>
  </p:normalViewPr>
  <p:slideViewPr>
    <p:cSldViewPr snapToGrid="0">
      <p:cViewPr varScale="1">
        <p:scale>
          <a:sx n="72" d="100"/>
          <a:sy n="7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8993D-BCA0-4C2D-9EAD-B8B7B2476E0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A4BAE-D8C2-4561-B4CD-27299836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A4BAE-D8C2-4561-B4CD-2729983658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7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A4BAE-D8C2-4561-B4CD-2729983658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A4BAE-D8C2-4561-B4CD-2729983658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A4BAE-D8C2-4561-B4CD-2729983658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2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A4BAE-D8C2-4561-B4CD-2729983658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3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A4BAE-D8C2-4561-B4CD-2729983658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9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A4BAE-D8C2-4561-B4CD-2729983658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3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none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63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7/3/2024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7/3/2024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7/3/2024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7/3/2024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7/3/2024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7/3/2024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5273-EEE9-35F8-4646-C5B2BA339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08" y="1801368"/>
            <a:ext cx="5132832" cy="3255264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/>
              <a:t>Proprietatea intelectuală</a:t>
            </a:r>
            <a:r>
              <a:rPr lang="en-US" sz="3600" b="1" dirty="0"/>
              <a:t> -</a:t>
            </a:r>
            <a:r>
              <a:rPr lang="ro-RO" sz="3600" b="1" dirty="0"/>
              <a:t> </a:t>
            </a:r>
            <a:r>
              <a:rPr lang="en-US" sz="3600" b="1" dirty="0"/>
              <a:t>pilon strategic</a:t>
            </a:r>
            <a:r>
              <a:rPr lang="ro-RO" sz="3600" b="1" dirty="0"/>
              <a:t> pentru medicamente de actualitate și investiție în tratamente de viitor</a:t>
            </a:r>
            <a:br>
              <a:rPr lang="en-US" sz="3600" b="1" dirty="0"/>
            </a:br>
            <a:r>
              <a:rPr lang="ro-RO" sz="3600" b="1" dirty="0"/>
              <a:t>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E0042-F4EC-88E6-6369-0428B8A01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98" y="1055836"/>
            <a:ext cx="6004886" cy="4746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7D9A5F-B76C-B8FD-E720-7DF7BE46E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2788" y="0"/>
            <a:ext cx="2379211" cy="6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3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3210-54DA-BD25-8A2E-457D9624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28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</a:t>
            </a:r>
            <a:r>
              <a:rPr lang="ro-RO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en-US" sz="28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</a:t>
            </a:r>
            <a:r>
              <a:rPr lang="ro-RO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implementare a strategiei IP în zona </a:t>
            </a:r>
            <a:r>
              <a:rPr lang="ro-RO" altLang="en-US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 </a:t>
            </a:r>
            <a:endParaRPr lang="en-US" sz="2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3145E-829B-568A-F0FD-861FE230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53EFA71-9EF3-F926-8F0D-8734396B7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9AF07-DB2D-A0CD-01B0-EB4BC8773DC6}"/>
              </a:ext>
            </a:extLst>
          </p:cNvPr>
          <p:cNvSpPr txBox="1"/>
          <p:nvPr/>
        </p:nvSpPr>
        <p:spPr>
          <a:xfrm>
            <a:off x="3537028" y="781765"/>
            <a:ext cx="8008853" cy="5355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en-US" dirty="0">
              <a:solidFill>
                <a:srgbClr val="202124"/>
              </a:solidFill>
              <a:latin typeface="inherit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ro-RO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Micșorarea perioadei de protecție a datelor cu 2 ani (de la 8 ani </a:t>
            </a:r>
            <a:r>
              <a:rPr lang="ro-RO" alt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o-RO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ani)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o-RO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Implementarea unei politici de acordare a licențelor obligatorii la nivelul UE, pentru gestionarea situațiilor de criză</a:t>
            </a:r>
            <a:endParaRPr lang="en-US" alt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Opoziție (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contesta</a:t>
            </a:r>
            <a:r>
              <a:rPr lang="ro-RO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țiile în instanță sunt posibile) înainte de acordarea certificatului de protecție suplimentară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lang="ro-RO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ținerea în vigoare a scutirii de brevet Bolar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en-US" sz="1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20212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6559051-D4ED-289D-1EA7-086D9C91D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781ED77-21AD-8809-C12D-38992DCC9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71E8AD-23A4-1AC7-39AB-A970011E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591" y="24174"/>
            <a:ext cx="2379211" cy="685850"/>
          </a:xfrm>
          <a:prstGeom prst="rect">
            <a:avLst/>
          </a:prstGeom>
        </p:spPr>
      </p:pic>
      <p:pic>
        <p:nvPicPr>
          <p:cNvPr id="13" name="Picture 9" descr="IP letter with question mark logo">
            <a:extLst>
              <a:ext uri="{FF2B5EF4-FFF2-40B4-BE49-F238E27FC236}">
                <a16:creationId xmlns:a16="http://schemas.microsoft.com/office/drawing/2014/main" id="{702B2F24-2062-A570-57B3-AF433816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9" y="228599"/>
            <a:ext cx="1487445" cy="14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C86F97-87D5-54E5-1868-0BFDF55EB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5" y="4615833"/>
            <a:ext cx="3284109" cy="111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2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F80C8-BC89-72CE-98B9-85F870DC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508388" cy="2031325"/>
          </a:xfrm>
        </p:spPr>
        <p:txBody>
          <a:bodyPr/>
          <a:lstStyle/>
          <a:p>
            <a:r>
              <a:rPr lang="ro-RO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2.Planificare strategică</a:t>
            </a:r>
            <a:endParaRPr lang="en-US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19015-B486-E553-DEC5-00C2F13FF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789" y="0"/>
            <a:ext cx="2379211" cy="685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73047-A249-56F1-08E7-FFB7EC33599F}"/>
              </a:ext>
            </a:extLst>
          </p:cNvPr>
          <p:cNvSpPr txBox="1"/>
          <p:nvPr/>
        </p:nvSpPr>
        <p:spPr>
          <a:xfrm>
            <a:off x="3539326" y="767332"/>
            <a:ext cx="8021949" cy="5355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ro-RO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Monitorizarea continuă a t</a:t>
            </a:r>
            <a:r>
              <a:rPr lang="en-US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ermenul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expirare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brevetelor</a:t>
            </a:r>
            <a:r>
              <a:rPr lang="ro-R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pentru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moleculele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vizate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o-RO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odalit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ăți de </a:t>
            </a:r>
            <a:r>
              <a:rPr lang="en-US" sz="18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evita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 a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brevetel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18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vigoare</a:t>
            </a:r>
            <a:r>
              <a:rPr lang="ro-R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fie contestarea lor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o-RO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onitorizarea statusului litigiilor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ro-R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Identificarea 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brevete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dominante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ro-R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alabilitatea brevetelor în UE este de 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ani</a:t>
            </a:r>
            <a:r>
              <a:rPr lang="ro-R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 posibilitate de extindere la încă 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ani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o-R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rodusele farmaceutice sunt protejate prin 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familii de brevete cu 30/40/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depozite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Politica de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brevet</a:t>
            </a:r>
            <a:r>
              <a:rPr lang="ro-R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practicată de firmele inovatoare  - de tip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“evergreening”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(protecție prin depozite care acoperă schimbări minore ale produsului original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Monitorizarea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dinamicii de autorizare pe domeniul produselor de tip 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 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 generic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/US </a:t>
            </a:r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505 (b) (2)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non-generic</a:t>
            </a:r>
            <a:r>
              <a:rPr lang="ro-R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Biosimilare, switch-urilor OTC, formulărilor noi,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upgrade-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ro-RO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o-RO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Baze de date IP internaționale: Cortellis (Clarivate)/DrugPatentWatch(ThinkBioTech)/IPD Analytics + studii clinice</a:t>
            </a:r>
          </a:p>
          <a:p>
            <a:pPr lvl="1"/>
            <a:endParaRPr lang="ro-RO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035E5-EC28-F36A-1F64-424ACF3766A5}"/>
              </a:ext>
            </a:extLst>
          </p:cNvPr>
          <p:cNvSpPr txBox="1"/>
          <p:nvPr/>
        </p:nvSpPr>
        <p:spPr>
          <a:xfrm>
            <a:off x="176920" y="3155162"/>
            <a:ext cx="328640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Identificarea, evaluarea și planificarea oportunităților de intrare în piața genericelor</a:t>
            </a:r>
            <a:r>
              <a:rPr lang="en-US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hybrid generic</a:t>
            </a:r>
          </a:p>
          <a:p>
            <a:endParaRPr lang="en-US" sz="2200" b="1" kern="100" spc="-6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Instrumente IP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F96B4-03CE-B3B2-649D-461A0D6E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5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ypills">
            <a:extLst>
              <a:ext uri="{FF2B5EF4-FFF2-40B4-BE49-F238E27FC236}">
                <a16:creationId xmlns:a16="http://schemas.microsoft.com/office/drawing/2014/main" id="{0FECC370-89A8-5643-F526-ED327D9D5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715" y="4588659"/>
            <a:ext cx="3128053" cy="19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2456EB5-ECBF-A025-F55C-76EA3D4AF5C7}"/>
              </a:ext>
            </a:extLst>
          </p:cNvPr>
          <p:cNvSpPr txBox="1">
            <a:spLocks/>
          </p:cNvSpPr>
          <p:nvPr/>
        </p:nvSpPr>
        <p:spPr>
          <a:xfrm>
            <a:off x="194825" y="1072908"/>
            <a:ext cx="2937673" cy="465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o-RO" b="1" dirty="0">
              <a:solidFill>
                <a:schemeClr val="bg1"/>
              </a:solidFill>
            </a:endParaRPr>
          </a:p>
          <a:p>
            <a:pPr algn="ctr"/>
            <a:endParaRPr lang="ro-RO" b="1" dirty="0">
              <a:solidFill>
                <a:schemeClr val="accent6"/>
              </a:solidFill>
            </a:endParaRPr>
          </a:p>
          <a:p>
            <a:pPr algn="ctr"/>
            <a:r>
              <a:rPr lang="ro-RO" sz="4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GENERAREA UNEI IDEI DE PRODUS CU GRAD RIDICAT DE NOUTATE</a:t>
            </a:r>
          </a:p>
          <a:p>
            <a:pPr algn="ctr"/>
            <a:endParaRPr lang="ro-RO" sz="4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o-RO" sz="4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o-RO" sz="4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o-RO" sz="4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o-RO" sz="4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STUDIU DE CAZ </a:t>
            </a:r>
          </a:p>
          <a:p>
            <a:pPr algn="ctr"/>
            <a:endParaRPr lang="ro-RO" sz="34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Produs</a:t>
            </a:r>
            <a:r>
              <a:rPr lang="en-US" sz="40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tip </a:t>
            </a:r>
            <a:r>
              <a:rPr lang="ro-RO" sz="4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combinație în doză fixă</a:t>
            </a:r>
            <a:r>
              <a:rPr lang="en-US" sz="4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40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terapia</a:t>
            </a:r>
            <a:r>
              <a:rPr lang="en-US" sz="40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insuficien</a:t>
            </a:r>
            <a:r>
              <a:rPr lang="ro-RO" sz="40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40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US" sz="40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cardiace</a:t>
            </a:r>
            <a:r>
              <a:rPr lang="en-US" sz="40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frac</a:t>
            </a:r>
            <a:r>
              <a:rPr lang="ro-RO" sz="40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40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sz="40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40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</a:t>
            </a:r>
            <a:r>
              <a:rPr lang="ro-RO" sz="40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cți</a:t>
            </a:r>
            <a:r>
              <a:rPr lang="en-US" sz="40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40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redus</a:t>
            </a:r>
            <a:r>
              <a:rPr lang="ro-RO" sz="40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br>
              <a:rPr lang="ro-RO" sz="40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AAB99-F9A0-F0AF-F409-DDF6F8055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825" y="1275532"/>
            <a:ext cx="6216546" cy="2666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4EDDF1-8B4F-B6D4-4191-2F0D1B6A2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2789" y="57691"/>
            <a:ext cx="2379211" cy="685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183494-3002-D3D2-ABE1-FA53B5362D35}"/>
              </a:ext>
            </a:extLst>
          </p:cNvPr>
          <p:cNvSpPr txBox="1"/>
          <p:nvPr/>
        </p:nvSpPr>
        <p:spPr>
          <a:xfrm>
            <a:off x="3531939" y="1647749"/>
            <a:ext cx="20402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de produs 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5991EB-C508-DF54-CB70-929F866018C6}"/>
              </a:ext>
            </a:extLst>
          </p:cNvPr>
          <p:cNvSpPr txBox="1"/>
          <p:nvPr/>
        </p:nvSpPr>
        <p:spPr>
          <a:xfrm>
            <a:off x="3531939" y="3290621"/>
            <a:ext cx="2040255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tip </a:t>
            </a:r>
            <a:r>
              <a:rPr lang="ro-RO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COMPRIMAT MULTILAYER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o-RO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sau 4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substan</a:t>
            </a:r>
            <a:r>
              <a:rPr lang="ro-RO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active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2E9AA-52C6-ECC5-EBDD-4E2B08B2039F}"/>
              </a:ext>
            </a:extLst>
          </p:cNvPr>
          <p:cNvSpPr txBox="1"/>
          <p:nvPr/>
        </p:nvSpPr>
        <p:spPr>
          <a:xfrm>
            <a:off x="5930330" y="4205295"/>
            <a:ext cx="293767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Empagliflozin/Dapagliflozin +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Spironolactona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?Lisinopril</a:t>
            </a:r>
            <a:r>
              <a:rPr lang="ro-RO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?Candesartan + ?Atenolol + !POSOLOGIA!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EBCAE4-A39C-D176-12D2-651727197728}"/>
              </a:ext>
            </a:extLst>
          </p:cNvPr>
          <p:cNvSpPr txBox="1"/>
          <p:nvPr/>
        </p:nvSpPr>
        <p:spPr>
          <a:xfrm>
            <a:off x="3531940" y="2534125"/>
            <a:ext cx="204025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</a:t>
            </a:r>
            <a:r>
              <a:rPr lang="ro-RO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ție în doză fixă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666F108-8EA8-5B12-7AEC-C36AE4280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2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D82C-129C-8402-E9BC-3CAA3023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4347"/>
            <a:ext cx="3213980" cy="4136226"/>
          </a:xfrm>
        </p:spPr>
        <p:txBody>
          <a:bodyPr>
            <a:normAutofit/>
          </a:bodyPr>
          <a:lstStyle/>
          <a:p>
            <a:pPr marL="800100" lvl="1" indent="-342900" algn="l" rtl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b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 </a:t>
            </a:r>
            <a:r>
              <a:rPr lang="en-US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505 (b)(2)</a:t>
            </a:r>
            <a: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 UE hybrid generics</a:t>
            </a:r>
            <a:b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</a:t>
            </a:r>
            <a:r>
              <a:rPr lang="en-US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43% </a:t>
            </a:r>
            <a:r>
              <a:rPr lang="en-US" sz="2400" b="1" kern="1200" spc="-6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formul</a:t>
            </a:r>
            <a: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ări noi</a:t>
            </a:r>
            <a:b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- 29% forme farmaceutice noi </a:t>
            </a:r>
            <a:b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- 13% combinații noi</a:t>
            </a:r>
            <a:endParaRPr lang="en-US" sz="2400" b="1" kern="1200" spc="-6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1D525FE-D24C-3F9C-8739-7F916BA48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3900" y="1096652"/>
            <a:ext cx="8488663" cy="484694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A51D3B-703F-F029-6B8B-2A177AE45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789" y="97023"/>
            <a:ext cx="2379211" cy="685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403BB-B826-3611-3EC9-F77CCE94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2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4E752B-F7CA-A8F6-48B6-F5AD203A4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289" y="950615"/>
            <a:ext cx="5943600" cy="4304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6D68AD-5AB6-99D5-8000-B436E3108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1" y="154426"/>
            <a:ext cx="4748842" cy="3118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675DEB-C115-F491-1429-F08CA2435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1" y="3364202"/>
            <a:ext cx="5125578" cy="2949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0BF6EB-0BD1-861F-E0DB-6F8B7E7F3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2789" y="36731"/>
            <a:ext cx="2379211" cy="68585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291B083-3417-19E0-B7A5-205BF2E3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4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99E0B-26FD-AE83-0F3A-622FD31D2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06" y="90535"/>
            <a:ext cx="5762722" cy="6427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D0E665-CB8D-DF73-EA11-0EDF71C6C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680" y="792179"/>
            <a:ext cx="5681476" cy="632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41D10F-6D7B-FD63-3088-456CE29EE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2789" y="36731"/>
            <a:ext cx="2379211" cy="685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AE9D5-B186-06B7-4189-84B79D5D4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221" y="1494502"/>
            <a:ext cx="4334480" cy="2314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3E77A5-C915-D456-722D-1F8194FAA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536" y="3878998"/>
            <a:ext cx="6130863" cy="281151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BB6CBF-DC89-D1C7-5633-26CFBD06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55F032-46DD-69AC-954C-8828BD9BC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831" y="127941"/>
            <a:ext cx="2379211" cy="685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29347B-FBDB-6300-CBE6-EABF262A6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28" y="127941"/>
            <a:ext cx="2429214" cy="2505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34F15E-106C-9412-BFF0-F4C975A5F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28" y="2810818"/>
            <a:ext cx="3458058" cy="1952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0B7E92-0FD2-9FC5-9E23-C9D0FCDED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590" y="95961"/>
            <a:ext cx="5496692" cy="1057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B6761-3CE8-9624-5ACA-E5AAB489F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7957" y="2597271"/>
            <a:ext cx="2972215" cy="18957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72F3A0-24B4-852A-FA70-4CD836BBD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2653" y="4380750"/>
            <a:ext cx="4206400" cy="18957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1B4A99-71B8-95D0-CAD3-39B9CC09B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7590" y="1840073"/>
            <a:ext cx="5681476" cy="632725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447F3C0-73BB-7574-89B2-327BAEC31630}"/>
              </a:ext>
            </a:extLst>
          </p:cNvPr>
          <p:cNvCxnSpPr>
            <a:cxnSpLocks/>
          </p:cNvCxnSpPr>
          <p:nvPr/>
        </p:nvCxnSpPr>
        <p:spPr>
          <a:xfrm>
            <a:off x="3575486" y="1182981"/>
            <a:ext cx="2520514" cy="565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ACFB06-8487-187C-2652-144D92AC3890}"/>
              </a:ext>
            </a:extLst>
          </p:cNvPr>
          <p:cNvCxnSpPr>
            <a:stCxn id="10" idx="2"/>
          </p:cNvCxnSpPr>
          <p:nvPr/>
        </p:nvCxnSpPr>
        <p:spPr>
          <a:xfrm>
            <a:off x="6575936" y="1153384"/>
            <a:ext cx="0" cy="558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8C5C5F-9A74-3890-737E-87384FFE3A1F}"/>
              </a:ext>
            </a:extLst>
          </p:cNvPr>
          <p:cNvCxnSpPr>
            <a:cxnSpLocks/>
          </p:cNvCxnSpPr>
          <p:nvPr/>
        </p:nvCxnSpPr>
        <p:spPr>
          <a:xfrm flipV="1">
            <a:off x="2760857" y="2387065"/>
            <a:ext cx="3524996" cy="1561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BBCC3D-A398-CBCC-43E3-F5625F2D2E3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6668328" y="2472798"/>
            <a:ext cx="0" cy="2020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214C9E9-CA58-A8C6-FF9D-5E57F2D4A381}"/>
              </a:ext>
            </a:extLst>
          </p:cNvPr>
          <p:cNvCxnSpPr/>
          <p:nvPr/>
        </p:nvCxnSpPr>
        <p:spPr>
          <a:xfrm flipH="1" flipV="1">
            <a:off x="7238198" y="2387065"/>
            <a:ext cx="847023" cy="1041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DA905-37D4-74FE-A886-0690E4B958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4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D2E143-2C65-D5C9-0F70-E32082AB4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103539"/>
            <a:ext cx="3724304" cy="5434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606F8F-942F-1C2F-6353-EF482CC29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34" y="103539"/>
            <a:ext cx="3851810" cy="5605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69806-7830-63F3-07B4-5B5C4E6D1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254" y="0"/>
            <a:ext cx="2379211" cy="685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EABABA-ADB5-F131-4BFB-78A309038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918" y="6274963"/>
            <a:ext cx="9338782" cy="523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2A7F1B-4495-0E97-F434-07D48C1B1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918" y="5785594"/>
            <a:ext cx="9338782" cy="457264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63BEB02-7D94-7805-3E52-FC5F4F14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02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36F6E-476B-B5E1-F031-E4FAAD92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D89B0A-17F8-7444-89CA-C7C878C38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254" y="35107"/>
            <a:ext cx="2379211" cy="685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C67659-E015-E719-CF5F-B8D7901AC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0" y="681807"/>
            <a:ext cx="11096221" cy="54943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A51B4B-125F-9331-5C1B-323A5BDE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809" y="5331655"/>
            <a:ext cx="330592" cy="39336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8" name="Picture 2" descr="How to Write a Summary of an Article - Udemy Blog">
            <a:extLst>
              <a:ext uri="{FF2B5EF4-FFF2-40B4-BE49-F238E27FC236}">
                <a16:creationId xmlns:a16="http://schemas.microsoft.com/office/drawing/2014/main" id="{87A02A92-76C4-52AF-2188-4CC5AF737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028" y="4678043"/>
            <a:ext cx="2895471" cy="19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8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E339-12F3-6241-01E5-A9DC0212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CUPRINS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AF7B2-E9D8-EA72-AF8D-E4CD988C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C1976E-8219-C5E4-145C-C216FF62059E}"/>
              </a:ext>
            </a:extLst>
          </p:cNvPr>
          <p:cNvSpPr txBox="1">
            <a:spLocks/>
          </p:cNvSpPr>
          <p:nvPr/>
        </p:nvSpPr>
        <p:spPr>
          <a:xfrm>
            <a:off x="3756492" y="760491"/>
            <a:ext cx="7315200" cy="5305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Cadru</a:t>
            </a:r>
            <a:r>
              <a:rPr lang="en-US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o-RO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legislativ european</a:t>
            </a:r>
          </a:p>
          <a:p>
            <a:r>
              <a:rPr lang="ro-RO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o-RO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Identificarea, evaluarea și planificarea oportunităților de intrare în piața genericelor</a:t>
            </a:r>
            <a:r>
              <a:rPr lang="en-US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hybrid</a:t>
            </a:r>
            <a:r>
              <a:rPr lang="ro-RO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generic</a:t>
            </a:r>
          </a:p>
          <a:p>
            <a:r>
              <a:rPr lang="ro-RO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200" b="1" kern="100" spc="-6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Studiu</a:t>
            </a:r>
            <a:r>
              <a:rPr lang="en-US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200" b="1" kern="100" spc="-6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</a:t>
            </a:r>
            <a:r>
              <a:rPr lang="en-US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o-RO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GENERAREA UNEI IDEI DE PRODUS CU GRAD RIDICAT DE NOUTATE</a:t>
            </a:r>
            <a:r>
              <a:rPr lang="en-US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COMPRIMAT  MULTILAYER - </a:t>
            </a:r>
            <a:r>
              <a:rPr lang="en-US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</a:t>
            </a:r>
            <a:r>
              <a:rPr lang="ro-RO" sz="2200" b="1" kern="100" spc="-6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ȚIE ÎN DOZA FIXĂ/hybrid generic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8850E2-CCA7-BC29-4C5B-1DB52511F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851" y="0"/>
            <a:ext cx="2379211" cy="685850"/>
          </a:xfrm>
          <a:prstGeom prst="rect">
            <a:avLst/>
          </a:prstGeom>
        </p:spPr>
      </p:pic>
      <p:pic>
        <p:nvPicPr>
          <p:cNvPr id="1026" name="Picture 2" descr="IPR and Pharmaceutical | B&amp;B Associates ...">
            <a:extLst>
              <a:ext uri="{FF2B5EF4-FFF2-40B4-BE49-F238E27FC236}">
                <a16:creationId xmlns:a16="http://schemas.microsoft.com/office/drawing/2014/main" id="{9D850E1A-E948-D29A-3892-FB8B8A4C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491"/>
            <a:ext cx="3488788" cy="12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C057-D4F2-6A4F-3230-FC82A330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41" y="902174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o-RO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o-RO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Un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 </a:t>
            </a:r>
            <a:r>
              <a:rPr lang="en-US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ridicat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</a:t>
            </a:r>
            <a:r>
              <a:rPr lang="ro-RO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ție a proprie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o-RO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ății intelectuale este critic pentru avantajul competitiv al UE</a:t>
            </a:r>
            <a:br>
              <a:rPr lang="ro-RO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9E187-8EFF-2100-E515-16513759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A59E3-4411-5800-7AF6-5CF428408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341" y="685850"/>
            <a:ext cx="5912678" cy="5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FB6C9-A253-5A14-A2FA-B44A429D8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789" y="0"/>
            <a:ext cx="2379211" cy="685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53A57A-3CDF-3470-139B-032CFFFE1F7E}"/>
              </a:ext>
            </a:extLst>
          </p:cNvPr>
          <p:cNvSpPr txBox="1"/>
          <p:nvPr/>
        </p:nvSpPr>
        <p:spPr>
          <a:xfrm>
            <a:off x="207568" y="2768506"/>
            <a:ext cx="3333472" cy="2504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altLang="en-US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Comisia Europeană -</a:t>
            </a:r>
            <a:r>
              <a:rPr lang="en-US" altLang="en-US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25/11/2020</a:t>
            </a:r>
            <a:r>
              <a:rPr lang="ro-RO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Planul</a:t>
            </a:r>
            <a:r>
              <a:rPr lang="en-US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200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acțiune</a:t>
            </a:r>
            <a:r>
              <a:rPr lang="en-US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lang="en-US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proprietatea</a:t>
            </a:r>
            <a:r>
              <a:rPr lang="en-US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intelectuală</a:t>
            </a:r>
            <a:r>
              <a:rPr lang="en-US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200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</a:t>
            </a:r>
            <a:r>
              <a:rPr lang="en-US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reziliența</a:t>
            </a:r>
            <a:r>
              <a:rPr lang="en-US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redresarea</a:t>
            </a:r>
            <a:r>
              <a:rPr lang="en-US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economică</a:t>
            </a:r>
            <a:r>
              <a:rPr lang="en-US" sz="22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UE</a:t>
            </a:r>
          </a:p>
          <a:p>
            <a:pPr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o-RO" altLang="en-US" sz="2200" b="1" kern="100" spc="-6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F63C2E-D375-C8AE-55EA-E9CDEFA2E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04" y="5027417"/>
            <a:ext cx="2795312" cy="9518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72DAD6-5CA2-696E-3517-0DF3F60864A0}"/>
              </a:ext>
            </a:extLst>
          </p:cNvPr>
          <p:cNvSpPr txBox="1"/>
          <p:nvPr/>
        </p:nvSpPr>
        <p:spPr>
          <a:xfrm>
            <a:off x="3541040" y="3372836"/>
            <a:ext cx="385181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RO" altLang="en-US" sz="18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Federația Europeană a Industriilor și Asociațiilor Farmaceutice </a:t>
            </a:r>
            <a:r>
              <a:rPr lang="en-US" altLang="en-US" sz="18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8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 apel </a:t>
            </a:r>
            <a:r>
              <a:rPr lang="en-US" altLang="en-US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o-RO" altLang="en-US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ătre</a:t>
            </a:r>
            <a:endParaRPr lang="ro-RO" altLang="en-US" sz="1800" b="1" kern="100" spc="-6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8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stabilirea</a:t>
            </a:r>
            <a:r>
              <a:rPr lang="en-US" altLang="en-US" sz="18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altLang="en-US" sz="18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</a:t>
            </a:r>
            <a:r>
              <a:rPr lang="ro-RO" altLang="en-US" sz="1800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o-RO" altLang="en-US" sz="1800" b="1" kern="100" spc="-6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Acord european de competitivitate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6CD38-9862-372E-163B-FB732F0562BA}"/>
              </a:ext>
            </a:extLst>
          </p:cNvPr>
          <p:cNvSpPr txBox="1"/>
          <p:nvPr/>
        </p:nvSpPr>
        <p:spPr>
          <a:xfrm>
            <a:off x="3527556" y="4810860"/>
            <a:ext cx="386529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Examining the European Pharma legislation: EFPIA publishes the </a:t>
            </a:r>
            <a:r>
              <a:rPr lang="en-US" b="1" kern="100" spc="-6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Dolon</a:t>
            </a:r>
            <a:r>
              <a:rPr lang="en-US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</a:t>
            </a:r>
            <a:r>
              <a:rPr lang="ro-RO" b="1" kern="100" spc="-6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(Nov. 2023)</a:t>
            </a:r>
            <a:endParaRPr lang="en-US" b="1" kern="100" spc="-6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8E149B-8119-7E4E-86D6-5C7D4B914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881" y="685851"/>
            <a:ext cx="1962489" cy="22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55E8-581B-715F-6BFC-00291108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23" y="812961"/>
            <a:ext cx="2947482" cy="460118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Strategiile</a:t>
            </a:r>
            <a:r>
              <a:rPr lang="ro-RO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europene </a:t>
            </a:r>
            <a:r>
              <a:rPr lang="en-US" sz="2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</a:t>
            </a:r>
            <a:r>
              <a:rPr lang="ro-RO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ția</a:t>
            </a: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intelectuală pentru domeniul industrial</a:t>
            </a: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o-RO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22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Asigurarea avantajului competitiv al UE/ cu importanța restabilirii statutului regiunii de superputere economică globală,  în raport cu </a:t>
            </a:r>
            <a:r>
              <a:rPr lang="ro-RO" altLang="en-US" sz="22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 și China</a:t>
            </a:r>
            <a:br>
              <a:rPr lang="ro-RO" sz="22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30A7D-D6A4-A4F4-F0D7-8493EB35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D5F0F-CEA1-3747-C6A9-B78E12931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851" y="0"/>
            <a:ext cx="2379211" cy="685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51DC8E-CCBB-FBF1-96C4-F9AB2C44D957}"/>
              </a:ext>
            </a:extLst>
          </p:cNvPr>
          <p:cNvSpPr txBox="1"/>
          <p:nvPr/>
        </p:nvSpPr>
        <p:spPr>
          <a:xfrm>
            <a:off x="3811509" y="812961"/>
            <a:ext cx="7414787" cy="52333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Ø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altLang="en-US" b="1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Sectorul </a:t>
            </a:r>
            <a:r>
              <a:rPr lang="en-US" altLang="en-US" b="1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farmaceutic</a:t>
            </a:r>
            <a:r>
              <a:rPr lang="en-US" altLang="en-US" b="1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o contribuție substanțială în asigurarea </a:t>
            </a:r>
            <a:r>
              <a:rPr lang="ro-RO" altLang="en-US" sz="20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balanței</a:t>
            </a:r>
            <a:r>
              <a:rPr lang="ro-RO" alt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comerciale pozitive a UE;</a:t>
            </a: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Ø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altLang="en-US" b="1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o-RO" altLang="en-US" b="1" u="sng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trategie dedicată sănătății și științelor vieții trebuiesă fie o parte integrantă a strategiei industriale a UE;</a:t>
            </a:r>
            <a:endParaRPr lang="en-US" altLang="en-US" b="1" u="sng" dirty="0">
              <a:solidFill>
                <a:srgbClr val="20212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Ø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alt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emnal pozitiv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ătre investitorii globali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investiții în R&amp;D și în capacitatea de producție;</a:t>
            </a: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Ø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dirty="0" err="1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lanul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acțiune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privind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proprietatea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intelectuală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dirty="0" err="1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sprijine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redresarea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reziliența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</a:t>
            </a:r>
            <a:r>
              <a:rPr lang="ro-RO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E;</a:t>
            </a:r>
            <a:endParaRPr lang="en-US" altLang="en-US" dirty="0">
              <a:solidFill>
                <a:srgbClr val="20212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Ø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altLang="en-US" b="1" u="sng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Schimbarea traiectoriei UE de regres din ultimii 20 ani</a:t>
            </a:r>
            <a:r>
              <a:rPr lang="ro-RO" alt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alt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cota europeană de investiții </a:t>
            </a:r>
            <a:r>
              <a:rPr lang="ro-RO" alt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(la nivel global) pe domeniul R&amp;D a înregistrat o scădere cu 25%;</a:t>
            </a: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alt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micșorare constantă a activității de studii clinice </a:t>
            </a:r>
            <a:r>
              <a:rPr lang="ro-RO" alt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China și SUA efectuează acum de 3 /2 ori mai multe studii pentru terapii avansate (ATMP) decât UE.</a:t>
            </a:r>
            <a:r>
              <a:rPr lang="en-US" alt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sz="1800" kern="0" dirty="0">
              <a:solidFill>
                <a:srgbClr val="202124"/>
              </a:solidFill>
              <a:effectLst/>
              <a:highlight>
                <a:srgbClr val="F8F9FA"/>
              </a:highlight>
              <a:latin typeface="inheri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000" kern="100" dirty="0">
              <a:effectLst/>
              <a:highlight>
                <a:srgbClr val="F8F9FA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586C472-A53F-A050-0976-3AD2C69EE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4D531FD-2E14-9AF3-B97D-9DD6C840A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CF56E72C-E6E0-DBAF-7D19-4165FE0B7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AADD30CB-F18E-821C-12C9-CA0042DA2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CFBFD7-F91C-DC34-C5FE-01A86D9F0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87" y="5091684"/>
            <a:ext cx="2630466" cy="8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9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828D-8485-E991-D000-A98DA932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9" y="934446"/>
            <a:ext cx="2947482" cy="4601183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Companiile din domeniul sănătății și </a:t>
            </a:r>
            <a:r>
              <a:rPr lang="en-US" alt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o-RO" alt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n-US" alt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alt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en-US" alt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alt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alt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en-US" sz="22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Factori decizionali în efectuarea investițiilor în zona R&amp;D</a:t>
            </a:r>
            <a:br>
              <a:rPr lang="ro-RO" altLang="en-US" sz="22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86E3-99F3-897C-4C0E-0E68B4A06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188" y="760491"/>
            <a:ext cx="7427280" cy="533249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Disponibilitate către </a:t>
            </a:r>
            <a:r>
              <a:rPr lang="en-US" alt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o-RO" alt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science</a:t>
            </a:r>
            <a:r>
              <a:rPr lang="en-US" alt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”;</a:t>
            </a:r>
            <a:endParaRPr lang="ro-RO" altLang="en-US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alt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inanțare și capital de risc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kumimoji="0" lang="ro-RO" altLang="en-US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alt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șurința efectuării </a:t>
            </a:r>
            <a:r>
              <a:rPr lang="ro-RO" alt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studiilor clinic</a:t>
            </a:r>
            <a:r>
              <a:rPr lang="en-US" alt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e;</a:t>
            </a:r>
            <a:endParaRPr lang="ro-RO" altLang="en-US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alt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Accesul facil al pacienților la tratament</a:t>
            </a:r>
            <a:r>
              <a:rPr lang="en-US" alt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o-RO" altLang="en-US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altLang="en-US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 în care țările prețuiesc și recompensează inovația </a:t>
            </a:r>
            <a:r>
              <a:rPr lang="en-US" altLang="en-US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o-RO" altLang="en-US" b="1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alt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punct de vedere critic, </a:t>
            </a:r>
            <a:r>
              <a:rPr kumimoji="0" lang="ro-RO" altLang="en-US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cât de stabil și competitiv este cadrul de proprietate intelectuală al unei regiuni.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ro-RO" altLang="en-US" b="1" i="0" u="sng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0" lang="ro-RO" altLang="en-US" b="1" i="0" u="sng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D9D94-CB77-4684-5A76-55072E23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4A28C-6018-6DDA-8EBF-079234C47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789" y="0"/>
            <a:ext cx="2379211" cy="6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2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CC18A6-3673-D22D-5C5A-605144E81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67" y="707631"/>
            <a:ext cx="10634333" cy="54427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718A6-9FEF-D43A-D109-A63A2F062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415" y="97023"/>
            <a:ext cx="2379211" cy="685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29C751-36B1-F37E-47C0-47702B22A1A2}"/>
              </a:ext>
            </a:extLst>
          </p:cNvPr>
          <p:cNvSpPr txBox="1"/>
          <p:nvPr/>
        </p:nvSpPr>
        <p:spPr>
          <a:xfrm flipH="1">
            <a:off x="-443622" y="915599"/>
            <a:ext cx="2100405" cy="513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2000" b="1" spc="-6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1" defTabSz="9144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2000" b="1" spc="-6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1" defTabSz="9144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2000" b="1" spc="-6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1" defTabSz="9144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2000" b="1" spc="-6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1" defTabSz="9144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2000" b="1" spc="-6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1" defTabSz="9144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2000" b="1" spc="-6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1" defTabSz="9144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2000" b="1" spc="-6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1" defTabSz="9144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o-RO" sz="1600" b="1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Procedura </a:t>
            </a:r>
            <a:r>
              <a:rPr lang="en-US" sz="1600" b="1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UE :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o-RO" sz="1600" b="1" spc="-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Pipeline de </a:t>
            </a:r>
            <a:r>
              <a:rPr lang="en-US" sz="1600" b="1" spc="-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70000 </a:t>
            </a:r>
            <a:r>
              <a:rPr lang="en-US" sz="1600" b="1" spc="-6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medicamente</a:t>
            </a:r>
            <a:r>
              <a:rPr lang="en-US" sz="1600" b="1" spc="-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o-RO" sz="1600" b="1" spc="-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R&amp;D</a:t>
            </a:r>
            <a:endParaRPr lang="en-US" sz="1600" b="1" spc="-6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1" defTabSz="9144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1600" b="1" spc="-6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1" defTabSz="9144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o-RO" sz="1600" b="1" spc="-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Inovația medicală este extrem de complexă și, adesea, este nevoie de 12-15 ani pentru a dezvolta o nouă terapie</a:t>
            </a:r>
            <a:r>
              <a:rPr lang="ro-RO" sz="16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1600" b="1" spc="-6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C9779-346E-5293-F71C-6B89C0F4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8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DE39-6F4C-D56F-E22E-3906774A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00" y="1128409"/>
            <a:ext cx="2947482" cy="2300592"/>
          </a:xfrm>
        </p:spPr>
        <p:txBody>
          <a:bodyPr/>
          <a:lstStyle/>
          <a:p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E5F13-A416-87D5-7D3A-52FF4E00F288}"/>
              </a:ext>
            </a:extLst>
          </p:cNvPr>
          <p:cNvSpPr txBox="1"/>
          <p:nvPr/>
        </p:nvSpPr>
        <p:spPr>
          <a:xfrm>
            <a:off x="3616282" y="1244599"/>
            <a:ext cx="7935940" cy="4185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028700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Exclusivitatea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datelor</a:t>
            </a:r>
            <a:r>
              <a:rPr lang="ro-RO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o-RO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datele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titularului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autorizației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punere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piață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produsului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original sunt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protejate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8+2(+1)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(EU 2005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– scop – </a:t>
            </a:r>
            <a:r>
              <a:rPr lang="ro-RO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STIMULAREA INOVAȚIEI</a:t>
            </a:r>
          </a:p>
          <a:p>
            <a:pPr marL="1028700" lvl="1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protecție de piață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ani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exclusivitatea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datelor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1 an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extensie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indicație nouă care aduce un beneficiu clinic evident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028700" lvl="1" indent="-5715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o-RO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Exclusivitatea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ro-RO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piață : 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ani + 2 ani extensie (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investigație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pediatrică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scop –  </a:t>
            </a:r>
            <a:r>
              <a:rPr lang="ro-RO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ÎNCURAJAREA DEZVOLTĂRII MEDICAMENTELOR PENTRU BOLI RARE</a:t>
            </a:r>
          </a:p>
          <a:p>
            <a:pPr marL="1028700" lvl="1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medicamente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orfane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rare -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letale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cronice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debilitante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prevalen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foarte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028700" lvl="1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8A562-C682-9647-F7F8-A19D6BC04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789" y="69863"/>
            <a:ext cx="2379211" cy="685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BCED5F-B9CE-13A0-7B7E-4F6DA810B18E}"/>
              </a:ext>
            </a:extLst>
          </p:cNvPr>
          <p:cNvSpPr txBox="1"/>
          <p:nvPr/>
        </p:nvSpPr>
        <p:spPr>
          <a:xfrm>
            <a:off x="0" y="3050435"/>
            <a:ext cx="294748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o-RO" sz="2400" b="1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Procedura </a:t>
            </a:r>
            <a:r>
              <a:rPr lang="en-US" sz="2400" b="1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UE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FAD4E67-EB98-F99E-A04D-2E99586B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9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0672-67FF-C74A-C85E-5DA8F204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US vs. UE</a:t>
            </a:r>
            <a:br>
              <a:rPr lang="ro-RO" b="1" dirty="0"/>
            </a:br>
            <a:r>
              <a:rPr lang="ro-RO" b="1" dirty="0"/>
              <a:t>R&amp;D FRAMEWORK COMPARATIV</a:t>
            </a:r>
            <a:br>
              <a:rPr lang="ro-RO" b="1" dirty="0"/>
            </a:br>
            <a:r>
              <a:rPr lang="ro-RO" b="1" dirty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35A07-599C-FB91-7024-EE6DE219E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2285D-9B52-798C-80F1-297E6751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E28E2-74D2-DB5C-9961-1DAA865FC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51" y="449076"/>
            <a:ext cx="7487695" cy="6201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9A727B-17F7-36C7-C876-7F63DC914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789" y="57592"/>
            <a:ext cx="2379211" cy="6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2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7E17-0ADB-A43C-9C68-25904A9F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1" algn="l" rtl="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EU IP Framework:</a:t>
            </a:r>
            <a:b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o-RO" sz="2400" b="1" kern="1200" spc="-6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present vs. Updated version</a:t>
            </a:r>
            <a:endParaRPr lang="en-US" sz="2400" b="1" kern="1200" spc="-6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39D6F-FA64-81E4-383F-0C2F64B6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5C3EE-0F46-D61A-AF06-0B8619FE1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268" y="106674"/>
            <a:ext cx="5169463" cy="6644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A1F41F-440F-FE2D-6092-4D928B87C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214" y="-4572"/>
            <a:ext cx="623845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55971-10F5-C3F7-F82C-FA31F164D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2789" y="57592"/>
            <a:ext cx="2379211" cy="6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4132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3478</TotalTime>
  <Words>943</Words>
  <Application>Microsoft Office PowerPoint</Application>
  <PresentationFormat>Widescreen</PresentationFormat>
  <Paragraphs>112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inherit</vt:lpstr>
      <vt:lpstr>Times New Roman</vt:lpstr>
      <vt:lpstr>Wingdings</vt:lpstr>
      <vt:lpstr>Wingdings 2</vt:lpstr>
      <vt:lpstr>Frame</vt:lpstr>
      <vt:lpstr>Proprietatea intelectuală - pilon strategic pentru medicamente de actualitate și investiție în tratamente de viitor  </vt:lpstr>
      <vt:lpstr>CUPRINS</vt:lpstr>
      <vt:lpstr>1. Un grad ridicat de protecție a proprietății intelectuale este critic pentru avantajul competitiv al UE         </vt:lpstr>
      <vt:lpstr>Strategiile europene privind protecția intelectuală pentru domeniul industrial   Asigurarea avantajului competitiv al UE/ cu importanța restabilirii statutului regiunii de superputere economică globală,  în raport cu SUA și China </vt:lpstr>
      <vt:lpstr>Companiile din domeniul sănătății și “life-sciences”  Factori decizionali în efectuarea investițiilor în zona R&amp;D </vt:lpstr>
      <vt:lpstr>PowerPoint Presentation</vt:lpstr>
      <vt:lpstr> </vt:lpstr>
      <vt:lpstr>US vs. UE R&amp;D FRAMEWORK COMPARATIV  </vt:lpstr>
      <vt:lpstr>EU IP Framework: present vs. Updated version</vt:lpstr>
      <vt:lpstr>4 direcții principale de implementare a strategiei IP în zona UE </vt:lpstr>
      <vt:lpstr>2.Planificare strategică</vt:lpstr>
      <vt:lpstr>PowerPoint Presentation</vt:lpstr>
      <vt:lpstr> US 505 (b)(2)/ UE hybrid generics     - 43% formulări noi  - 29% forme farmaceutice noi   - 13% combinații noi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Roxana Apalamarita</dc:creator>
  <cp:lastModifiedBy>Roxana Apalamarita</cp:lastModifiedBy>
  <cp:revision>104</cp:revision>
  <cp:lastPrinted>2024-07-05T11:41:49Z</cp:lastPrinted>
  <dcterms:created xsi:type="dcterms:W3CDTF">2024-07-01T06:22:22Z</dcterms:created>
  <dcterms:modified xsi:type="dcterms:W3CDTF">2024-07-10T06:31:23Z</dcterms:modified>
</cp:coreProperties>
</file>