
<file path=[Content_Types].xml><?xml version="1.0" encoding="utf-8"?>
<Types xmlns="http://schemas.openxmlformats.org/package/2006/content-types">
  <Default Extension="bmp" ContentType="image/bmp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1"/>
  </p:notesMasterIdLst>
  <p:sldIdLst>
    <p:sldId id="256" r:id="rId2"/>
    <p:sldId id="371" r:id="rId3"/>
    <p:sldId id="345" r:id="rId4"/>
    <p:sldId id="378" r:id="rId5"/>
    <p:sldId id="346" r:id="rId6"/>
    <p:sldId id="259" r:id="rId7"/>
    <p:sldId id="261" r:id="rId8"/>
    <p:sldId id="262" r:id="rId9"/>
    <p:sldId id="377" r:id="rId10"/>
    <p:sldId id="309" r:id="rId11"/>
    <p:sldId id="353" r:id="rId12"/>
    <p:sldId id="354" r:id="rId13"/>
    <p:sldId id="355" r:id="rId14"/>
    <p:sldId id="373" r:id="rId15"/>
    <p:sldId id="347" r:id="rId16"/>
    <p:sldId id="296" r:id="rId17"/>
    <p:sldId id="297" r:id="rId18"/>
    <p:sldId id="358" r:id="rId19"/>
    <p:sldId id="348" r:id="rId20"/>
    <p:sldId id="359" r:id="rId21"/>
    <p:sldId id="368" r:id="rId22"/>
    <p:sldId id="374" r:id="rId23"/>
    <p:sldId id="376" r:id="rId24"/>
    <p:sldId id="366" r:id="rId25"/>
    <p:sldId id="363" r:id="rId26"/>
    <p:sldId id="375" r:id="rId27"/>
    <p:sldId id="369" r:id="rId28"/>
    <p:sldId id="367" r:id="rId29"/>
    <p:sldId id="365" r:id="rId30"/>
  </p:sldIdLst>
  <p:sldSz cx="9144000" cy="5143500" type="screen16x9"/>
  <p:notesSz cx="6797675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9673"/>
    <a:srgbClr val="FF3399"/>
    <a:srgbClr val="27EAE6"/>
    <a:srgbClr val="F3F3F3"/>
    <a:srgbClr val="000D31"/>
    <a:srgbClr val="50B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EFE7A9-4718-45CA-BCB4-D42076C08815}">
  <a:tblStyle styleId="{B3EFE7A9-4718-45CA-BCB4-D42076C088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C36AE3-FD05-4AD8-9E31-BDE207FFC6C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15" autoAdjust="0"/>
  </p:normalViewPr>
  <p:slideViewPr>
    <p:cSldViewPr snapToGrid="0">
      <p:cViewPr varScale="1">
        <p:scale>
          <a:sx n="128" d="100"/>
          <a:sy n="128" d="100"/>
        </p:scale>
        <p:origin x="11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B17DF-5BE7-4BA3-A2B7-BD0640183A95}" type="doc">
      <dgm:prSet loTypeId="urn:microsoft.com/office/officeart/2005/8/layout/radial6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E5AF86-9C1B-4849-B531-A6B178276677}">
      <dgm:prSet phldrT="[Text]"/>
      <dgm:spPr/>
      <dgm:t>
        <a:bodyPr/>
        <a:lstStyle/>
        <a:p>
          <a:r>
            <a:rPr lang="ro-RO" dirty="0">
              <a:latin typeface="Lato "/>
            </a:rPr>
            <a:t>Metode principale</a:t>
          </a:r>
          <a:endParaRPr lang="en-US" dirty="0">
            <a:latin typeface="Lato "/>
          </a:endParaRPr>
        </a:p>
      </dgm:t>
    </dgm:pt>
    <dgm:pt modelId="{AE18269B-D2E1-400E-96E1-D598DE8873AE}" type="parTrans" cxnId="{15286F64-8ABD-48AF-B31F-49E8F717D04E}">
      <dgm:prSet/>
      <dgm:spPr/>
      <dgm:t>
        <a:bodyPr/>
        <a:lstStyle/>
        <a:p>
          <a:endParaRPr lang="en-US"/>
        </a:p>
      </dgm:t>
    </dgm:pt>
    <dgm:pt modelId="{C13BFC4F-C92C-4933-9C79-39F47C9BD855}" type="sibTrans" cxnId="{15286F64-8ABD-48AF-B31F-49E8F717D04E}">
      <dgm:prSet/>
      <dgm:spPr/>
      <dgm:t>
        <a:bodyPr/>
        <a:lstStyle/>
        <a:p>
          <a:endParaRPr lang="en-US"/>
        </a:p>
      </dgm:t>
    </dgm:pt>
    <dgm:pt modelId="{84562C4B-34ED-475B-A8C2-B96A3CBA775D}">
      <dgm:prSet phldrT="[Text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US" b="1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Polimerizare</a:t>
          </a:r>
          <a:r>
            <a:rPr lang="en-US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b="1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interfacială</a:t>
          </a:r>
          <a:endParaRPr lang="en-US" dirty="0"/>
        </a:p>
      </dgm:t>
    </dgm:pt>
    <dgm:pt modelId="{2EDE509E-6DB5-4FC2-B3D9-9349C658159C}" type="parTrans" cxnId="{3B7FBA21-26DE-4E8B-B66A-5AFD13359543}">
      <dgm:prSet/>
      <dgm:spPr/>
      <dgm:t>
        <a:bodyPr/>
        <a:lstStyle/>
        <a:p>
          <a:endParaRPr lang="en-US"/>
        </a:p>
      </dgm:t>
    </dgm:pt>
    <dgm:pt modelId="{45CB7F99-E3E9-406F-8857-C14B4EDA8B6B}" type="sibTrans" cxnId="{3B7FBA21-26DE-4E8B-B66A-5AFD13359543}">
      <dgm:prSet/>
      <dgm:spPr/>
      <dgm:t>
        <a:bodyPr/>
        <a:lstStyle/>
        <a:p>
          <a:endParaRPr lang="en-US"/>
        </a:p>
      </dgm:t>
    </dgm:pt>
    <dgm:pt modelId="{84FE7F99-0145-4D32-82F4-3A69164604A8}">
      <dgm:prSet phldrT="[Text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US" b="1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Metode</a:t>
          </a:r>
          <a:r>
            <a:rPr lang="en-US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de cross-linking</a:t>
          </a:r>
          <a:endParaRPr lang="en-US" dirty="0"/>
        </a:p>
      </dgm:t>
    </dgm:pt>
    <dgm:pt modelId="{2D4C9EEC-C4B0-42FB-BFD4-659577BF3AFE}" type="parTrans" cxnId="{029E60EA-324A-473A-86BC-B03E225DF07D}">
      <dgm:prSet/>
      <dgm:spPr/>
      <dgm:t>
        <a:bodyPr/>
        <a:lstStyle/>
        <a:p>
          <a:endParaRPr lang="en-US"/>
        </a:p>
      </dgm:t>
    </dgm:pt>
    <dgm:pt modelId="{AFEDE74E-D341-4C71-B324-7998B184B2C5}" type="sibTrans" cxnId="{029E60EA-324A-473A-86BC-B03E225DF07D}">
      <dgm:prSet/>
      <dgm:spPr/>
      <dgm:t>
        <a:bodyPr/>
        <a:lstStyle/>
        <a:p>
          <a:endParaRPr lang="en-US"/>
        </a:p>
      </dgm:t>
    </dgm:pt>
    <dgm:pt modelId="{6132CD41-6DDA-4BDE-90DD-CF825644FBED}">
      <dgm:prSet phldrT="[Text]"/>
      <dgm:spPr/>
      <dgm:t>
        <a:bodyPr/>
        <a:lstStyle/>
        <a:p>
          <a:r>
            <a:rPr lang="ro-RO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Metode cu ultrasunete</a:t>
          </a:r>
          <a:endParaRPr lang="en-US" b="1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6CD0813-450D-4F40-93C4-D5A6DAB1790A}" type="parTrans" cxnId="{BB00CDEE-F878-4DE9-9A79-4F7CE6893A83}">
      <dgm:prSet/>
      <dgm:spPr/>
      <dgm:t>
        <a:bodyPr/>
        <a:lstStyle/>
        <a:p>
          <a:endParaRPr lang="en-US"/>
        </a:p>
      </dgm:t>
    </dgm:pt>
    <dgm:pt modelId="{EC489229-B34E-4BB4-B933-CB4912441CC5}" type="sibTrans" cxnId="{BB00CDEE-F878-4DE9-9A79-4F7CE6893A83}">
      <dgm:prSet/>
      <dgm:spPr/>
      <dgm:t>
        <a:bodyPr/>
        <a:lstStyle/>
        <a:p>
          <a:endParaRPr lang="en-US"/>
        </a:p>
      </dgm:t>
    </dgm:pt>
    <dgm:pt modelId="{E7EDEB64-2FB6-40C7-A8BA-B6799BB0F4EF}">
      <dgm:prSet phldrT="[Text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US" b="1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Polimerizare</a:t>
          </a:r>
          <a:r>
            <a:rPr lang="en-US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b="1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în</a:t>
          </a:r>
          <a:r>
            <a:rPr lang="en-US" b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b="1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soluție</a:t>
          </a:r>
          <a:endParaRPr lang="en-US" dirty="0"/>
        </a:p>
      </dgm:t>
    </dgm:pt>
    <dgm:pt modelId="{65A30D00-642C-4784-AC88-EF20524B846B}" type="parTrans" cxnId="{A36667B1-FA91-4DD8-9E2E-5AED524FB89F}">
      <dgm:prSet/>
      <dgm:spPr/>
      <dgm:t>
        <a:bodyPr/>
        <a:lstStyle/>
        <a:p>
          <a:endParaRPr lang="en-US"/>
        </a:p>
      </dgm:t>
    </dgm:pt>
    <dgm:pt modelId="{C5924519-B5DF-4AA6-A5EF-6E28FBC0E219}" type="sibTrans" cxnId="{A36667B1-FA91-4DD8-9E2E-5AED524FB89F}">
      <dgm:prSet/>
      <dgm:spPr/>
      <dgm:t>
        <a:bodyPr/>
        <a:lstStyle/>
        <a:p>
          <a:endParaRPr lang="en-US"/>
        </a:p>
      </dgm:t>
    </dgm:pt>
    <dgm:pt modelId="{9622912E-113F-422F-8E94-09FA0A15EA2A}" type="pres">
      <dgm:prSet presAssocID="{6EBB17DF-5BE7-4BA3-A2B7-BD0640183A9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7FDADCE-5C97-4B17-B473-0C40DB7CFE7C}" type="pres">
      <dgm:prSet presAssocID="{03E5AF86-9C1B-4849-B531-A6B178276677}" presName="centerShape" presStyleLbl="node0" presStyleIdx="0" presStyleCnt="1"/>
      <dgm:spPr/>
    </dgm:pt>
    <dgm:pt modelId="{906EE9EF-ADD3-4022-AC67-37A431FC33F7}" type="pres">
      <dgm:prSet presAssocID="{84562C4B-34ED-475B-A8C2-B96A3CBA775D}" presName="node" presStyleLbl="node1" presStyleIdx="0" presStyleCnt="4">
        <dgm:presLayoutVars>
          <dgm:bulletEnabled val="1"/>
        </dgm:presLayoutVars>
      </dgm:prSet>
      <dgm:spPr/>
    </dgm:pt>
    <dgm:pt modelId="{39635F69-51DB-4197-8D95-56040AAEBC20}" type="pres">
      <dgm:prSet presAssocID="{84562C4B-34ED-475B-A8C2-B96A3CBA775D}" presName="dummy" presStyleCnt="0"/>
      <dgm:spPr/>
    </dgm:pt>
    <dgm:pt modelId="{CEE56C7B-6586-4C7A-B18F-F4AD1D0651C2}" type="pres">
      <dgm:prSet presAssocID="{45CB7F99-E3E9-406F-8857-C14B4EDA8B6B}" presName="sibTrans" presStyleLbl="sibTrans2D1" presStyleIdx="0" presStyleCnt="4"/>
      <dgm:spPr/>
    </dgm:pt>
    <dgm:pt modelId="{45050A46-3568-4C8F-A5FE-8715B617440E}" type="pres">
      <dgm:prSet presAssocID="{84FE7F99-0145-4D32-82F4-3A69164604A8}" presName="node" presStyleLbl="node1" presStyleIdx="1" presStyleCnt="4">
        <dgm:presLayoutVars>
          <dgm:bulletEnabled val="1"/>
        </dgm:presLayoutVars>
      </dgm:prSet>
      <dgm:spPr/>
    </dgm:pt>
    <dgm:pt modelId="{CCF6DE3C-9A77-4857-841F-07CFE9A6D250}" type="pres">
      <dgm:prSet presAssocID="{84FE7F99-0145-4D32-82F4-3A69164604A8}" presName="dummy" presStyleCnt="0"/>
      <dgm:spPr/>
    </dgm:pt>
    <dgm:pt modelId="{E4320D7C-DA31-4454-BFA1-A3AEFDE1F985}" type="pres">
      <dgm:prSet presAssocID="{AFEDE74E-D341-4C71-B324-7998B184B2C5}" presName="sibTrans" presStyleLbl="sibTrans2D1" presStyleIdx="1" presStyleCnt="4"/>
      <dgm:spPr/>
    </dgm:pt>
    <dgm:pt modelId="{3D60D292-4209-4A67-A272-4D45B63C8777}" type="pres">
      <dgm:prSet presAssocID="{6132CD41-6DDA-4BDE-90DD-CF825644FBED}" presName="node" presStyleLbl="node1" presStyleIdx="2" presStyleCnt="4">
        <dgm:presLayoutVars>
          <dgm:bulletEnabled val="1"/>
        </dgm:presLayoutVars>
      </dgm:prSet>
      <dgm:spPr/>
    </dgm:pt>
    <dgm:pt modelId="{3F801510-533B-41EF-8AEE-BAB42FFFAE58}" type="pres">
      <dgm:prSet presAssocID="{6132CD41-6DDA-4BDE-90DD-CF825644FBED}" presName="dummy" presStyleCnt="0"/>
      <dgm:spPr/>
    </dgm:pt>
    <dgm:pt modelId="{CC0BB682-909A-4F0F-9543-99DBACAC3AFE}" type="pres">
      <dgm:prSet presAssocID="{EC489229-B34E-4BB4-B933-CB4912441CC5}" presName="sibTrans" presStyleLbl="sibTrans2D1" presStyleIdx="2" presStyleCnt="4"/>
      <dgm:spPr/>
    </dgm:pt>
    <dgm:pt modelId="{AB7A02C9-4CB4-4EBD-89C4-F3C6063EAB59}" type="pres">
      <dgm:prSet presAssocID="{E7EDEB64-2FB6-40C7-A8BA-B6799BB0F4EF}" presName="node" presStyleLbl="node1" presStyleIdx="3" presStyleCnt="4">
        <dgm:presLayoutVars>
          <dgm:bulletEnabled val="1"/>
        </dgm:presLayoutVars>
      </dgm:prSet>
      <dgm:spPr/>
    </dgm:pt>
    <dgm:pt modelId="{D05C1F04-89E7-4318-91D4-40E82B3D989A}" type="pres">
      <dgm:prSet presAssocID="{E7EDEB64-2FB6-40C7-A8BA-B6799BB0F4EF}" presName="dummy" presStyleCnt="0"/>
      <dgm:spPr/>
    </dgm:pt>
    <dgm:pt modelId="{70E0A324-E033-4DE7-8DE4-E78914E4E1E1}" type="pres">
      <dgm:prSet presAssocID="{C5924519-B5DF-4AA6-A5EF-6E28FBC0E219}" presName="sibTrans" presStyleLbl="sibTrans2D1" presStyleIdx="3" presStyleCnt="4"/>
      <dgm:spPr/>
    </dgm:pt>
  </dgm:ptLst>
  <dgm:cxnLst>
    <dgm:cxn modelId="{47019801-89B5-43BB-9C78-CD905ECF3AAB}" type="presOf" srcId="{45CB7F99-E3E9-406F-8857-C14B4EDA8B6B}" destId="{CEE56C7B-6586-4C7A-B18F-F4AD1D0651C2}" srcOrd="0" destOrd="0" presId="urn:microsoft.com/office/officeart/2005/8/layout/radial6"/>
    <dgm:cxn modelId="{550B411D-C515-4425-AB03-5C99DBB56B3F}" type="presOf" srcId="{EC489229-B34E-4BB4-B933-CB4912441CC5}" destId="{CC0BB682-909A-4F0F-9543-99DBACAC3AFE}" srcOrd="0" destOrd="0" presId="urn:microsoft.com/office/officeart/2005/8/layout/radial6"/>
    <dgm:cxn modelId="{E100D61D-06A0-421A-8470-B20F6183F887}" type="presOf" srcId="{E7EDEB64-2FB6-40C7-A8BA-B6799BB0F4EF}" destId="{AB7A02C9-4CB4-4EBD-89C4-F3C6063EAB59}" srcOrd="0" destOrd="0" presId="urn:microsoft.com/office/officeart/2005/8/layout/radial6"/>
    <dgm:cxn modelId="{3B7FBA21-26DE-4E8B-B66A-5AFD13359543}" srcId="{03E5AF86-9C1B-4849-B531-A6B178276677}" destId="{84562C4B-34ED-475B-A8C2-B96A3CBA775D}" srcOrd="0" destOrd="0" parTransId="{2EDE509E-6DB5-4FC2-B3D9-9349C658159C}" sibTransId="{45CB7F99-E3E9-406F-8857-C14B4EDA8B6B}"/>
    <dgm:cxn modelId="{15286F64-8ABD-48AF-B31F-49E8F717D04E}" srcId="{6EBB17DF-5BE7-4BA3-A2B7-BD0640183A95}" destId="{03E5AF86-9C1B-4849-B531-A6B178276677}" srcOrd="0" destOrd="0" parTransId="{AE18269B-D2E1-400E-96E1-D598DE8873AE}" sibTransId="{C13BFC4F-C92C-4933-9C79-39F47C9BD855}"/>
    <dgm:cxn modelId="{38116C47-8E52-4A0A-A717-E3935F7CB776}" type="presOf" srcId="{03E5AF86-9C1B-4849-B531-A6B178276677}" destId="{D7FDADCE-5C97-4B17-B473-0C40DB7CFE7C}" srcOrd="0" destOrd="0" presId="urn:microsoft.com/office/officeart/2005/8/layout/radial6"/>
    <dgm:cxn modelId="{41EC476E-27E1-4A5F-958D-4386B0D14029}" type="presOf" srcId="{6132CD41-6DDA-4BDE-90DD-CF825644FBED}" destId="{3D60D292-4209-4A67-A272-4D45B63C8777}" srcOrd="0" destOrd="0" presId="urn:microsoft.com/office/officeart/2005/8/layout/radial6"/>
    <dgm:cxn modelId="{96015570-C3B1-46E8-BA5F-66B7868C6AD0}" type="presOf" srcId="{84FE7F99-0145-4D32-82F4-3A69164604A8}" destId="{45050A46-3568-4C8F-A5FE-8715B617440E}" srcOrd="0" destOrd="0" presId="urn:microsoft.com/office/officeart/2005/8/layout/radial6"/>
    <dgm:cxn modelId="{CB70B39E-1B43-48A1-B8F8-025EE2A5D3A3}" type="presOf" srcId="{6EBB17DF-5BE7-4BA3-A2B7-BD0640183A95}" destId="{9622912E-113F-422F-8E94-09FA0A15EA2A}" srcOrd="0" destOrd="0" presId="urn:microsoft.com/office/officeart/2005/8/layout/radial6"/>
    <dgm:cxn modelId="{09A94DB0-E7AD-4ED6-A32E-C7E9EACED359}" type="presOf" srcId="{84562C4B-34ED-475B-A8C2-B96A3CBA775D}" destId="{906EE9EF-ADD3-4022-AC67-37A431FC33F7}" srcOrd="0" destOrd="0" presId="urn:microsoft.com/office/officeart/2005/8/layout/radial6"/>
    <dgm:cxn modelId="{A36667B1-FA91-4DD8-9E2E-5AED524FB89F}" srcId="{03E5AF86-9C1B-4849-B531-A6B178276677}" destId="{E7EDEB64-2FB6-40C7-A8BA-B6799BB0F4EF}" srcOrd="3" destOrd="0" parTransId="{65A30D00-642C-4784-AC88-EF20524B846B}" sibTransId="{C5924519-B5DF-4AA6-A5EF-6E28FBC0E219}"/>
    <dgm:cxn modelId="{494C1FB3-A918-45FF-84B0-904D253B3B3F}" type="presOf" srcId="{C5924519-B5DF-4AA6-A5EF-6E28FBC0E219}" destId="{70E0A324-E033-4DE7-8DE4-E78914E4E1E1}" srcOrd="0" destOrd="0" presId="urn:microsoft.com/office/officeart/2005/8/layout/radial6"/>
    <dgm:cxn modelId="{813038D6-4EB7-48FA-8285-51A2231DCCCA}" type="presOf" srcId="{AFEDE74E-D341-4C71-B324-7998B184B2C5}" destId="{E4320D7C-DA31-4454-BFA1-A3AEFDE1F985}" srcOrd="0" destOrd="0" presId="urn:microsoft.com/office/officeart/2005/8/layout/radial6"/>
    <dgm:cxn modelId="{029E60EA-324A-473A-86BC-B03E225DF07D}" srcId="{03E5AF86-9C1B-4849-B531-A6B178276677}" destId="{84FE7F99-0145-4D32-82F4-3A69164604A8}" srcOrd="1" destOrd="0" parTransId="{2D4C9EEC-C4B0-42FB-BFD4-659577BF3AFE}" sibTransId="{AFEDE74E-D341-4C71-B324-7998B184B2C5}"/>
    <dgm:cxn modelId="{BB00CDEE-F878-4DE9-9A79-4F7CE6893A83}" srcId="{03E5AF86-9C1B-4849-B531-A6B178276677}" destId="{6132CD41-6DDA-4BDE-90DD-CF825644FBED}" srcOrd="2" destOrd="0" parTransId="{26CD0813-450D-4F40-93C4-D5A6DAB1790A}" sibTransId="{EC489229-B34E-4BB4-B933-CB4912441CC5}"/>
    <dgm:cxn modelId="{43700879-6164-43C0-8E2D-9671FDB278F0}" type="presParOf" srcId="{9622912E-113F-422F-8E94-09FA0A15EA2A}" destId="{D7FDADCE-5C97-4B17-B473-0C40DB7CFE7C}" srcOrd="0" destOrd="0" presId="urn:microsoft.com/office/officeart/2005/8/layout/radial6"/>
    <dgm:cxn modelId="{C8A8D479-DED2-4F27-B5B0-92C27F372991}" type="presParOf" srcId="{9622912E-113F-422F-8E94-09FA0A15EA2A}" destId="{906EE9EF-ADD3-4022-AC67-37A431FC33F7}" srcOrd="1" destOrd="0" presId="urn:microsoft.com/office/officeart/2005/8/layout/radial6"/>
    <dgm:cxn modelId="{74BB0204-E40B-417C-A007-565FF21DBF78}" type="presParOf" srcId="{9622912E-113F-422F-8E94-09FA0A15EA2A}" destId="{39635F69-51DB-4197-8D95-56040AAEBC20}" srcOrd="2" destOrd="0" presId="urn:microsoft.com/office/officeart/2005/8/layout/radial6"/>
    <dgm:cxn modelId="{3C45656C-263A-4F23-85FC-1175F4F0C5A7}" type="presParOf" srcId="{9622912E-113F-422F-8E94-09FA0A15EA2A}" destId="{CEE56C7B-6586-4C7A-B18F-F4AD1D0651C2}" srcOrd="3" destOrd="0" presId="urn:microsoft.com/office/officeart/2005/8/layout/radial6"/>
    <dgm:cxn modelId="{E8ABAF4E-283E-48DB-B9A9-F6272C84323E}" type="presParOf" srcId="{9622912E-113F-422F-8E94-09FA0A15EA2A}" destId="{45050A46-3568-4C8F-A5FE-8715B617440E}" srcOrd="4" destOrd="0" presId="urn:microsoft.com/office/officeart/2005/8/layout/radial6"/>
    <dgm:cxn modelId="{8D68C8A6-9BC2-4579-8831-0FC9C6E1FE88}" type="presParOf" srcId="{9622912E-113F-422F-8E94-09FA0A15EA2A}" destId="{CCF6DE3C-9A77-4857-841F-07CFE9A6D250}" srcOrd="5" destOrd="0" presId="urn:microsoft.com/office/officeart/2005/8/layout/radial6"/>
    <dgm:cxn modelId="{D409995E-F2B6-41E8-A747-CD410B59B527}" type="presParOf" srcId="{9622912E-113F-422F-8E94-09FA0A15EA2A}" destId="{E4320D7C-DA31-4454-BFA1-A3AEFDE1F985}" srcOrd="6" destOrd="0" presId="urn:microsoft.com/office/officeart/2005/8/layout/radial6"/>
    <dgm:cxn modelId="{12BC6ED9-6427-4EA0-9D21-8DE94B421511}" type="presParOf" srcId="{9622912E-113F-422F-8E94-09FA0A15EA2A}" destId="{3D60D292-4209-4A67-A272-4D45B63C8777}" srcOrd="7" destOrd="0" presId="urn:microsoft.com/office/officeart/2005/8/layout/radial6"/>
    <dgm:cxn modelId="{D488163C-CFE0-4D18-85E2-F9E3ADFDDD32}" type="presParOf" srcId="{9622912E-113F-422F-8E94-09FA0A15EA2A}" destId="{3F801510-533B-41EF-8AEE-BAB42FFFAE58}" srcOrd="8" destOrd="0" presId="urn:microsoft.com/office/officeart/2005/8/layout/radial6"/>
    <dgm:cxn modelId="{E9EDC52A-EE95-4CEC-8C8B-9C218F560924}" type="presParOf" srcId="{9622912E-113F-422F-8E94-09FA0A15EA2A}" destId="{CC0BB682-909A-4F0F-9543-99DBACAC3AFE}" srcOrd="9" destOrd="0" presId="urn:microsoft.com/office/officeart/2005/8/layout/radial6"/>
    <dgm:cxn modelId="{A29E856F-3AF8-47E0-80C5-A50B1A2EB951}" type="presParOf" srcId="{9622912E-113F-422F-8E94-09FA0A15EA2A}" destId="{AB7A02C9-4CB4-4EBD-89C4-F3C6063EAB59}" srcOrd="10" destOrd="0" presId="urn:microsoft.com/office/officeart/2005/8/layout/radial6"/>
    <dgm:cxn modelId="{E043274F-3407-41AE-AF22-F62A22A0AE78}" type="presParOf" srcId="{9622912E-113F-422F-8E94-09FA0A15EA2A}" destId="{D05C1F04-89E7-4318-91D4-40E82B3D989A}" srcOrd="11" destOrd="0" presId="urn:microsoft.com/office/officeart/2005/8/layout/radial6"/>
    <dgm:cxn modelId="{936FBC64-F01A-4C53-80AF-F66B3152C1FC}" type="presParOf" srcId="{9622912E-113F-422F-8E94-09FA0A15EA2A}" destId="{70E0A324-E033-4DE7-8DE4-E78914E4E1E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8A433E-444A-4C2E-BD9D-765263BA56B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7AB46AA-8EFA-46D8-A2BB-99E5E21B832A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Metodele de preparare sunt relativ simple</a:t>
          </a:r>
          <a:r>
            <a:rPr lang="en-US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; </a:t>
          </a:r>
          <a:r>
            <a:rPr lang="en-US" b="0" dirty="0" err="1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Stabili</a:t>
          </a:r>
          <a:r>
            <a:rPr lang="en-US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b="0" dirty="0" err="1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termodinamic</a:t>
          </a:r>
          <a:r>
            <a:rPr lang="en-US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; Cost </a:t>
          </a:r>
          <a:r>
            <a:rPr lang="en-US" b="0" dirty="0" err="1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sc</a:t>
          </a:r>
          <a:r>
            <a:rPr lang="ro-RO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ăzut.</a:t>
          </a:r>
          <a:endParaRPr lang="en-US" dirty="0">
            <a:solidFill>
              <a:schemeClr val="accent6"/>
            </a:solidFill>
          </a:endParaRPr>
        </a:p>
      </dgm:t>
    </dgm:pt>
    <dgm:pt modelId="{F8B01883-CEE4-4BE2-9776-B0CB81F76234}" type="parTrans" cxnId="{9E2F51E6-3377-4814-BF62-AC0D93589540}">
      <dgm:prSet/>
      <dgm:spPr/>
      <dgm:t>
        <a:bodyPr/>
        <a:lstStyle/>
        <a:p>
          <a:endParaRPr lang="en-US"/>
        </a:p>
      </dgm:t>
    </dgm:pt>
    <dgm:pt modelId="{45DD49EF-4CA8-4A4E-BD69-01FBA791866F}" type="sibTrans" cxnId="{9E2F51E6-3377-4814-BF62-AC0D93589540}">
      <dgm:prSet/>
      <dgm:spPr/>
      <dgm:t>
        <a:bodyPr/>
        <a:lstStyle/>
        <a:p>
          <a:endParaRPr lang="en-US"/>
        </a:p>
      </dgm:t>
    </dgm:pt>
    <dgm:pt modelId="{0A42FD24-65B6-4A06-966B-1435123A0849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endParaRPr lang="en-US" b="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>
            <a:buFont typeface="Wingdings" panose="05000000000000000000" pitchFamily="2" charset="2"/>
            <a:buChar char="ü"/>
          </a:pPr>
          <a:r>
            <a:rPr lang="ro-RO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Au capacitatea de a încorpora molecule lipofile, hidrofile sau amfifile.</a:t>
          </a:r>
        </a:p>
        <a:p>
          <a:pPr>
            <a:buFont typeface="Wingdings" panose="05000000000000000000" pitchFamily="2" charset="2"/>
            <a:buChar char="ü"/>
          </a:pPr>
          <a:endParaRPr lang="en-US" dirty="0"/>
        </a:p>
      </dgm:t>
    </dgm:pt>
    <dgm:pt modelId="{3CB3F06D-E817-472F-AC2F-18235FF35B4B}" type="parTrans" cxnId="{63DD1A1D-F921-480E-BA39-0BD78796322A}">
      <dgm:prSet/>
      <dgm:spPr/>
      <dgm:t>
        <a:bodyPr/>
        <a:lstStyle/>
        <a:p>
          <a:endParaRPr lang="en-US"/>
        </a:p>
      </dgm:t>
    </dgm:pt>
    <dgm:pt modelId="{B257DA34-7828-45D6-9920-C4AA1003DA89}" type="sibTrans" cxnId="{63DD1A1D-F921-480E-BA39-0BD78796322A}">
      <dgm:prSet/>
      <dgm:spPr/>
      <dgm:t>
        <a:bodyPr/>
        <a:lstStyle/>
        <a:p>
          <a:endParaRPr lang="en-US"/>
        </a:p>
      </dgm:t>
    </dgm:pt>
    <dgm:pt modelId="{AE0104EE-A06A-48AF-AC37-127EEBC39E0C}">
      <dgm:prSet phldrT="[Text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Sunt caracterizați de bioadezivitate (formând pe suprafața pielii o structură similară cu membrana biologică) și biocompatibilitate.</a:t>
          </a:r>
          <a:endParaRPr lang="en-US" dirty="0">
            <a:solidFill>
              <a:schemeClr val="accent6"/>
            </a:solidFill>
          </a:endParaRPr>
        </a:p>
      </dgm:t>
    </dgm:pt>
    <dgm:pt modelId="{3055B03E-6885-42EB-A695-C3D1443CE36E}" type="parTrans" cxnId="{B6A96595-5592-454A-BF82-FFAA49DBA7F9}">
      <dgm:prSet/>
      <dgm:spPr/>
      <dgm:t>
        <a:bodyPr/>
        <a:lstStyle/>
        <a:p>
          <a:endParaRPr lang="en-US"/>
        </a:p>
      </dgm:t>
    </dgm:pt>
    <dgm:pt modelId="{7E4CAA71-8AD0-4DE7-90EA-2D5FF8E98BAF}" type="sibTrans" cxnId="{B6A96595-5592-454A-BF82-FFAA49DBA7F9}">
      <dgm:prSet/>
      <dgm:spPr/>
      <dgm:t>
        <a:bodyPr/>
        <a:lstStyle/>
        <a:p>
          <a:endParaRPr lang="en-US"/>
        </a:p>
      </dgm:t>
    </dgm:pt>
    <dgm:pt modelId="{7FDD3C0C-389A-4774-B3E8-7E9D939A59F3}" type="pres">
      <dgm:prSet presAssocID="{FC8A433E-444A-4C2E-BD9D-765263BA56B5}" presName="linearFlow" presStyleCnt="0">
        <dgm:presLayoutVars>
          <dgm:dir/>
          <dgm:resizeHandles val="exact"/>
        </dgm:presLayoutVars>
      </dgm:prSet>
      <dgm:spPr/>
    </dgm:pt>
    <dgm:pt modelId="{726EC296-30A7-46AF-9F7E-3586DA41C81B}" type="pres">
      <dgm:prSet presAssocID="{C7AB46AA-8EFA-46D8-A2BB-99E5E21B832A}" presName="composite" presStyleCnt="0"/>
      <dgm:spPr/>
    </dgm:pt>
    <dgm:pt modelId="{2822C13D-5FE1-454F-A57B-43CD752FDD1D}" type="pres">
      <dgm:prSet presAssocID="{C7AB46AA-8EFA-46D8-A2BB-99E5E21B832A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E89FA461-8D2E-423A-8730-1CB3EC66F82B}" type="pres">
      <dgm:prSet presAssocID="{C7AB46AA-8EFA-46D8-A2BB-99E5E21B832A}" presName="txShp" presStyleLbl="node1" presStyleIdx="0" presStyleCnt="3">
        <dgm:presLayoutVars>
          <dgm:bulletEnabled val="1"/>
        </dgm:presLayoutVars>
      </dgm:prSet>
      <dgm:spPr/>
    </dgm:pt>
    <dgm:pt modelId="{F6FDB023-B704-4329-A3A9-E7522C4E648B}" type="pres">
      <dgm:prSet presAssocID="{45DD49EF-4CA8-4A4E-BD69-01FBA791866F}" presName="spacing" presStyleCnt="0"/>
      <dgm:spPr/>
    </dgm:pt>
    <dgm:pt modelId="{4E09495C-7F5A-4E24-B981-8943E511253D}" type="pres">
      <dgm:prSet presAssocID="{0A42FD24-65B6-4A06-966B-1435123A0849}" presName="composite" presStyleCnt="0"/>
      <dgm:spPr/>
    </dgm:pt>
    <dgm:pt modelId="{97BF48D7-C2A6-43EC-8A11-A835A34E7B78}" type="pres">
      <dgm:prSet presAssocID="{0A42FD24-65B6-4A06-966B-1435123A0849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2F9504B-B379-4238-AF67-79105C575782}" type="pres">
      <dgm:prSet presAssocID="{0A42FD24-65B6-4A06-966B-1435123A0849}" presName="txShp" presStyleLbl="node1" presStyleIdx="1" presStyleCnt="3">
        <dgm:presLayoutVars>
          <dgm:bulletEnabled val="1"/>
        </dgm:presLayoutVars>
      </dgm:prSet>
      <dgm:spPr/>
    </dgm:pt>
    <dgm:pt modelId="{56C6BA36-9108-446A-AC47-7B2CC7639D95}" type="pres">
      <dgm:prSet presAssocID="{B257DA34-7828-45D6-9920-C4AA1003DA89}" presName="spacing" presStyleCnt="0"/>
      <dgm:spPr/>
    </dgm:pt>
    <dgm:pt modelId="{CDD0347D-588E-44CF-A4E3-0AEE338A39AB}" type="pres">
      <dgm:prSet presAssocID="{AE0104EE-A06A-48AF-AC37-127EEBC39E0C}" presName="composite" presStyleCnt="0"/>
      <dgm:spPr/>
    </dgm:pt>
    <dgm:pt modelId="{BD7EE10C-C84D-4727-8879-C9D03D797F05}" type="pres">
      <dgm:prSet presAssocID="{AE0104EE-A06A-48AF-AC37-127EEBC39E0C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E7826A59-E594-4769-9B86-B17AB94D680C}" type="pres">
      <dgm:prSet presAssocID="{AE0104EE-A06A-48AF-AC37-127EEBC39E0C}" presName="txShp" presStyleLbl="node1" presStyleIdx="2" presStyleCnt="3">
        <dgm:presLayoutVars>
          <dgm:bulletEnabled val="1"/>
        </dgm:presLayoutVars>
      </dgm:prSet>
      <dgm:spPr/>
    </dgm:pt>
  </dgm:ptLst>
  <dgm:cxnLst>
    <dgm:cxn modelId="{10109812-4C25-49D9-BF68-048FAEDD4A9F}" type="presOf" srcId="{FC8A433E-444A-4C2E-BD9D-765263BA56B5}" destId="{7FDD3C0C-389A-4774-B3E8-7E9D939A59F3}" srcOrd="0" destOrd="0" presId="urn:microsoft.com/office/officeart/2005/8/layout/vList3"/>
    <dgm:cxn modelId="{63DD1A1D-F921-480E-BA39-0BD78796322A}" srcId="{FC8A433E-444A-4C2E-BD9D-765263BA56B5}" destId="{0A42FD24-65B6-4A06-966B-1435123A0849}" srcOrd="1" destOrd="0" parTransId="{3CB3F06D-E817-472F-AC2F-18235FF35B4B}" sibTransId="{B257DA34-7828-45D6-9920-C4AA1003DA89}"/>
    <dgm:cxn modelId="{9877178E-D95B-4E77-9F4D-72E6404A1F42}" type="presOf" srcId="{0A42FD24-65B6-4A06-966B-1435123A0849}" destId="{72F9504B-B379-4238-AF67-79105C575782}" srcOrd="0" destOrd="0" presId="urn:microsoft.com/office/officeart/2005/8/layout/vList3"/>
    <dgm:cxn modelId="{B6A96595-5592-454A-BF82-FFAA49DBA7F9}" srcId="{FC8A433E-444A-4C2E-BD9D-765263BA56B5}" destId="{AE0104EE-A06A-48AF-AC37-127EEBC39E0C}" srcOrd="2" destOrd="0" parTransId="{3055B03E-6885-42EB-A695-C3D1443CE36E}" sibTransId="{7E4CAA71-8AD0-4DE7-90EA-2D5FF8E98BAF}"/>
    <dgm:cxn modelId="{621E7BC8-5D0C-4712-8B1E-BBC2783A3CD8}" type="presOf" srcId="{AE0104EE-A06A-48AF-AC37-127EEBC39E0C}" destId="{E7826A59-E594-4769-9B86-B17AB94D680C}" srcOrd="0" destOrd="0" presId="urn:microsoft.com/office/officeart/2005/8/layout/vList3"/>
    <dgm:cxn modelId="{9E2F51E6-3377-4814-BF62-AC0D93589540}" srcId="{FC8A433E-444A-4C2E-BD9D-765263BA56B5}" destId="{C7AB46AA-8EFA-46D8-A2BB-99E5E21B832A}" srcOrd="0" destOrd="0" parTransId="{F8B01883-CEE4-4BE2-9776-B0CB81F76234}" sibTransId="{45DD49EF-4CA8-4A4E-BD69-01FBA791866F}"/>
    <dgm:cxn modelId="{65BCBEF7-095E-4498-99C6-8B3F12696CCE}" type="presOf" srcId="{C7AB46AA-8EFA-46D8-A2BB-99E5E21B832A}" destId="{E89FA461-8D2E-423A-8730-1CB3EC66F82B}" srcOrd="0" destOrd="0" presId="urn:microsoft.com/office/officeart/2005/8/layout/vList3"/>
    <dgm:cxn modelId="{2B8F7C3B-E692-47CE-942A-B15507DA2876}" type="presParOf" srcId="{7FDD3C0C-389A-4774-B3E8-7E9D939A59F3}" destId="{726EC296-30A7-46AF-9F7E-3586DA41C81B}" srcOrd="0" destOrd="0" presId="urn:microsoft.com/office/officeart/2005/8/layout/vList3"/>
    <dgm:cxn modelId="{E8238F9E-F24A-418A-806D-2C9D42C88D3F}" type="presParOf" srcId="{726EC296-30A7-46AF-9F7E-3586DA41C81B}" destId="{2822C13D-5FE1-454F-A57B-43CD752FDD1D}" srcOrd="0" destOrd="0" presId="urn:microsoft.com/office/officeart/2005/8/layout/vList3"/>
    <dgm:cxn modelId="{F6F1416B-88B3-4955-B5C8-2582BBCFCD06}" type="presParOf" srcId="{726EC296-30A7-46AF-9F7E-3586DA41C81B}" destId="{E89FA461-8D2E-423A-8730-1CB3EC66F82B}" srcOrd="1" destOrd="0" presId="urn:microsoft.com/office/officeart/2005/8/layout/vList3"/>
    <dgm:cxn modelId="{33C954F9-3C36-42E9-8E56-16048734EEF9}" type="presParOf" srcId="{7FDD3C0C-389A-4774-B3E8-7E9D939A59F3}" destId="{F6FDB023-B704-4329-A3A9-E7522C4E648B}" srcOrd="1" destOrd="0" presId="urn:microsoft.com/office/officeart/2005/8/layout/vList3"/>
    <dgm:cxn modelId="{3180CB39-9AF3-4D98-BB89-43EA1E3A571E}" type="presParOf" srcId="{7FDD3C0C-389A-4774-B3E8-7E9D939A59F3}" destId="{4E09495C-7F5A-4E24-B981-8943E511253D}" srcOrd="2" destOrd="0" presId="urn:microsoft.com/office/officeart/2005/8/layout/vList3"/>
    <dgm:cxn modelId="{F1154CCC-0B13-41B3-8233-5292BC2527AC}" type="presParOf" srcId="{4E09495C-7F5A-4E24-B981-8943E511253D}" destId="{97BF48D7-C2A6-43EC-8A11-A835A34E7B78}" srcOrd="0" destOrd="0" presId="urn:microsoft.com/office/officeart/2005/8/layout/vList3"/>
    <dgm:cxn modelId="{033AD836-0BD3-4132-ADAF-516C1D0BBB89}" type="presParOf" srcId="{4E09495C-7F5A-4E24-B981-8943E511253D}" destId="{72F9504B-B379-4238-AF67-79105C575782}" srcOrd="1" destOrd="0" presId="urn:microsoft.com/office/officeart/2005/8/layout/vList3"/>
    <dgm:cxn modelId="{C4E3FF1A-85B1-48D3-8F8C-FA6C192F54BC}" type="presParOf" srcId="{7FDD3C0C-389A-4774-B3E8-7E9D939A59F3}" destId="{56C6BA36-9108-446A-AC47-7B2CC7639D95}" srcOrd="3" destOrd="0" presId="urn:microsoft.com/office/officeart/2005/8/layout/vList3"/>
    <dgm:cxn modelId="{83E5799A-E4B7-4F45-8930-F57DBE5DC9C0}" type="presParOf" srcId="{7FDD3C0C-389A-4774-B3E8-7E9D939A59F3}" destId="{CDD0347D-588E-44CF-A4E3-0AEE338A39AB}" srcOrd="4" destOrd="0" presId="urn:microsoft.com/office/officeart/2005/8/layout/vList3"/>
    <dgm:cxn modelId="{4470E3A7-3138-4A9B-85C3-090983670646}" type="presParOf" srcId="{CDD0347D-588E-44CF-A4E3-0AEE338A39AB}" destId="{BD7EE10C-C84D-4727-8879-C9D03D797F05}" srcOrd="0" destOrd="0" presId="urn:microsoft.com/office/officeart/2005/8/layout/vList3"/>
    <dgm:cxn modelId="{8C24180B-FE44-4EED-B3FD-44D1C32B278B}" type="presParOf" srcId="{CDD0347D-588E-44CF-A4E3-0AEE338A39AB}" destId="{E7826A59-E594-4769-9B86-B17AB94D68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8A433E-444A-4C2E-BD9D-765263BA56B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7AB46AA-8EFA-46D8-A2BB-99E5E21B832A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sz="1600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Posedă proprietăți solubilizante remarcabile.</a:t>
          </a:r>
          <a:endParaRPr lang="en-US" sz="1600" dirty="0">
            <a:solidFill>
              <a:schemeClr val="accent6"/>
            </a:solidFill>
          </a:endParaRPr>
        </a:p>
      </dgm:t>
    </dgm:pt>
    <dgm:pt modelId="{F8B01883-CEE4-4BE2-9776-B0CB81F76234}" type="parTrans" cxnId="{9E2F51E6-3377-4814-BF62-AC0D93589540}">
      <dgm:prSet/>
      <dgm:spPr/>
      <dgm:t>
        <a:bodyPr/>
        <a:lstStyle/>
        <a:p>
          <a:endParaRPr lang="en-US"/>
        </a:p>
      </dgm:t>
    </dgm:pt>
    <dgm:pt modelId="{45DD49EF-4CA8-4A4E-BD69-01FBA791866F}" type="sibTrans" cxnId="{9E2F51E6-3377-4814-BF62-AC0D93589540}">
      <dgm:prSet/>
      <dgm:spPr/>
      <dgm:t>
        <a:bodyPr/>
        <a:lstStyle/>
        <a:p>
          <a:endParaRPr lang="en-US"/>
        </a:p>
      </dgm:t>
    </dgm:pt>
    <dgm:pt modelId="{0A42FD24-65B6-4A06-966B-1435123A0849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sz="1600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Capacitatea redusă a moleculelor de a străbate stratul cornos al pielii poate fi îmbunătățită prin integrarea lor în nanobureți.</a:t>
          </a:r>
          <a:endParaRPr lang="en-US" sz="1600" dirty="0">
            <a:solidFill>
              <a:schemeClr val="accent6"/>
            </a:solidFill>
          </a:endParaRPr>
        </a:p>
      </dgm:t>
    </dgm:pt>
    <dgm:pt modelId="{3CB3F06D-E817-472F-AC2F-18235FF35B4B}" type="parTrans" cxnId="{63DD1A1D-F921-480E-BA39-0BD78796322A}">
      <dgm:prSet/>
      <dgm:spPr/>
      <dgm:t>
        <a:bodyPr/>
        <a:lstStyle/>
        <a:p>
          <a:endParaRPr lang="en-US"/>
        </a:p>
      </dgm:t>
    </dgm:pt>
    <dgm:pt modelId="{B257DA34-7828-45D6-9920-C4AA1003DA89}" type="sibTrans" cxnId="{63DD1A1D-F921-480E-BA39-0BD78796322A}">
      <dgm:prSet/>
      <dgm:spPr/>
      <dgm:t>
        <a:bodyPr/>
        <a:lstStyle/>
        <a:p>
          <a:endParaRPr lang="en-US"/>
        </a:p>
      </dgm:t>
    </dgm:pt>
    <dgm:pt modelId="{AE0104EE-A06A-48AF-AC37-127EEBC39E0C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sz="1600" b="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Suprafața internă mare oferă o capacitate mare de încărcare cu principii active.</a:t>
          </a:r>
          <a:endParaRPr lang="en-US" sz="1600" dirty="0">
            <a:solidFill>
              <a:schemeClr val="accent6"/>
            </a:solidFill>
          </a:endParaRPr>
        </a:p>
      </dgm:t>
    </dgm:pt>
    <dgm:pt modelId="{3055B03E-6885-42EB-A695-C3D1443CE36E}" type="parTrans" cxnId="{B6A96595-5592-454A-BF82-FFAA49DBA7F9}">
      <dgm:prSet/>
      <dgm:spPr/>
      <dgm:t>
        <a:bodyPr/>
        <a:lstStyle/>
        <a:p>
          <a:endParaRPr lang="en-US"/>
        </a:p>
      </dgm:t>
    </dgm:pt>
    <dgm:pt modelId="{7E4CAA71-8AD0-4DE7-90EA-2D5FF8E98BAF}" type="sibTrans" cxnId="{B6A96595-5592-454A-BF82-FFAA49DBA7F9}">
      <dgm:prSet/>
      <dgm:spPr/>
      <dgm:t>
        <a:bodyPr/>
        <a:lstStyle/>
        <a:p>
          <a:endParaRPr lang="en-US"/>
        </a:p>
      </dgm:t>
    </dgm:pt>
    <dgm:pt modelId="{7FDD3C0C-389A-4774-B3E8-7E9D939A59F3}" type="pres">
      <dgm:prSet presAssocID="{FC8A433E-444A-4C2E-BD9D-765263BA56B5}" presName="linearFlow" presStyleCnt="0">
        <dgm:presLayoutVars>
          <dgm:dir/>
          <dgm:resizeHandles val="exact"/>
        </dgm:presLayoutVars>
      </dgm:prSet>
      <dgm:spPr/>
    </dgm:pt>
    <dgm:pt modelId="{726EC296-30A7-46AF-9F7E-3586DA41C81B}" type="pres">
      <dgm:prSet presAssocID="{C7AB46AA-8EFA-46D8-A2BB-99E5E21B832A}" presName="composite" presStyleCnt="0"/>
      <dgm:spPr/>
    </dgm:pt>
    <dgm:pt modelId="{2822C13D-5FE1-454F-A57B-43CD752FDD1D}" type="pres">
      <dgm:prSet presAssocID="{C7AB46AA-8EFA-46D8-A2BB-99E5E21B832A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E89FA461-8D2E-423A-8730-1CB3EC66F82B}" type="pres">
      <dgm:prSet presAssocID="{C7AB46AA-8EFA-46D8-A2BB-99E5E21B832A}" presName="txShp" presStyleLbl="node1" presStyleIdx="0" presStyleCnt="3">
        <dgm:presLayoutVars>
          <dgm:bulletEnabled val="1"/>
        </dgm:presLayoutVars>
      </dgm:prSet>
      <dgm:spPr/>
    </dgm:pt>
    <dgm:pt modelId="{F6FDB023-B704-4329-A3A9-E7522C4E648B}" type="pres">
      <dgm:prSet presAssocID="{45DD49EF-4CA8-4A4E-BD69-01FBA791866F}" presName="spacing" presStyleCnt="0"/>
      <dgm:spPr/>
    </dgm:pt>
    <dgm:pt modelId="{4E09495C-7F5A-4E24-B981-8943E511253D}" type="pres">
      <dgm:prSet presAssocID="{0A42FD24-65B6-4A06-966B-1435123A0849}" presName="composite" presStyleCnt="0"/>
      <dgm:spPr/>
    </dgm:pt>
    <dgm:pt modelId="{97BF48D7-C2A6-43EC-8A11-A835A34E7B78}" type="pres">
      <dgm:prSet presAssocID="{0A42FD24-65B6-4A06-966B-1435123A0849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2F9504B-B379-4238-AF67-79105C575782}" type="pres">
      <dgm:prSet presAssocID="{0A42FD24-65B6-4A06-966B-1435123A0849}" presName="txShp" presStyleLbl="node1" presStyleIdx="1" presStyleCnt="3">
        <dgm:presLayoutVars>
          <dgm:bulletEnabled val="1"/>
        </dgm:presLayoutVars>
      </dgm:prSet>
      <dgm:spPr/>
    </dgm:pt>
    <dgm:pt modelId="{56C6BA36-9108-446A-AC47-7B2CC7639D95}" type="pres">
      <dgm:prSet presAssocID="{B257DA34-7828-45D6-9920-C4AA1003DA89}" presName="spacing" presStyleCnt="0"/>
      <dgm:spPr/>
    </dgm:pt>
    <dgm:pt modelId="{CDD0347D-588E-44CF-A4E3-0AEE338A39AB}" type="pres">
      <dgm:prSet presAssocID="{AE0104EE-A06A-48AF-AC37-127EEBC39E0C}" presName="composite" presStyleCnt="0"/>
      <dgm:spPr/>
    </dgm:pt>
    <dgm:pt modelId="{BD7EE10C-C84D-4727-8879-C9D03D797F05}" type="pres">
      <dgm:prSet presAssocID="{AE0104EE-A06A-48AF-AC37-127EEBC39E0C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E7826A59-E594-4769-9B86-B17AB94D680C}" type="pres">
      <dgm:prSet presAssocID="{AE0104EE-A06A-48AF-AC37-127EEBC39E0C}" presName="txShp" presStyleLbl="node1" presStyleIdx="2" presStyleCnt="3">
        <dgm:presLayoutVars>
          <dgm:bulletEnabled val="1"/>
        </dgm:presLayoutVars>
      </dgm:prSet>
      <dgm:spPr/>
    </dgm:pt>
  </dgm:ptLst>
  <dgm:cxnLst>
    <dgm:cxn modelId="{10109812-4C25-49D9-BF68-048FAEDD4A9F}" type="presOf" srcId="{FC8A433E-444A-4C2E-BD9D-765263BA56B5}" destId="{7FDD3C0C-389A-4774-B3E8-7E9D939A59F3}" srcOrd="0" destOrd="0" presId="urn:microsoft.com/office/officeart/2005/8/layout/vList3"/>
    <dgm:cxn modelId="{63DD1A1D-F921-480E-BA39-0BD78796322A}" srcId="{FC8A433E-444A-4C2E-BD9D-765263BA56B5}" destId="{0A42FD24-65B6-4A06-966B-1435123A0849}" srcOrd="1" destOrd="0" parTransId="{3CB3F06D-E817-472F-AC2F-18235FF35B4B}" sibTransId="{B257DA34-7828-45D6-9920-C4AA1003DA89}"/>
    <dgm:cxn modelId="{9877178E-D95B-4E77-9F4D-72E6404A1F42}" type="presOf" srcId="{0A42FD24-65B6-4A06-966B-1435123A0849}" destId="{72F9504B-B379-4238-AF67-79105C575782}" srcOrd="0" destOrd="0" presId="urn:microsoft.com/office/officeart/2005/8/layout/vList3"/>
    <dgm:cxn modelId="{B6A96595-5592-454A-BF82-FFAA49DBA7F9}" srcId="{FC8A433E-444A-4C2E-BD9D-765263BA56B5}" destId="{AE0104EE-A06A-48AF-AC37-127EEBC39E0C}" srcOrd="2" destOrd="0" parTransId="{3055B03E-6885-42EB-A695-C3D1443CE36E}" sibTransId="{7E4CAA71-8AD0-4DE7-90EA-2D5FF8E98BAF}"/>
    <dgm:cxn modelId="{621E7BC8-5D0C-4712-8B1E-BBC2783A3CD8}" type="presOf" srcId="{AE0104EE-A06A-48AF-AC37-127EEBC39E0C}" destId="{E7826A59-E594-4769-9B86-B17AB94D680C}" srcOrd="0" destOrd="0" presId="urn:microsoft.com/office/officeart/2005/8/layout/vList3"/>
    <dgm:cxn modelId="{9E2F51E6-3377-4814-BF62-AC0D93589540}" srcId="{FC8A433E-444A-4C2E-BD9D-765263BA56B5}" destId="{C7AB46AA-8EFA-46D8-A2BB-99E5E21B832A}" srcOrd="0" destOrd="0" parTransId="{F8B01883-CEE4-4BE2-9776-B0CB81F76234}" sibTransId="{45DD49EF-4CA8-4A4E-BD69-01FBA791866F}"/>
    <dgm:cxn modelId="{65BCBEF7-095E-4498-99C6-8B3F12696CCE}" type="presOf" srcId="{C7AB46AA-8EFA-46D8-A2BB-99E5E21B832A}" destId="{E89FA461-8D2E-423A-8730-1CB3EC66F82B}" srcOrd="0" destOrd="0" presId="urn:microsoft.com/office/officeart/2005/8/layout/vList3"/>
    <dgm:cxn modelId="{2B8F7C3B-E692-47CE-942A-B15507DA2876}" type="presParOf" srcId="{7FDD3C0C-389A-4774-B3E8-7E9D939A59F3}" destId="{726EC296-30A7-46AF-9F7E-3586DA41C81B}" srcOrd="0" destOrd="0" presId="urn:microsoft.com/office/officeart/2005/8/layout/vList3"/>
    <dgm:cxn modelId="{E8238F9E-F24A-418A-806D-2C9D42C88D3F}" type="presParOf" srcId="{726EC296-30A7-46AF-9F7E-3586DA41C81B}" destId="{2822C13D-5FE1-454F-A57B-43CD752FDD1D}" srcOrd="0" destOrd="0" presId="urn:microsoft.com/office/officeart/2005/8/layout/vList3"/>
    <dgm:cxn modelId="{F6F1416B-88B3-4955-B5C8-2582BBCFCD06}" type="presParOf" srcId="{726EC296-30A7-46AF-9F7E-3586DA41C81B}" destId="{E89FA461-8D2E-423A-8730-1CB3EC66F82B}" srcOrd="1" destOrd="0" presId="urn:microsoft.com/office/officeart/2005/8/layout/vList3"/>
    <dgm:cxn modelId="{33C954F9-3C36-42E9-8E56-16048734EEF9}" type="presParOf" srcId="{7FDD3C0C-389A-4774-B3E8-7E9D939A59F3}" destId="{F6FDB023-B704-4329-A3A9-E7522C4E648B}" srcOrd="1" destOrd="0" presId="urn:microsoft.com/office/officeart/2005/8/layout/vList3"/>
    <dgm:cxn modelId="{3180CB39-9AF3-4D98-BB89-43EA1E3A571E}" type="presParOf" srcId="{7FDD3C0C-389A-4774-B3E8-7E9D939A59F3}" destId="{4E09495C-7F5A-4E24-B981-8943E511253D}" srcOrd="2" destOrd="0" presId="urn:microsoft.com/office/officeart/2005/8/layout/vList3"/>
    <dgm:cxn modelId="{F1154CCC-0B13-41B3-8233-5292BC2527AC}" type="presParOf" srcId="{4E09495C-7F5A-4E24-B981-8943E511253D}" destId="{97BF48D7-C2A6-43EC-8A11-A835A34E7B78}" srcOrd="0" destOrd="0" presId="urn:microsoft.com/office/officeart/2005/8/layout/vList3"/>
    <dgm:cxn modelId="{033AD836-0BD3-4132-ADAF-516C1D0BBB89}" type="presParOf" srcId="{4E09495C-7F5A-4E24-B981-8943E511253D}" destId="{72F9504B-B379-4238-AF67-79105C575782}" srcOrd="1" destOrd="0" presId="urn:microsoft.com/office/officeart/2005/8/layout/vList3"/>
    <dgm:cxn modelId="{C4E3FF1A-85B1-48D3-8F8C-FA6C192F54BC}" type="presParOf" srcId="{7FDD3C0C-389A-4774-B3E8-7E9D939A59F3}" destId="{56C6BA36-9108-446A-AC47-7B2CC7639D95}" srcOrd="3" destOrd="0" presId="urn:microsoft.com/office/officeart/2005/8/layout/vList3"/>
    <dgm:cxn modelId="{83E5799A-E4B7-4F45-8930-F57DBE5DC9C0}" type="presParOf" srcId="{7FDD3C0C-389A-4774-B3E8-7E9D939A59F3}" destId="{CDD0347D-588E-44CF-A4E3-0AEE338A39AB}" srcOrd="4" destOrd="0" presId="urn:microsoft.com/office/officeart/2005/8/layout/vList3"/>
    <dgm:cxn modelId="{4470E3A7-3138-4A9B-85C3-090983670646}" type="presParOf" srcId="{CDD0347D-588E-44CF-A4E3-0AEE338A39AB}" destId="{BD7EE10C-C84D-4727-8879-C9D03D797F05}" srcOrd="0" destOrd="0" presId="urn:microsoft.com/office/officeart/2005/8/layout/vList3"/>
    <dgm:cxn modelId="{8C24180B-FE44-4EED-B3FD-44D1C32B278B}" type="presParOf" srcId="{CDD0347D-588E-44CF-A4E3-0AEE338A39AB}" destId="{E7826A59-E594-4769-9B86-B17AB94D68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8A433E-444A-4C2E-BD9D-765263BA56B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7AB46AA-8EFA-46D8-A2BB-99E5E21B832A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Pot fi utilizați ca agenți stabilizanți ai emulsiilor ulei în apă.</a:t>
          </a:r>
          <a:endParaRPr lang="en-US" sz="160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F8B01883-CEE4-4BE2-9776-B0CB81F76234}" type="parTrans" cxnId="{9E2F51E6-3377-4814-BF62-AC0D93589540}">
      <dgm:prSet/>
      <dgm:spPr/>
      <dgm:t>
        <a:bodyPr/>
        <a:lstStyle/>
        <a:p>
          <a:endParaRPr lang="en-US"/>
        </a:p>
      </dgm:t>
    </dgm:pt>
    <dgm:pt modelId="{45DD49EF-4CA8-4A4E-BD69-01FBA791866F}" type="sibTrans" cxnId="{9E2F51E6-3377-4814-BF62-AC0D93589540}">
      <dgm:prSet/>
      <dgm:spPr/>
      <dgm:t>
        <a:bodyPr/>
        <a:lstStyle/>
        <a:p>
          <a:endParaRPr lang="en-US"/>
        </a:p>
      </dgm:t>
    </dgm:pt>
    <dgm:pt modelId="{0A42FD24-65B6-4A06-966B-1435123A0849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Pot fi utilizați ca absorbanți ai substanțelor poluante, toxine.</a:t>
          </a:r>
          <a:endParaRPr lang="en-US" sz="160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CB3F06D-E817-472F-AC2F-18235FF35B4B}" type="parTrans" cxnId="{63DD1A1D-F921-480E-BA39-0BD78796322A}">
      <dgm:prSet/>
      <dgm:spPr/>
      <dgm:t>
        <a:bodyPr/>
        <a:lstStyle/>
        <a:p>
          <a:endParaRPr lang="en-US"/>
        </a:p>
      </dgm:t>
    </dgm:pt>
    <dgm:pt modelId="{B257DA34-7828-45D6-9920-C4AA1003DA89}" type="sibTrans" cxnId="{63DD1A1D-F921-480E-BA39-0BD78796322A}">
      <dgm:prSet/>
      <dgm:spPr/>
      <dgm:t>
        <a:bodyPr/>
        <a:lstStyle/>
        <a:p>
          <a:endParaRPr lang="en-US"/>
        </a:p>
      </dgm:t>
    </dgm:pt>
    <dgm:pt modelId="{AE0104EE-A06A-48AF-AC37-127EEBC39E0C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o-RO" sz="16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Își păstrează forma stabilă chiar și pentru nivele ridicate de diluție, ceea ce nu se întâmplă în cazul altor sisteme lichide cristaline.</a:t>
          </a:r>
          <a:endParaRPr lang="en-US" sz="160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3055B03E-6885-42EB-A695-C3D1443CE36E}" type="parTrans" cxnId="{B6A96595-5592-454A-BF82-FFAA49DBA7F9}">
      <dgm:prSet/>
      <dgm:spPr/>
      <dgm:t>
        <a:bodyPr/>
        <a:lstStyle/>
        <a:p>
          <a:endParaRPr lang="en-US"/>
        </a:p>
      </dgm:t>
    </dgm:pt>
    <dgm:pt modelId="{7E4CAA71-8AD0-4DE7-90EA-2D5FF8E98BAF}" type="sibTrans" cxnId="{B6A96595-5592-454A-BF82-FFAA49DBA7F9}">
      <dgm:prSet/>
      <dgm:spPr/>
      <dgm:t>
        <a:bodyPr/>
        <a:lstStyle/>
        <a:p>
          <a:endParaRPr lang="en-US"/>
        </a:p>
      </dgm:t>
    </dgm:pt>
    <dgm:pt modelId="{7FDD3C0C-389A-4774-B3E8-7E9D939A59F3}" type="pres">
      <dgm:prSet presAssocID="{FC8A433E-444A-4C2E-BD9D-765263BA56B5}" presName="linearFlow" presStyleCnt="0">
        <dgm:presLayoutVars>
          <dgm:dir/>
          <dgm:resizeHandles val="exact"/>
        </dgm:presLayoutVars>
      </dgm:prSet>
      <dgm:spPr/>
    </dgm:pt>
    <dgm:pt modelId="{726EC296-30A7-46AF-9F7E-3586DA41C81B}" type="pres">
      <dgm:prSet presAssocID="{C7AB46AA-8EFA-46D8-A2BB-99E5E21B832A}" presName="composite" presStyleCnt="0"/>
      <dgm:spPr/>
    </dgm:pt>
    <dgm:pt modelId="{2822C13D-5FE1-454F-A57B-43CD752FDD1D}" type="pres">
      <dgm:prSet presAssocID="{C7AB46AA-8EFA-46D8-A2BB-99E5E21B832A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E89FA461-8D2E-423A-8730-1CB3EC66F82B}" type="pres">
      <dgm:prSet presAssocID="{C7AB46AA-8EFA-46D8-A2BB-99E5E21B832A}" presName="txShp" presStyleLbl="node1" presStyleIdx="0" presStyleCnt="3">
        <dgm:presLayoutVars>
          <dgm:bulletEnabled val="1"/>
        </dgm:presLayoutVars>
      </dgm:prSet>
      <dgm:spPr/>
    </dgm:pt>
    <dgm:pt modelId="{F6FDB023-B704-4329-A3A9-E7522C4E648B}" type="pres">
      <dgm:prSet presAssocID="{45DD49EF-4CA8-4A4E-BD69-01FBA791866F}" presName="spacing" presStyleCnt="0"/>
      <dgm:spPr/>
    </dgm:pt>
    <dgm:pt modelId="{4E09495C-7F5A-4E24-B981-8943E511253D}" type="pres">
      <dgm:prSet presAssocID="{0A42FD24-65B6-4A06-966B-1435123A0849}" presName="composite" presStyleCnt="0"/>
      <dgm:spPr/>
    </dgm:pt>
    <dgm:pt modelId="{97BF48D7-C2A6-43EC-8A11-A835A34E7B78}" type="pres">
      <dgm:prSet presAssocID="{0A42FD24-65B6-4A06-966B-1435123A0849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72F9504B-B379-4238-AF67-79105C575782}" type="pres">
      <dgm:prSet presAssocID="{0A42FD24-65B6-4A06-966B-1435123A0849}" presName="txShp" presStyleLbl="node1" presStyleIdx="1" presStyleCnt="3">
        <dgm:presLayoutVars>
          <dgm:bulletEnabled val="1"/>
        </dgm:presLayoutVars>
      </dgm:prSet>
      <dgm:spPr/>
    </dgm:pt>
    <dgm:pt modelId="{56C6BA36-9108-446A-AC47-7B2CC7639D95}" type="pres">
      <dgm:prSet presAssocID="{B257DA34-7828-45D6-9920-C4AA1003DA89}" presName="spacing" presStyleCnt="0"/>
      <dgm:spPr/>
    </dgm:pt>
    <dgm:pt modelId="{CDD0347D-588E-44CF-A4E3-0AEE338A39AB}" type="pres">
      <dgm:prSet presAssocID="{AE0104EE-A06A-48AF-AC37-127EEBC39E0C}" presName="composite" presStyleCnt="0"/>
      <dgm:spPr/>
    </dgm:pt>
    <dgm:pt modelId="{BD7EE10C-C84D-4727-8879-C9D03D797F05}" type="pres">
      <dgm:prSet presAssocID="{AE0104EE-A06A-48AF-AC37-127EEBC39E0C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E7826A59-E594-4769-9B86-B17AB94D680C}" type="pres">
      <dgm:prSet presAssocID="{AE0104EE-A06A-48AF-AC37-127EEBC39E0C}" presName="txShp" presStyleLbl="node1" presStyleIdx="2" presStyleCnt="3">
        <dgm:presLayoutVars>
          <dgm:bulletEnabled val="1"/>
        </dgm:presLayoutVars>
      </dgm:prSet>
      <dgm:spPr/>
    </dgm:pt>
  </dgm:ptLst>
  <dgm:cxnLst>
    <dgm:cxn modelId="{10109812-4C25-49D9-BF68-048FAEDD4A9F}" type="presOf" srcId="{FC8A433E-444A-4C2E-BD9D-765263BA56B5}" destId="{7FDD3C0C-389A-4774-B3E8-7E9D939A59F3}" srcOrd="0" destOrd="0" presId="urn:microsoft.com/office/officeart/2005/8/layout/vList3"/>
    <dgm:cxn modelId="{63DD1A1D-F921-480E-BA39-0BD78796322A}" srcId="{FC8A433E-444A-4C2E-BD9D-765263BA56B5}" destId="{0A42FD24-65B6-4A06-966B-1435123A0849}" srcOrd="1" destOrd="0" parTransId="{3CB3F06D-E817-472F-AC2F-18235FF35B4B}" sibTransId="{B257DA34-7828-45D6-9920-C4AA1003DA89}"/>
    <dgm:cxn modelId="{9877178E-D95B-4E77-9F4D-72E6404A1F42}" type="presOf" srcId="{0A42FD24-65B6-4A06-966B-1435123A0849}" destId="{72F9504B-B379-4238-AF67-79105C575782}" srcOrd="0" destOrd="0" presId="urn:microsoft.com/office/officeart/2005/8/layout/vList3"/>
    <dgm:cxn modelId="{B6A96595-5592-454A-BF82-FFAA49DBA7F9}" srcId="{FC8A433E-444A-4C2E-BD9D-765263BA56B5}" destId="{AE0104EE-A06A-48AF-AC37-127EEBC39E0C}" srcOrd="2" destOrd="0" parTransId="{3055B03E-6885-42EB-A695-C3D1443CE36E}" sibTransId="{7E4CAA71-8AD0-4DE7-90EA-2D5FF8E98BAF}"/>
    <dgm:cxn modelId="{621E7BC8-5D0C-4712-8B1E-BBC2783A3CD8}" type="presOf" srcId="{AE0104EE-A06A-48AF-AC37-127EEBC39E0C}" destId="{E7826A59-E594-4769-9B86-B17AB94D680C}" srcOrd="0" destOrd="0" presId="urn:microsoft.com/office/officeart/2005/8/layout/vList3"/>
    <dgm:cxn modelId="{9E2F51E6-3377-4814-BF62-AC0D93589540}" srcId="{FC8A433E-444A-4C2E-BD9D-765263BA56B5}" destId="{C7AB46AA-8EFA-46D8-A2BB-99E5E21B832A}" srcOrd="0" destOrd="0" parTransId="{F8B01883-CEE4-4BE2-9776-B0CB81F76234}" sibTransId="{45DD49EF-4CA8-4A4E-BD69-01FBA791866F}"/>
    <dgm:cxn modelId="{65BCBEF7-095E-4498-99C6-8B3F12696CCE}" type="presOf" srcId="{C7AB46AA-8EFA-46D8-A2BB-99E5E21B832A}" destId="{E89FA461-8D2E-423A-8730-1CB3EC66F82B}" srcOrd="0" destOrd="0" presId="urn:microsoft.com/office/officeart/2005/8/layout/vList3"/>
    <dgm:cxn modelId="{2B8F7C3B-E692-47CE-942A-B15507DA2876}" type="presParOf" srcId="{7FDD3C0C-389A-4774-B3E8-7E9D939A59F3}" destId="{726EC296-30A7-46AF-9F7E-3586DA41C81B}" srcOrd="0" destOrd="0" presId="urn:microsoft.com/office/officeart/2005/8/layout/vList3"/>
    <dgm:cxn modelId="{E8238F9E-F24A-418A-806D-2C9D42C88D3F}" type="presParOf" srcId="{726EC296-30A7-46AF-9F7E-3586DA41C81B}" destId="{2822C13D-5FE1-454F-A57B-43CD752FDD1D}" srcOrd="0" destOrd="0" presId="urn:microsoft.com/office/officeart/2005/8/layout/vList3"/>
    <dgm:cxn modelId="{F6F1416B-88B3-4955-B5C8-2582BBCFCD06}" type="presParOf" srcId="{726EC296-30A7-46AF-9F7E-3586DA41C81B}" destId="{E89FA461-8D2E-423A-8730-1CB3EC66F82B}" srcOrd="1" destOrd="0" presId="urn:microsoft.com/office/officeart/2005/8/layout/vList3"/>
    <dgm:cxn modelId="{33C954F9-3C36-42E9-8E56-16048734EEF9}" type="presParOf" srcId="{7FDD3C0C-389A-4774-B3E8-7E9D939A59F3}" destId="{F6FDB023-B704-4329-A3A9-E7522C4E648B}" srcOrd="1" destOrd="0" presId="urn:microsoft.com/office/officeart/2005/8/layout/vList3"/>
    <dgm:cxn modelId="{3180CB39-9AF3-4D98-BB89-43EA1E3A571E}" type="presParOf" srcId="{7FDD3C0C-389A-4774-B3E8-7E9D939A59F3}" destId="{4E09495C-7F5A-4E24-B981-8943E511253D}" srcOrd="2" destOrd="0" presId="urn:microsoft.com/office/officeart/2005/8/layout/vList3"/>
    <dgm:cxn modelId="{F1154CCC-0B13-41B3-8233-5292BC2527AC}" type="presParOf" srcId="{4E09495C-7F5A-4E24-B981-8943E511253D}" destId="{97BF48D7-C2A6-43EC-8A11-A835A34E7B78}" srcOrd="0" destOrd="0" presId="urn:microsoft.com/office/officeart/2005/8/layout/vList3"/>
    <dgm:cxn modelId="{033AD836-0BD3-4132-ADAF-516C1D0BBB89}" type="presParOf" srcId="{4E09495C-7F5A-4E24-B981-8943E511253D}" destId="{72F9504B-B379-4238-AF67-79105C575782}" srcOrd="1" destOrd="0" presId="urn:microsoft.com/office/officeart/2005/8/layout/vList3"/>
    <dgm:cxn modelId="{C4E3FF1A-85B1-48D3-8F8C-FA6C192F54BC}" type="presParOf" srcId="{7FDD3C0C-389A-4774-B3E8-7E9D939A59F3}" destId="{56C6BA36-9108-446A-AC47-7B2CC7639D95}" srcOrd="3" destOrd="0" presId="urn:microsoft.com/office/officeart/2005/8/layout/vList3"/>
    <dgm:cxn modelId="{83E5799A-E4B7-4F45-8930-F57DBE5DC9C0}" type="presParOf" srcId="{7FDD3C0C-389A-4774-B3E8-7E9D939A59F3}" destId="{CDD0347D-588E-44CF-A4E3-0AEE338A39AB}" srcOrd="4" destOrd="0" presId="urn:microsoft.com/office/officeart/2005/8/layout/vList3"/>
    <dgm:cxn modelId="{4470E3A7-3138-4A9B-85C3-090983670646}" type="presParOf" srcId="{CDD0347D-588E-44CF-A4E3-0AEE338A39AB}" destId="{BD7EE10C-C84D-4727-8879-C9D03D797F05}" srcOrd="0" destOrd="0" presId="urn:microsoft.com/office/officeart/2005/8/layout/vList3"/>
    <dgm:cxn modelId="{8C24180B-FE44-4EED-B3FD-44D1C32B278B}" type="presParOf" srcId="{CDD0347D-588E-44CF-A4E3-0AEE338A39AB}" destId="{E7826A59-E594-4769-9B86-B17AB94D68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0A324-E033-4DE7-8DE4-E78914E4E1E1}">
      <dsp:nvSpPr>
        <dsp:cNvPr id="0" name=""/>
        <dsp:cNvSpPr/>
      </dsp:nvSpPr>
      <dsp:spPr>
        <a:xfrm>
          <a:off x="1386569" y="443264"/>
          <a:ext cx="2954523" cy="2954523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0BB682-909A-4F0F-9543-99DBACAC3AFE}">
      <dsp:nvSpPr>
        <dsp:cNvPr id="0" name=""/>
        <dsp:cNvSpPr/>
      </dsp:nvSpPr>
      <dsp:spPr>
        <a:xfrm>
          <a:off x="1386569" y="443264"/>
          <a:ext cx="2954523" cy="2954523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320D7C-DA31-4454-BFA1-A3AEFDE1F985}">
      <dsp:nvSpPr>
        <dsp:cNvPr id="0" name=""/>
        <dsp:cNvSpPr/>
      </dsp:nvSpPr>
      <dsp:spPr>
        <a:xfrm>
          <a:off x="1386569" y="443264"/>
          <a:ext cx="2954523" cy="2954523"/>
        </a:xfrm>
        <a:prstGeom prst="blockArc">
          <a:avLst>
            <a:gd name="adj1" fmla="val 0"/>
            <a:gd name="adj2" fmla="val 540000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EE56C7B-6586-4C7A-B18F-F4AD1D0651C2}">
      <dsp:nvSpPr>
        <dsp:cNvPr id="0" name=""/>
        <dsp:cNvSpPr/>
      </dsp:nvSpPr>
      <dsp:spPr>
        <a:xfrm>
          <a:off x="1386569" y="443264"/>
          <a:ext cx="2954523" cy="2954523"/>
        </a:xfrm>
        <a:prstGeom prst="blockArc">
          <a:avLst>
            <a:gd name="adj1" fmla="val 16200000"/>
            <a:gd name="adj2" fmla="val 0"/>
            <a:gd name="adj3" fmla="val 46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7FDADCE-5C97-4B17-B473-0C40DB7CFE7C}">
      <dsp:nvSpPr>
        <dsp:cNvPr id="0" name=""/>
        <dsp:cNvSpPr/>
      </dsp:nvSpPr>
      <dsp:spPr>
        <a:xfrm>
          <a:off x="2183531" y="1240226"/>
          <a:ext cx="1360599" cy="13605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>
              <a:latin typeface="Lato "/>
            </a:rPr>
            <a:t>Metode principale</a:t>
          </a:r>
          <a:endParaRPr lang="en-US" sz="1600" kern="1200" dirty="0">
            <a:latin typeface="Lato "/>
          </a:endParaRPr>
        </a:p>
      </dsp:txBody>
      <dsp:txXfrm>
        <a:off x="2382786" y="1439481"/>
        <a:ext cx="962089" cy="962089"/>
      </dsp:txXfrm>
    </dsp:sp>
    <dsp:sp modelId="{906EE9EF-ADD3-4022-AC67-37A431FC33F7}">
      <dsp:nvSpPr>
        <dsp:cNvPr id="0" name=""/>
        <dsp:cNvSpPr/>
      </dsp:nvSpPr>
      <dsp:spPr>
        <a:xfrm>
          <a:off x="2387621" y="1341"/>
          <a:ext cx="952419" cy="9524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900" b="1" kern="1200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Polimerizare</a:t>
          </a:r>
          <a:r>
            <a:rPr lang="en-US" sz="9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sz="900" b="1" kern="1200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interfacială</a:t>
          </a:r>
          <a:endParaRPr lang="en-US" sz="900" kern="1200" dirty="0"/>
        </a:p>
      </dsp:txBody>
      <dsp:txXfrm>
        <a:off x="2527100" y="140820"/>
        <a:ext cx="673461" cy="673461"/>
      </dsp:txXfrm>
    </dsp:sp>
    <dsp:sp modelId="{45050A46-3568-4C8F-A5FE-8715B617440E}">
      <dsp:nvSpPr>
        <dsp:cNvPr id="0" name=""/>
        <dsp:cNvSpPr/>
      </dsp:nvSpPr>
      <dsp:spPr>
        <a:xfrm>
          <a:off x="3830595" y="1444316"/>
          <a:ext cx="952419" cy="9524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900" b="1" kern="1200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Metode</a:t>
          </a:r>
          <a:r>
            <a:rPr lang="en-US" sz="9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de cross-linking</a:t>
          </a:r>
          <a:endParaRPr lang="en-US" sz="900" kern="1200" dirty="0"/>
        </a:p>
      </dsp:txBody>
      <dsp:txXfrm>
        <a:off x="3970074" y="1583795"/>
        <a:ext cx="673461" cy="673461"/>
      </dsp:txXfrm>
    </dsp:sp>
    <dsp:sp modelId="{3D60D292-4209-4A67-A272-4D45B63C8777}">
      <dsp:nvSpPr>
        <dsp:cNvPr id="0" name=""/>
        <dsp:cNvSpPr/>
      </dsp:nvSpPr>
      <dsp:spPr>
        <a:xfrm>
          <a:off x="2387621" y="2887290"/>
          <a:ext cx="952419" cy="9524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900" b="1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Metode cu ultrasunete</a:t>
          </a:r>
          <a:endParaRPr lang="en-US" sz="900" b="1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2527100" y="3026769"/>
        <a:ext cx="673461" cy="673461"/>
      </dsp:txXfrm>
    </dsp:sp>
    <dsp:sp modelId="{AB7A02C9-4CB4-4EBD-89C4-F3C6063EAB59}">
      <dsp:nvSpPr>
        <dsp:cNvPr id="0" name=""/>
        <dsp:cNvSpPr/>
      </dsp:nvSpPr>
      <dsp:spPr>
        <a:xfrm>
          <a:off x="944646" y="1444316"/>
          <a:ext cx="952419" cy="95241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900" b="1" kern="1200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Polimerizare</a:t>
          </a:r>
          <a:r>
            <a:rPr lang="en-US" sz="9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sz="900" b="1" kern="1200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în</a:t>
          </a:r>
          <a:r>
            <a:rPr lang="en-US" sz="900" b="1" kern="12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sz="900" b="1" kern="1200" dirty="0" err="1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soluție</a:t>
          </a:r>
          <a:endParaRPr lang="en-US" sz="900" kern="1200" dirty="0"/>
        </a:p>
      </dsp:txBody>
      <dsp:txXfrm>
        <a:off x="1084125" y="1583795"/>
        <a:ext cx="673461" cy="673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FA461-8D2E-423A-8730-1CB3EC66F82B}">
      <dsp:nvSpPr>
        <dsp:cNvPr id="0" name=""/>
        <dsp:cNvSpPr/>
      </dsp:nvSpPr>
      <dsp:spPr>
        <a:xfrm rot="10800000">
          <a:off x="1303641" y="1001"/>
          <a:ext cx="4097307" cy="10864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095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4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Metodele de preparare sunt relativ simple</a:t>
          </a:r>
          <a:r>
            <a:rPr lang="en-US" sz="14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; </a:t>
          </a:r>
          <a:r>
            <a:rPr lang="en-US" sz="1400" b="0" kern="1200" dirty="0" err="1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Stabili</a:t>
          </a:r>
          <a:r>
            <a:rPr lang="en-US" sz="14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 </a:t>
          </a:r>
          <a:r>
            <a:rPr lang="en-US" sz="1400" b="0" kern="1200" dirty="0" err="1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termodinamic</a:t>
          </a:r>
          <a:r>
            <a:rPr lang="en-US" sz="14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; Cost </a:t>
          </a:r>
          <a:r>
            <a:rPr lang="en-US" sz="1400" b="0" kern="1200" dirty="0" err="1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sc</a:t>
          </a:r>
          <a:r>
            <a:rPr lang="ro-RO" sz="14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ăzut.</a:t>
          </a:r>
          <a:endParaRPr lang="en-US" sz="1400" kern="1200" dirty="0">
            <a:solidFill>
              <a:schemeClr val="accent6"/>
            </a:solidFill>
          </a:endParaRPr>
        </a:p>
      </dsp:txBody>
      <dsp:txXfrm rot="10800000">
        <a:off x="1575254" y="1001"/>
        <a:ext cx="3825694" cy="1086451"/>
      </dsp:txXfrm>
    </dsp:sp>
    <dsp:sp modelId="{2822C13D-5FE1-454F-A57B-43CD752FDD1D}">
      <dsp:nvSpPr>
        <dsp:cNvPr id="0" name=""/>
        <dsp:cNvSpPr/>
      </dsp:nvSpPr>
      <dsp:spPr>
        <a:xfrm>
          <a:off x="760415" y="1001"/>
          <a:ext cx="1086451" cy="10864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9504B-B379-4238-AF67-79105C575782}">
      <dsp:nvSpPr>
        <dsp:cNvPr id="0" name=""/>
        <dsp:cNvSpPr/>
      </dsp:nvSpPr>
      <dsp:spPr>
        <a:xfrm rot="10800000">
          <a:off x="1303641" y="1411767"/>
          <a:ext cx="4097307" cy="10864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095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400" b="0" kern="120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4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Au capacitatea de a încorpora molecule lipofile, hidrofile sau amfifile.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en-US" sz="1400" kern="1200" dirty="0"/>
        </a:p>
      </dsp:txBody>
      <dsp:txXfrm rot="10800000">
        <a:off x="1575254" y="1411767"/>
        <a:ext cx="3825694" cy="1086451"/>
      </dsp:txXfrm>
    </dsp:sp>
    <dsp:sp modelId="{97BF48D7-C2A6-43EC-8A11-A835A34E7B78}">
      <dsp:nvSpPr>
        <dsp:cNvPr id="0" name=""/>
        <dsp:cNvSpPr/>
      </dsp:nvSpPr>
      <dsp:spPr>
        <a:xfrm>
          <a:off x="760415" y="1411767"/>
          <a:ext cx="1086451" cy="10864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26A59-E594-4769-9B86-B17AB94D680C}">
      <dsp:nvSpPr>
        <dsp:cNvPr id="0" name=""/>
        <dsp:cNvSpPr/>
      </dsp:nvSpPr>
      <dsp:spPr>
        <a:xfrm rot="10800000">
          <a:off x="1303641" y="2822533"/>
          <a:ext cx="4097307" cy="10864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095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4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Sunt caracterizați de bioadezivitate (formând pe suprafața pielii o structură similară cu membrana biologică) și biocompatibilitate.</a:t>
          </a:r>
          <a:endParaRPr lang="en-US" sz="1400" kern="1200" dirty="0">
            <a:solidFill>
              <a:schemeClr val="accent6"/>
            </a:solidFill>
          </a:endParaRPr>
        </a:p>
      </dsp:txBody>
      <dsp:txXfrm rot="10800000">
        <a:off x="1575254" y="2822533"/>
        <a:ext cx="3825694" cy="1086451"/>
      </dsp:txXfrm>
    </dsp:sp>
    <dsp:sp modelId="{BD7EE10C-C84D-4727-8879-C9D03D797F05}">
      <dsp:nvSpPr>
        <dsp:cNvPr id="0" name=""/>
        <dsp:cNvSpPr/>
      </dsp:nvSpPr>
      <dsp:spPr>
        <a:xfrm>
          <a:off x="760415" y="2822533"/>
          <a:ext cx="1086451" cy="10864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FA461-8D2E-423A-8730-1CB3EC66F82B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6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Posedă proprietăți solubilizante remarcabile.</a:t>
          </a:r>
          <a:endParaRPr lang="en-US" sz="1600" kern="1200" dirty="0">
            <a:solidFill>
              <a:schemeClr val="accent6"/>
            </a:solidFill>
          </a:endParaRPr>
        </a:p>
      </dsp:txBody>
      <dsp:txXfrm rot="10800000">
        <a:off x="1585466" y="1895"/>
        <a:ext cx="3771647" cy="1128772"/>
      </dsp:txXfrm>
    </dsp:sp>
    <dsp:sp modelId="{2822C13D-5FE1-454F-A57B-43CD752FDD1D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9504B-B379-4238-AF67-79105C575782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6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Capacitatea redusă a moleculelor de a străbate stratul cornos al pielii poate fi îmbunătățită prin integrarea lor în nanobureți.</a:t>
          </a:r>
          <a:endParaRPr lang="en-US" sz="1600" kern="1200" dirty="0">
            <a:solidFill>
              <a:schemeClr val="accent6"/>
            </a:solidFill>
          </a:endParaRPr>
        </a:p>
      </dsp:txBody>
      <dsp:txXfrm rot="10800000">
        <a:off x="1585466" y="1467613"/>
        <a:ext cx="3771647" cy="1128772"/>
      </dsp:txXfrm>
    </dsp:sp>
    <dsp:sp modelId="{97BF48D7-C2A6-43EC-8A11-A835A34E7B78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26A59-E594-4769-9B86-B17AB94D680C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600" b="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Suprafața internă mare oferă o capacitate mare de încărcare cu principii active.</a:t>
          </a:r>
          <a:endParaRPr lang="en-US" sz="1600" kern="1200" dirty="0">
            <a:solidFill>
              <a:schemeClr val="accent6"/>
            </a:solidFill>
          </a:endParaRPr>
        </a:p>
      </dsp:txBody>
      <dsp:txXfrm rot="10800000">
        <a:off x="1585466" y="2933332"/>
        <a:ext cx="3771647" cy="1128772"/>
      </dsp:txXfrm>
    </dsp:sp>
    <dsp:sp modelId="{BD7EE10C-C84D-4727-8879-C9D03D797F05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FA461-8D2E-423A-8730-1CB3EC66F82B}">
      <dsp:nvSpPr>
        <dsp:cNvPr id="0" name=""/>
        <dsp:cNvSpPr/>
      </dsp:nvSpPr>
      <dsp:spPr>
        <a:xfrm rot="10800000">
          <a:off x="1303273" y="1895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60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Pot fi utilizați ca agenți stabilizanți ai emulsiilor ulei în apă.</a:t>
          </a:r>
          <a:endParaRPr lang="en-US" sz="1600" kern="120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 rot="10800000">
        <a:off x="1585466" y="1895"/>
        <a:ext cx="3771647" cy="1128772"/>
      </dsp:txXfrm>
    </dsp:sp>
    <dsp:sp modelId="{2822C13D-5FE1-454F-A57B-43CD752FDD1D}">
      <dsp:nvSpPr>
        <dsp:cNvPr id="0" name=""/>
        <dsp:cNvSpPr/>
      </dsp:nvSpPr>
      <dsp:spPr>
        <a:xfrm>
          <a:off x="738886" y="1895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9504B-B379-4238-AF67-79105C575782}">
      <dsp:nvSpPr>
        <dsp:cNvPr id="0" name=""/>
        <dsp:cNvSpPr/>
      </dsp:nvSpPr>
      <dsp:spPr>
        <a:xfrm rot="10800000">
          <a:off x="1303273" y="1467613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60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Pot fi utilizați ca absorbanți ai substanțelor poluante, toxine.</a:t>
          </a:r>
          <a:endParaRPr lang="en-US" sz="1600" kern="120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 rot="10800000">
        <a:off x="1585466" y="1467613"/>
        <a:ext cx="3771647" cy="1128772"/>
      </dsp:txXfrm>
    </dsp:sp>
    <dsp:sp modelId="{97BF48D7-C2A6-43EC-8A11-A835A34E7B78}">
      <dsp:nvSpPr>
        <dsp:cNvPr id="0" name=""/>
        <dsp:cNvSpPr/>
      </dsp:nvSpPr>
      <dsp:spPr>
        <a:xfrm>
          <a:off x="738886" y="1467613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26A59-E594-4769-9B86-B17AB94D680C}">
      <dsp:nvSpPr>
        <dsp:cNvPr id="0" name=""/>
        <dsp:cNvSpPr/>
      </dsp:nvSpPr>
      <dsp:spPr>
        <a:xfrm rot="10800000">
          <a:off x="1303273" y="2933332"/>
          <a:ext cx="4053840" cy="11287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o-RO" sz="1600" kern="1200" dirty="0">
              <a:solidFill>
                <a:schemeClr val="accent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Își păstrează forma stabilă chiar și pentru nivele ridicate de diluție, ceea ce nu se întâmplă în cazul altor sisteme lichide cristaline.</a:t>
          </a:r>
          <a:endParaRPr lang="en-US" sz="1600" kern="1200" dirty="0">
            <a:solidFill>
              <a:schemeClr val="accent6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 rot="10800000">
        <a:off x="1585466" y="2933332"/>
        <a:ext cx="3771647" cy="1128772"/>
      </dsp:txXfrm>
    </dsp:sp>
    <dsp:sp modelId="{BD7EE10C-C84D-4727-8879-C9D03D797F05}">
      <dsp:nvSpPr>
        <dsp:cNvPr id="0" name=""/>
        <dsp:cNvSpPr/>
      </dsp:nvSpPr>
      <dsp:spPr>
        <a:xfrm>
          <a:off x="738886" y="2933332"/>
          <a:ext cx="1128772" cy="11287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a1133789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a113378923_0_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Bună</a:t>
            </a:r>
            <a:r>
              <a:rPr lang="en-US" dirty="0"/>
              <a:t> </a:t>
            </a:r>
            <a:r>
              <a:rPr lang="en-US" dirty="0" err="1"/>
              <a:t>ziua</a:t>
            </a:r>
            <a:r>
              <a:rPr lang="en-US" dirty="0"/>
              <a:t>, </a:t>
            </a:r>
            <a:r>
              <a:rPr lang="en-US" dirty="0" err="1"/>
              <a:t>tuturor</a:t>
            </a:r>
            <a:r>
              <a:rPr lang="en-US" dirty="0"/>
              <a:t>! </a:t>
            </a:r>
            <a:r>
              <a:rPr lang="en-US" dirty="0" err="1"/>
              <a:t>Atazi</a:t>
            </a:r>
            <a:r>
              <a:rPr lang="en-US" dirty="0"/>
              <a:t> </a:t>
            </a:r>
            <a:r>
              <a:rPr lang="en-US" dirty="0" err="1"/>
              <a:t>discutam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fascinante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promițătoare</a:t>
            </a:r>
            <a:r>
              <a:rPr lang="en-US" dirty="0"/>
              <a:t> </a:t>
            </a:r>
            <a:r>
              <a:rPr lang="en-US" dirty="0" err="1"/>
              <a:t>inovații</a:t>
            </a:r>
            <a:r>
              <a:rPr lang="en-US" dirty="0"/>
              <a:t> ale </a:t>
            </a:r>
            <a:r>
              <a:rPr lang="en-US" dirty="0" err="1"/>
              <a:t>secolului</a:t>
            </a:r>
            <a:r>
              <a:rPr lang="en-US" dirty="0"/>
              <a:t> XXI: </a:t>
            </a:r>
            <a:r>
              <a:rPr lang="en-US" dirty="0" err="1"/>
              <a:t>nanotehnologia</a:t>
            </a:r>
            <a:r>
              <a:rPr lang="en-US" dirty="0"/>
              <a:t>.</a:t>
            </a:r>
          </a:p>
          <a:p>
            <a:r>
              <a:rPr lang="en-US" dirty="0" err="1"/>
              <a:t>Prezentarea</a:t>
            </a:r>
            <a:r>
              <a:rPr lang="en-US" dirty="0"/>
              <a:t> </a:t>
            </a:r>
            <a:r>
              <a:rPr lang="en-US" dirty="0" err="1"/>
              <a:t>mea</a:t>
            </a:r>
            <a:r>
              <a:rPr lang="en-US" dirty="0"/>
              <a:t> de </a:t>
            </a:r>
            <a:r>
              <a:rPr lang="en-US" dirty="0" err="1"/>
              <a:t>astăzi</a:t>
            </a:r>
            <a:r>
              <a:rPr lang="en-US" dirty="0"/>
              <a:t> are </a:t>
            </a:r>
            <a:r>
              <a:rPr lang="en-US" dirty="0" err="1"/>
              <a:t>titlul</a:t>
            </a:r>
            <a:r>
              <a:rPr lang="en-US" dirty="0"/>
              <a:t>: </a:t>
            </a:r>
            <a:r>
              <a:rPr lang="en-US" b="1" dirty="0" err="1"/>
              <a:t>Nanotehnologia</a:t>
            </a:r>
            <a:r>
              <a:rPr lang="en-US" b="1" dirty="0"/>
              <a:t>, </a:t>
            </a:r>
            <a:r>
              <a:rPr lang="en-US" b="1" dirty="0" err="1"/>
              <a:t>cea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importantă</a:t>
            </a:r>
            <a:r>
              <a:rPr lang="en-US" b="1" dirty="0"/>
              <a:t> </a:t>
            </a:r>
            <a:r>
              <a:rPr lang="en-US" b="1" dirty="0" err="1"/>
              <a:t>inovație</a:t>
            </a:r>
            <a:r>
              <a:rPr lang="en-US" b="1" dirty="0"/>
              <a:t> a </a:t>
            </a:r>
            <a:r>
              <a:rPr lang="en-US" b="1" dirty="0" err="1"/>
              <a:t>secolului</a:t>
            </a:r>
            <a:r>
              <a:rPr lang="en-US" b="1" dirty="0"/>
              <a:t> XXI - </a:t>
            </a:r>
            <a:r>
              <a:rPr lang="en-US" b="1" dirty="0" err="1"/>
              <a:t>Nanobureții</a:t>
            </a:r>
            <a:r>
              <a:rPr lang="en-US" b="1" dirty="0"/>
              <a:t>, </a:t>
            </a:r>
            <a:r>
              <a:rPr lang="en-US" b="1" dirty="0" err="1"/>
              <a:t>transportatori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potențiatori</a:t>
            </a:r>
            <a:r>
              <a:rPr lang="en-US" b="1" dirty="0"/>
              <a:t> </a:t>
            </a:r>
            <a:r>
              <a:rPr lang="en-US" b="1" dirty="0" err="1"/>
              <a:t>excelenți</a:t>
            </a:r>
            <a:r>
              <a:rPr lang="en-US" b="1" dirty="0"/>
              <a:t> ai </a:t>
            </a:r>
            <a:r>
              <a:rPr lang="en-US" b="1" dirty="0" err="1"/>
              <a:t>ingredientelor</a:t>
            </a:r>
            <a:r>
              <a:rPr lang="en-US" b="1" dirty="0"/>
              <a:t> active,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administrarea</a:t>
            </a:r>
            <a:r>
              <a:rPr lang="en-US" b="1" dirty="0"/>
              <a:t> </a:t>
            </a:r>
            <a:r>
              <a:rPr lang="en-US" b="1" dirty="0" err="1"/>
              <a:t>topică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transdermică</a:t>
            </a:r>
            <a:r>
              <a:rPr lang="en-US" b="1" dirty="0"/>
              <a:t> </a:t>
            </a:r>
            <a:r>
              <a:rPr lang="en-US" b="1" dirty="0" err="1"/>
              <a:t>pentru</a:t>
            </a:r>
            <a:r>
              <a:rPr lang="en-US" b="1" dirty="0"/>
              <a:t> </a:t>
            </a:r>
            <a:r>
              <a:rPr lang="en-US" b="1" dirty="0" err="1"/>
              <a:t>Industria</a:t>
            </a:r>
            <a:r>
              <a:rPr lang="en-US" b="1" dirty="0"/>
              <a:t> </a:t>
            </a:r>
            <a:r>
              <a:rPr lang="en-US" b="1" dirty="0" err="1"/>
              <a:t>Farmaceutică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Cosmetică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4dda1946d_6_30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399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431007ba2_0_21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179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431007ba2_0_21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27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431007ba2_0_215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841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4dda1946d_6_30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064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ro-RO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 urmare a structurii lor nanoporoase, nanobureții pot transporta în mod benefic substanțele active insolubile în apă. </a:t>
            </a: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ro-RO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ro-RO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Astfel, pot fi utilizați pentru a extinde viteza de dizolvare și stabilitatea medicamentelor și a produselor cosmetice pentru a masca aromele neplăcute și pentru a schimba substanțele fluide în solide.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7827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67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o-RO" dirty="0"/>
              <a:t>Etapele esentiale de care trebuie sa se tina cont</a:t>
            </a:r>
            <a:r>
              <a:rPr lang="en-US" dirty="0"/>
              <a:t> sunt commune </a:t>
            </a:r>
            <a:r>
              <a:rPr lang="en-US" dirty="0" err="1"/>
              <a:t>oricarei</a:t>
            </a:r>
            <a:r>
              <a:rPr lang="en-US" dirty="0"/>
              <a:t> </a:t>
            </a:r>
            <a:r>
              <a:rPr lang="en-US" dirty="0" err="1"/>
              <a:t>formulari</a:t>
            </a:r>
            <a:r>
              <a:rPr lang="en-US" dirty="0"/>
              <a:t> </a:t>
            </a:r>
            <a:r>
              <a:rPr lang="en-US" dirty="0" err="1"/>
              <a:t>insa</a:t>
            </a:r>
            <a:r>
              <a:rPr lang="en-US" dirty="0"/>
              <a:t> in plus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echipamente</a:t>
            </a:r>
            <a:r>
              <a:rPr lang="en-US" dirty="0"/>
              <a:t> de </a:t>
            </a:r>
            <a:r>
              <a:rPr lang="en-US" dirty="0" err="1"/>
              <a:t>laborator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preparare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caracterizare</a:t>
            </a:r>
            <a:r>
              <a:rPr lang="en-US" dirty="0"/>
              <a:t> care pot fi </a:t>
            </a:r>
            <a:r>
              <a:rPr lang="en-US" dirty="0" err="1"/>
              <a:t>achizitionate</a:t>
            </a:r>
            <a:r>
              <a:rPr lang="en-US" dirty="0"/>
              <a:t> pe </a:t>
            </a:r>
            <a:r>
              <a:rPr lang="en-US" dirty="0" err="1"/>
              <a:t>viitor</a:t>
            </a:r>
            <a:r>
              <a:rPr lang="en-US" dirty="0"/>
              <a:t> precum </a:t>
            </a:r>
            <a:r>
              <a:rPr lang="en-US" dirty="0" err="1"/>
              <a:t>microscopul</a:t>
            </a:r>
            <a:r>
              <a:rPr lang="en-US" dirty="0"/>
              <a:t> electronic de </a:t>
            </a:r>
            <a:r>
              <a:rPr lang="en-US" dirty="0" err="1"/>
              <a:t>transmisie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918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a63523fd4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a63523fd49_0_5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o-RO" dirty="0"/>
              <a:t>Un articol care</a:t>
            </a:r>
            <a:r>
              <a:rPr lang="en-US" dirty="0"/>
              <a:t> </a:t>
            </a:r>
            <a:r>
              <a:rPr lang="ro-RO" dirty="0"/>
              <a:t>propune</a:t>
            </a:r>
            <a:r>
              <a:rPr lang="en-US" dirty="0"/>
              <a:t> o </a:t>
            </a:r>
            <a:r>
              <a:rPr lang="en-US" dirty="0" err="1"/>
              <a:t>metodă</a:t>
            </a:r>
            <a:r>
              <a:rPr lang="en-US" dirty="0"/>
              <a:t> de </a:t>
            </a:r>
            <a:r>
              <a:rPr lang="en-US" dirty="0" err="1"/>
              <a:t>stabilizare</a:t>
            </a:r>
            <a:r>
              <a:rPr lang="en-US" dirty="0"/>
              <a:t> a </a:t>
            </a:r>
            <a:r>
              <a:rPr lang="en-US" dirty="0" err="1"/>
              <a:t>acidului</a:t>
            </a:r>
            <a:r>
              <a:rPr lang="en-US" dirty="0"/>
              <a:t> L-ascorbic (AA), un </a:t>
            </a:r>
            <a:r>
              <a:rPr lang="en-US" dirty="0" err="1"/>
              <a:t>compus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instabil</a:t>
            </a:r>
            <a:r>
              <a:rPr lang="en-US" dirty="0"/>
              <a:t>,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încapsularea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nanospongi</a:t>
            </a:r>
            <a:r>
              <a:rPr lang="en-US" dirty="0"/>
              <a:t> de </a:t>
            </a:r>
            <a:r>
              <a:rPr lang="el-GR" dirty="0"/>
              <a:t>β-</a:t>
            </a:r>
            <a:r>
              <a:rPr lang="en-US" dirty="0" err="1"/>
              <a:t>ciclodextrină</a:t>
            </a:r>
            <a:r>
              <a:rPr lang="en-US" dirty="0"/>
              <a:t> (</a:t>
            </a:r>
            <a:r>
              <a:rPr lang="el-GR" dirty="0"/>
              <a:t>β-</a:t>
            </a:r>
            <a:r>
              <a:rPr lang="en-US" dirty="0"/>
              <a:t>CD NS).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5167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a63523fd4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a63523fd49_0_5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o-RO" dirty="0"/>
              <a:t>Nanoburetii au fost sintetizati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topirii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AA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încapsulat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liofilizare</a:t>
            </a:r>
            <a:r>
              <a:rPr lang="en-US" dirty="0"/>
              <a:t>. </a:t>
            </a:r>
            <a:r>
              <a:rPr lang="en-US" dirty="0" err="1"/>
              <a:t>Studiul</a:t>
            </a:r>
            <a:r>
              <a:rPr lang="en-US" dirty="0"/>
              <a:t> a </a:t>
            </a:r>
            <a:r>
              <a:rPr lang="en-US" dirty="0" err="1"/>
              <a:t>confirmat</a:t>
            </a:r>
            <a:r>
              <a:rPr lang="en-US" dirty="0"/>
              <a:t> </a:t>
            </a:r>
            <a:r>
              <a:rPr lang="en-US" dirty="0" err="1"/>
              <a:t>încapsularea</a:t>
            </a:r>
            <a:r>
              <a:rPr lang="en-US" dirty="0"/>
              <a:t> </a:t>
            </a:r>
            <a:r>
              <a:rPr lang="en-US" dirty="0" err="1"/>
              <a:t>reușită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formarea</a:t>
            </a:r>
            <a:r>
              <a:rPr lang="en-US" dirty="0"/>
              <a:t> de </a:t>
            </a:r>
            <a:r>
              <a:rPr lang="en-US" dirty="0" err="1"/>
              <a:t>nanoparticule</a:t>
            </a:r>
            <a:r>
              <a:rPr lang="en-US" dirty="0"/>
              <a:t> stabile cu </a:t>
            </a:r>
            <a:r>
              <a:rPr lang="en-US" dirty="0" err="1"/>
              <a:t>proprietăți</a:t>
            </a:r>
            <a:r>
              <a:rPr lang="en-US" dirty="0"/>
              <a:t> </a:t>
            </a:r>
            <a:r>
              <a:rPr lang="en-US" dirty="0" err="1"/>
              <a:t>bune</a:t>
            </a:r>
            <a:r>
              <a:rPr lang="en-US" dirty="0"/>
              <a:t> de </a:t>
            </a:r>
            <a:r>
              <a:rPr lang="en-US" dirty="0" err="1"/>
              <a:t>curgere</a:t>
            </a:r>
            <a:r>
              <a:rPr lang="en-US" dirty="0"/>
              <a:t>. </a:t>
            </a:r>
            <a:r>
              <a:rPr lang="en-US" dirty="0" err="1"/>
              <a:t>Eliberarea</a:t>
            </a:r>
            <a:r>
              <a:rPr lang="en-US" dirty="0"/>
              <a:t> in vitro a </a:t>
            </a:r>
            <a:r>
              <a:rPr lang="en-US" dirty="0" err="1"/>
              <a:t>arătat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84% din AA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eliberat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4 ore. </a:t>
            </a:r>
            <a:r>
              <a:rPr lang="ro-RO" dirty="0"/>
              <a:t>Nanoburetii</a:t>
            </a:r>
            <a:r>
              <a:rPr lang="en-US" dirty="0"/>
              <a:t> </a:t>
            </a:r>
            <a:r>
              <a:rPr lang="en-US" dirty="0" err="1"/>
              <a:t>încărcate</a:t>
            </a:r>
            <a:r>
              <a:rPr lang="en-US" dirty="0"/>
              <a:t> cu AA au </a:t>
            </a:r>
            <a:r>
              <a:rPr lang="en-US" dirty="0" err="1"/>
              <a:t>rămas</a:t>
            </a:r>
            <a:r>
              <a:rPr lang="en-US" dirty="0"/>
              <a:t> stabile </a:t>
            </a:r>
            <a:r>
              <a:rPr lang="en-US" dirty="0" err="1"/>
              <a:t>timp</a:t>
            </a:r>
            <a:r>
              <a:rPr lang="en-US" dirty="0"/>
              <a:t> de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luni</a:t>
            </a:r>
            <a:r>
              <a:rPr lang="en-US" dirty="0"/>
              <a:t>, </a:t>
            </a:r>
            <a:r>
              <a:rPr lang="en-US" dirty="0" err="1"/>
              <a:t>sugerând</a:t>
            </a:r>
            <a:r>
              <a:rPr lang="en-US" dirty="0"/>
              <a:t> </a:t>
            </a:r>
            <a:r>
              <a:rPr lang="en-US" dirty="0" err="1"/>
              <a:t>utilizarea</a:t>
            </a:r>
            <a:r>
              <a:rPr lang="en-US" dirty="0"/>
              <a:t> lor </a:t>
            </a:r>
            <a:r>
              <a:rPr lang="en-US" dirty="0" err="1"/>
              <a:t>potențială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produse</a:t>
            </a:r>
            <a:r>
              <a:rPr lang="en-US" dirty="0"/>
              <a:t> </a:t>
            </a:r>
            <a:r>
              <a:rPr lang="en-US" dirty="0" err="1"/>
              <a:t>cosmetice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953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4dda1946d_6_30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680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a63523fd4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a63523fd49_0_5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o-RO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alt articol care a avut scopul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dezvolte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caracterizeze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livrare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inovativ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azelaic,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folosind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</a:t>
            </a:r>
            <a:r>
              <a:rPr lang="ro-RO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bureți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ciclodextrină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azelaic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cunoscut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proprietățile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sale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terapeutice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tratamentul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afecțiunilor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dermatologice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ro-RO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precum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acneea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hiperpigmentarea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utilizarea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limitată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din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cauza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solubilității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reduse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absorbției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incomplete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piele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1413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a63523fd4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a63523fd49_0_5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buNone/>
            </a:pP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fost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realizate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diverse teste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determina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caracteristicile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fizico-chimice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profilul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efectele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citotoxice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ale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sistemului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livrare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dezvoltat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/>
            <a:endParaRPr lang="en-US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Studiul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demonstrat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</a:t>
            </a:r>
            <a:r>
              <a:rPr lang="ro-RO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ții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ciclodextrină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semnificativ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solubilitatea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acidului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azelaic.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Profilul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controlată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fost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optimizat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permițând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graduală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prelungită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ro-RO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substanței active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asemenea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testele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citotoxicitate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indicat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</a:t>
            </a:r>
            <a:r>
              <a:rPr lang="ro-RO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bureții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sunt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sigur</a:t>
            </a:r>
            <a:r>
              <a:rPr lang="ro-RO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utilizare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cutanată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fără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provoca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iritații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reacții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adverse.</a:t>
            </a:r>
          </a:p>
          <a:p>
            <a:pPr algn="just"/>
            <a:endParaRPr lang="en-US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279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4dda1946d_6_30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424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fontAlgn="base"/>
            <a:r>
              <a:rPr lang="en-US" sz="1100" dirty="0" err="1"/>
              <a:t>Neurocosmeticele</a:t>
            </a:r>
            <a:r>
              <a:rPr lang="en-US" sz="1100" dirty="0"/>
              <a:t> sunt </a:t>
            </a:r>
            <a:r>
              <a:rPr lang="en-US" sz="1100" dirty="0" err="1"/>
              <a:t>produse</a:t>
            </a:r>
            <a:r>
              <a:rPr lang="en-US" sz="1100" dirty="0"/>
              <a:t> de </a:t>
            </a:r>
            <a:r>
              <a:rPr lang="en-US" sz="1100" dirty="0" err="1"/>
              <a:t>îngrijire</a:t>
            </a:r>
            <a:r>
              <a:rPr lang="en-US" sz="1100" dirty="0"/>
              <a:t> a </a:t>
            </a:r>
            <a:r>
              <a:rPr lang="en-US" sz="1100" dirty="0" err="1"/>
              <a:t>pielii</a:t>
            </a:r>
            <a:r>
              <a:rPr lang="en-US" sz="1100" dirty="0"/>
              <a:t> care </a:t>
            </a:r>
            <a:r>
              <a:rPr lang="en-US" sz="1100" dirty="0" err="1"/>
              <a:t>includ</a:t>
            </a:r>
            <a:r>
              <a:rPr lang="en-US" sz="1100" dirty="0"/>
              <a:t> </a:t>
            </a:r>
            <a:r>
              <a:rPr lang="en-US" sz="1100" b="1" i="1" dirty="0" err="1"/>
              <a:t>ingrediente</a:t>
            </a:r>
            <a:r>
              <a:rPr lang="en-US" sz="1100" b="1" i="1" dirty="0"/>
              <a:t> active </a:t>
            </a:r>
            <a:r>
              <a:rPr lang="en-US" sz="1100" b="1" i="1" dirty="0" err="1"/>
              <a:t>capabile</a:t>
            </a:r>
            <a:r>
              <a:rPr lang="en-US" sz="1100" b="1" i="1" dirty="0"/>
              <a:t> </a:t>
            </a:r>
            <a:r>
              <a:rPr lang="en-US" sz="1100" b="1" i="1" dirty="0" err="1"/>
              <a:t>să</a:t>
            </a:r>
            <a:r>
              <a:rPr lang="en-US" sz="1100" b="1" i="1" dirty="0"/>
              <a:t> </a:t>
            </a:r>
            <a:r>
              <a:rPr lang="en-US" sz="1100" b="1" i="1" dirty="0" err="1"/>
              <a:t>influențeze</a:t>
            </a:r>
            <a:r>
              <a:rPr lang="en-US" sz="1100" b="1" i="1" dirty="0"/>
              <a:t> </a:t>
            </a:r>
            <a:r>
              <a:rPr lang="en-US" sz="1100" b="1" i="1" dirty="0" err="1"/>
              <a:t>funcțiile</a:t>
            </a:r>
            <a:r>
              <a:rPr lang="en-US" sz="1100" b="1" i="1" dirty="0"/>
              <a:t> </a:t>
            </a:r>
            <a:r>
              <a:rPr lang="en-US" sz="1100" b="1" i="1" dirty="0" err="1"/>
              <a:t>neurologice</a:t>
            </a:r>
            <a:r>
              <a:rPr lang="en-US" sz="1100" b="1" i="1" dirty="0"/>
              <a:t> ale </a:t>
            </a:r>
            <a:r>
              <a:rPr lang="en-US" sz="1100" b="1" i="1" dirty="0" err="1"/>
              <a:t>pielii</a:t>
            </a:r>
            <a:r>
              <a:rPr lang="en-US" sz="1100" dirty="0"/>
              <a:t>. </a:t>
            </a:r>
          </a:p>
          <a:p>
            <a:pPr marL="0" marR="0" indent="0" fontAlgn="base"/>
            <a:r>
              <a:rPr lang="en-US" sz="1100" dirty="0" err="1"/>
              <a:t>Aceste</a:t>
            </a:r>
            <a:r>
              <a:rPr lang="en-US" sz="1100" dirty="0"/>
              <a:t> </a:t>
            </a:r>
            <a:r>
              <a:rPr lang="en-US" sz="1100" dirty="0" err="1"/>
              <a:t>produse</a:t>
            </a:r>
            <a:r>
              <a:rPr lang="en-US" sz="1100" dirty="0"/>
              <a:t> </a:t>
            </a:r>
            <a:r>
              <a:rPr lang="en-US" sz="1100" dirty="0" err="1"/>
              <a:t>vizează</a:t>
            </a:r>
            <a:r>
              <a:rPr lang="en-US" sz="1100" dirty="0"/>
              <a:t> </a:t>
            </a:r>
            <a:r>
              <a:rPr lang="en-US" sz="1100" dirty="0" err="1"/>
              <a:t>interacțiunea</a:t>
            </a:r>
            <a:r>
              <a:rPr lang="en-US" sz="1100" dirty="0"/>
              <a:t> </a:t>
            </a:r>
            <a:r>
              <a:rPr lang="en-US" sz="1100" dirty="0" err="1"/>
              <a:t>dintre</a:t>
            </a:r>
            <a:r>
              <a:rPr lang="en-US" sz="1100" dirty="0"/>
              <a:t> </a:t>
            </a:r>
            <a:r>
              <a:rPr lang="en-US" sz="1100" dirty="0" err="1"/>
              <a:t>sistemul</a:t>
            </a:r>
            <a:r>
              <a:rPr lang="en-US" sz="1100" dirty="0"/>
              <a:t> </a:t>
            </a:r>
            <a:r>
              <a:rPr lang="en-US" sz="1100" dirty="0" err="1"/>
              <a:t>nervos</a:t>
            </a:r>
            <a:r>
              <a:rPr lang="en-US" sz="1100" dirty="0"/>
              <a:t> </a:t>
            </a:r>
            <a:r>
              <a:rPr lang="en-US" sz="1100" dirty="0" err="1"/>
              <a:t>și</a:t>
            </a:r>
            <a:r>
              <a:rPr lang="en-US" sz="1100" dirty="0"/>
              <a:t> </a:t>
            </a:r>
            <a:r>
              <a:rPr lang="en-US" sz="1100" dirty="0" err="1"/>
              <a:t>piele</a:t>
            </a:r>
            <a:r>
              <a:rPr lang="en-US" sz="1100" dirty="0"/>
              <a:t>, </a:t>
            </a:r>
            <a:r>
              <a:rPr lang="en-US" sz="1100" dirty="0" err="1"/>
              <a:t>utilizând</a:t>
            </a:r>
            <a:r>
              <a:rPr lang="en-US" sz="1100" dirty="0"/>
              <a:t> </a:t>
            </a:r>
            <a:r>
              <a:rPr lang="en-US" sz="1100" b="1" i="1" dirty="0"/>
              <a:t>neuropeptide, </a:t>
            </a:r>
            <a:r>
              <a:rPr lang="en-US" sz="1100" b="1" i="1" dirty="0" err="1"/>
              <a:t>neuroamină</a:t>
            </a:r>
            <a:r>
              <a:rPr lang="en-US" sz="1100" b="1" i="1" dirty="0"/>
              <a:t> </a:t>
            </a:r>
            <a:r>
              <a:rPr lang="en-US" sz="1100" b="1" i="1" dirty="0" err="1"/>
              <a:t>și</a:t>
            </a:r>
            <a:r>
              <a:rPr lang="en-US" sz="1100" b="1" i="1" dirty="0"/>
              <a:t> </a:t>
            </a:r>
            <a:r>
              <a:rPr lang="en-US" sz="1100" b="1" i="1" dirty="0" err="1"/>
              <a:t>alți</a:t>
            </a:r>
            <a:r>
              <a:rPr lang="en-US" sz="1100" b="1" i="1" dirty="0"/>
              <a:t> </a:t>
            </a:r>
            <a:r>
              <a:rPr lang="en-US" sz="1100" b="1" i="1" dirty="0" err="1"/>
              <a:t>compuși</a:t>
            </a:r>
            <a:r>
              <a:rPr lang="en-US" sz="1100" b="1" i="1" dirty="0"/>
              <a:t> care pot </a:t>
            </a:r>
            <a:r>
              <a:rPr lang="en-US" sz="1100" b="1" i="1" dirty="0" err="1"/>
              <a:t>modula</a:t>
            </a:r>
            <a:r>
              <a:rPr lang="en-US" sz="1100" b="1" i="1" dirty="0"/>
              <a:t> </a:t>
            </a:r>
            <a:r>
              <a:rPr lang="en-US" sz="1100" b="1" i="1" dirty="0" err="1"/>
              <a:t>activitatea</a:t>
            </a:r>
            <a:r>
              <a:rPr lang="en-US" sz="1100" b="1" i="1" dirty="0"/>
              <a:t> </a:t>
            </a:r>
            <a:r>
              <a:rPr lang="en-US" sz="1100" b="1" i="1" dirty="0" err="1"/>
              <a:t>neuronală</a:t>
            </a:r>
            <a:r>
              <a:rPr lang="en-US" sz="1100" b="1" i="1" dirty="0"/>
              <a:t> </a:t>
            </a:r>
            <a:r>
              <a:rPr lang="en-US" sz="1100" b="1" i="1" dirty="0" err="1"/>
              <a:t>pentru</a:t>
            </a:r>
            <a:r>
              <a:rPr lang="en-US" sz="1100" b="1" i="1" dirty="0"/>
              <a:t> a </a:t>
            </a:r>
            <a:r>
              <a:rPr lang="en-US" sz="1100" b="1" i="1" dirty="0" err="1"/>
              <a:t>îmbunătăți</a:t>
            </a:r>
            <a:r>
              <a:rPr lang="en-US" sz="1100" b="1" i="1" dirty="0"/>
              <a:t> </a:t>
            </a:r>
            <a:r>
              <a:rPr lang="en-US" sz="1100" b="1" i="1" dirty="0" err="1"/>
              <a:t>aspectul</a:t>
            </a:r>
            <a:r>
              <a:rPr lang="en-US" sz="1100" b="1" i="1" dirty="0"/>
              <a:t> </a:t>
            </a:r>
            <a:r>
              <a:rPr lang="en-US" sz="1100" b="1" i="1" dirty="0" err="1"/>
              <a:t>și</a:t>
            </a:r>
            <a:r>
              <a:rPr lang="en-US" sz="1100" b="1" i="1" dirty="0"/>
              <a:t> </a:t>
            </a:r>
            <a:r>
              <a:rPr lang="en-US" sz="1100" b="1" i="1" dirty="0" err="1"/>
              <a:t>sănătatea</a:t>
            </a:r>
            <a:r>
              <a:rPr lang="en-US" sz="1100" b="1" i="1" dirty="0"/>
              <a:t> </a:t>
            </a:r>
            <a:r>
              <a:rPr lang="en-US" sz="1100" b="1" i="1" dirty="0" err="1"/>
              <a:t>pielii</a:t>
            </a:r>
            <a:r>
              <a:rPr lang="en-US" sz="11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477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i="1" dirty="0" err="1"/>
              <a:t>Neurocosmeticele</a:t>
            </a:r>
            <a:r>
              <a:rPr lang="en-US" sz="1100" dirty="0"/>
              <a:t> </a:t>
            </a:r>
            <a:r>
              <a:rPr lang="en-US" sz="1100" dirty="0" err="1"/>
              <a:t>ar</a:t>
            </a:r>
            <a:r>
              <a:rPr lang="en-US" sz="1100" dirty="0"/>
              <a:t> </a:t>
            </a:r>
            <a:r>
              <a:rPr lang="en-US" sz="1100" dirty="0" err="1"/>
              <a:t>putea</a:t>
            </a:r>
            <a:r>
              <a:rPr lang="en-US" sz="1100" dirty="0"/>
              <a:t> fi </a:t>
            </a:r>
            <a:r>
              <a:rPr lang="ro-RO" sz="1100" dirty="0"/>
              <a:t>î</a:t>
            </a:r>
            <a:r>
              <a:rPr lang="en-US" sz="1100" dirty="0" err="1"/>
              <a:t>ncorporate</a:t>
            </a:r>
            <a:r>
              <a:rPr lang="en-US" sz="1100" dirty="0"/>
              <a:t> </a:t>
            </a:r>
            <a:r>
              <a:rPr lang="en-US" sz="1100" dirty="0" err="1"/>
              <a:t>în</a:t>
            </a:r>
            <a:r>
              <a:rPr lang="en-US" sz="1100" dirty="0"/>
              <a:t> </a:t>
            </a:r>
            <a:r>
              <a:rPr lang="en-US" sz="1100" b="1" i="1" dirty="0" err="1"/>
              <a:t>nanobureți</a:t>
            </a:r>
            <a:r>
              <a:rPr lang="en-US" sz="1100" dirty="0"/>
              <a:t>, </a:t>
            </a:r>
            <a:r>
              <a:rPr lang="en-US" sz="1100" dirty="0" err="1"/>
              <a:t>iar</a:t>
            </a:r>
            <a:r>
              <a:rPr lang="en-US" sz="1100" dirty="0"/>
              <a:t> </a:t>
            </a:r>
            <a:r>
              <a:rPr lang="en-US" sz="1100" dirty="0" err="1"/>
              <a:t>această</a:t>
            </a:r>
            <a:r>
              <a:rPr lang="en-US" sz="1100" dirty="0"/>
              <a:t> </a:t>
            </a:r>
            <a:r>
              <a:rPr lang="en-US" sz="1100" dirty="0" err="1"/>
              <a:t>abordare</a:t>
            </a:r>
            <a:r>
              <a:rPr lang="en-US" sz="1100" dirty="0"/>
              <a:t> </a:t>
            </a:r>
            <a:r>
              <a:rPr lang="en-US" sz="1100" dirty="0" err="1"/>
              <a:t>este</a:t>
            </a:r>
            <a:r>
              <a:rPr lang="en-US" sz="1100" dirty="0"/>
              <a:t> </a:t>
            </a:r>
            <a:r>
              <a:rPr lang="en-US" sz="1100" dirty="0" err="1"/>
              <a:t>viabilă</a:t>
            </a:r>
            <a:r>
              <a:rPr lang="en-US" sz="1100" dirty="0"/>
              <a:t> </a:t>
            </a:r>
            <a:r>
              <a:rPr lang="en-US" sz="1100" dirty="0" err="1"/>
              <a:t>și</a:t>
            </a:r>
            <a:r>
              <a:rPr lang="en-US" sz="1100" dirty="0"/>
              <a:t> </a:t>
            </a:r>
            <a:r>
              <a:rPr lang="en-US" sz="1100" dirty="0" err="1"/>
              <a:t>promițătoare</a:t>
            </a:r>
            <a:r>
              <a:rPr lang="en-US" sz="1100" dirty="0"/>
              <a:t>. </a:t>
            </a:r>
            <a:r>
              <a:rPr lang="en-US" sz="1100" dirty="0" err="1"/>
              <a:t>Nanobureții</a:t>
            </a:r>
            <a:r>
              <a:rPr lang="en-US" sz="1100" dirty="0"/>
              <a:t> pot </a:t>
            </a:r>
            <a:r>
              <a:rPr lang="en-US" sz="1100" dirty="0" err="1"/>
              <a:t>oferi</a:t>
            </a:r>
            <a:r>
              <a:rPr lang="en-US" sz="1100" dirty="0"/>
              <a:t> un </a:t>
            </a:r>
            <a:r>
              <a:rPr lang="en-US" sz="1100" dirty="0" err="1"/>
              <a:t>mijloc</a:t>
            </a:r>
            <a:r>
              <a:rPr lang="en-US" sz="1100" dirty="0"/>
              <a:t> </a:t>
            </a:r>
            <a:r>
              <a:rPr lang="en-US" sz="1100" dirty="0" err="1"/>
              <a:t>eficient</a:t>
            </a:r>
            <a:r>
              <a:rPr lang="en-US" sz="1100" dirty="0"/>
              <a:t> de </a:t>
            </a:r>
            <a:r>
              <a:rPr lang="en-US" sz="1100" dirty="0" err="1"/>
              <a:t>livrare</a:t>
            </a:r>
            <a:r>
              <a:rPr lang="en-US" sz="1100" dirty="0"/>
              <a:t> </a:t>
            </a:r>
            <a:r>
              <a:rPr lang="en-US" sz="1100" dirty="0" err="1"/>
              <a:t>controlată</a:t>
            </a:r>
            <a:r>
              <a:rPr lang="en-US" sz="1100" dirty="0"/>
              <a:t> </a:t>
            </a:r>
            <a:r>
              <a:rPr lang="en-US" sz="1100" dirty="0" err="1"/>
              <a:t>și</a:t>
            </a:r>
            <a:r>
              <a:rPr lang="en-US" sz="1100" dirty="0"/>
              <a:t> </a:t>
            </a:r>
            <a:r>
              <a:rPr lang="en-US" sz="1100" dirty="0" err="1"/>
              <a:t>țintită</a:t>
            </a:r>
            <a:r>
              <a:rPr lang="en-US" sz="1100" dirty="0"/>
              <a:t> a </a:t>
            </a:r>
            <a:r>
              <a:rPr lang="en-US" sz="1100" dirty="0" err="1"/>
              <a:t>neurocosmeticelor</a:t>
            </a:r>
            <a:r>
              <a:rPr lang="en-US" sz="1100" dirty="0"/>
              <a:t>, care sunt </a:t>
            </a:r>
            <a:r>
              <a:rPr lang="en-US" sz="1100" dirty="0" err="1"/>
              <a:t>substanțe</a:t>
            </a:r>
            <a:r>
              <a:rPr lang="en-US" sz="1100" dirty="0"/>
              <a:t> </a:t>
            </a:r>
            <a:r>
              <a:rPr lang="en-US" sz="1100" dirty="0" err="1"/>
              <a:t>ce</a:t>
            </a:r>
            <a:r>
              <a:rPr lang="en-US" sz="1100" dirty="0"/>
              <a:t> </a:t>
            </a:r>
            <a:r>
              <a:rPr lang="en-US" sz="1100" dirty="0" err="1"/>
              <a:t>acționează</a:t>
            </a:r>
            <a:r>
              <a:rPr lang="en-US" sz="1100" dirty="0"/>
              <a:t> </a:t>
            </a:r>
            <a:r>
              <a:rPr lang="en-US" sz="1100" dirty="0" err="1"/>
              <a:t>asupra</a:t>
            </a:r>
            <a:r>
              <a:rPr lang="en-US" sz="1100" dirty="0"/>
              <a:t> </a:t>
            </a:r>
            <a:r>
              <a:rPr lang="en-US" sz="1100" dirty="0" err="1"/>
              <a:t>sistemului</a:t>
            </a:r>
            <a:r>
              <a:rPr lang="en-US" sz="1100" dirty="0"/>
              <a:t> </a:t>
            </a:r>
            <a:r>
              <a:rPr lang="en-US" sz="1100" dirty="0" err="1"/>
              <a:t>nervos</a:t>
            </a:r>
            <a:r>
              <a:rPr lang="en-US" sz="1100" dirty="0"/>
              <a:t> </a:t>
            </a:r>
            <a:r>
              <a:rPr lang="en-US" sz="1100" dirty="0" err="1"/>
              <a:t>cutanat</a:t>
            </a:r>
            <a:r>
              <a:rPr lang="en-US" sz="1100" dirty="0"/>
              <a:t> </a:t>
            </a:r>
            <a:r>
              <a:rPr lang="en-US" sz="1100" dirty="0" err="1"/>
              <a:t>pentru</a:t>
            </a:r>
            <a:r>
              <a:rPr lang="en-US" sz="1100" dirty="0"/>
              <a:t> a </a:t>
            </a:r>
            <a:r>
              <a:rPr lang="en-US" sz="1100" dirty="0" err="1"/>
              <a:t>îmbunătăți</a:t>
            </a:r>
            <a:r>
              <a:rPr lang="en-US" sz="1100" dirty="0"/>
              <a:t> </a:t>
            </a:r>
            <a:r>
              <a:rPr lang="en-US" sz="1100" dirty="0" err="1"/>
              <a:t>sănătatea</a:t>
            </a:r>
            <a:r>
              <a:rPr lang="en-US" sz="1100" dirty="0"/>
              <a:t> </a:t>
            </a:r>
            <a:r>
              <a:rPr lang="en-US" sz="1100" dirty="0" err="1"/>
              <a:t>și</a:t>
            </a:r>
            <a:r>
              <a:rPr lang="en-US" sz="1100" dirty="0"/>
              <a:t> </a:t>
            </a:r>
            <a:r>
              <a:rPr lang="en-US" sz="1100" dirty="0" err="1"/>
              <a:t>aspectul</a:t>
            </a:r>
            <a:r>
              <a:rPr lang="en-US" sz="1100" dirty="0"/>
              <a:t> </a:t>
            </a:r>
            <a:r>
              <a:rPr lang="en-US" sz="1100" dirty="0" err="1"/>
              <a:t>pielii</a:t>
            </a:r>
            <a:r>
              <a:rPr lang="en-US" sz="1100" dirty="0"/>
              <a:t>. 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4174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 fontAlgn="base"/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Neurocosmetice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ro-RO" sz="1100" kern="12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Substanțe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care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influențează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sistemul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nervos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sănătatea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aspectul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pielii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Eficacitate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Crescută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lang="ro-RO" sz="1100" b="1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Neurocosmeticele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sunt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protejate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degradare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până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eliberarea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lor.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controlată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țintită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straturile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pielii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Tolerabilitate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Îmbunătățită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Reducerea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iritațiilor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reacțiilor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adverse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eliberarea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treptată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Compatibilitate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crescută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cu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diferite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tipuri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piele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Provocări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Considerații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Biocompatibilitate</a:t>
            </a:r>
            <a:r>
              <a:rPr lang="en-US" sz="1100" b="1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Asigurarea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stabilității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neurocosmeticelor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matricea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nanobureților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Evaluarea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biocompatibilității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nanobureților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potențialului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100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toxicitate</a:t>
            </a: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algn="just" fontAlgn="base">
              <a:spcBef>
                <a:spcPts val="1000"/>
              </a:spcBef>
              <a:spcAft>
                <a:spcPts val="80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en-US" sz="11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9130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4dda1946d_6_30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290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l" fontAlgn="base"/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reprezintă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inovație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revoluționară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secolul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21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domeniul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formulărilor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topice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farmaceutice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cosmetice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structura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lor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nanometrică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capacitatea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a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încorpora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substanțe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active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mod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controlat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oferă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numeroase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avantaje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radical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abordările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tradiționale</a:t>
            </a:r>
            <a:br>
              <a:rPr lang="ro-RO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ro-RO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Eficiență</a:t>
            </a:r>
            <a:r>
              <a:rPr lang="en-US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Sporită</a:t>
            </a:r>
            <a:r>
              <a:rPr lang="ro-RO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Tolerabilitate</a:t>
            </a:r>
            <a:r>
              <a:rPr lang="en-US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Îmbunătățită</a:t>
            </a:r>
            <a:r>
              <a:rPr lang="ro-RO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</a:t>
            </a:r>
            <a:r>
              <a:rPr lang="en-US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Crescută</a:t>
            </a:r>
            <a:r>
              <a:rPr lang="ro-RO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Versatilita</a:t>
            </a:r>
            <a:r>
              <a:rPr lang="ro-RO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 -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Inovație</a:t>
            </a:r>
            <a:r>
              <a:rPr lang="en-US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b="1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b="1" i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Cercetare</a:t>
            </a:r>
            <a:br>
              <a:rPr lang="ro-RO" sz="11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ro-RO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concluzie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nu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doar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îmbunătățesc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performanțele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produselor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topice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actuale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pavează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calea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descoperiri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soluții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inovatoare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tratamentele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cutanate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îngrijirea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pielii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Așadar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integrarea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nanobureților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formulările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farmaceutice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cosmetice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nu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doar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tendință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modernă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ci un pas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esențial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spre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nouă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eră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eficienței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siguranței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acest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domeniu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dinamic</a:t>
            </a:r>
            <a: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br>
              <a:rPr lang="en-US" sz="11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447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a63523fd49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2a63523fd49_0_53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473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54dda1946d_6_30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977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cadrul</a:t>
            </a:r>
            <a:r>
              <a:rPr lang="en-US" dirty="0"/>
              <a:t> </a:t>
            </a:r>
            <a:r>
              <a:rPr lang="en-US" dirty="0" err="1"/>
              <a:t>acestei</a:t>
            </a:r>
            <a:r>
              <a:rPr lang="en-US" dirty="0"/>
              <a:t> </a:t>
            </a:r>
            <a:r>
              <a:rPr lang="en-US" dirty="0" err="1"/>
              <a:t>prezentări</a:t>
            </a:r>
            <a:r>
              <a:rPr lang="en-US" dirty="0"/>
              <a:t>, ne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concentra</a:t>
            </a:r>
            <a:r>
              <a:rPr lang="en-US" dirty="0"/>
              <a:t> pe un </a:t>
            </a:r>
            <a:r>
              <a:rPr lang="en-US" dirty="0" err="1"/>
              <a:t>subiect</a:t>
            </a:r>
            <a:r>
              <a:rPr lang="en-US" dirty="0"/>
              <a:t> </a:t>
            </a:r>
            <a:r>
              <a:rPr lang="en-US" dirty="0" err="1"/>
              <a:t>deosebit</a:t>
            </a:r>
            <a:r>
              <a:rPr lang="en-US" dirty="0"/>
              <a:t> de </a:t>
            </a:r>
            <a:r>
              <a:rPr lang="en-US" dirty="0" err="1"/>
              <a:t>interesant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anume</a:t>
            </a:r>
            <a:r>
              <a:rPr lang="en-US" dirty="0"/>
              <a:t> </a:t>
            </a:r>
            <a:r>
              <a:rPr lang="en-US" b="1" dirty="0"/>
              <a:t>design-</a:t>
            </a:r>
            <a:r>
              <a:rPr lang="en-US" b="1" dirty="0" err="1"/>
              <a:t>ul</a:t>
            </a:r>
            <a:r>
              <a:rPr lang="en-US" b="1" dirty="0"/>
              <a:t> </a:t>
            </a:r>
            <a:r>
              <a:rPr lang="en-US" b="1" dirty="0" err="1"/>
              <a:t>nanobureților</a:t>
            </a:r>
            <a:r>
              <a:rPr lang="en-US" dirty="0"/>
              <a:t>.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explora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aceștia</a:t>
            </a:r>
            <a:r>
              <a:rPr lang="en-US" dirty="0"/>
              <a:t> pot fi </a:t>
            </a:r>
            <a:r>
              <a:rPr lang="en-US" dirty="0" err="1"/>
              <a:t>utilizați</a:t>
            </a:r>
            <a:r>
              <a:rPr lang="en-US" dirty="0"/>
              <a:t> ca </a:t>
            </a:r>
            <a:r>
              <a:rPr lang="en-US" dirty="0" err="1"/>
              <a:t>sisteme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țintite</a:t>
            </a:r>
            <a:r>
              <a:rPr lang="en-US" dirty="0"/>
              <a:t> de </a:t>
            </a:r>
            <a:r>
              <a:rPr lang="en-US" dirty="0" err="1"/>
              <a:t>încorporare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livrare</a:t>
            </a:r>
            <a:r>
              <a:rPr lang="en-US" dirty="0"/>
              <a:t> a </a:t>
            </a:r>
            <a:r>
              <a:rPr lang="en-US" dirty="0" err="1"/>
              <a:t>unor</a:t>
            </a:r>
            <a:r>
              <a:rPr lang="en-US" dirty="0"/>
              <a:t> principii active, </a:t>
            </a:r>
            <a:r>
              <a:rPr lang="en-US" dirty="0" err="1"/>
              <a:t>oferind</a:t>
            </a:r>
            <a:r>
              <a:rPr lang="en-US" dirty="0"/>
              <a:t> </a:t>
            </a:r>
            <a:r>
              <a:rPr lang="en-US" dirty="0" err="1"/>
              <a:t>soluții</a:t>
            </a:r>
            <a:r>
              <a:rPr lang="en-US" dirty="0"/>
              <a:t> </a:t>
            </a:r>
            <a:r>
              <a:rPr lang="en-US" dirty="0" err="1"/>
              <a:t>inovatoare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farmaceutică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cosmetică</a:t>
            </a:r>
            <a:r>
              <a:rPr lang="en-US" dirty="0"/>
              <a:t>. </a:t>
            </a:r>
            <a:r>
              <a:rPr lang="en-US" b="1" dirty="0" err="1"/>
              <a:t>Scopul</a:t>
            </a:r>
            <a:r>
              <a:rPr lang="en-US" dirty="0"/>
              <a:t> </a:t>
            </a:r>
            <a:r>
              <a:rPr lang="en-US" dirty="0" err="1"/>
              <a:t>acestei</a:t>
            </a:r>
            <a:r>
              <a:rPr lang="en-US" dirty="0"/>
              <a:t> </a:t>
            </a:r>
            <a:r>
              <a:rPr lang="en-US" dirty="0" err="1"/>
              <a:t>prezentări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de a </a:t>
            </a:r>
            <a:r>
              <a:rPr lang="en-US" dirty="0" err="1"/>
              <a:t>demonstra</a:t>
            </a:r>
            <a:r>
              <a:rPr lang="en-US" dirty="0"/>
              <a:t> </a:t>
            </a:r>
            <a:r>
              <a:rPr lang="en-US" dirty="0" err="1"/>
              <a:t>importanța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creșterea</a:t>
            </a:r>
            <a:r>
              <a:rPr lang="en-US" dirty="0"/>
              <a:t> </a:t>
            </a:r>
            <a:r>
              <a:rPr lang="en-US" dirty="0" err="1"/>
              <a:t>eficienței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siguranței</a:t>
            </a:r>
            <a:r>
              <a:rPr lang="en-US" dirty="0"/>
              <a:t> </a:t>
            </a:r>
            <a:r>
              <a:rPr lang="en-US" dirty="0" err="1"/>
              <a:t>tratamentelor</a:t>
            </a:r>
            <a:r>
              <a:rPr lang="en-US" dirty="0"/>
              <a:t> </a:t>
            </a:r>
            <a:r>
              <a:rPr lang="en-US" dirty="0" err="1"/>
              <a:t>topice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transdermice</a:t>
            </a:r>
            <a:r>
              <a:rPr lang="en-US" dirty="0"/>
              <a:t>, </a:t>
            </a:r>
            <a:r>
              <a:rPr lang="en-US" dirty="0" err="1"/>
              <a:t>atât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domeniul</a:t>
            </a:r>
            <a:r>
              <a:rPr lang="en-US" dirty="0"/>
              <a:t> </a:t>
            </a:r>
            <a:r>
              <a:rPr lang="en-US" dirty="0" err="1"/>
              <a:t>farmaceutic</a:t>
            </a:r>
            <a:r>
              <a:rPr lang="en-US" dirty="0"/>
              <a:t>, </a:t>
            </a:r>
            <a:r>
              <a:rPr lang="en-US" dirty="0" err="1"/>
              <a:t>cât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cosmetic.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507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Obiectivele</a:t>
            </a:r>
            <a:r>
              <a:rPr lang="en-US" dirty="0"/>
              <a:t> </a:t>
            </a:r>
            <a:r>
              <a:rPr lang="en-US" dirty="0" err="1"/>
              <a:t>principale</a:t>
            </a:r>
            <a:r>
              <a:rPr lang="en-US" dirty="0"/>
              <a:t> sunt:</a:t>
            </a:r>
          </a:p>
          <a:p>
            <a:pPr>
              <a:buFont typeface="+mj-lt"/>
              <a:buAutoNum type="arabicPeriod"/>
            </a:pPr>
            <a:r>
              <a:rPr lang="en-US" b="1" dirty="0" err="1"/>
              <a:t>Definirea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explicarea</a:t>
            </a:r>
            <a:r>
              <a:rPr lang="en-US" b="1" dirty="0"/>
              <a:t> </a:t>
            </a:r>
            <a:r>
              <a:rPr lang="en-US" b="1" dirty="0" err="1"/>
              <a:t>conceptului</a:t>
            </a:r>
            <a:r>
              <a:rPr lang="en-US" b="1" dirty="0"/>
              <a:t> de </a:t>
            </a:r>
            <a:r>
              <a:rPr lang="en-US" b="1" dirty="0" err="1"/>
              <a:t>nanobureți</a:t>
            </a:r>
            <a:r>
              <a:rPr lang="en-US" dirty="0"/>
              <a:t>: Ce sunt </a:t>
            </a:r>
            <a:r>
              <a:rPr lang="en-US" dirty="0" err="1"/>
              <a:t>nanobureții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cum </a:t>
            </a:r>
            <a:r>
              <a:rPr lang="en-US" dirty="0" err="1"/>
              <a:t>funcționează</a:t>
            </a:r>
            <a:r>
              <a:rPr lang="en-US" dirty="0"/>
              <a:t>?</a:t>
            </a:r>
          </a:p>
          <a:p>
            <a:pPr>
              <a:buFont typeface="+mj-lt"/>
              <a:buAutoNum type="arabicPeriod"/>
            </a:pPr>
            <a:r>
              <a:rPr lang="en-US" b="1" dirty="0" err="1"/>
              <a:t>Explorarea</a:t>
            </a:r>
            <a:r>
              <a:rPr lang="en-US" b="1" dirty="0"/>
              <a:t> </a:t>
            </a:r>
            <a:r>
              <a:rPr lang="en-US" b="1" dirty="0" err="1"/>
              <a:t>beneficiilor</a:t>
            </a:r>
            <a:r>
              <a:rPr lang="en-US" b="1" dirty="0"/>
              <a:t> </a:t>
            </a:r>
            <a:r>
              <a:rPr lang="en-US" b="1" dirty="0" err="1"/>
              <a:t>utilizării</a:t>
            </a:r>
            <a:r>
              <a:rPr lang="en-US" b="1" dirty="0"/>
              <a:t> </a:t>
            </a:r>
            <a:r>
              <a:rPr lang="en-US" b="1" dirty="0" err="1"/>
              <a:t>nanobureților</a:t>
            </a:r>
            <a:r>
              <a:rPr lang="en-US" dirty="0"/>
              <a:t>: Cum </a:t>
            </a:r>
            <a:r>
              <a:rPr lang="en-US" dirty="0" err="1"/>
              <a:t>îmbunătățesc</a:t>
            </a:r>
            <a:r>
              <a:rPr lang="en-US" dirty="0"/>
              <a:t> </a:t>
            </a:r>
            <a:r>
              <a:rPr lang="en-US" dirty="0" err="1"/>
              <a:t>aceștia</a:t>
            </a:r>
            <a:r>
              <a:rPr lang="en-US" dirty="0"/>
              <a:t> </a:t>
            </a:r>
            <a:r>
              <a:rPr lang="en-US" dirty="0" err="1"/>
              <a:t>transportul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potențarea</a:t>
            </a:r>
            <a:r>
              <a:rPr lang="en-US" dirty="0"/>
              <a:t> </a:t>
            </a:r>
            <a:r>
              <a:rPr lang="en-US" dirty="0" err="1"/>
              <a:t>ingredientelor</a:t>
            </a:r>
            <a:r>
              <a:rPr lang="en-US" dirty="0"/>
              <a:t> active?</a:t>
            </a:r>
          </a:p>
          <a:p>
            <a:pPr>
              <a:buFont typeface="+mj-lt"/>
              <a:buAutoNum type="arabicPeriod"/>
            </a:pPr>
            <a:r>
              <a:rPr lang="en-US" b="1" dirty="0" err="1"/>
              <a:t>Prezentarea</a:t>
            </a:r>
            <a:r>
              <a:rPr lang="en-US" b="1" dirty="0"/>
              <a:t> </a:t>
            </a:r>
            <a:r>
              <a:rPr lang="en-US" b="1" dirty="0" err="1"/>
              <a:t>aplicațiilor</a:t>
            </a:r>
            <a:r>
              <a:rPr lang="en-US" b="1" dirty="0"/>
              <a:t> practice</a:t>
            </a:r>
            <a:r>
              <a:rPr lang="en-US" dirty="0"/>
              <a:t>: </a:t>
            </a:r>
            <a:r>
              <a:rPr lang="en-US" dirty="0" err="1"/>
              <a:t>Exemple</a:t>
            </a:r>
            <a:r>
              <a:rPr lang="en-US" dirty="0"/>
              <a:t> concrete de </a:t>
            </a:r>
            <a:r>
              <a:rPr lang="en-US" dirty="0" err="1"/>
              <a:t>utilizare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farmaceutică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cosmetică</a:t>
            </a:r>
            <a:r>
              <a:rPr lang="en-US" dirty="0"/>
              <a:t>.</a:t>
            </a:r>
          </a:p>
          <a:p>
            <a:pPr>
              <a:buFont typeface="+mj-lt"/>
              <a:buAutoNum type="arabicPeriod"/>
            </a:pPr>
            <a:r>
              <a:rPr lang="en-US" b="1" dirty="0" err="1"/>
              <a:t>Discutarea</a:t>
            </a:r>
            <a:r>
              <a:rPr lang="en-US" b="1" dirty="0"/>
              <a:t> </a:t>
            </a:r>
            <a:r>
              <a:rPr lang="en-US" b="1" dirty="0" err="1"/>
              <a:t>provocărilor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perspectivelor</a:t>
            </a:r>
            <a:r>
              <a:rPr lang="en-US" b="1" dirty="0"/>
              <a:t> </a:t>
            </a:r>
            <a:r>
              <a:rPr lang="en-US" b="1" dirty="0" err="1"/>
              <a:t>viitoare</a:t>
            </a:r>
            <a:r>
              <a:rPr lang="en-US" dirty="0"/>
              <a:t>: Care sunt </a:t>
            </a:r>
            <a:r>
              <a:rPr lang="en-US" dirty="0" err="1"/>
              <a:t>provocările</a:t>
            </a:r>
            <a:r>
              <a:rPr lang="en-US" dirty="0"/>
              <a:t> </a:t>
            </a:r>
            <a:r>
              <a:rPr lang="en-US" dirty="0" err="1"/>
              <a:t>curente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ne </a:t>
            </a:r>
            <a:r>
              <a:rPr lang="en-US" dirty="0" err="1"/>
              <a:t>rezervă</a:t>
            </a:r>
            <a:r>
              <a:rPr lang="en-US" dirty="0"/>
              <a:t> </a:t>
            </a:r>
            <a:r>
              <a:rPr lang="en-US" dirty="0" err="1"/>
              <a:t>viitorul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domeniu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5288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a63523fd4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a63523fd49_0_46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o-RO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Nanobureții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fac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din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categoria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nano</a:t>
            </a:r>
            <a:r>
              <a:rPr lang="ro-RO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sistemelor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exemple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fiind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nanosferele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lipozomii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nanocristalele</a:t>
            </a:r>
            <a:r>
              <a:rPr lang="ro-RO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cubozomii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sunt 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nanostructuri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poroase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capabile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capteze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să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elibereze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treptat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ingredientele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active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piele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ceea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poate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îmbunătăți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stabilitatea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produselor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topice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medicamentoase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cosmetice</a:t>
            </a:r>
            <a:r>
              <a:rPr lang="ro-RO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 ca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avantaje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eliberare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controlată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stabilitate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protejează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sensibile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degradare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versatilitate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(pot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încorpora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gamă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largă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active).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8794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54dda1946d_6_322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Nanotehnologia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ramura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științei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ro-R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ingineriei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se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ocupă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designul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sinteza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caracterizarea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aplicarea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materialelor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dispozitivelor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scară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nanometrică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(1-100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nanometri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a63523fd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a63523fd49_0_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Nanobureții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sunt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materiale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nano-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dimensionate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poroase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capabile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să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absoarbă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să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diverse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substanțe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medicamentoase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hidrofile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lipofile</a:t>
            </a:r>
            <a:r>
              <a:rPr lang="ro-RO" kern="1200" dirty="0"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 se pot lega cu ușurință de medicamente care sunt slab solubile, ceea ce duce la o biodisponibilitate și solubilitate mai bună a acestor medicamente</a:t>
            </a:r>
            <a:r>
              <a:rPr lang="en-US" kern="1200" dirty="0"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 </a:t>
            </a:r>
            <a:endParaRPr lang="ro-RO" kern="1200" dirty="0">
              <a:solidFill>
                <a:srgbClr val="2021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a63523fd4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2a63523fd49_0_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o-R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Structura este 3D, asemănătoare ochiurilor unei site, cu cavități nanometrice largi care încapsulează o gamă largă de substanțe. Datorită cavităților hidrofobe interioare și ramificării hidrofile externe, acestea pot încărca cu ușurință particulele.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/>
              <a:t>Formularea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încărcarea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 </a:t>
            </a:r>
            <a:r>
              <a:rPr lang="en-US" dirty="0" err="1"/>
              <a:t>necesită</a:t>
            </a:r>
            <a:r>
              <a:rPr lang="en-US" dirty="0"/>
              <a:t> o </a:t>
            </a:r>
            <a:r>
              <a:rPr lang="en-US" dirty="0" err="1"/>
              <a:t>combinație</a:t>
            </a:r>
            <a:r>
              <a:rPr lang="en-US" dirty="0"/>
              <a:t> de </a:t>
            </a:r>
            <a:r>
              <a:rPr lang="en-US" dirty="0" err="1"/>
              <a:t>cunoștințe</a:t>
            </a:r>
            <a:r>
              <a:rPr lang="en-US" dirty="0"/>
              <a:t> </a:t>
            </a:r>
            <a:r>
              <a:rPr lang="en-US" dirty="0" err="1"/>
              <a:t>avansate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domeniul</a:t>
            </a:r>
            <a:r>
              <a:rPr lang="en-US" dirty="0"/>
              <a:t> </a:t>
            </a:r>
            <a:r>
              <a:rPr lang="en-US" dirty="0" err="1"/>
              <a:t>nanotehnologiei</a:t>
            </a:r>
            <a:r>
              <a:rPr lang="en-US" dirty="0"/>
              <a:t>, precum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echipamente</a:t>
            </a:r>
            <a:r>
              <a:rPr lang="en-US" dirty="0"/>
              <a:t> </a:t>
            </a:r>
            <a:r>
              <a:rPr lang="en-US" dirty="0" err="1"/>
              <a:t>specializate</a:t>
            </a:r>
            <a:r>
              <a:rPr lang="en-US" dirty="0"/>
              <a:t>. </a:t>
            </a:r>
          </a:p>
          <a:p>
            <a:pPr marL="158750" indent="0">
              <a:buNone/>
            </a:pPr>
            <a:r>
              <a:rPr lang="en-US" b="1" dirty="0"/>
              <a:t>1. Materiale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Polimeri</a:t>
            </a:r>
            <a:r>
              <a:rPr lang="en-US" b="1" dirty="0"/>
              <a:t> de </a:t>
            </a:r>
            <a:r>
              <a:rPr lang="en-US" b="1" dirty="0" err="1"/>
              <a:t>bază</a:t>
            </a:r>
            <a:r>
              <a:rPr lang="en-US" dirty="0"/>
              <a:t>: </a:t>
            </a:r>
            <a:r>
              <a:rPr lang="en-US" dirty="0" err="1"/>
              <a:t>Polimeri</a:t>
            </a:r>
            <a:r>
              <a:rPr lang="en-US" dirty="0"/>
              <a:t> </a:t>
            </a:r>
            <a:r>
              <a:rPr lang="en-US" dirty="0" err="1"/>
              <a:t>biodegradabili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biocompatibili</a:t>
            </a:r>
            <a:r>
              <a:rPr lang="en-US" dirty="0"/>
              <a:t> care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constitui</a:t>
            </a:r>
            <a:r>
              <a:rPr lang="en-US" dirty="0"/>
              <a:t> </a:t>
            </a:r>
            <a:r>
              <a:rPr lang="en-US" dirty="0" err="1"/>
              <a:t>structura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Surfactanți</a:t>
            </a:r>
            <a:r>
              <a:rPr lang="en-US" dirty="0"/>
              <a:t>: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stabilizarea</a:t>
            </a:r>
            <a:r>
              <a:rPr lang="en-US" dirty="0"/>
              <a:t> </a:t>
            </a:r>
            <a:r>
              <a:rPr lang="en-US" dirty="0" err="1"/>
              <a:t>emulsiilor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sintezei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Soluții</a:t>
            </a:r>
            <a:r>
              <a:rPr lang="en-US" b="1" dirty="0"/>
              <a:t> tampon</a:t>
            </a:r>
            <a:r>
              <a:rPr lang="en-US" dirty="0"/>
              <a:t>: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menținerea</a:t>
            </a:r>
            <a:r>
              <a:rPr lang="en-US" dirty="0"/>
              <a:t> pH-</a:t>
            </a:r>
            <a:r>
              <a:rPr lang="en-US" dirty="0" err="1"/>
              <a:t>ului</a:t>
            </a:r>
            <a:r>
              <a:rPr lang="en-US" dirty="0"/>
              <a:t> </a:t>
            </a:r>
            <a:r>
              <a:rPr lang="en-US" dirty="0" err="1"/>
              <a:t>adecvat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sintezei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încărcării</a:t>
            </a:r>
            <a:r>
              <a:rPr lang="en-US" dirty="0"/>
              <a:t>.</a:t>
            </a:r>
          </a:p>
          <a:p>
            <a:pPr marL="158750" indent="0">
              <a:buNone/>
            </a:pPr>
            <a:r>
              <a:rPr lang="en-US" b="1" dirty="0"/>
              <a:t>2. </a:t>
            </a:r>
            <a:r>
              <a:rPr lang="en-US" b="1" dirty="0" err="1"/>
              <a:t>Echipamente</a:t>
            </a:r>
            <a:r>
              <a:rPr lang="en-US" b="1" dirty="0"/>
              <a:t> de </a:t>
            </a:r>
            <a:r>
              <a:rPr lang="en-US" b="1" dirty="0" err="1"/>
              <a:t>Laborator</a:t>
            </a:r>
            <a:r>
              <a:rPr lang="ro-RO" b="1" dirty="0"/>
              <a:t> de care am avea nevoie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Reactor </a:t>
            </a:r>
            <a:r>
              <a:rPr lang="en-US" b="1" dirty="0" err="1"/>
              <a:t>chimic</a:t>
            </a:r>
            <a:r>
              <a:rPr lang="en-US" dirty="0"/>
              <a:t>: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sinteza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condiții</a:t>
            </a:r>
            <a:r>
              <a:rPr lang="en-US" dirty="0"/>
              <a:t> </a:t>
            </a:r>
            <a:r>
              <a:rPr lang="en-US" dirty="0" err="1"/>
              <a:t>controlate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Spectroscopie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microscopie</a:t>
            </a:r>
            <a:r>
              <a:rPr lang="en-US" b="1" dirty="0"/>
              <a:t> (TEM, SEM)</a:t>
            </a:r>
            <a:r>
              <a:rPr lang="en-US" dirty="0"/>
              <a:t>: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caracterizarea</a:t>
            </a:r>
            <a:r>
              <a:rPr lang="en-US" dirty="0"/>
              <a:t> </a:t>
            </a:r>
            <a:r>
              <a:rPr lang="en-US" dirty="0" err="1"/>
              <a:t>dimensiunilor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structurii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2a63523fd49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2a63523fd49_0_194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Polimerizare</a:t>
            </a:r>
            <a:r>
              <a:rPr lang="en-US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interfacială</a:t>
            </a:r>
            <a:r>
              <a:rPr lang="en-US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endParaRPr lang="ro-RO" kern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Polimerizare</a:t>
            </a:r>
            <a:r>
              <a:rPr lang="en-US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soluție</a:t>
            </a:r>
            <a:r>
              <a:rPr lang="en-US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endParaRPr lang="ro-RO" kern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Metode</a:t>
            </a:r>
            <a:r>
              <a:rPr lang="en-US" b="1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cross-linking</a:t>
            </a:r>
            <a:r>
              <a:rPr lang="en-US" kern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endParaRPr lang="ro-RO" kern="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58750" indent="0">
              <a:buNone/>
            </a:pPr>
            <a:r>
              <a:rPr lang="en-US" b="1" dirty="0" err="1"/>
              <a:t>Echipamente</a:t>
            </a:r>
            <a:r>
              <a:rPr lang="en-US" b="1" dirty="0"/>
              <a:t> de </a:t>
            </a:r>
            <a:r>
              <a:rPr lang="en-US" b="1" dirty="0" err="1"/>
              <a:t>Laborator</a:t>
            </a:r>
            <a:r>
              <a:rPr lang="ro-RO" b="1" dirty="0"/>
              <a:t> de care am avea nevoie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Reactor </a:t>
            </a:r>
            <a:r>
              <a:rPr lang="en-US" b="1" dirty="0" err="1"/>
              <a:t>chimic</a:t>
            </a:r>
            <a:r>
              <a:rPr lang="en-US" dirty="0"/>
              <a:t>: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sinteza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condiții</a:t>
            </a:r>
            <a:r>
              <a:rPr lang="en-US" dirty="0"/>
              <a:t> </a:t>
            </a:r>
            <a:r>
              <a:rPr lang="en-US" dirty="0" err="1"/>
              <a:t>controlate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Sistem</a:t>
            </a:r>
            <a:r>
              <a:rPr lang="en-US" b="1" dirty="0"/>
              <a:t> de </a:t>
            </a:r>
            <a:r>
              <a:rPr lang="en-US" b="1" dirty="0" err="1"/>
              <a:t>ultrasonare</a:t>
            </a:r>
            <a:r>
              <a:rPr lang="en-US" dirty="0"/>
              <a:t>: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dispersarea</a:t>
            </a:r>
            <a:r>
              <a:rPr lang="en-US" dirty="0"/>
              <a:t> </a:t>
            </a:r>
            <a:r>
              <a:rPr lang="en-US" dirty="0" err="1"/>
              <a:t>uniformă</a:t>
            </a:r>
            <a:r>
              <a:rPr lang="en-US" dirty="0"/>
              <a:t> a </a:t>
            </a:r>
            <a:r>
              <a:rPr lang="en-US" dirty="0" err="1"/>
              <a:t>materialelor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formarea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Spectroscopie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microscopie</a:t>
            </a:r>
            <a:r>
              <a:rPr lang="en-US" b="1" dirty="0"/>
              <a:t> (TEM, SEM)</a:t>
            </a:r>
            <a:r>
              <a:rPr lang="en-US" dirty="0"/>
              <a:t>: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caracterizarea</a:t>
            </a:r>
            <a:r>
              <a:rPr lang="en-US" dirty="0"/>
              <a:t> </a:t>
            </a:r>
            <a:r>
              <a:rPr lang="en-US" dirty="0" err="1"/>
              <a:t>dimensiunilor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structurii</a:t>
            </a:r>
            <a:r>
              <a:rPr lang="en-US" dirty="0"/>
              <a:t> </a:t>
            </a:r>
            <a:r>
              <a:rPr lang="en-US" dirty="0" err="1"/>
              <a:t>nanobureților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793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16419" t="18581" r="16426" b="14263"/>
          <a:stretch/>
        </p:blipFill>
        <p:spPr>
          <a:xfrm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95725" y="1371489"/>
            <a:ext cx="5235000" cy="16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95833" y="3106837"/>
            <a:ext cx="5235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0" y="0"/>
            <a:ext cx="2628000" cy="5143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l="10288" t="21462" r="22557" b="11382"/>
          <a:stretch/>
        </p:blipFill>
        <p:spPr>
          <a:xfrm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670550"/>
            <a:ext cx="8733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3103876"/>
            <a:ext cx="8733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 hasCustomPrompt="1"/>
          </p:nvPr>
        </p:nvSpPr>
        <p:spPr>
          <a:xfrm>
            <a:off x="2631300" y="1670550"/>
            <a:ext cx="8733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4" hasCustomPrompt="1"/>
          </p:nvPr>
        </p:nvSpPr>
        <p:spPr>
          <a:xfrm>
            <a:off x="2631300" y="3103876"/>
            <a:ext cx="8733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5" hasCustomPrompt="1"/>
          </p:nvPr>
        </p:nvSpPr>
        <p:spPr>
          <a:xfrm>
            <a:off x="4542600" y="1670550"/>
            <a:ext cx="8733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 hasCustomPrompt="1"/>
          </p:nvPr>
        </p:nvSpPr>
        <p:spPr>
          <a:xfrm>
            <a:off x="4542600" y="3103876"/>
            <a:ext cx="873300" cy="51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720000" y="2181050"/>
            <a:ext cx="18054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7"/>
          </p:nvPr>
        </p:nvSpPr>
        <p:spPr>
          <a:xfrm>
            <a:off x="2631300" y="2181050"/>
            <a:ext cx="18054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8"/>
          </p:nvPr>
        </p:nvSpPr>
        <p:spPr>
          <a:xfrm>
            <a:off x="4542600" y="2181050"/>
            <a:ext cx="18054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9"/>
          </p:nvPr>
        </p:nvSpPr>
        <p:spPr>
          <a:xfrm>
            <a:off x="720000" y="3614400"/>
            <a:ext cx="18054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3"/>
          </p:nvPr>
        </p:nvSpPr>
        <p:spPr>
          <a:xfrm>
            <a:off x="2631300" y="3614400"/>
            <a:ext cx="18054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4"/>
          </p:nvPr>
        </p:nvSpPr>
        <p:spPr>
          <a:xfrm>
            <a:off x="4542600" y="3614400"/>
            <a:ext cx="18054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562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>
            <a:spLocks noGrp="1"/>
          </p:cNvSpPr>
          <p:nvPr>
            <p:ph type="pic" idx="16"/>
          </p:nvPr>
        </p:nvSpPr>
        <p:spPr>
          <a:xfrm>
            <a:off x="6516000" y="0"/>
            <a:ext cx="2628000" cy="5143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 l="10288" t="21462" r="22557" b="11382"/>
          <a:stretch/>
        </p:blipFill>
        <p:spPr>
          <a:xfrm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2035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713225" y="1799350"/>
            <a:ext cx="22035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>
            <a:spLocks noGrp="1"/>
          </p:cNvSpPr>
          <p:nvPr>
            <p:ph type="pic" idx="2"/>
          </p:nvPr>
        </p:nvSpPr>
        <p:spPr>
          <a:xfrm>
            <a:off x="5629675" y="554676"/>
            <a:ext cx="2801100" cy="4049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4"/>
          <p:cNvSpPr>
            <a:spLocks noGrp="1"/>
          </p:cNvSpPr>
          <p:nvPr>
            <p:ph type="pic" idx="3"/>
          </p:nvPr>
        </p:nvSpPr>
        <p:spPr>
          <a:xfrm>
            <a:off x="3149225" y="539500"/>
            <a:ext cx="2304300" cy="2285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14"/>
          <p:cNvSpPr>
            <a:spLocks noGrp="1"/>
          </p:cNvSpPr>
          <p:nvPr>
            <p:ph type="pic" idx="4"/>
          </p:nvPr>
        </p:nvSpPr>
        <p:spPr>
          <a:xfrm>
            <a:off x="713225" y="2953775"/>
            <a:ext cx="4740300" cy="1650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 rotWithShape="1">
          <a:blip r:embed="rId2">
            <a:alphaModFix/>
          </a:blip>
          <a:srcRect l="16419" t="2854" r="16426" b="29991"/>
          <a:stretch/>
        </p:blipFill>
        <p:spPr>
          <a:xfrm rot="10800000"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20000" y="2098938"/>
            <a:ext cx="2333100" cy="12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3408900" y="2708537"/>
            <a:ext cx="2333100" cy="12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6097800" y="3318137"/>
            <a:ext cx="2333100" cy="12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720000" y="1623261"/>
            <a:ext cx="2333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3408904" y="2232861"/>
            <a:ext cx="2333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097800" y="2842461"/>
            <a:ext cx="2333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537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2">
            <a:alphaModFix/>
          </a:blip>
          <a:srcRect l="-302" t="18581" r="33147" b="14263"/>
          <a:stretch/>
        </p:blipFill>
        <p:spPr>
          <a:xfrm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562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2">
            <a:alphaModFix/>
          </a:blip>
          <a:srcRect l="16419" t="2854" r="16426" b="29991"/>
          <a:stretch/>
        </p:blipFill>
        <p:spPr>
          <a:xfrm rot="10800000"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26"/>
          <p:cNvGrpSpPr/>
          <p:nvPr/>
        </p:nvGrpSpPr>
        <p:grpSpPr>
          <a:xfrm rot="-3600418">
            <a:off x="6970960" y="-666918"/>
            <a:ext cx="1780756" cy="2647069"/>
            <a:chOff x="4914900" y="-96837"/>
            <a:chExt cx="3935412" cy="5849937"/>
          </a:xfrm>
        </p:grpSpPr>
        <p:sp>
          <p:nvSpPr>
            <p:cNvPr id="140" name="Google Shape;140;p26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6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6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6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6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6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6"/>
          <p:cNvGrpSpPr/>
          <p:nvPr/>
        </p:nvGrpSpPr>
        <p:grpSpPr>
          <a:xfrm rot="-2698925">
            <a:off x="7210418" y="-684951"/>
            <a:ext cx="1780408" cy="2646552"/>
            <a:chOff x="4914900" y="-96837"/>
            <a:chExt cx="3935412" cy="5849937"/>
          </a:xfrm>
        </p:grpSpPr>
        <p:sp>
          <p:nvSpPr>
            <p:cNvPr id="160" name="Google Shape;160;p26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6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6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6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6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6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6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6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6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6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6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6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6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6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6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 rotWithShape="1">
          <a:blip r:embed="rId2">
            <a:alphaModFix/>
          </a:blip>
          <a:srcRect l="21435" t="21462" r="11409" b="11382"/>
          <a:stretch/>
        </p:blipFill>
        <p:spPr>
          <a:xfrm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27"/>
          <p:cNvGrpSpPr/>
          <p:nvPr/>
        </p:nvGrpSpPr>
        <p:grpSpPr>
          <a:xfrm rot="-1800620" flipH="1">
            <a:off x="74927" y="1532173"/>
            <a:ext cx="1780612" cy="2646855"/>
            <a:chOff x="4914900" y="-96837"/>
            <a:chExt cx="3935412" cy="5849937"/>
          </a:xfrm>
        </p:grpSpPr>
        <p:sp>
          <p:nvSpPr>
            <p:cNvPr id="182" name="Google Shape;182;p27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201;p27"/>
          <p:cNvGrpSpPr/>
          <p:nvPr/>
        </p:nvGrpSpPr>
        <p:grpSpPr>
          <a:xfrm rot="-2700000" flipH="1">
            <a:off x="55479" y="1770240"/>
            <a:ext cx="1779851" cy="2645725"/>
            <a:chOff x="4914900" y="-96837"/>
            <a:chExt cx="3935412" cy="5849937"/>
          </a:xfrm>
        </p:grpSpPr>
        <p:sp>
          <p:nvSpPr>
            <p:cNvPr id="202" name="Google Shape;202;p27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27"/>
          <p:cNvGrpSpPr/>
          <p:nvPr/>
        </p:nvGrpSpPr>
        <p:grpSpPr>
          <a:xfrm rot="-9899221">
            <a:off x="8209392" y="1368889"/>
            <a:ext cx="1780550" cy="2646764"/>
            <a:chOff x="4914900" y="-96837"/>
            <a:chExt cx="3935412" cy="5849937"/>
          </a:xfrm>
        </p:grpSpPr>
        <p:sp>
          <p:nvSpPr>
            <p:cNvPr id="222" name="Google Shape;222;p27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7"/>
          <p:cNvGrpSpPr/>
          <p:nvPr/>
        </p:nvGrpSpPr>
        <p:grpSpPr>
          <a:xfrm rot="-9000317">
            <a:off x="8128642" y="1145316"/>
            <a:ext cx="1779877" cy="2645764"/>
            <a:chOff x="4914900" y="-96837"/>
            <a:chExt cx="3935412" cy="5849937"/>
          </a:xfrm>
        </p:grpSpPr>
        <p:sp>
          <p:nvSpPr>
            <p:cNvPr id="242" name="Google Shape;242;p27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l="34255" t="19179" r="-1410" b="13665"/>
          <a:stretch/>
        </p:blipFill>
        <p:spPr>
          <a:xfrm rot="10800000"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13225" y="3033975"/>
            <a:ext cx="3576000" cy="13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892615"/>
            <a:ext cx="1729800" cy="100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>
            <a:spLocks noGrp="1"/>
          </p:cNvSpPr>
          <p:nvPr>
            <p:ph type="pic" idx="3"/>
          </p:nvPr>
        </p:nvSpPr>
        <p:spPr>
          <a:xfrm>
            <a:off x="4849200" y="0"/>
            <a:ext cx="4294800" cy="5143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l="-302" t="18581" r="33147" b="14263"/>
          <a:stretch/>
        </p:blipFill>
        <p:spPr>
          <a:xfrm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631700" y="3475800"/>
            <a:ext cx="421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631700" y="1993175"/>
            <a:ext cx="421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631700" y="1495725"/>
            <a:ext cx="4213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631701" y="2978349"/>
            <a:ext cx="42135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31700" y="539500"/>
            <a:ext cx="421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>
            <a:spLocks noGrp="1"/>
          </p:cNvSpPr>
          <p:nvPr>
            <p:ph type="pic" idx="5"/>
          </p:nvPr>
        </p:nvSpPr>
        <p:spPr>
          <a:xfrm>
            <a:off x="0" y="0"/>
            <a:ext cx="3068100" cy="5143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 l="21435" t="21462" r="11409" b="11382"/>
          <a:stretch/>
        </p:blipFill>
        <p:spPr>
          <a:xfrm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806725" y="1255663"/>
            <a:ext cx="362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4806725" y="2023338"/>
            <a:ext cx="3624000" cy="18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>
            <a:spLocks noGrp="1"/>
          </p:cNvSpPr>
          <p:nvPr>
            <p:ph type="pic" idx="2"/>
          </p:nvPr>
        </p:nvSpPr>
        <p:spPr>
          <a:xfrm>
            <a:off x="0" y="0"/>
            <a:ext cx="4294800" cy="51435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>
            <a:spLocks noGrp="1"/>
          </p:cNvSpPr>
          <p:nvPr>
            <p:ph type="pic" idx="2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l="34255" t="19179" r="-1410" b="13665"/>
          <a:stretch/>
        </p:blipFill>
        <p:spPr>
          <a:xfrm rot="10800000" flipH="1">
            <a:off x="0" y="-96000"/>
            <a:ext cx="9144003" cy="5335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750949" y="2771121"/>
            <a:ext cx="5642100" cy="11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750949" y="4092197"/>
            <a:ext cx="56421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1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318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"/>
              <a:buNone/>
              <a:defRPr sz="30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72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bm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98-024-55953-2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www.cell.com/heliyon/fulltext/S2405-8440(23)10511-1?_returnURL=https%3A%2F%2Flinkinghub.elsevier.com%2Fretrieve%2Fpii%2FS2405844023105111%3Fshowall%3Dtru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35975853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link.springer.com/article/10.1007/s10856-022-06652-9" TargetMode="External"/><Relationship Id="rId10" Type="http://schemas.openxmlformats.org/officeDocument/2006/relationships/hyperlink" Target="https://www.researchgate.net/publication/362015847_Role_of_Nanomaterials_in_Cosmeceuticals_Challenges_Development_Strategies_and_Future_Perspective" TargetMode="External"/><Relationship Id="rId4" Type="http://schemas.openxmlformats.org/officeDocument/2006/relationships/hyperlink" Target="https://www.sciencedirect.com/science/article/abs/pii/S0009250914004710" TargetMode="External"/><Relationship Id="rId9" Type="http://schemas.openxmlformats.org/officeDocument/2006/relationships/hyperlink" Target="https://journals.innovareacademics.in/index.php/ijap/article/view/2502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diagramData" Target="../diagrams/data1.xml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microsoft.com/office/2007/relationships/diagramDrawing" Target="../diagrams/drawing1.xml"/><Relationship Id="rId5" Type="http://schemas.openxmlformats.org/officeDocument/2006/relationships/image" Target="../media/image20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49689" r="21121"/>
          <a:stretch/>
        </p:blipFill>
        <p:spPr>
          <a:xfrm>
            <a:off x="0" y="0"/>
            <a:ext cx="2628101" cy="5143501"/>
          </a:xfrm>
          <a:prstGeom prst="rect">
            <a:avLst/>
          </a:prstGeom>
        </p:spPr>
      </p:pic>
      <p:grpSp>
        <p:nvGrpSpPr>
          <p:cNvPr id="272" name="Google Shape;272;p31"/>
          <p:cNvGrpSpPr/>
          <p:nvPr/>
        </p:nvGrpSpPr>
        <p:grpSpPr>
          <a:xfrm rot="-8099428" flipH="1">
            <a:off x="7975653" y="3551151"/>
            <a:ext cx="1839380" cy="2333300"/>
            <a:chOff x="388312" y="42862"/>
            <a:chExt cx="4327526" cy="5489576"/>
          </a:xfrm>
        </p:grpSpPr>
        <p:sp>
          <p:nvSpPr>
            <p:cNvPr id="273" name="Google Shape;273;p31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31"/>
          <p:cNvGrpSpPr/>
          <p:nvPr/>
        </p:nvGrpSpPr>
        <p:grpSpPr>
          <a:xfrm rot="-5400000" flipH="1">
            <a:off x="8192049" y="-1035813"/>
            <a:ext cx="1853579" cy="2755320"/>
            <a:chOff x="4914900" y="-96837"/>
            <a:chExt cx="3935412" cy="5849937"/>
          </a:xfrm>
        </p:grpSpPr>
        <p:sp>
          <p:nvSpPr>
            <p:cNvPr id="293" name="Google Shape;293;p31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31"/>
          <p:cNvGrpSpPr/>
          <p:nvPr/>
        </p:nvGrpSpPr>
        <p:grpSpPr>
          <a:xfrm rot="8998758" flipH="1">
            <a:off x="8297231" y="3891284"/>
            <a:ext cx="1839779" cy="2333805"/>
            <a:chOff x="388312" y="42862"/>
            <a:chExt cx="4327526" cy="5489576"/>
          </a:xfrm>
        </p:grpSpPr>
        <p:sp>
          <p:nvSpPr>
            <p:cNvPr id="313" name="Google Shape;313;p31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1"/>
          <p:cNvGrpSpPr/>
          <p:nvPr/>
        </p:nvGrpSpPr>
        <p:grpSpPr>
          <a:xfrm rot="4500119" flipH="1">
            <a:off x="7831740" y="-907588"/>
            <a:ext cx="1853761" cy="2755591"/>
            <a:chOff x="4914900" y="-96837"/>
            <a:chExt cx="3935412" cy="5849937"/>
          </a:xfrm>
        </p:grpSpPr>
        <p:sp>
          <p:nvSpPr>
            <p:cNvPr id="333" name="Google Shape;333;p31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31"/>
          <p:cNvSpPr txBox="1">
            <a:spLocks noGrp="1"/>
          </p:cNvSpPr>
          <p:nvPr>
            <p:ph type="ctrTitle"/>
          </p:nvPr>
        </p:nvSpPr>
        <p:spPr>
          <a:xfrm>
            <a:off x="2710823" y="579870"/>
            <a:ext cx="6366973" cy="36592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ro-RO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Nanotehnologia</a:t>
            </a:r>
            <a:r>
              <a:rPr kumimoji="0" lang="ro-RO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, </a:t>
            </a:r>
            <a:br>
              <a:rPr kumimoji="0" lang="ro-RO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</a:b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cea mai importantă inovație a secolului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kern="1200" dirty="0"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XXI</a:t>
            </a:r>
            <a:br>
              <a:rPr kumimoji="0" lang="ro-RO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</a:b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-  </a:t>
            </a:r>
            <a:b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</a:br>
            <a:r>
              <a:rPr kumimoji="0" lang="ro-RO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Nano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bure</a:t>
            </a:r>
            <a:r>
              <a:rPr kumimoji="0" lang="ro-RO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ții, </a:t>
            </a:r>
            <a:b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</a:b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ira Sans" panose="020B0503050000020004" pitchFamily="34" charset="0"/>
                <a:ea typeface="Lato" panose="020F0502020204030203" pitchFamily="34" charset="0"/>
                <a:cs typeface="Times New Roman" panose="02020603050405020304" pitchFamily="18" charset="0"/>
              </a:rPr>
              <a:t>transportatori și potențiatori excelenți ai ingredientelor active, în administrarea topică și transdermică pentru Industria Farmaceutică și Cosmetică</a:t>
            </a:r>
            <a:endParaRPr lang="en-US" sz="2000" dirty="0">
              <a:solidFill>
                <a:schemeClr val="accent1">
                  <a:lumMod val="90000"/>
                  <a:lumOff val="10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8F3A0C-1F93-3AD6-DA15-96DE15408B4F}"/>
              </a:ext>
            </a:extLst>
          </p:cNvPr>
          <p:cNvSpPr txBox="1"/>
          <p:nvPr/>
        </p:nvSpPr>
        <p:spPr>
          <a:xfrm>
            <a:off x="2647922" y="4681835"/>
            <a:ext cx="22132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o-RO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Farmacist Specialist</a:t>
            </a:r>
            <a:r>
              <a:rPr lang="en-US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B</a:t>
            </a:r>
            <a:r>
              <a:rPr lang="ro-RO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ăra Otilia</a:t>
            </a:r>
          </a:p>
          <a:p>
            <a:r>
              <a:rPr lang="ro-RO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Farmacist</a:t>
            </a:r>
            <a:r>
              <a:rPr lang="en-US" sz="1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Vlad Lucian Alexandru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5EC78F-54E5-34D2-E8E0-90AA73D13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631" y="54656"/>
            <a:ext cx="1161384" cy="53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5"/>
          <p:cNvSpPr txBox="1">
            <a:spLocks noGrp="1"/>
          </p:cNvSpPr>
          <p:nvPr>
            <p:ph type="title"/>
          </p:nvPr>
        </p:nvSpPr>
        <p:spPr>
          <a:xfrm>
            <a:off x="713225" y="3033975"/>
            <a:ext cx="3576000" cy="717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</a:rPr>
              <a:t>Avantaje</a:t>
            </a:r>
            <a:br>
              <a:rPr lang="ro-RO" sz="4400" dirty="0">
                <a:solidFill>
                  <a:schemeClr val="dk1"/>
                </a:solidFill>
              </a:rPr>
            </a:b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553" name="Google Shape;553;p35"/>
          <p:cNvSpPr txBox="1">
            <a:spLocks noGrp="1"/>
          </p:cNvSpPr>
          <p:nvPr>
            <p:ph type="title" idx="2"/>
          </p:nvPr>
        </p:nvSpPr>
        <p:spPr>
          <a:xfrm>
            <a:off x="713225" y="1892615"/>
            <a:ext cx="1729800" cy="10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o-RO" dirty="0"/>
              <a:t>2</a:t>
            </a:r>
            <a:r>
              <a:rPr lang="en" dirty="0"/>
              <a:t>.</a:t>
            </a:r>
            <a:endParaRPr dirty="0"/>
          </a:p>
        </p:txBody>
      </p:sp>
      <p:pic>
        <p:nvPicPr>
          <p:cNvPr id="554" name="Google Shape;554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6150" r="26146"/>
          <a:stretch/>
        </p:blipFill>
        <p:spPr>
          <a:xfrm>
            <a:off x="4849200" y="0"/>
            <a:ext cx="4294799" cy="5143501"/>
          </a:xfrm>
          <a:prstGeom prst="rect">
            <a:avLst/>
          </a:prstGeom>
        </p:spPr>
      </p:pic>
      <p:grpSp>
        <p:nvGrpSpPr>
          <p:cNvPr id="555" name="Google Shape;555;p35"/>
          <p:cNvGrpSpPr/>
          <p:nvPr/>
        </p:nvGrpSpPr>
        <p:grpSpPr>
          <a:xfrm rot="5400000">
            <a:off x="1313292" y="-1163675"/>
            <a:ext cx="1780774" cy="2647097"/>
            <a:chOff x="4914900" y="-96837"/>
            <a:chExt cx="3935412" cy="5849937"/>
          </a:xfrm>
        </p:grpSpPr>
        <p:sp>
          <p:nvSpPr>
            <p:cNvPr id="556" name="Google Shape;55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 rot="7201000">
            <a:off x="1371897" y="-1136383"/>
            <a:ext cx="1780271" cy="2646349"/>
            <a:chOff x="4914900" y="-96837"/>
            <a:chExt cx="3935412" cy="5849937"/>
          </a:xfrm>
        </p:grpSpPr>
        <p:sp>
          <p:nvSpPr>
            <p:cNvPr id="576" name="Google Shape;57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FBC928-AB93-EEBF-1323-56840FE7D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3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>
            <a:alphaModFix/>
          </a:blip>
          <a:srcRect l="31174" r="39636"/>
          <a:stretch/>
        </p:blipFill>
        <p:spPr>
          <a:xfrm>
            <a:off x="6516000" y="0"/>
            <a:ext cx="2627999" cy="5143501"/>
          </a:xfrm>
          <a:prstGeom prst="rect">
            <a:avLst/>
          </a:prstGeom>
        </p:spPr>
      </p:pic>
      <p:grpSp>
        <p:nvGrpSpPr>
          <p:cNvPr id="421" name="Google Shape;421;p33"/>
          <p:cNvGrpSpPr/>
          <p:nvPr/>
        </p:nvGrpSpPr>
        <p:grpSpPr>
          <a:xfrm rot="2700537">
            <a:off x="5673517" y="-2159997"/>
            <a:ext cx="1780686" cy="2646966"/>
            <a:chOff x="4914900" y="-96837"/>
            <a:chExt cx="3935412" cy="5849937"/>
          </a:xfrm>
        </p:grpSpPr>
        <p:sp>
          <p:nvSpPr>
            <p:cNvPr id="422" name="Google Shape;422;p33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33"/>
          <p:cNvGrpSpPr/>
          <p:nvPr/>
        </p:nvGrpSpPr>
        <p:grpSpPr>
          <a:xfrm rot="-900976">
            <a:off x="5158852" y="-1722821"/>
            <a:ext cx="1780170" cy="2646199"/>
            <a:chOff x="4914900" y="-96837"/>
            <a:chExt cx="3935412" cy="5849937"/>
          </a:xfrm>
        </p:grpSpPr>
        <p:sp>
          <p:nvSpPr>
            <p:cNvPr id="442" name="Google Shape;442;p33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B324182-2A32-31E9-F398-B6B7D706E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25603"/>
              </p:ext>
            </p:extLst>
          </p:nvPr>
        </p:nvGraphicFramePr>
        <p:xfrm>
          <a:off x="207819" y="612041"/>
          <a:ext cx="6161364" cy="390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7F9EA69-9E42-5DAF-A151-1D4A1C952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3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>
            <a:alphaModFix/>
          </a:blip>
          <a:srcRect l="31174" r="39636"/>
          <a:stretch/>
        </p:blipFill>
        <p:spPr>
          <a:xfrm>
            <a:off x="6516000" y="0"/>
            <a:ext cx="2627999" cy="5143501"/>
          </a:xfrm>
          <a:prstGeom prst="rect">
            <a:avLst/>
          </a:prstGeom>
        </p:spPr>
      </p:pic>
      <p:grpSp>
        <p:nvGrpSpPr>
          <p:cNvPr id="421" name="Google Shape;421;p33"/>
          <p:cNvGrpSpPr/>
          <p:nvPr/>
        </p:nvGrpSpPr>
        <p:grpSpPr>
          <a:xfrm rot="2700537">
            <a:off x="5673517" y="-2159997"/>
            <a:ext cx="1780686" cy="2646966"/>
            <a:chOff x="4914900" y="-96837"/>
            <a:chExt cx="3935412" cy="5849937"/>
          </a:xfrm>
        </p:grpSpPr>
        <p:sp>
          <p:nvSpPr>
            <p:cNvPr id="422" name="Google Shape;422;p33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33"/>
          <p:cNvGrpSpPr/>
          <p:nvPr/>
        </p:nvGrpSpPr>
        <p:grpSpPr>
          <a:xfrm rot="-900976">
            <a:off x="5158852" y="-1722821"/>
            <a:ext cx="1780170" cy="2646199"/>
            <a:chOff x="4914900" y="-96837"/>
            <a:chExt cx="3935412" cy="5849937"/>
          </a:xfrm>
        </p:grpSpPr>
        <p:sp>
          <p:nvSpPr>
            <p:cNvPr id="442" name="Google Shape;442;p33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B324182-2A32-31E9-F398-B6B7D706E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1708058"/>
              </p:ext>
            </p:extLst>
          </p:nvPr>
        </p:nvGraphicFramePr>
        <p:xfrm>
          <a:off x="273183" y="45802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4D4A62A-A34D-B1B7-00F7-22309C50E5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3"/>
          <p:cNvPicPr preferRelativeResize="0">
            <a:picLocks noGrp="1"/>
          </p:cNvPicPr>
          <p:nvPr>
            <p:ph type="pic" idx="16"/>
          </p:nvPr>
        </p:nvPicPr>
        <p:blipFill rotWithShape="1">
          <a:blip r:embed="rId3">
            <a:alphaModFix/>
          </a:blip>
          <a:srcRect l="31174" r="39636"/>
          <a:stretch/>
        </p:blipFill>
        <p:spPr>
          <a:xfrm>
            <a:off x="6516000" y="0"/>
            <a:ext cx="2627999" cy="5143501"/>
          </a:xfrm>
          <a:prstGeom prst="rect">
            <a:avLst/>
          </a:prstGeom>
        </p:spPr>
      </p:pic>
      <p:grpSp>
        <p:nvGrpSpPr>
          <p:cNvPr id="421" name="Google Shape;421;p33"/>
          <p:cNvGrpSpPr/>
          <p:nvPr/>
        </p:nvGrpSpPr>
        <p:grpSpPr>
          <a:xfrm rot="2700537">
            <a:off x="5673517" y="-2159997"/>
            <a:ext cx="1780686" cy="2646966"/>
            <a:chOff x="4914900" y="-96837"/>
            <a:chExt cx="3935412" cy="5849937"/>
          </a:xfrm>
        </p:grpSpPr>
        <p:sp>
          <p:nvSpPr>
            <p:cNvPr id="422" name="Google Shape;422;p33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33"/>
          <p:cNvGrpSpPr/>
          <p:nvPr/>
        </p:nvGrpSpPr>
        <p:grpSpPr>
          <a:xfrm rot="-900976">
            <a:off x="5158852" y="-1722821"/>
            <a:ext cx="1780170" cy="2646199"/>
            <a:chOff x="4914900" y="-96837"/>
            <a:chExt cx="3935412" cy="5849937"/>
          </a:xfrm>
        </p:grpSpPr>
        <p:sp>
          <p:nvSpPr>
            <p:cNvPr id="442" name="Google Shape;442;p33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B324182-2A32-31E9-F398-B6B7D706E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2740767"/>
              </p:ext>
            </p:extLst>
          </p:nvPr>
        </p:nvGraphicFramePr>
        <p:xfrm>
          <a:off x="273183" y="45802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C6D2403-6729-F6D7-B2D6-E1DB52D9B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8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5"/>
          <p:cNvSpPr txBox="1">
            <a:spLocks noGrp="1"/>
          </p:cNvSpPr>
          <p:nvPr>
            <p:ph type="title"/>
          </p:nvPr>
        </p:nvSpPr>
        <p:spPr>
          <a:xfrm>
            <a:off x="713225" y="3033975"/>
            <a:ext cx="3576000" cy="717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dk1"/>
                </a:solidFill>
              </a:rPr>
              <a:t>Aplicații</a:t>
            </a:r>
            <a:br>
              <a:rPr lang="en-US" sz="4400" dirty="0">
                <a:solidFill>
                  <a:schemeClr val="dk1"/>
                </a:solidFill>
              </a:rPr>
            </a:br>
            <a:r>
              <a:rPr lang="en-US" sz="4400" dirty="0">
                <a:solidFill>
                  <a:schemeClr val="dk1"/>
                </a:solidFill>
              </a:rPr>
              <a:t>practice</a:t>
            </a:r>
            <a:br>
              <a:rPr lang="ro-RO" sz="4400" dirty="0">
                <a:solidFill>
                  <a:schemeClr val="dk1"/>
                </a:solidFill>
              </a:rPr>
            </a:b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553" name="Google Shape;553;p35"/>
          <p:cNvSpPr txBox="1">
            <a:spLocks noGrp="1"/>
          </p:cNvSpPr>
          <p:nvPr>
            <p:ph type="title" idx="2"/>
          </p:nvPr>
        </p:nvSpPr>
        <p:spPr>
          <a:xfrm>
            <a:off x="713225" y="1892615"/>
            <a:ext cx="1729800" cy="10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o-RO" dirty="0"/>
              <a:t>4</a:t>
            </a:r>
            <a:r>
              <a:rPr lang="en" dirty="0"/>
              <a:t>.</a:t>
            </a:r>
            <a:endParaRPr dirty="0"/>
          </a:p>
        </p:txBody>
      </p:sp>
      <p:pic>
        <p:nvPicPr>
          <p:cNvPr id="554" name="Google Shape;554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6150" r="26146"/>
          <a:stretch/>
        </p:blipFill>
        <p:spPr>
          <a:xfrm>
            <a:off x="4849200" y="0"/>
            <a:ext cx="4294799" cy="5143501"/>
          </a:xfrm>
          <a:prstGeom prst="rect">
            <a:avLst/>
          </a:prstGeom>
        </p:spPr>
      </p:pic>
      <p:grpSp>
        <p:nvGrpSpPr>
          <p:cNvPr id="555" name="Google Shape;555;p35"/>
          <p:cNvGrpSpPr/>
          <p:nvPr/>
        </p:nvGrpSpPr>
        <p:grpSpPr>
          <a:xfrm rot="5400000">
            <a:off x="1313292" y="-1163675"/>
            <a:ext cx="1780774" cy="2647097"/>
            <a:chOff x="4914900" y="-96837"/>
            <a:chExt cx="3935412" cy="5849937"/>
          </a:xfrm>
        </p:grpSpPr>
        <p:sp>
          <p:nvSpPr>
            <p:cNvPr id="556" name="Google Shape;55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 rot="7201000">
            <a:off x="1371897" y="-1136383"/>
            <a:ext cx="1780271" cy="2646349"/>
            <a:chOff x="4914900" y="-96837"/>
            <a:chExt cx="3935412" cy="5849937"/>
          </a:xfrm>
        </p:grpSpPr>
        <p:sp>
          <p:nvSpPr>
            <p:cNvPr id="576" name="Google Shape;57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1B48875-58E0-0DE9-E6D5-830B3F1F8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14" b="27810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864743" y="638301"/>
            <a:ext cx="5414514" cy="9280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accent6"/>
                </a:solidFill>
              </a:rPr>
              <a:t>Aplica</a:t>
            </a:r>
            <a:r>
              <a:rPr lang="ro-RO" sz="4400" dirty="0">
                <a:solidFill>
                  <a:schemeClr val="accent6"/>
                </a:solidFill>
              </a:rPr>
              <a:t>ții practice</a:t>
            </a:r>
            <a:endParaRPr sz="4400" dirty="0">
              <a:solidFill>
                <a:schemeClr val="accent6"/>
              </a:solidFill>
            </a:endParaRP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34E2BA59-C744-B0E4-E54D-A5D30F0A8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1391" y="2769784"/>
            <a:ext cx="6457649" cy="2087655"/>
          </a:xfrm>
        </p:spPr>
        <p:txBody>
          <a:bodyPr/>
          <a:lstStyle/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</a:t>
            </a:r>
            <a:r>
              <a:rPr lang="ro-RO" altLang="en-US" sz="1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ă nanoporoasă   </a:t>
            </a:r>
            <a:r>
              <a:rPr kumimoji="0" lang="ro-RO" alt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</a:t>
            </a:r>
            <a:r>
              <a:rPr kumimoji="0" lang="ro-RO" altLang="en-US" sz="180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altLang="en-US" sz="180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kumimoji="0" lang="en-US" altLang="en-US" sz="180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ro-RO" altLang="en-US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substanțele active insolubile în apă;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</a:t>
            </a:r>
            <a:r>
              <a:rPr lang="ro-RO" altLang="en-US" sz="1800" dirty="0">
                <a:solidFill>
                  <a:srgbClr val="2021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ște </a:t>
            </a:r>
            <a:r>
              <a:rPr kumimoji="0" lang="ro-RO" alt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viteza de dizolvare </a:t>
            </a:r>
            <a:r>
              <a:rPr kumimoji="0" lang="ro-RO" altLang="en-US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 </a:t>
            </a:r>
            <a:r>
              <a:rPr kumimoji="0" lang="ro-RO" alt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stabilitatea</a:t>
            </a:r>
            <a:r>
              <a:rPr kumimoji="0" lang="ro-RO" altLang="en-US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medicamentelor și a produselor cosmetice.</a:t>
            </a:r>
            <a:endParaRPr kumimoji="0" lang="ro-RO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ro-RO" altLang="en-US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FCB1DF-5CFA-2FA5-8F3A-8FD006C4EE79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7CA33E-02DF-2573-491D-EA9F81BE9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888B44-BC35-C579-B145-BD9D34407363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3A52644-9B13-8342-53FA-B7C53C088E75}"/>
              </a:ext>
            </a:extLst>
          </p:cNvPr>
          <p:cNvCxnSpPr>
            <a:cxnSpLocks/>
          </p:cNvCxnSpPr>
          <p:nvPr/>
        </p:nvCxnSpPr>
        <p:spPr>
          <a:xfrm>
            <a:off x="4358640" y="3016122"/>
            <a:ext cx="3124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2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14" b="27810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864743" y="954521"/>
            <a:ext cx="5414514" cy="6881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accent6"/>
                </a:solidFill>
              </a:rPr>
              <a:t>Etape esențiale</a:t>
            </a:r>
            <a:endParaRPr sz="4400" dirty="0">
              <a:solidFill>
                <a:schemeClr val="accent6"/>
              </a:solidFill>
            </a:endParaRPr>
          </a:p>
        </p:txBody>
      </p:sp>
      <p:sp>
        <p:nvSpPr>
          <p:cNvPr id="851" name="Google Shape;851;p40"/>
          <p:cNvSpPr txBox="1">
            <a:spLocks noGrp="1"/>
          </p:cNvSpPr>
          <p:nvPr>
            <p:ph type="subTitle" idx="1"/>
          </p:nvPr>
        </p:nvSpPr>
        <p:spPr>
          <a:xfrm>
            <a:off x="1285751" y="2307962"/>
            <a:ext cx="6848113" cy="30832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o-RO" sz="2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Dezvoltarea formulării și procesului tehnologic pentru obținerea </a:t>
            </a:r>
            <a:r>
              <a:rPr lang="ro-RO" sz="2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nanobureților</a:t>
            </a:r>
            <a:endParaRPr lang="en-US" sz="2400" b="1" i="1" dirty="0">
              <a:solidFill>
                <a:schemeClr val="accent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/>
            <a:endParaRPr lang="ro-RO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/>
            <a:endParaRPr lang="en-US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5937" lvl="1" indent="-285750" algn="just">
              <a:buFont typeface="Wingdings" panose="05000000000000000000" pitchFamily="2" charset="2"/>
              <a:buChar char="ü"/>
            </a:pPr>
            <a:r>
              <a:rPr lang="ro-RO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Alegerea principiilor active model</a:t>
            </a:r>
          </a:p>
          <a:p>
            <a:pPr marL="515937" lvl="1" indent="-285750" algn="just">
              <a:buFont typeface="Wingdings" panose="05000000000000000000" pitchFamily="2" charset="2"/>
              <a:buChar char="ü"/>
            </a:pP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Evaluarea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unor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formul</a:t>
            </a:r>
            <a:r>
              <a:rPr lang="ro-RO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ări diferite în ceea ce privește compoziția nanobureților, proporția și tipul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fazelor</a:t>
            </a:r>
            <a:endParaRPr lang="ro-RO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5937" lvl="1" indent="-285750" algn="just">
              <a:buFont typeface="Wingdings" panose="05000000000000000000" pitchFamily="2" charset="2"/>
              <a:buChar char="ü"/>
            </a:pP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Evaluarea</a:t>
            </a:r>
            <a:r>
              <a:rPr lang="ro-RO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</a:t>
            </a:r>
            <a:r>
              <a:rPr lang="ro-RO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țin </a:t>
            </a:r>
            <a:r>
              <a:rPr lang="en-US" sz="14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dou</a:t>
            </a:r>
            <a:r>
              <a:rPr lang="ro-RO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ă metode de preparare ale nanobureților</a:t>
            </a: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6676D7-30D3-7E39-9143-494B9A64EF24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F22E9E-29C2-A746-E517-D8BE9FC87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A24CA2-1316-87BC-0890-EDBFE04D0611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4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14" b="27810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1" name="Google Shape;851;p40"/>
          <p:cNvSpPr txBox="1">
            <a:spLocks noGrp="1"/>
          </p:cNvSpPr>
          <p:nvPr>
            <p:ph type="subTitle" idx="1"/>
          </p:nvPr>
        </p:nvSpPr>
        <p:spPr>
          <a:xfrm>
            <a:off x="1208031" y="2283974"/>
            <a:ext cx="6848113" cy="28595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Definirea</a:t>
            </a:r>
            <a:r>
              <a:rPr lang="en-US" sz="2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profilului</a:t>
            </a:r>
            <a:r>
              <a:rPr lang="en-US" sz="2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2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calitate</a:t>
            </a:r>
            <a:r>
              <a:rPr lang="ro-RO" sz="2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al </a:t>
            </a:r>
            <a:r>
              <a:rPr lang="ro-RO" sz="2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nanobureților</a:t>
            </a:r>
          </a:p>
          <a:p>
            <a:pPr marL="0" indent="0" algn="just"/>
            <a:endParaRPr lang="ro-RO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30187" lvl="1" indent="0" algn="just"/>
            <a:r>
              <a:rPr lang="ro-RO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electarea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propriet</a:t>
            </a:r>
            <a:r>
              <a:rPr lang="ro-RO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ăților optime pentru încorporarea principiilor active diferite</a:t>
            </a: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30187" lvl="1" indent="0" algn="just"/>
            <a:endParaRPr lang="ro-RO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6125" lvl="2" indent="-285750" algn="just">
              <a:buFont typeface="Wingdings" panose="05000000000000000000" pitchFamily="2" charset="2"/>
              <a:buChar char="ü"/>
            </a:pPr>
            <a:r>
              <a:rPr lang="ro-RO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Caracteristici vizuale</a:t>
            </a:r>
          </a:p>
          <a:p>
            <a:pPr marL="746125" lvl="2" indent="-285750" algn="just">
              <a:buFont typeface="Wingdings" panose="05000000000000000000" pitchFamily="2" charset="2"/>
              <a:buChar char="ü"/>
            </a:pPr>
            <a:r>
              <a:rPr lang="ro-RO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Morfologie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US" sz="1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microscopie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electronic</a:t>
            </a:r>
            <a:r>
              <a:rPr lang="ro-RO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ă și crioelectronică de transmisie</a:t>
            </a:r>
            <a:r>
              <a:rPr lang="en-US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lang="ro-RO" sz="12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6125" lvl="2" indent="-285750" algn="just">
              <a:buFont typeface="Wingdings" panose="05000000000000000000" pitchFamily="2" charset="2"/>
              <a:buChar char="ü"/>
            </a:pPr>
            <a:r>
              <a:rPr lang="ro-RO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Distribuția mărimii particulelor</a:t>
            </a:r>
          </a:p>
          <a:p>
            <a:pPr marL="746125" lvl="2" indent="-285750" algn="just">
              <a:buFont typeface="Wingdings" panose="05000000000000000000" pitchFamily="2" charset="2"/>
              <a:buChar char="ü"/>
            </a:pPr>
            <a:r>
              <a:rPr lang="ro-RO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</a:t>
            </a:r>
          </a:p>
          <a:p>
            <a:pPr marL="746125" lvl="2" indent="-285750" algn="just">
              <a:buFont typeface="Wingdings" panose="05000000000000000000" pitchFamily="2" charset="2"/>
              <a:buChar char="ü"/>
            </a:pPr>
            <a:r>
              <a:rPr lang="ro-RO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Eficacitate de încorporare</a:t>
            </a: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C98F25-A1B2-AB04-16EF-EF0664AFEB72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33D1BD9-20CA-8378-54A3-77841C475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ADBBD0-9CC2-F73D-873B-45538AF3919C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E16562E-21A3-F737-2A30-4256E4ABC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117" y="3399247"/>
            <a:ext cx="1258863" cy="1172045"/>
          </a:xfrm>
          <a:prstGeom prst="rect">
            <a:avLst/>
          </a:prstGeom>
        </p:spPr>
      </p:pic>
      <p:sp>
        <p:nvSpPr>
          <p:cNvPr id="13" name="Google Shape;850;p40">
            <a:extLst>
              <a:ext uri="{FF2B5EF4-FFF2-40B4-BE49-F238E27FC236}">
                <a16:creationId xmlns:a16="http://schemas.microsoft.com/office/drawing/2014/main" id="{256C207A-4F9C-7D2A-21B3-FF347171FC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4743" y="976907"/>
            <a:ext cx="5414514" cy="6778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accent6"/>
                </a:solidFill>
              </a:rPr>
              <a:t>Etape esențiale</a:t>
            </a:r>
            <a:endParaRPr sz="4400" dirty="0">
              <a:solidFill>
                <a:schemeClr val="accent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0F0BCE-60F9-7B98-0FF1-8221A2398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289" y="4248065"/>
            <a:ext cx="1292734" cy="7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2"/>
          <p:cNvSpPr txBox="1">
            <a:spLocks noGrp="1"/>
          </p:cNvSpPr>
          <p:nvPr>
            <p:ph type="title"/>
          </p:nvPr>
        </p:nvSpPr>
        <p:spPr>
          <a:xfrm>
            <a:off x="1394701" y="29286"/>
            <a:ext cx="6141285" cy="135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Proof of Concept </a:t>
            </a:r>
            <a:br>
              <a:rPr lang="en-US" dirty="0"/>
            </a:br>
            <a:r>
              <a:rPr lang="ro-RO" sz="2000" dirty="0"/>
              <a:t>Produs cosmetic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997" name="Google Shape;997;p42"/>
          <p:cNvGrpSpPr/>
          <p:nvPr/>
        </p:nvGrpSpPr>
        <p:grpSpPr>
          <a:xfrm rot="6300070" flipH="1">
            <a:off x="6725388" y="-1522913"/>
            <a:ext cx="1853381" cy="2755026"/>
            <a:chOff x="4914900" y="-96837"/>
            <a:chExt cx="3935412" cy="5849937"/>
          </a:xfrm>
        </p:grpSpPr>
        <p:sp>
          <p:nvSpPr>
            <p:cNvPr id="998" name="Google Shape;99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42"/>
          <p:cNvGrpSpPr/>
          <p:nvPr/>
        </p:nvGrpSpPr>
        <p:grpSpPr>
          <a:xfrm rot="-5400000" flipH="1">
            <a:off x="7106232" y="-1554938"/>
            <a:ext cx="1853186" cy="2754735"/>
            <a:chOff x="4914900" y="-96837"/>
            <a:chExt cx="3935412" cy="5849937"/>
          </a:xfrm>
        </p:grpSpPr>
        <p:sp>
          <p:nvSpPr>
            <p:cNvPr id="1018" name="Google Shape;101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AD6145-D342-F4CF-1B4A-48A811B93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733" y="2583381"/>
            <a:ext cx="3399640" cy="2067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CA666-9BE7-896B-D713-E317002BE85A}"/>
              </a:ext>
            </a:extLst>
          </p:cNvPr>
          <p:cNvSpPr txBox="1"/>
          <p:nvPr/>
        </p:nvSpPr>
        <p:spPr>
          <a:xfrm>
            <a:off x="2826908" y="4738500"/>
            <a:ext cx="49491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 Ascorbic (Vitamina C) încorporat în nanobureți din </a:t>
            </a:r>
            <a:r>
              <a:rPr lang="el-GR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β- </a:t>
            </a:r>
            <a:r>
              <a:rPr lang="en-US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cyclodextrin</a:t>
            </a:r>
            <a:r>
              <a:rPr lang="ro-RO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US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l-GR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β-</a:t>
            </a:r>
            <a:r>
              <a:rPr lang="en-US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 NS)</a:t>
            </a:r>
            <a:endParaRPr lang="ro-RO" sz="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9FA6A-DE14-263D-AFD3-014A80073B98}"/>
              </a:ext>
            </a:extLst>
          </p:cNvPr>
          <p:cNvSpPr txBox="1"/>
          <p:nvPr/>
        </p:nvSpPr>
        <p:spPr>
          <a:xfrm>
            <a:off x="481918" y="1172528"/>
            <a:ext cx="83003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Studiul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"</a:t>
            </a:r>
            <a:r>
              <a:rPr lang="en-US" sz="20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Nanosponges</a:t>
            </a:r>
            <a:r>
              <a:rPr lang="en-US" sz="20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-based Drug Delivery System for the Cosmeceutical Applications of Stabilized Ascorbic Acid"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investighează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stabilizarea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acidului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ascorbic (AA)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încapsularea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acestuia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</a:t>
            </a:r>
            <a:r>
              <a:rPr lang="ro-RO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ți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β-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ciclodextrină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l-GR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β-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 NS).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DE6EB-4F8A-2ABA-69F3-3AFCC6F12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2"/>
          <p:cNvSpPr txBox="1">
            <a:spLocks noGrp="1"/>
          </p:cNvSpPr>
          <p:nvPr>
            <p:ph type="title"/>
          </p:nvPr>
        </p:nvSpPr>
        <p:spPr>
          <a:xfrm>
            <a:off x="1401373" y="48876"/>
            <a:ext cx="6141285" cy="135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Proof of Concept </a:t>
            </a:r>
            <a:br>
              <a:rPr lang="en-US" dirty="0"/>
            </a:br>
            <a:r>
              <a:rPr lang="ro-RO" sz="2000" dirty="0"/>
              <a:t>Produs cosmetic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997" name="Google Shape;997;p42"/>
          <p:cNvGrpSpPr/>
          <p:nvPr/>
        </p:nvGrpSpPr>
        <p:grpSpPr>
          <a:xfrm rot="6300070" flipH="1">
            <a:off x="6725388" y="-1522913"/>
            <a:ext cx="1853381" cy="2755026"/>
            <a:chOff x="4914900" y="-96837"/>
            <a:chExt cx="3935412" cy="5849937"/>
          </a:xfrm>
        </p:grpSpPr>
        <p:sp>
          <p:nvSpPr>
            <p:cNvPr id="998" name="Google Shape;99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42"/>
          <p:cNvGrpSpPr/>
          <p:nvPr/>
        </p:nvGrpSpPr>
        <p:grpSpPr>
          <a:xfrm rot="-5400000" flipH="1">
            <a:off x="7106232" y="-1554938"/>
            <a:ext cx="1853186" cy="2754735"/>
            <a:chOff x="4914900" y="-96837"/>
            <a:chExt cx="3935412" cy="5849937"/>
          </a:xfrm>
        </p:grpSpPr>
        <p:sp>
          <p:nvSpPr>
            <p:cNvPr id="1018" name="Google Shape;101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6B0CED6-0075-E954-577B-52CC6C720ADE}"/>
              </a:ext>
            </a:extLst>
          </p:cNvPr>
          <p:cNvSpPr txBox="1"/>
          <p:nvPr/>
        </p:nvSpPr>
        <p:spPr>
          <a:xfrm>
            <a:off x="451678" y="1249756"/>
            <a:ext cx="8112309" cy="31700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Obiective</a:t>
            </a:r>
            <a:r>
              <a:rPr lang="en-US" sz="2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2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Metodologie</a:t>
            </a:r>
            <a:endParaRPr lang="en-US" sz="2000" dirty="0">
              <a:solidFill>
                <a:schemeClr val="accent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Metodele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utilizate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includ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sinteza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bureților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încapsularea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AA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liofilizare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Caracterizarea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fost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realizată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SEM și DSC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iar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testele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vitro au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arătat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eficiență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încărcare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83.57%. </a:t>
            </a:r>
          </a:p>
          <a:p>
            <a:pPr algn="just"/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o-RO" sz="2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Rezultate </a:t>
            </a:r>
            <a:endParaRPr lang="en-US" sz="2000" b="1" dirty="0">
              <a:solidFill>
                <a:schemeClr val="accent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Rezultatele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indicat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84% a AA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4 ore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nouă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luni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 30°C/65% RH. </a:t>
            </a:r>
          </a:p>
          <a:p>
            <a:pPr algn="just"/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Concluzii</a:t>
            </a:r>
            <a:r>
              <a:rPr lang="en-US" sz="2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algn="just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Concluzia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bureții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protejează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AA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degradare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permit o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prelungită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fiind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promițătoare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aplicații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cosmeceutice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3E99F3-0452-E963-11CE-81053366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5"/>
          <p:cNvSpPr txBox="1">
            <a:spLocks noGrp="1"/>
          </p:cNvSpPr>
          <p:nvPr>
            <p:ph type="title"/>
          </p:nvPr>
        </p:nvSpPr>
        <p:spPr>
          <a:xfrm>
            <a:off x="713225" y="3033975"/>
            <a:ext cx="3576000" cy="717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dk1"/>
                </a:solidFill>
              </a:rPr>
              <a:t>Introducere</a:t>
            </a:r>
            <a:br>
              <a:rPr lang="ro-RO" sz="4400" dirty="0">
                <a:solidFill>
                  <a:schemeClr val="dk1"/>
                </a:solidFill>
              </a:rPr>
            </a:b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553" name="Google Shape;553;p35"/>
          <p:cNvSpPr txBox="1">
            <a:spLocks noGrp="1"/>
          </p:cNvSpPr>
          <p:nvPr>
            <p:ph type="title" idx="2"/>
          </p:nvPr>
        </p:nvSpPr>
        <p:spPr>
          <a:xfrm>
            <a:off x="713225" y="1892615"/>
            <a:ext cx="1729800" cy="10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o-RO" dirty="0"/>
              <a:t>1</a:t>
            </a:r>
            <a:r>
              <a:rPr lang="en" dirty="0"/>
              <a:t>.</a:t>
            </a:r>
            <a:endParaRPr dirty="0"/>
          </a:p>
        </p:txBody>
      </p:sp>
      <p:pic>
        <p:nvPicPr>
          <p:cNvPr id="554" name="Google Shape;554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6150" r="26146"/>
          <a:stretch/>
        </p:blipFill>
        <p:spPr>
          <a:xfrm>
            <a:off x="4849200" y="0"/>
            <a:ext cx="4294799" cy="5143501"/>
          </a:xfrm>
          <a:prstGeom prst="rect">
            <a:avLst/>
          </a:prstGeom>
        </p:spPr>
      </p:pic>
      <p:grpSp>
        <p:nvGrpSpPr>
          <p:cNvPr id="555" name="Google Shape;555;p35"/>
          <p:cNvGrpSpPr/>
          <p:nvPr/>
        </p:nvGrpSpPr>
        <p:grpSpPr>
          <a:xfrm rot="5400000">
            <a:off x="1313292" y="-1163675"/>
            <a:ext cx="1780774" cy="2647097"/>
            <a:chOff x="4914900" y="-96837"/>
            <a:chExt cx="3935412" cy="5849937"/>
          </a:xfrm>
        </p:grpSpPr>
        <p:sp>
          <p:nvSpPr>
            <p:cNvPr id="556" name="Google Shape;55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 rot="7201000">
            <a:off x="1371897" y="-1136383"/>
            <a:ext cx="1780271" cy="2646349"/>
            <a:chOff x="4914900" y="-96837"/>
            <a:chExt cx="3935412" cy="5849937"/>
          </a:xfrm>
        </p:grpSpPr>
        <p:sp>
          <p:nvSpPr>
            <p:cNvPr id="576" name="Google Shape;57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33B732-60BA-1912-46BF-631D0640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2"/>
          <p:cNvSpPr txBox="1">
            <a:spLocks noGrp="1"/>
          </p:cNvSpPr>
          <p:nvPr>
            <p:ph type="title"/>
          </p:nvPr>
        </p:nvSpPr>
        <p:spPr>
          <a:xfrm>
            <a:off x="1401373" y="48876"/>
            <a:ext cx="6141285" cy="135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Proof of Concept </a:t>
            </a:r>
            <a:br>
              <a:rPr lang="en-US" dirty="0"/>
            </a:br>
            <a:r>
              <a:rPr lang="ro-RO" sz="2000" dirty="0"/>
              <a:t>Produs cosmetic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997" name="Google Shape;997;p42"/>
          <p:cNvGrpSpPr/>
          <p:nvPr/>
        </p:nvGrpSpPr>
        <p:grpSpPr>
          <a:xfrm rot="6300070" flipH="1">
            <a:off x="6725388" y="-1522913"/>
            <a:ext cx="1853381" cy="2755026"/>
            <a:chOff x="4914900" y="-96837"/>
            <a:chExt cx="3935412" cy="5849937"/>
          </a:xfrm>
        </p:grpSpPr>
        <p:sp>
          <p:nvSpPr>
            <p:cNvPr id="998" name="Google Shape;99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42"/>
          <p:cNvGrpSpPr/>
          <p:nvPr/>
        </p:nvGrpSpPr>
        <p:grpSpPr>
          <a:xfrm rot="-5400000" flipH="1">
            <a:off x="7106232" y="-1554938"/>
            <a:ext cx="1853186" cy="2754735"/>
            <a:chOff x="4914900" y="-96837"/>
            <a:chExt cx="3935412" cy="5849937"/>
          </a:xfrm>
        </p:grpSpPr>
        <p:sp>
          <p:nvSpPr>
            <p:cNvPr id="1018" name="Google Shape;101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0616727-10F2-0906-1F84-EE649024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448" y="2637458"/>
            <a:ext cx="3388363" cy="199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0C158-032D-1F3C-59FD-53A03AF53FF2}"/>
              </a:ext>
            </a:extLst>
          </p:cNvPr>
          <p:cNvSpPr txBox="1"/>
          <p:nvPr/>
        </p:nvSpPr>
        <p:spPr>
          <a:xfrm>
            <a:off x="499559" y="1179825"/>
            <a:ext cx="83895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Articolul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"Enhancing efficacy and safety of azelaic acid via encapsulation in cyclodextrin </a:t>
            </a:r>
            <a:r>
              <a:rPr lang="en-US" sz="2000" b="1" i="1" dirty="0" err="1">
                <a:solidFill>
                  <a:schemeClr val="accent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nanosponges</a:t>
            </a:r>
            <a:r>
              <a:rPr lang="en-US" sz="2000" b="1" i="1" dirty="0">
                <a:solidFill>
                  <a:schemeClr val="accent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development, characterization and evaluation"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explorează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îmbunătățirea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eficienței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siguranței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acidului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azelaic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încapsularea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</a:t>
            </a:r>
            <a:r>
              <a:rPr lang="ro-RO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bureți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ciclodextrină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AEE6B-4394-9A39-E48E-B42CBE964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BC611-721C-6969-6E3F-35D4153EF008}"/>
              </a:ext>
            </a:extLst>
          </p:cNvPr>
          <p:cNvSpPr txBox="1"/>
          <p:nvPr/>
        </p:nvSpPr>
        <p:spPr>
          <a:xfrm>
            <a:off x="2599078" y="4630968"/>
            <a:ext cx="32891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 Azelaic încorporat în nanobureți din </a:t>
            </a:r>
            <a:r>
              <a:rPr lang="el-GR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β- </a:t>
            </a:r>
            <a:r>
              <a:rPr lang="en-US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cyclodextrin</a:t>
            </a:r>
            <a:r>
              <a:rPr lang="ro-RO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r>
              <a:rPr lang="en-US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l-GR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β-</a:t>
            </a:r>
            <a:r>
              <a:rPr lang="en-US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 NS)</a:t>
            </a:r>
            <a:endParaRPr lang="ro-RO" sz="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2"/>
          <p:cNvSpPr txBox="1">
            <a:spLocks noGrp="1"/>
          </p:cNvSpPr>
          <p:nvPr>
            <p:ph type="title"/>
          </p:nvPr>
        </p:nvSpPr>
        <p:spPr>
          <a:xfrm>
            <a:off x="1401373" y="48876"/>
            <a:ext cx="6141285" cy="1359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Proof of Concept </a:t>
            </a:r>
            <a:br>
              <a:rPr lang="en-US" dirty="0"/>
            </a:br>
            <a:r>
              <a:rPr lang="ro-RO" sz="2000" dirty="0"/>
              <a:t>Produs cosmetic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997" name="Google Shape;997;p42"/>
          <p:cNvGrpSpPr/>
          <p:nvPr/>
        </p:nvGrpSpPr>
        <p:grpSpPr>
          <a:xfrm rot="6300070" flipH="1">
            <a:off x="6725388" y="-1522913"/>
            <a:ext cx="1853381" cy="2755026"/>
            <a:chOff x="4914900" y="-96837"/>
            <a:chExt cx="3935412" cy="5849937"/>
          </a:xfrm>
        </p:grpSpPr>
        <p:sp>
          <p:nvSpPr>
            <p:cNvPr id="998" name="Google Shape;99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42"/>
          <p:cNvGrpSpPr/>
          <p:nvPr/>
        </p:nvGrpSpPr>
        <p:grpSpPr>
          <a:xfrm rot="-5400000" flipH="1">
            <a:off x="7106232" y="-1554938"/>
            <a:ext cx="1853186" cy="2754735"/>
            <a:chOff x="4914900" y="-96837"/>
            <a:chExt cx="3935412" cy="5849937"/>
          </a:xfrm>
        </p:grpSpPr>
        <p:sp>
          <p:nvSpPr>
            <p:cNvPr id="1018" name="Google Shape;1018;p42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2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2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6B0CED6-0075-E954-577B-52CC6C720ADE}"/>
              </a:ext>
            </a:extLst>
          </p:cNvPr>
          <p:cNvSpPr txBox="1"/>
          <p:nvPr/>
        </p:nvSpPr>
        <p:spPr>
          <a:xfrm>
            <a:off x="445700" y="1292527"/>
            <a:ext cx="8112309" cy="298543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Obiective</a:t>
            </a:r>
            <a:r>
              <a:rPr lang="en-US" sz="2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o-RO" sz="20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 </a:t>
            </a: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Metodologie</a:t>
            </a:r>
            <a:endParaRPr lang="ro-RO" sz="2000" dirty="0">
              <a:solidFill>
                <a:schemeClr val="accent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ezvoltarea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caracterizarea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unui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livrare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inovativ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azelaic,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folosind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bureți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ciclodextrină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Rezultate</a:t>
            </a:r>
            <a:endParaRPr lang="ro-RO" sz="2000" b="1" dirty="0">
              <a:solidFill>
                <a:schemeClr val="accent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Studiul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demonstrat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</a:t>
            </a:r>
            <a:r>
              <a:rPr lang="ro-RO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ții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ciclodextrină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au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îmbunătățit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semnificativ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solubilitatea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acidului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azelaic. </a:t>
            </a:r>
          </a:p>
          <a:p>
            <a:pPr algn="just"/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Concluzii</a:t>
            </a:r>
            <a:endParaRPr lang="ro-RO" sz="2000" b="1" dirty="0">
              <a:solidFill>
                <a:schemeClr val="accent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/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Încapsularea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acidului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azelaic,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reprezintă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strategie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promițătoare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pentru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îmbunătățirea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eficienței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siguranței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tratamentelor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dermatologice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C25C0C-ACCA-AFA6-80CB-75725ABE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5"/>
          <p:cNvSpPr txBox="1">
            <a:spLocks noGrp="1"/>
          </p:cNvSpPr>
          <p:nvPr>
            <p:ph type="title"/>
          </p:nvPr>
        </p:nvSpPr>
        <p:spPr>
          <a:xfrm>
            <a:off x="713225" y="3033975"/>
            <a:ext cx="3858776" cy="1438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dk1"/>
                </a:solidFill>
              </a:rPr>
              <a:t>Inovație de produs</a:t>
            </a:r>
            <a:br>
              <a:rPr lang="ro-RO" sz="4400" dirty="0">
                <a:solidFill>
                  <a:schemeClr val="dk1"/>
                </a:solidFill>
              </a:rPr>
            </a:b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553" name="Google Shape;553;p35"/>
          <p:cNvSpPr txBox="1">
            <a:spLocks noGrp="1"/>
          </p:cNvSpPr>
          <p:nvPr>
            <p:ph type="title" idx="2"/>
          </p:nvPr>
        </p:nvSpPr>
        <p:spPr>
          <a:xfrm>
            <a:off x="713225" y="1892615"/>
            <a:ext cx="1729800" cy="10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o-RO" dirty="0"/>
              <a:t>5</a:t>
            </a:r>
            <a:r>
              <a:rPr lang="en" dirty="0"/>
              <a:t>.</a:t>
            </a:r>
            <a:endParaRPr dirty="0"/>
          </a:p>
        </p:txBody>
      </p:sp>
      <p:pic>
        <p:nvPicPr>
          <p:cNvPr id="554" name="Google Shape;554;p35"/>
          <p:cNvPicPr preferRelativeResize="0">
            <a:picLocks noGrp="1"/>
          </p:cNvPicPr>
          <p:nvPr>
            <p:ph type="pic" idx="3"/>
          </p:nvPr>
        </p:nvPicPr>
        <p:blipFill>
          <a:blip r:embed="rId3"/>
          <a:srcRect l="21297" r="21297"/>
          <a:stretch/>
        </p:blipFill>
        <p:spPr>
          <a:xfrm>
            <a:off x="4849200" y="0"/>
            <a:ext cx="4294799" cy="5143501"/>
          </a:xfrm>
          <a:prstGeom prst="rect">
            <a:avLst/>
          </a:prstGeom>
          <a:ln>
            <a:noFill/>
          </a:ln>
        </p:spPr>
      </p:pic>
      <p:grpSp>
        <p:nvGrpSpPr>
          <p:cNvPr id="555" name="Google Shape;555;p35"/>
          <p:cNvGrpSpPr/>
          <p:nvPr/>
        </p:nvGrpSpPr>
        <p:grpSpPr>
          <a:xfrm rot="5400000">
            <a:off x="1313292" y="-1163675"/>
            <a:ext cx="1780774" cy="2647097"/>
            <a:chOff x="4914900" y="-96837"/>
            <a:chExt cx="3935412" cy="5849937"/>
          </a:xfrm>
        </p:grpSpPr>
        <p:sp>
          <p:nvSpPr>
            <p:cNvPr id="556" name="Google Shape;55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 rot="7201000">
            <a:off x="1371897" y="-1136383"/>
            <a:ext cx="1780271" cy="2646349"/>
            <a:chOff x="4914900" y="-96837"/>
            <a:chExt cx="3935412" cy="5849937"/>
          </a:xfrm>
        </p:grpSpPr>
        <p:sp>
          <p:nvSpPr>
            <p:cNvPr id="576" name="Google Shape;57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2BB44D4-6E75-EF38-A397-6E6B06CCB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31563" b="31563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121838" y="1055838"/>
            <a:ext cx="6189837" cy="8574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44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Neurocosmeticele</a:t>
            </a:r>
            <a:r>
              <a:rPr lang="en-US" sz="4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C4F1F2D1-522B-758C-75F4-61F15D37D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7147" y="2654561"/>
            <a:ext cx="6528649" cy="2318101"/>
          </a:xfrm>
        </p:spPr>
        <p:txBody>
          <a:bodyPr/>
          <a:lstStyle/>
          <a:p>
            <a:pPr marL="0" marR="0" indent="0" algn="just" fontAlgn="base"/>
            <a:r>
              <a:rPr lang="en-US" sz="2000" i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Neurocosmeticele</a:t>
            </a:r>
            <a:r>
              <a:rPr lang="en-US" sz="20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:</a:t>
            </a:r>
            <a:r>
              <a:rPr lang="en-US" sz="2000" dirty="0"/>
              <a:t> </a:t>
            </a:r>
            <a:r>
              <a:rPr lang="en-US" sz="2000" b="1" i="1" dirty="0" err="1"/>
              <a:t>ingrediente</a:t>
            </a:r>
            <a:r>
              <a:rPr lang="en-US" sz="2000" b="1" i="1" dirty="0"/>
              <a:t> active </a:t>
            </a:r>
            <a:r>
              <a:rPr lang="en-US" sz="2000" b="1" i="1" dirty="0" err="1"/>
              <a:t>capabile</a:t>
            </a:r>
            <a:r>
              <a:rPr lang="en-US" sz="2000" b="1" i="1" dirty="0"/>
              <a:t> </a:t>
            </a:r>
            <a:r>
              <a:rPr lang="en-US" sz="2000" b="1" i="1" dirty="0" err="1"/>
              <a:t>să</a:t>
            </a:r>
            <a:r>
              <a:rPr lang="en-US" sz="2000" b="1" i="1" dirty="0"/>
              <a:t> </a:t>
            </a:r>
            <a:r>
              <a:rPr lang="en-US" sz="2000" b="1" i="1" dirty="0" err="1"/>
              <a:t>influențeze</a:t>
            </a:r>
            <a:r>
              <a:rPr lang="en-US" sz="2000" b="1" i="1" dirty="0"/>
              <a:t> </a:t>
            </a:r>
            <a:r>
              <a:rPr lang="en-US" sz="2000" b="1" i="1" dirty="0" err="1"/>
              <a:t>funcțiile</a:t>
            </a:r>
            <a:r>
              <a:rPr lang="en-US" sz="2000" b="1" i="1" dirty="0"/>
              <a:t> </a:t>
            </a:r>
            <a:r>
              <a:rPr lang="en-US" sz="2000" b="1" i="1" dirty="0" err="1"/>
              <a:t>neurologice</a:t>
            </a:r>
            <a:r>
              <a:rPr lang="en-US" sz="2000" b="1" i="1" dirty="0"/>
              <a:t> ale </a:t>
            </a:r>
            <a:r>
              <a:rPr lang="en-US" sz="2000" b="1" i="1" dirty="0" err="1"/>
              <a:t>pielii</a:t>
            </a:r>
            <a:r>
              <a:rPr lang="en-US" sz="2000" dirty="0"/>
              <a:t>. </a:t>
            </a:r>
          </a:p>
          <a:p>
            <a:pPr marL="0" marR="0" indent="0" algn="just" fontAlgn="base"/>
            <a:endParaRPr lang="en-US" sz="2000" dirty="0"/>
          </a:p>
          <a:p>
            <a:pPr marL="342900" marR="0" indent="-342900" algn="just" fontAlgn="base">
              <a:buFont typeface="Wingdings" panose="05000000000000000000" pitchFamily="2" charset="2"/>
              <a:buChar char="Ø"/>
            </a:pPr>
            <a:r>
              <a:rPr lang="en-US" sz="2000" dirty="0" err="1"/>
              <a:t>vizează</a:t>
            </a:r>
            <a:r>
              <a:rPr lang="en-US" sz="2000" dirty="0"/>
              <a:t> </a:t>
            </a:r>
            <a:r>
              <a:rPr lang="en-US" sz="2000" dirty="0" err="1"/>
              <a:t>interacțiunea</a:t>
            </a:r>
            <a:r>
              <a:rPr lang="en-US" sz="2000" dirty="0"/>
              <a:t> </a:t>
            </a:r>
            <a:r>
              <a:rPr lang="en-US" sz="2000" dirty="0" err="1"/>
              <a:t>dintre</a:t>
            </a:r>
            <a:r>
              <a:rPr lang="en-US" sz="2000" dirty="0"/>
              <a:t> </a:t>
            </a:r>
            <a:r>
              <a:rPr lang="en-US" sz="2000" dirty="0" err="1"/>
              <a:t>sistemul</a:t>
            </a:r>
            <a:r>
              <a:rPr lang="en-US" sz="2000" dirty="0"/>
              <a:t> </a:t>
            </a:r>
            <a:r>
              <a:rPr lang="en-US" sz="2000" dirty="0" err="1"/>
              <a:t>nervos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piele</a:t>
            </a:r>
            <a:r>
              <a:rPr lang="en-US" sz="2000" dirty="0"/>
              <a:t> </a:t>
            </a:r>
            <a:r>
              <a:rPr lang="en-US" sz="2000" dirty="0" err="1"/>
              <a:t>utilizând</a:t>
            </a:r>
            <a:r>
              <a:rPr lang="en-US" sz="2000" dirty="0"/>
              <a:t> </a:t>
            </a:r>
            <a:r>
              <a:rPr lang="en-US" sz="2000" b="1" i="1" dirty="0"/>
              <a:t>neuropeptide, </a:t>
            </a:r>
            <a:r>
              <a:rPr lang="en-US" sz="2000" b="1" i="1" dirty="0" err="1"/>
              <a:t>neuroamină</a:t>
            </a:r>
            <a:r>
              <a:rPr lang="en-US" sz="2000" b="1" i="1" dirty="0"/>
              <a:t> </a:t>
            </a:r>
            <a:r>
              <a:rPr lang="en-US" sz="2000" b="1" i="1" dirty="0" err="1"/>
              <a:t>și</a:t>
            </a:r>
            <a:r>
              <a:rPr lang="en-US" sz="2000" b="1" i="1" dirty="0"/>
              <a:t> </a:t>
            </a:r>
            <a:r>
              <a:rPr lang="en-US" sz="2000" b="1" i="1" dirty="0" err="1"/>
              <a:t>alți</a:t>
            </a:r>
            <a:r>
              <a:rPr lang="en-US" sz="2000" b="1" i="1" dirty="0"/>
              <a:t> </a:t>
            </a:r>
            <a:r>
              <a:rPr lang="en-US" sz="2000" b="1" i="1" dirty="0" err="1"/>
              <a:t>compuși</a:t>
            </a:r>
            <a:r>
              <a:rPr lang="en-US" sz="2000" b="1" i="1" dirty="0"/>
              <a:t>.</a:t>
            </a: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FA5DD7-F45B-C91D-C619-AE75F8F1A9FB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840952-5B8A-2555-8A0A-FF672AA65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0B710D-0E74-573A-056F-1E336E922F24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08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31563" b="31563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384932" y="1030401"/>
            <a:ext cx="6189837" cy="7676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o-RO" sz="4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Î</a:t>
            </a:r>
            <a:r>
              <a:rPr lang="en-US" sz="44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ncorporare</a:t>
            </a:r>
            <a:endParaRPr lang="en-US" sz="44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C4F1F2D1-522B-758C-75F4-61F15D37D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3146" y="2579270"/>
            <a:ext cx="6731721" cy="2318101"/>
          </a:xfrm>
        </p:spPr>
        <p:txBody>
          <a:bodyPr/>
          <a:lstStyle/>
          <a:p>
            <a:pPr marL="0" marR="0" indent="0" fontAlgn="base"/>
            <a:r>
              <a:rPr lang="en-US" sz="2000" b="1" i="1" dirty="0" err="1"/>
              <a:t>Neurocosmeticele</a:t>
            </a:r>
            <a:r>
              <a:rPr lang="ro-RO" sz="2000" b="1" i="1" dirty="0"/>
              <a:t>     </a:t>
            </a:r>
            <a:r>
              <a:rPr lang="en-US" sz="2000" dirty="0"/>
              <a:t> </a:t>
            </a:r>
            <a:r>
              <a:rPr lang="ro-RO" sz="2000" dirty="0"/>
              <a:t>  </a:t>
            </a:r>
            <a:r>
              <a:rPr lang="en-US" sz="2000" b="1" i="1" dirty="0" err="1"/>
              <a:t>nanobureți</a:t>
            </a:r>
            <a:r>
              <a:rPr lang="en-US" sz="2000" b="1" i="1" dirty="0"/>
              <a:t> : </a:t>
            </a:r>
          </a:p>
          <a:p>
            <a:pPr marL="0" marR="0" indent="0" fontAlgn="base"/>
            <a:endParaRPr lang="en-US" sz="2000" b="1" i="1" dirty="0"/>
          </a:p>
          <a:p>
            <a:pPr marL="0" marR="0" indent="0" fontAlgn="base"/>
            <a:r>
              <a:rPr lang="en-US" sz="2000" b="1" i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abordare</a:t>
            </a:r>
            <a:r>
              <a:rPr lang="en-US" sz="20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viabilă</a:t>
            </a:r>
            <a:r>
              <a:rPr lang="en-US" sz="20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și</a:t>
            </a:r>
            <a:r>
              <a:rPr lang="en-US" sz="20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promițătoare</a:t>
            </a:r>
            <a:r>
              <a:rPr lang="en-US" sz="20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marR="0" indent="0" fontAlgn="base"/>
            <a:endParaRPr lang="en-US" sz="2000" dirty="0"/>
          </a:p>
          <a:p>
            <a:pPr marL="342900" marR="0" indent="-342900" algn="just" fontAlgn="base">
              <a:buFont typeface="Wingdings" panose="05000000000000000000" pitchFamily="2" charset="2"/>
              <a:buChar char="Ø"/>
            </a:pPr>
            <a:r>
              <a:rPr lang="en-US" sz="2000" dirty="0" err="1"/>
              <a:t>mijloc</a:t>
            </a:r>
            <a:r>
              <a:rPr lang="en-US" sz="2000" dirty="0"/>
              <a:t> </a:t>
            </a:r>
            <a:r>
              <a:rPr lang="en-US" sz="2000" dirty="0" err="1"/>
              <a:t>eficient</a:t>
            </a:r>
            <a:r>
              <a:rPr lang="en-US" sz="2000" dirty="0"/>
              <a:t> de </a:t>
            </a:r>
            <a:r>
              <a:rPr lang="en-US" sz="2000" dirty="0" err="1"/>
              <a:t>livrare</a:t>
            </a:r>
            <a:r>
              <a:rPr lang="en-US" sz="2000" dirty="0"/>
              <a:t> </a:t>
            </a:r>
            <a:r>
              <a:rPr lang="en-US" sz="2000" dirty="0" err="1"/>
              <a:t>controlată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țintită</a:t>
            </a:r>
            <a:r>
              <a:rPr lang="en-US" sz="2000" dirty="0"/>
              <a:t> a </a:t>
            </a:r>
            <a:r>
              <a:rPr lang="en-US" sz="2000" dirty="0" err="1"/>
              <a:t>neurocosmeticelor</a:t>
            </a:r>
            <a:endParaRPr lang="en-US" sz="20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104E2F-D98E-7364-B9D6-2BBC4E2B9971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55F50E-A461-37E0-5C1C-B54756421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0A1B4C-49E5-F2F6-FA36-D1981DBC271B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B076C2-BF18-A74B-E3D7-2A4816AA15D2}"/>
              </a:ext>
            </a:extLst>
          </p:cNvPr>
          <p:cNvCxnSpPr>
            <a:cxnSpLocks/>
          </p:cNvCxnSpPr>
          <p:nvPr/>
        </p:nvCxnSpPr>
        <p:spPr>
          <a:xfrm>
            <a:off x="4838700" y="2845705"/>
            <a:ext cx="3124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4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t="31563" b="31563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399109" y="1013637"/>
            <a:ext cx="6189837" cy="8064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-US" sz="2800" dirty="0">
                <a:solidFill>
                  <a:schemeClr val="accent6"/>
                </a:solidFill>
              </a:rPr>
            </a:br>
            <a:r>
              <a:rPr lang="en-US" sz="44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Beneficii</a:t>
            </a:r>
            <a:r>
              <a:rPr lang="en-US" sz="4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și</a:t>
            </a:r>
            <a:r>
              <a:rPr lang="en-US" sz="44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Provocări</a:t>
            </a:r>
            <a:endParaRPr lang="en-US" sz="4400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C4F1F2D1-522B-758C-75F4-61F15D37D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6911" y="2438399"/>
            <a:ext cx="6523353" cy="2587257"/>
          </a:xfrm>
        </p:spPr>
        <p:txBody>
          <a:bodyPr/>
          <a:lstStyle/>
          <a:p>
            <a:pPr marL="0" marR="0" indent="0" algn="just" fontAlgn="base"/>
            <a:r>
              <a:rPr lang="ro-RO" sz="2400" b="1" i="1" kern="120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Beneficii </a:t>
            </a:r>
            <a:endParaRPr lang="en-US" sz="2400" b="1" i="1" kern="1200" dirty="0">
              <a:solidFill>
                <a:schemeClr val="accent1">
                  <a:lumMod val="50000"/>
                  <a:lumOff val="50000"/>
                </a:schemeClr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endParaRPr lang="ro-RO" sz="1800" b="1" kern="12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indent="-171450" algn="just" fontAlgn="base">
              <a:buFont typeface="Wingdings" panose="05000000000000000000" pitchFamily="2" charset="2"/>
              <a:buChar char="Ø"/>
            </a:pP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Eficacitate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rescută</a:t>
            </a:r>
            <a:endParaRPr lang="en-US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indent="-171450" algn="just" fontAlgn="base">
              <a:buFont typeface="Wingdings" panose="05000000000000000000" pitchFamily="2" charset="2"/>
              <a:buChar char="Ø"/>
            </a:pP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Tolerabilitate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o-RO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mbunătățită</a:t>
            </a:r>
            <a:endParaRPr lang="en-US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endParaRPr lang="ro-RO" sz="1800" b="1" kern="12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r>
              <a:rPr lang="en-US" sz="2400" b="1" i="1" kern="1200" dirty="0" err="1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Provocări</a:t>
            </a:r>
            <a:r>
              <a:rPr lang="en-US" sz="2400" b="1" i="1" kern="120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2400" b="1" i="1" kern="1200" dirty="0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i="1" kern="1200" dirty="0" err="1">
                <a:solidFill>
                  <a:schemeClr val="accent1">
                    <a:lumMod val="50000"/>
                    <a:lumOff val="50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Considerații</a:t>
            </a:r>
            <a:endParaRPr lang="en-US" sz="2400" b="1" i="1" kern="1200" dirty="0">
              <a:solidFill>
                <a:schemeClr val="accent1">
                  <a:lumMod val="50000"/>
                  <a:lumOff val="50000"/>
                </a:schemeClr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just" fontAlgn="base"/>
            <a:endParaRPr lang="en-US" sz="1800" kern="100" dirty="0">
              <a:solidFill>
                <a:schemeClr val="accent1">
                  <a:lumMod val="50000"/>
                  <a:lumOff val="50000"/>
                </a:schemeClr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indent="-171450" algn="just" fontAlgn="base">
              <a:buFont typeface="Wingdings" panose="05000000000000000000" pitchFamily="2" charset="2"/>
              <a:buChar char="Ø"/>
            </a:pP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o-RO" kern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iocompatibilitate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algn="just" fontAlgn="base">
              <a:spcBef>
                <a:spcPts val="1000"/>
              </a:spcBef>
              <a:spcAft>
                <a:spcPts val="800"/>
              </a:spcAft>
            </a:pPr>
            <a:r>
              <a:rPr lang="en-US" sz="1200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endParaRPr lang="en-US" sz="1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B37420-98F7-23AD-F6A3-8669EF46BE52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52D869-D5D9-6A64-045B-566921002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C0ACCC-D79F-5C21-FC66-92CA20085525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4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5"/>
          <p:cNvSpPr txBox="1">
            <a:spLocks noGrp="1"/>
          </p:cNvSpPr>
          <p:nvPr>
            <p:ph type="title"/>
          </p:nvPr>
        </p:nvSpPr>
        <p:spPr>
          <a:xfrm>
            <a:off x="713225" y="3033975"/>
            <a:ext cx="3576000" cy="717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dk1"/>
                </a:solidFill>
              </a:rPr>
              <a:t>Concluzii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553" name="Google Shape;553;p35"/>
          <p:cNvSpPr txBox="1">
            <a:spLocks noGrp="1"/>
          </p:cNvSpPr>
          <p:nvPr>
            <p:ph type="title" idx="2"/>
          </p:nvPr>
        </p:nvSpPr>
        <p:spPr>
          <a:xfrm>
            <a:off x="713225" y="1892615"/>
            <a:ext cx="1729800" cy="100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ro-RO" dirty="0"/>
              <a:t>6</a:t>
            </a:r>
            <a:r>
              <a:rPr lang="en" dirty="0"/>
              <a:t>.</a:t>
            </a:r>
            <a:endParaRPr dirty="0"/>
          </a:p>
        </p:txBody>
      </p:sp>
      <p:pic>
        <p:nvPicPr>
          <p:cNvPr id="554" name="Google Shape;554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6150" r="26146"/>
          <a:stretch/>
        </p:blipFill>
        <p:spPr>
          <a:xfrm>
            <a:off x="4849200" y="0"/>
            <a:ext cx="4294799" cy="5143501"/>
          </a:xfrm>
          <a:prstGeom prst="rect">
            <a:avLst/>
          </a:prstGeom>
        </p:spPr>
      </p:pic>
      <p:grpSp>
        <p:nvGrpSpPr>
          <p:cNvPr id="555" name="Google Shape;555;p35"/>
          <p:cNvGrpSpPr/>
          <p:nvPr/>
        </p:nvGrpSpPr>
        <p:grpSpPr>
          <a:xfrm rot="5400000">
            <a:off x="1313292" y="-1163675"/>
            <a:ext cx="1780774" cy="2647097"/>
            <a:chOff x="4914900" y="-96837"/>
            <a:chExt cx="3935412" cy="5849937"/>
          </a:xfrm>
        </p:grpSpPr>
        <p:sp>
          <p:nvSpPr>
            <p:cNvPr id="556" name="Google Shape;55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 rot="7201000">
            <a:off x="1371897" y="-1136383"/>
            <a:ext cx="1780271" cy="2646349"/>
            <a:chOff x="4914900" y="-96837"/>
            <a:chExt cx="3935412" cy="5849937"/>
          </a:xfrm>
        </p:grpSpPr>
        <p:sp>
          <p:nvSpPr>
            <p:cNvPr id="576" name="Google Shape;57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A62554-6D5A-5B88-9866-AD08E900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14" b="27810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533788" y="-377288"/>
            <a:ext cx="6189837" cy="18784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br>
              <a:rPr lang="en-US" sz="2800" dirty="0">
                <a:solidFill>
                  <a:schemeClr val="accent6"/>
                </a:solidFill>
              </a:rPr>
            </a:br>
            <a:r>
              <a:rPr lang="ro-RO" sz="4400" dirty="0">
                <a:solidFill>
                  <a:schemeClr val="accent6"/>
                </a:solidFill>
              </a:rPr>
              <a:t>Concluzii</a:t>
            </a:r>
            <a:endParaRPr lang="en-US" sz="4400" dirty="0">
              <a:solidFill>
                <a:schemeClr val="accent6"/>
              </a:solidFill>
            </a:endParaRP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id="{C4F1F2D1-522B-758C-75F4-61F15D37D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469" y="2438595"/>
            <a:ext cx="7099939" cy="2573079"/>
          </a:xfrm>
        </p:spPr>
        <p:txBody>
          <a:bodyPr/>
          <a:lstStyle/>
          <a:p>
            <a:pPr marL="0" marR="0" indent="0" fontAlgn="base"/>
            <a:r>
              <a:rPr lang="en-US" sz="28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Nanobureții</a:t>
            </a:r>
            <a:r>
              <a:rPr lang="en-US" sz="2800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marR="0" indent="0" fontAlgn="base"/>
            <a:endParaRPr lang="en-US" sz="18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indent="-171450" fontAlgn="base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inovație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revoluționară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secolul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o-RO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XXI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domeniul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formulărilor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topice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farmaceutice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cosmetic</a:t>
            </a:r>
            <a:r>
              <a:rPr lang="ro-RO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</a:t>
            </a:r>
            <a:endParaRPr lang="en-US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fontAlgn="base"/>
            <a:endParaRPr lang="en-US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indent="-171450" fontAlgn="base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numeroase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avantaje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transformă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radical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abordările</a:t>
            </a:r>
            <a:r>
              <a:rPr lang="en-US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tradiționale</a:t>
            </a:r>
            <a:endParaRPr lang="en-US" sz="1400" b="1" i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indent="0" algn="l" fontAlgn="base"/>
            <a:endParaRPr lang="en-US" sz="1400" b="1" i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fontAlgn="base"/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Îmbunătățită</a:t>
            </a:r>
            <a:r>
              <a:rPr lang="ro-RO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</a:t>
            </a:r>
            <a:r>
              <a:rPr lang="en-US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Crescută</a:t>
            </a:r>
            <a:r>
              <a:rPr lang="ro-RO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Versatilita</a:t>
            </a:r>
            <a:r>
              <a:rPr lang="ro-RO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 –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Inovație</a:t>
            </a:r>
            <a:r>
              <a:rPr lang="en-US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Cercetare</a:t>
            </a:r>
            <a:r>
              <a:rPr lang="ro-RO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</a:t>
            </a:r>
          </a:p>
          <a:p>
            <a:pPr marL="0" indent="0" fontAlgn="base"/>
            <a:r>
              <a:rPr lang="ro-RO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Eficiență</a:t>
            </a:r>
            <a:r>
              <a:rPr lang="en-US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Sporită</a:t>
            </a:r>
            <a:r>
              <a:rPr lang="ro-RO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1400" b="1" i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Tolerabilitate</a:t>
            </a:r>
            <a:r>
              <a:rPr lang="en-US" sz="1400" b="1" i="1" dirty="0">
                <a:solidFill>
                  <a:schemeClr val="accent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ro-RO" sz="14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ro-RO" sz="14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4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477EC8-4A90-D7BF-DD30-071230E8B645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249E1B-D80D-CD86-5411-3E0795734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6CDD25-9DA1-63EC-0791-B28E8B100305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4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68" b="768"/>
          <a:stretch/>
        </p:blipFill>
        <p:spPr>
          <a:xfrm>
            <a:off x="-3" y="29001"/>
            <a:ext cx="9144003" cy="5143501"/>
          </a:xfrm>
          <a:prstGeom prst="rect">
            <a:avLst/>
          </a:prstGeom>
        </p:spPr>
      </p:pic>
      <p:sp>
        <p:nvSpPr>
          <p:cNvPr id="938" name="Google Shape;938;p41"/>
          <p:cNvSpPr txBox="1">
            <a:spLocks noGrp="1"/>
          </p:cNvSpPr>
          <p:nvPr>
            <p:ph type="title"/>
          </p:nvPr>
        </p:nvSpPr>
        <p:spPr>
          <a:xfrm>
            <a:off x="878854" y="1450357"/>
            <a:ext cx="7610783" cy="2726525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o-RO" sz="3200" dirty="0"/>
              <a:t>Bibliografie </a:t>
            </a:r>
            <a:br>
              <a:rPr lang="ro-RO" dirty="0"/>
            </a:br>
            <a:endParaRPr sz="1200" b="0" dirty="0">
              <a:solidFill>
                <a:schemeClr val="accent1"/>
              </a:solidFill>
            </a:endParaRPr>
          </a:p>
        </p:txBody>
      </p:sp>
      <p:grpSp>
        <p:nvGrpSpPr>
          <p:cNvPr id="939" name="Google Shape;939;p41"/>
          <p:cNvGrpSpPr/>
          <p:nvPr/>
        </p:nvGrpSpPr>
        <p:grpSpPr>
          <a:xfrm rot="7200358" flipH="1">
            <a:off x="6465632" y="-1514178"/>
            <a:ext cx="1853245" cy="2754824"/>
            <a:chOff x="4914900" y="-96837"/>
            <a:chExt cx="3935412" cy="5849937"/>
          </a:xfrm>
        </p:grpSpPr>
        <p:sp>
          <p:nvSpPr>
            <p:cNvPr id="940" name="Google Shape;940;p41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1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1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1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15D1A25-35B3-A222-D27D-734F9FACDB37}"/>
              </a:ext>
            </a:extLst>
          </p:cNvPr>
          <p:cNvSpPr txBox="1"/>
          <p:nvPr/>
        </p:nvSpPr>
        <p:spPr>
          <a:xfrm>
            <a:off x="1256551" y="2172088"/>
            <a:ext cx="6873796" cy="180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o-RO" sz="800" u="sng" kern="100" dirty="0">
                <a:solidFill>
                  <a:srgbClr val="0563C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https://www.sciencedirect.com/science/article/abs/pii/S0009250914004710</a:t>
            </a:r>
            <a:r>
              <a:rPr lang="ro-RO" sz="8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en-US" sz="800" u="sng" kern="100" dirty="0">
                <a:solidFill>
                  <a:srgbClr val="0563C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https://link.springer.com/article/10.1007/s10856-022-06652-9</a:t>
            </a:r>
            <a:endParaRPr lang="en-US" sz="8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800" u="sng" kern="100" dirty="0">
                <a:solidFill>
                  <a:srgbClr val="0563C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6"/>
              </a:rPr>
              <a:t>https://pubmed.ncbi.nlm.nih.gov/35975853</a:t>
            </a:r>
            <a:endParaRPr lang="en-US" sz="8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8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https://link.springer.com/article/10.1007/s00289-020-03366-2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800" u="sng" kern="100" dirty="0">
                <a:solidFill>
                  <a:srgbClr val="0563C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/>
              </a:rPr>
              <a:t>https://www.cell.com/heliyon/fulltext/S2405-8440(23)10511</a:t>
            </a:r>
            <a:r>
              <a:rPr lang="ro-RO" sz="800" u="sng" kern="100" dirty="0">
                <a:solidFill>
                  <a:srgbClr val="0563C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/>
              </a:rPr>
              <a:t> </a:t>
            </a:r>
            <a:r>
              <a:rPr lang="en-US" sz="800" u="sng" kern="100" dirty="0">
                <a:solidFill>
                  <a:srgbClr val="0563C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/>
              </a:rPr>
              <a:t>1?_returnURL=https%3A%2F%2Flinkinghub.elsevier.com%2Fretrieve%2Fpii%2FS2405844023105111%3Fshowall%3Dtrue</a:t>
            </a:r>
            <a:endParaRPr lang="en-US" sz="8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8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8"/>
              </a:rPr>
              <a:t>https://www.nature.com/articles/s41598-024-55953-2</a:t>
            </a:r>
            <a:endParaRPr lang="en-US" sz="8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8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9"/>
              </a:rPr>
              <a:t>https://journals.innovareacademics.in/index.php/ijap/article/view/25026</a:t>
            </a:r>
            <a:endParaRPr lang="en-US" sz="8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10"/>
              </a:rPr>
              <a:t>https://www.researchgate.net/publication/362015847_Role_of_Nanomaterials_in_Cosmeceuticals_Challenges_Development_Strategies_and_Future_Perspective</a:t>
            </a: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600" kern="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7CFF59-732A-92E5-414D-56DDECAA5476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EE386F-B641-76EB-2552-70989A8A2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F52125-E67D-8051-290E-208F74ABC5DA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oogle Shape;959;p41">
            <a:extLst>
              <a:ext uri="{FF2B5EF4-FFF2-40B4-BE49-F238E27FC236}">
                <a16:creationId xmlns:a16="http://schemas.microsoft.com/office/drawing/2014/main" id="{729D91AB-C839-156B-5BA4-E22BB627A15A}"/>
              </a:ext>
            </a:extLst>
          </p:cNvPr>
          <p:cNvGrpSpPr/>
          <p:nvPr/>
        </p:nvGrpSpPr>
        <p:grpSpPr>
          <a:xfrm rot="-4499930" flipH="1">
            <a:off x="6446411" y="-1175464"/>
            <a:ext cx="1853381" cy="2755026"/>
            <a:chOff x="4914900" y="-96837"/>
            <a:chExt cx="3935412" cy="5849937"/>
          </a:xfrm>
        </p:grpSpPr>
        <p:sp>
          <p:nvSpPr>
            <p:cNvPr id="11" name="Google Shape;960;p41">
              <a:extLst>
                <a:ext uri="{FF2B5EF4-FFF2-40B4-BE49-F238E27FC236}">
                  <a16:creationId xmlns:a16="http://schemas.microsoft.com/office/drawing/2014/main" id="{EA9325CF-AFF2-7BB8-BFD2-607F8F492F42}"/>
                </a:ext>
              </a:extLst>
            </p:cNvPr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61;p41">
              <a:extLst>
                <a:ext uri="{FF2B5EF4-FFF2-40B4-BE49-F238E27FC236}">
                  <a16:creationId xmlns:a16="http://schemas.microsoft.com/office/drawing/2014/main" id="{038DDB8B-F4A8-3105-0376-68FB1064DA75}"/>
                </a:ext>
              </a:extLst>
            </p:cNvPr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962;p41">
              <a:extLst>
                <a:ext uri="{FF2B5EF4-FFF2-40B4-BE49-F238E27FC236}">
                  <a16:creationId xmlns:a16="http://schemas.microsoft.com/office/drawing/2014/main" id="{E969E37A-68D9-196C-E1E7-BC2CAA697576}"/>
                </a:ext>
              </a:extLst>
            </p:cNvPr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63;p41">
              <a:extLst>
                <a:ext uri="{FF2B5EF4-FFF2-40B4-BE49-F238E27FC236}">
                  <a16:creationId xmlns:a16="http://schemas.microsoft.com/office/drawing/2014/main" id="{62D7A5FC-5820-3963-7FD4-AD6CC1BE5BA8}"/>
                </a:ext>
              </a:extLst>
            </p:cNvPr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64;p41">
              <a:extLst>
                <a:ext uri="{FF2B5EF4-FFF2-40B4-BE49-F238E27FC236}">
                  <a16:creationId xmlns:a16="http://schemas.microsoft.com/office/drawing/2014/main" id="{12CB3C03-A164-AEEE-A1BF-4C81E4DF266A}"/>
                </a:ext>
              </a:extLst>
            </p:cNvPr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65;p41">
              <a:extLst>
                <a:ext uri="{FF2B5EF4-FFF2-40B4-BE49-F238E27FC236}">
                  <a16:creationId xmlns:a16="http://schemas.microsoft.com/office/drawing/2014/main" id="{9E9AFCE9-B070-BFB8-825C-F61DD0906F1B}"/>
                </a:ext>
              </a:extLst>
            </p:cNvPr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66;p41">
              <a:extLst>
                <a:ext uri="{FF2B5EF4-FFF2-40B4-BE49-F238E27FC236}">
                  <a16:creationId xmlns:a16="http://schemas.microsoft.com/office/drawing/2014/main" id="{FCA729E0-D1A9-3118-12AA-35FC7F84CB97}"/>
                </a:ext>
              </a:extLst>
            </p:cNvPr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67;p41">
              <a:extLst>
                <a:ext uri="{FF2B5EF4-FFF2-40B4-BE49-F238E27FC236}">
                  <a16:creationId xmlns:a16="http://schemas.microsoft.com/office/drawing/2014/main" id="{B216BFF1-3E70-BCA1-9CC0-776D5A87BB7E}"/>
                </a:ext>
              </a:extLst>
            </p:cNvPr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68;p41">
              <a:extLst>
                <a:ext uri="{FF2B5EF4-FFF2-40B4-BE49-F238E27FC236}">
                  <a16:creationId xmlns:a16="http://schemas.microsoft.com/office/drawing/2014/main" id="{7778178F-04DC-1F7E-A356-77DDE4917272}"/>
                </a:ext>
              </a:extLst>
            </p:cNvPr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69;p41">
              <a:extLst>
                <a:ext uri="{FF2B5EF4-FFF2-40B4-BE49-F238E27FC236}">
                  <a16:creationId xmlns:a16="http://schemas.microsoft.com/office/drawing/2014/main" id="{B585183D-6446-7EB7-C667-BDF5E57BF95A}"/>
                </a:ext>
              </a:extLst>
            </p:cNvPr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70;p41">
              <a:extLst>
                <a:ext uri="{FF2B5EF4-FFF2-40B4-BE49-F238E27FC236}">
                  <a16:creationId xmlns:a16="http://schemas.microsoft.com/office/drawing/2014/main" id="{0A8BAEFF-0474-9245-2078-93F27CE1ECEC}"/>
                </a:ext>
              </a:extLst>
            </p:cNvPr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71;p41">
              <a:extLst>
                <a:ext uri="{FF2B5EF4-FFF2-40B4-BE49-F238E27FC236}">
                  <a16:creationId xmlns:a16="http://schemas.microsoft.com/office/drawing/2014/main" id="{BD06E0F5-6024-615F-D045-600376B3155E}"/>
                </a:ext>
              </a:extLst>
            </p:cNvPr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972;p41">
              <a:extLst>
                <a:ext uri="{FF2B5EF4-FFF2-40B4-BE49-F238E27FC236}">
                  <a16:creationId xmlns:a16="http://schemas.microsoft.com/office/drawing/2014/main" id="{3E357BE8-0B0B-F671-3484-B28B5276347B}"/>
                </a:ext>
              </a:extLst>
            </p:cNvPr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73;p41">
              <a:extLst>
                <a:ext uri="{FF2B5EF4-FFF2-40B4-BE49-F238E27FC236}">
                  <a16:creationId xmlns:a16="http://schemas.microsoft.com/office/drawing/2014/main" id="{9E94D32A-5CB4-F0E0-DDC4-0B330F362D55}"/>
                </a:ext>
              </a:extLst>
            </p:cNvPr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74;p41">
              <a:extLst>
                <a:ext uri="{FF2B5EF4-FFF2-40B4-BE49-F238E27FC236}">
                  <a16:creationId xmlns:a16="http://schemas.microsoft.com/office/drawing/2014/main" id="{7E5BEB97-CAF3-3008-23E1-2C34EA9071CD}"/>
                </a:ext>
              </a:extLst>
            </p:cNvPr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975;p41">
              <a:extLst>
                <a:ext uri="{FF2B5EF4-FFF2-40B4-BE49-F238E27FC236}">
                  <a16:creationId xmlns:a16="http://schemas.microsoft.com/office/drawing/2014/main" id="{4F2BEDDC-8189-2202-A0E3-51080B65E88D}"/>
                </a:ext>
              </a:extLst>
            </p:cNvPr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976;p41">
              <a:extLst>
                <a:ext uri="{FF2B5EF4-FFF2-40B4-BE49-F238E27FC236}">
                  <a16:creationId xmlns:a16="http://schemas.microsoft.com/office/drawing/2014/main" id="{057D701B-E2FC-3B4F-B43C-EF64A37EBF12}"/>
                </a:ext>
              </a:extLst>
            </p:cNvPr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77;p41">
              <a:extLst>
                <a:ext uri="{FF2B5EF4-FFF2-40B4-BE49-F238E27FC236}">
                  <a16:creationId xmlns:a16="http://schemas.microsoft.com/office/drawing/2014/main" id="{4B1776F6-57C9-3C6F-79A9-803C447CDA0A}"/>
                </a:ext>
              </a:extLst>
            </p:cNvPr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978;p41">
              <a:extLst>
                <a:ext uri="{FF2B5EF4-FFF2-40B4-BE49-F238E27FC236}">
                  <a16:creationId xmlns:a16="http://schemas.microsoft.com/office/drawing/2014/main" id="{9D66B935-B69B-61A9-BF33-589676B99667}"/>
                </a:ext>
              </a:extLst>
            </p:cNvPr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3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3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6150" r="26146"/>
          <a:stretch/>
        </p:blipFill>
        <p:spPr>
          <a:xfrm>
            <a:off x="4849200" y="0"/>
            <a:ext cx="4294799" cy="5143501"/>
          </a:xfrm>
          <a:prstGeom prst="rect">
            <a:avLst/>
          </a:prstGeom>
        </p:spPr>
      </p:pic>
      <p:grpSp>
        <p:nvGrpSpPr>
          <p:cNvPr id="555" name="Google Shape;555;p35"/>
          <p:cNvGrpSpPr/>
          <p:nvPr/>
        </p:nvGrpSpPr>
        <p:grpSpPr>
          <a:xfrm rot="5400000">
            <a:off x="1313292" y="-1163675"/>
            <a:ext cx="1780774" cy="2647097"/>
            <a:chOff x="4914900" y="-96837"/>
            <a:chExt cx="3935412" cy="5849937"/>
          </a:xfrm>
        </p:grpSpPr>
        <p:sp>
          <p:nvSpPr>
            <p:cNvPr id="556" name="Google Shape;55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5"/>
          <p:cNvGrpSpPr/>
          <p:nvPr/>
        </p:nvGrpSpPr>
        <p:grpSpPr>
          <a:xfrm rot="7201000">
            <a:off x="1371897" y="-1136383"/>
            <a:ext cx="1780271" cy="2646349"/>
            <a:chOff x="4914900" y="-96837"/>
            <a:chExt cx="3935412" cy="5849937"/>
          </a:xfrm>
        </p:grpSpPr>
        <p:sp>
          <p:nvSpPr>
            <p:cNvPr id="576" name="Google Shape;576;p35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5" name="Google Shape;1445;p50"/>
          <p:cNvSpPr txBox="1">
            <a:spLocks/>
          </p:cNvSpPr>
          <p:nvPr/>
        </p:nvSpPr>
        <p:spPr>
          <a:xfrm>
            <a:off x="160011" y="1392161"/>
            <a:ext cx="4599366" cy="3216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algn="ctr"/>
            <a:r>
              <a:rPr lang="ro-RO" sz="4800" dirty="0"/>
              <a:t>Vă m</a:t>
            </a:r>
            <a:r>
              <a:rPr lang="en-US" sz="4800" dirty="0" err="1"/>
              <a:t>ulțumesc</a:t>
            </a:r>
            <a:endParaRPr lang="ro-RO" sz="4800" dirty="0"/>
          </a:p>
          <a:p>
            <a:pPr algn="ctr"/>
            <a:r>
              <a:rPr lang="ro-RO" sz="4800" dirty="0"/>
              <a:t>pentru </a:t>
            </a:r>
          </a:p>
          <a:p>
            <a:pPr algn="ctr"/>
            <a:r>
              <a:rPr lang="en-US" sz="4800" dirty="0"/>
              <a:t>a</a:t>
            </a:r>
            <a:r>
              <a:rPr lang="ro-RO" sz="4800" dirty="0"/>
              <a:t>tenție</a:t>
            </a:r>
            <a:r>
              <a:rPr lang="en-US" sz="4800" dirty="0"/>
              <a:t>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2D028-4C4C-0FD8-EFAD-0355857F6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233" y="4561528"/>
            <a:ext cx="1161384" cy="5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14" b="27810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806635" y="948783"/>
            <a:ext cx="5414514" cy="150206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6"/>
                </a:solidFill>
              </a:rPr>
              <a:t>SCOP</a:t>
            </a:r>
            <a:r>
              <a:rPr lang="ro-RO" sz="4800" dirty="0">
                <a:solidFill>
                  <a:schemeClr val="accent6"/>
                </a:solidFill>
              </a:rPr>
              <a:t> </a:t>
            </a:r>
            <a:br>
              <a:rPr lang="ro-RO" sz="4800" dirty="0">
                <a:solidFill>
                  <a:schemeClr val="accent6"/>
                </a:solidFill>
              </a:rPr>
            </a:b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851" name="Google Shape;851;p40"/>
          <p:cNvSpPr txBox="1">
            <a:spLocks noGrp="1"/>
          </p:cNvSpPr>
          <p:nvPr>
            <p:ph type="subTitle" idx="1"/>
          </p:nvPr>
        </p:nvSpPr>
        <p:spPr>
          <a:xfrm>
            <a:off x="1827400" y="2349578"/>
            <a:ext cx="5642100" cy="17590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2800" i="1" dirty="0"/>
              <a:t>Design-</a:t>
            </a:r>
            <a:r>
              <a:rPr lang="en-US" sz="2800" i="1" dirty="0" err="1"/>
              <a:t>ul</a:t>
            </a:r>
            <a:r>
              <a:rPr lang="ro-RO" sz="2800" i="1" dirty="0"/>
              <a:t> </a:t>
            </a:r>
            <a:r>
              <a:rPr lang="en-US" sz="2800" b="1" i="1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nanobure</a:t>
            </a:r>
            <a:r>
              <a:rPr lang="ro-RO" sz="28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ților</a:t>
            </a:r>
            <a:r>
              <a:rPr lang="ro-RO" sz="2800" i="1" dirty="0"/>
              <a:t> ca </a:t>
            </a:r>
            <a:r>
              <a:rPr lang="ro-RO" sz="28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sisteme noi și țintite</a:t>
            </a:r>
            <a:r>
              <a:rPr lang="en-US" sz="28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ro-RO" sz="2800" b="1" i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de încorporare și livrare </a:t>
            </a:r>
            <a:r>
              <a:rPr lang="ro-RO" sz="2800" i="1" dirty="0"/>
              <a:t>a unor principii active</a:t>
            </a:r>
            <a:r>
              <a:rPr lang="en-US" sz="2800" i="1" dirty="0"/>
              <a:t>.</a:t>
            </a:r>
          </a:p>
          <a:p>
            <a:pPr marL="0" indent="0" algn="just">
              <a:buNone/>
            </a:pPr>
            <a:endParaRPr lang="ro-RO" sz="2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o-RO" sz="1800" b="1" dirty="0"/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43C3627-145F-902E-ECB2-E06C86DA94C8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3B4E71-5EA2-BD27-1DF5-25C55B7BA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49244B-9D72-4226-6471-176FA3504F27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FE66FEF-F890-690A-933C-DABB600F1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026" y="4017595"/>
            <a:ext cx="1090612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14" b="27810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864743" y="638301"/>
            <a:ext cx="5414514" cy="9280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accent6"/>
                </a:solidFill>
              </a:rPr>
              <a:t>Obiective</a:t>
            </a:r>
            <a:endParaRPr sz="4400" dirty="0">
              <a:solidFill>
                <a:schemeClr val="accent6"/>
              </a:solidFill>
            </a:endParaRPr>
          </a:p>
        </p:txBody>
      </p:sp>
      <p:sp>
        <p:nvSpPr>
          <p:cNvPr id="851" name="Google Shape;851;p40"/>
          <p:cNvSpPr txBox="1">
            <a:spLocks noGrp="1"/>
          </p:cNvSpPr>
          <p:nvPr>
            <p:ph type="subTitle" idx="1"/>
          </p:nvPr>
        </p:nvSpPr>
        <p:spPr>
          <a:xfrm>
            <a:off x="1372748" y="2415740"/>
            <a:ext cx="6848113" cy="2393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indent="-342900">
              <a:buFont typeface="Wingdings" panose="05000000000000000000" pitchFamily="2" charset="2"/>
              <a:buChar char="Ø"/>
            </a:pPr>
            <a:r>
              <a:rPr lang="en-US" sz="2000" b="1" i="1" dirty="0" err="1"/>
              <a:t>Definirea</a:t>
            </a:r>
            <a:r>
              <a:rPr lang="en-US" sz="2000" b="1" i="1" dirty="0"/>
              <a:t> </a:t>
            </a:r>
            <a:r>
              <a:rPr lang="en-US" sz="2000" b="1" i="1" dirty="0" err="1"/>
              <a:t>și</a:t>
            </a:r>
            <a:r>
              <a:rPr lang="en-US" sz="2000" b="1" i="1" dirty="0"/>
              <a:t> </a:t>
            </a:r>
            <a:r>
              <a:rPr lang="en-US" sz="2000" b="1" i="1" dirty="0" err="1"/>
              <a:t>explicarea</a:t>
            </a:r>
            <a:r>
              <a:rPr lang="en-US" sz="2000" b="1" i="1" dirty="0"/>
              <a:t> </a:t>
            </a:r>
            <a:r>
              <a:rPr lang="en-US" sz="2000" b="1" i="1" dirty="0" err="1"/>
              <a:t>conceptului</a:t>
            </a:r>
            <a:r>
              <a:rPr lang="en-US" sz="2000" b="1" i="1" dirty="0"/>
              <a:t> de </a:t>
            </a:r>
            <a:r>
              <a:rPr lang="en-US" sz="2000" b="1" i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nanobureți</a:t>
            </a:r>
            <a:endParaRPr lang="en-US" sz="2000" b="1" i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152400" indent="0"/>
            <a:endParaRPr lang="en-US" sz="2000" i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495300" indent="-342900">
              <a:buFont typeface="Wingdings" panose="05000000000000000000" pitchFamily="2" charset="2"/>
              <a:buChar char="Ø"/>
            </a:pPr>
            <a:r>
              <a:rPr lang="en-US" sz="2000" b="1" i="1" dirty="0" err="1"/>
              <a:t>Explorarea</a:t>
            </a:r>
            <a:r>
              <a:rPr lang="en-US" sz="2000" b="1" i="1" dirty="0"/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beneficiilor</a:t>
            </a:r>
            <a:r>
              <a:rPr lang="en-US" sz="2000" b="1" i="1" dirty="0"/>
              <a:t> </a:t>
            </a:r>
            <a:r>
              <a:rPr lang="en-US" sz="2000" b="1" i="1" dirty="0" err="1"/>
              <a:t>utilizării</a:t>
            </a:r>
            <a:r>
              <a:rPr lang="en-US" sz="2000" b="1" i="1" dirty="0"/>
              <a:t> </a:t>
            </a:r>
            <a:r>
              <a:rPr lang="en-US" sz="2000" b="1" i="1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nanobureților</a:t>
            </a:r>
            <a:endParaRPr lang="en-US" sz="2000" b="1" i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152400" indent="0"/>
            <a:endParaRPr lang="en-US" sz="2000" b="1" i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495300" indent="-342900">
              <a:buFont typeface="Wingdings" panose="05000000000000000000" pitchFamily="2" charset="2"/>
              <a:buChar char="Ø"/>
            </a:pPr>
            <a:r>
              <a:rPr lang="en-US" sz="2000" b="1" i="1" dirty="0" err="1"/>
              <a:t>Prezentarea</a:t>
            </a:r>
            <a:r>
              <a:rPr lang="en-US" sz="2000" b="1" i="1" dirty="0"/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aplicațiilor</a:t>
            </a:r>
            <a:r>
              <a:rPr lang="en-US" sz="2000" b="1" i="1" dirty="0">
                <a:solidFill>
                  <a:schemeClr val="tx1"/>
                </a:solidFill>
              </a:rPr>
              <a:t> practice</a:t>
            </a:r>
          </a:p>
          <a:p>
            <a:pPr marL="152400" indent="0"/>
            <a:endParaRPr lang="en-US" sz="2000" b="1" i="1" dirty="0"/>
          </a:p>
          <a:p>
            <a:pPr marL="495300" indent="-342900">
              <a:buFont typeface="Wingdings" panose="05000000000000000000" pitchFamily="2" charset="2"/>
              <a:buChar char="Ø"/>
            </a:pPr>
            <a:r>
              <a:rPr lang="en-US" sz="2000" b="1" i="1" dirty="0" err="1"/>
              <a:t>Abordarea</a:t>
            </a:r>
            <a:r>
              <a:rPr lang="en-US" sz="2000" b="1" i="1" dirty="0"/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provocărilor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și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perspectivelor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viitoare</a:t>
            </a:r>
            <a:endParaRPr lang="ro-RO" sz="2000" i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212967" y="2433085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6676D7-30D3-7E39-9143-494B9A64EF24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F22E9E-29C2-A746-E517-D8BE9FC87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A24CA2-1316-87BC-0890-EDBFE04D0611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B58965-885F-5FCC-CE5D-5D7038900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36" y="2925230"/>
            <a:ext cx="1234114" cy="1234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5C698-A9AF-8513-ED27-74EA893A4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05" y="4021766"/>
            <a:ext cx="1241701" cy="12417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B40162-27FC-F1C0-9E1D-2180A87C7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6" y="2375860"/>
            <a:ext cx="1123067" cy="7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7814" b="27810"/>
          <a:stretch/>
        </p:blipFill>
        <p:spPr>
          <a:xfrm>
            <a:off x="0" y="0"/>
            <a:ext cx="9144003" cy="2318101"/>
          </a:xfrm>
          <a:prstGeom prst="rect">
            <a:avLst/>
          </a:prstGeom>
        </p:spPr>
      </p:pic>
      <p:sp>
        <p:nvSpPr>
          <p:cNvPr id="850" name="Google Shape;850;p40"/>
          <p:cNvSpPr txBox="1">
            <a:spLocks noGrp="1"/>
          </p:cNvSpPr>
          <p:nvPr>
            <p:ph type="title"/>
          </p:nvPr>
        </p:nvSpPr>
        <p:spPr>
          <a:xfrm>
            <a:off x="1864743" y="836427"/>
            <a:ext cx="5414514" cy="8347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400" dirty="0">
                <a:solidFill>
                  <a:schemeClr val="accent6"/>
                </a:solidFill>
              </a:rPr>
              <a:t>Introducere</a:t>
            </a:r>
            <a:endParaRPr sz="4400" dirty="0">
              <a:solidFill>
                <a:schemeClr val="accent6"/>
              </a:solidFill>
            </a:endParaRPr>
          </a:p>
        </p:txBody>
      </p:sp>
      <p:sp>
        <p:nvSpPr>
          <p:cNvPr id="851" name="Google Shape;851;p40"/>
          <p:cNvSpPr txBox="1">
            <a:spLocks noGrp="1"/>
          </p:cNvSpPr>
          <p:nvPr>
            <p:ph type="subTitle" idx="1"/>
          </p:nvPr>
        </p:nvSpPr>
        <p:spPr>
          <a:xfrm>
            <a:off x="1478059" y="2518201"/>
            <a:ext cx="6356789" cy="2413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o-RO" sz="2000" b="1" i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ano</a:t>
            </a:r>
            <a:r>
              <a:rPr lang="ro-RO" sz="2000" b="1" i="1" dirty="0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sisteme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0" indent="0"/>
            <a:endParaRPr lang="en-US" sz="1400" dirty="0">
              <a:solidFill>
                <a:schemeClr val="accent2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/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Nanobure</a:t>
            </a:r>
            <a:r>
              <a:rPr lang="ro-RO" b="1" i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ți </a:t>
            </a:r>
            <a:r>
              <a:rPr lang="ro-RO" b="0" i="0" dirty="0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nanostructuri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poroase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capabile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să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capteze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să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elibereze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treptat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ingredientele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active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piele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cresc</a:t>
            </a:r>
            <a:r>
              <a:rPr lang="ro-RO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ând</a:t>
            </a:r>
            <a:r>
              <a:rPr lang="ro-RO" dirty="0">
                <a:solidFill>
                  <a:srgbClr val="33333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stabilitatea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produselor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topice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medicamentoase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cosmetice</a:t>
            </a:r>
            <a:r>
              <a:rPr lang="ro-RO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i="1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</a:t>
            </a:r>
            <a:r>
              <a:rPr lang="en-US" sz="1400" b="1" i="1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controlată</a:t>
            </a:r>
            <a:endParaRPr lang="en-US" sz="1400" b="1" i="1" dirty="0">
              <a:solidFill>
                <a:srgbClr val="33333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i="1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stabilitate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b="1" i="1" dirty="0" err="1">
                <a:solidFill>
                  <a:srgbClr val="333333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versatilitate</a:t>
            </a:r>
            <a:endParaRPr lang="ro-RO" sz="1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o-RO" sz="1800" b="1" dirty="0"/>
          </a:p>
        </p:txBody>
      </p:sp>
      <p:grpSp>
        <p:nvGrpSpPr>
          <p:cNvPr id="853" name="Google Shape;853;p40"/>
          <p:cNvGrpSpPr/>
          <p:nvPr/>
        </p:nvGrpSpPr>
        <p:grpSpPr>
          <a:xfrm rot="5400000">
            <a:off x="8487742" y="2383525"/>
            <a:ext cx="1780774" cy="2647097"/>
            <a:chOff x="4914900" y="-96837"/>
            <a:chExt cx="3935412" cy="5849937"/>
          </a:xfrm>
        </p:grpSpPr>
        <p:sp>
          <p:nvSpPr>
            <p:cNvPr id="854" name="Google Shape;85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3" name="Google Shape;873;p40"/>
          <p:cNvGrpSpPr/>
          <p:nvPr/>
        </p:nvGrpSpPr>
        <p:grpSpPr>
          <a:xfrm rot="7201000">
            <a:off x="8546347" y="2410817"/>
            <a:ext cx="1780271" cy="2646349"/>
            <a:chOff x="4914900" y="-96837"/>
            <a:chExt cx="3935412" cy="5849937"/>
          </a:xfrm>
        </p:grpSpPr>
        <p:sp>
          <p:nvSpPr>
            <p:cNvPr id="874" name="Google Shape;87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40"/>
          <p:cNvGrpSpPr/>
          <p:nvPr/>
        </p:nvGrpSpPr>
        <p:grpSpPr>
          <a:xfrm rot="6299849">
            <a:off x="-1176600" y="2270021"/>
            <a:ext cx="1780829" cy="2647178"/>
            <a:chOff x="4914900" y="-96837"/>
            <a:chExt cx="3935412" cy="5849937"/>
          </a:xfrm>
        </p:grpSpPr>
        <p:sp>
          <p:nvSpPr>
            <p:cNvPr id="894" name="Google Shape;89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40"/>
          <p:cNvGrpSpPr/>
          <p:nvPr/>
        </p:nvGrpSpPr>
        <p:grpSpPr>
          <a:xfrm rot="8101075">
            <a:off x="-1127313" y="2311298"/>
            <a:ext cx="1780408" cy="2646552"/>
            <a:chOff x="4914900" y="-96837"/>
            <a:chExt cx="3935412" cy="5849937"/>
          </a:xfrm>
        </p:grpSpPr>
        <p:sp>
          <p:nvSpPr>
            <p:cNvPr id="914" name="Google Shape;914;p40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92C3ED3-DE9F-2BCB-9460-12C82EFB1CF6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E94C9D-E65F-A72B-B217-FD38E8866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E37B3C-4B29-C135-F7BD-969B0A79EDCB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02994F-403A-CDD5-1E32-ECB2D6CE8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554554" y="2918567"/>
            <a:ext cx="203798" cy="21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4"/>
          <p:cNvSpPr txBox="1">
            <a:spLocks noGrp="1"/>
          </p:cNvSpPr>
          <p:nvPr>
            <p:ph type="title"/>
          </p:nvPr>
        </p:nvSpPr>
        <p:spPr>
          <a:xfrm>
            <a:off x="4806725" y="1255663"/>
            <a:ext cx="362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>
                <a:solidFill>
                  <a:schemeClr val="dk1"/>
                </a:solidFill>
              </a:rPr>
              <a:t>Nanotehnologia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66" name="Google Shape;466;p34"/>
          <p:cNvSpPr txBox="1">
            <a:spLocks noGrp="1"/>
          </p:cNvSpPr>
          <p:nvPr>
            <p:ph type="subTitle" idx="1"/>
          </p:nvPr>
        </p:nvSpPr>
        <p:spPr>
          <a:xfrm>
            <a:off x="4806724" y="2023338"/>
            <a:ext cx="4100927" cy="18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/>
              <a:t>Nanotehnologia</a:t>
            </a:r>
            <a:r>
              <a:rPr lang="en" dirty="0"/>
              <a:t> – ramura </a:t>
            </a:r>
            <a:r>
              <a:rPr lang="ro-RO" dirty="0"/>
              <a:t>științei și a ingineriei </a:t>
            </a:r>
            <a:r>
              <a:rPr lang="en" dirty="0"/>
              <a:t>:</a:t>
            </a:r>
            <a:endParaRPr dirty="0"/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 Light"/>
              <a:buChar char="●"/>
            </a:pPr>
            <a:r>
              <a:rPr lang="ro-RO" dirty="0"/>
              <a:t>Design</a:t>
            </a:r>
            <a:endParaRPr lang="en-US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 Light"/>
              <a:buChar char="●"/>
            </a:pPr>
            <a:r>
              <a:rPr lang="ro-RO" dirty="0"/>
              <a:t>Sinteză</a:t>
            </a:r>
            <a:endParaRPr lang="en-US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 Light"/>
              <a:buChar char="●"/>
            </a:pPr>
            <a:r>
              <a:rPr lang="ro-RO" dirty="0"/>
              <a:t>Caracterizare și aplicare</a:t>
            </a:r>
          </a:p>
          <a:p>
            <a:pPr marL="457200" lvl="1" indent="0" algn="l">
              <a:spcBef>
                <a:spcPts val="1000"/>
              </a:spcBef>
              <a:buNone/>
            </a:pPr>
            <a:endParaRPr lang="ro-RO" b="1" dirty="0"/>
          </a:p>
          <a:p>
            <a:pPr marL="457200" lvl="1" indent="0" algn="l">
              <a:spcBef>
                <a:spcPts val="1000"/>
              </a:spcBef>
              <a:buNone/>
            </a:pPr>
            <a:r>
              <a:rPr lang="ro-RO" b="1" dirty="0">
                <a:solidFill>
                  <a:schemeClr val="accent2">
                    <a:lumMod val="75000"/>
                  </a:schemeClr>
                </a:solidFill>
              </a:rPr>
              <a:t>Cele mai importante inovații ale secolului 21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67" name="Google Shape;467;p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150" r="26146"/>
          <a:stretch/>
        </p:blipFill>
        <p:spPr>
          <a:xfrm>
            <a:off x="0" y="0"/>
            <a:ext cx="4294799" cy="5143501"/>
          </a:xfrm>
          <a:prstGeom prst="rect">
            <a:avLst/>
          </a:prstGeom>
        </p:spPr>
      </p:pic>
      <p:grpSp>
        <p:nvGrpSpPr>
          <p:cNvPr id="468" name="Google Shape;468;p34"/>
          <p:cNvGrpSpPr/>
          <p:nvPr/>
        </p:nvGrpSpPr>
        <p:grpSpPr>
          <a:xfrm rot="7201242" flipH="1">
            <a:off x="8025404" y="-1043299"/>
            <a:ext cx="1839779" cy="2333805"/>
            <a:chOff x="388312" y="42862"/>
            <a:chExt cx="4327526" cy="5489576"/>
          </a:xfrm>
        </p:grpSpPr>
        <p:sp>
          <p:nvSpPr>
            <p:cNvPr id="469" name="Google Shape;469;p34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4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4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4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34"/>
          <p:cNvGrpSpPr/>
          <p:nvPr/>
        </p:nvGrpSpPr>
        <p:grpSpPr>
          <a:xfrm rot="2699428" flipH="1">
            <a:off x="8271247" y="-1441860"/>
            <a:ext cx="1839380" cy="2333300"/>
            <a:chOff x="388312" y="42862"/>
            <a:chExt cx="4327526" cy="5489576"/>
          </a:xfrm>
        </p:grpSpPr>
        <p:sp>
          <p:nvSpPr>
            <p:cNvPr id="489" name="Google Shape;489;p34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34"/>
          <p:cNvGrpSpPr/>
          <p:nvPr/>
        </p:nvGrpSpPr>
        <p:grpSpPr>
          <a:xfrm rot="-4500119" flipH="1">
            <a:off x="8775193" y="3684326"/>
            <a:ext cx="1853761" cy="2755591"/>
            <a:chOff x="4914900" y="-96837"/>
            <a:chExt cx="3935412" cy="5849937"/>
          </a:xfrm>
        </p:grpSpPr>
        <p:sp>
          <p:nvSpPr>
            <p:cNvPr id="509" name="Google Shape;509;p34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34"/>
          <p:cNvGrpSpPr/>
          <p:nvPr/>
        </p:nvGrpSpPr>
        <p:grpSpPr>
          <a:xfrm rot="5400000" flipH="1">
            <a:off x="8393973" y="3715255"/>
            <a:ext cx="1853579" cy="2755320"/>
            <a:chOff x="4914900" y="-96837"/>
            <a:chExt cx="3935412" cy="5849937"/>
          </a:xfrm>
        </p:grpSpPr>
        <p:sp>
          <p:nvSpPr>
            <p:cNvPr id="529" name="Google Shape;529;p34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ight Brace 1">
            <a:extLst>
              <a:ext uri="{FF2B5EF4-FFF2-40B4-BE49-F238E27FC236}">
                <a16:creationId xmlns:a16="http://schemas.microsoft.com/office/drawing/2014/main" id="{43398BC0-FAA8-1711-BBAD-D9EB1C230B6A}"/>
              </a:ext>
            </a:extLst>
          </p:cNvPr>
          <p:cNvSpPr/>
          <p:nvPr/>
        </p:nvSpPr>
        <p:spPr>
          <a:xfrm>
            <a:off x="7052930" y="2388781"/>
            <a:ext cx="233917" cy="5727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9E9A07-F402-81F8-3C44-F62CB3C993B8}"/>
              </a:ext>
            </a:extLst>
          </p:cNvPr>
          <p:cNvSpPr txBox="1"/>
          <p:nvPr/>
        </p:nvSpPr>
        <p:spPr>
          <a:xfrm>
            <a:off x="7314984" y="2425856"/>
            <a:ext cx="1226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Materiale și dispozitive la scară nano (1-100 nm)</a:t>
            </a:r>
            <a:endParaRPr lang="en-US" sz="1000" dirty="0">
              <a:solidFill>
                <a:schemeClr val="accent2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A1415A06-4B32-D845-A81C-85E03AFA11E1}"/>
              </a:ext>
            </a:extLst>
          </p:cNvPr>
          <p:cNvSpPr/>
          <p:nvPr/>
        </p:nvSpPr>
        <p:spPr>
          <a:xfrm>
            <a:off x="5054008" y="3430771"/>
            <a:ext cx="198474" cy="163033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EF7B4-4E7F-06EA-ED7C-F77C15B82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" y="4803866"/>
            <a:ext cx="685888" cy="3160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642E1-3FDA-2E64-52DE-7A771E5571D9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00CC87-FA25-A4D9-42A1-B2EB41CC4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40ED4D-8121-4490-8CF2-6C3D16B75DF1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6"/>
          <p:cNvSpPr txBox="1">
            <a:spLocks noGrp="1"/>
          </p:cNvSpPr>
          <p:nvPr>
            <p:ph type="title"/>
          </p:nvPr>
        </p:nvSpPr>
        <p:spPr>
          <a:xfrm>
            <a:off x="3631700" y="539500"/>
            <a:ext cx="450176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>
                <a:solidFill>
                  <a:schemeClr val="dk1"/>
                </a:solidFill>
              </a:rPr>
              <a:t>Definirea nanobureților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02" name="Google Shape;602;p36"/>
          <p:cNvSpPr txBox="1">
            <a:spLocks noGrp="1"/>
          </p:cNvSpPr>
          <p:nvPr>
            <p:ph type="subTitle" idx="2"/>
          </p:nvPr>
        </p:nvSpPr>
        <p:spPr>
          <a:xfrm>
            <a:off x="3816396" y="1644332"/>
            <a:ext cx="4213500" cy="20837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o-RO" kern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ateriale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nano-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dimensionate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poroase</a:t>
            </a:r>
            <a:r>
              <a:rPr lang="ro-RO" kern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</a:t>
            </a:r>
            <a:endParaRPr lang="ro-RO" kern="120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/>
            <a:endParaRPr lang="ro-RO" kern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Abso</a:t>
            </a:r>
            <a:r>
              <a:rPr lang="ro-RO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rb</a:t>
            </a:r>
            <a:r>
              <a:rPr lang="ro-RO" kern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</a:t>
            </a:r>
            <a:r>
              <a:rPr lang="ro-RO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ă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diverse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substanțe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medicamentoase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hidrofile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US" kern="120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lipofile</a:t>
            </a:r>
            <a:r>
              <a:rPr lang="ro-RO" kern="1200" dirty="0"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;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o-RO" kern="1200" dirty="0">
              <a:solidFill>
                <a:srgbClr val="2021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o-RO" kern="1200" dirty="0">
                <a:solidFill>
                  <a:srgbClr val="2021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</a:t>
            </a:r>
            <a:r>
              <a:rPr lang="ro-RO" kern="1200" dirty="0"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egare cu ușurință de medicamente slab solubile;</a:t>
            </a:r>
          </a:p>
          <a:p>
            <a:pPr marL="0" indent="0" algn="just"/>
            <a:endParaRPr lang="ro-RO" kern="1200" dirty="0">
              <a:solidFill>
                <a:srgbClr val="20212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just"/>
            <a:endParaRPr lang="ro-RO" kern="1200" dirty="0">
              <a:solidFill>
                <a:srgbClr val="202124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algn="ctr"/>
            <a:r>
              <a:rPr lang="ro-RO" kern="1200" dirty="0">
                <a:solidFill>
                  <a:srgbClr val="20212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ro-RO" kern="1200" dirty="0">
                <a:solidFill>
                  <a:srgbClr val="202124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iodisponibilitate și solubilitate mai bună a acestor medicamente</a:t>
            </a:r>
            <a:endParaRPr lang="en-US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3" name="Google Shape;603;p36"/>
          <p:cNvSpPr txBox="1">
            <a:spLocks noGrp="1"/>
          </p:cNvSpPr>
          <p:nvPr>
            <p:ph type="subTitle" idx="3"/>
          </p:nvPr>
        </p:nvSpPr>
        <p:spPr>
          <a:xfrm>
            <a:off x="3631700" y="1311701"/>
            <a:ext cx="4213500" cy="3364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i="1" dirty="0"/>
              <a:t>Ce sunt nanobureții?</a:t>
            </a:r>
            <a:endParaRPr i="1" dirty="0"/>
          </a:p>
        </p:txBody>
      </p:sp>
      <p:pic>
        <p:nvPicPr>
          <p:cNvPr id="604" name="Google Shape;604;p36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32441" r="33481"/>
          <a:stretch/>
        </p:blipFill>
        <p:spPr>
          <a:xfrm>
            <a:off x="0" y="0"/>
            <a:ext cx="3068099" cy="5143501"/>
          </a:xfrm>
          <a:prstGeom prst="rect">
            <a:avLst/>
          </a:prstGeom>
        </p:spPr>
      </p:pic>
      <p:grpSp>
        <p:nvGrpSpPr>
          <p:cNvPr id="605" name="Google Shape;605;p36"/>
          <p:cNvGrpSpPr/>
          <p:nvPr/>
        </p:nvGrpSpPr>
        <p:grpSpPr>
          <a:xfrm flipH="1">
            <a:off x="8307647" y="443791"/>
            <a:ext cx="1853186" cy="2754735"/>
            <a:chOff x="4914900" y="-96837"/>
            <a:chExt cx="3935412" cy="5849937"/>
          </a:xfrm>
        </p:grpSpPr>
        <p:sp>
          <p:nvSpPr>
            <p:cNvPr id="606" name="Google Shape;606;p36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6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36"/>
          <p:cNvGrpSpPr/>
          <p:nvPr/>
        </p:nvGrpSpPr>
        <p:grpSpPr>
          <a:xfrm rot="8999642" flipH="1">
            <a:off x="8012563" y="-22523"/>
            <a:ext cx="1853245" cy="2754824"/>
            <a:chOff x="4914900" y="-96837"/>
            <a:chExt cx="3935412" cy="5849937"/>
          </a:xfrm>
        </p:grpSpPr>
        <p:sp>
          <p:nvSpPr>
            <p:cNvPr id="626" name="Google Shape;626;p36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7781925" y="3346450"/>
              <a:ext cx="219076" cy="652460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178EF444-8BC7-D22F-D3BB-16D6F849D556}"/>
              </a:ext>
            </a:extLst>
          </p:cNvPr>
          <p:cNvSpPr/>
          <p:nvPr/>
        </p:nvSpPr>
        <p:spPr>
          <a:xfrm rot="5400000" flipV="1">
            <a:off x="5808787" y="2959991"/>
            <a:ext cx="147592" cy="149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091108-6D44-354C-BDE5-CB8773D881E4}"/>
              </a:ext>
            </a:extLst>
          </p:cNvPr>
          <p:cNvGrpSpPr/>
          <p:nvPr/>
        </p:nvGrpSpPr>
        <p:grpSpPr>
          <a:xfrm>
            <a:off x="93864" y="46132"/>
            <a:ext cx="843765" cy="384318"/>
            <a:chOff x="93864" y="46132"/>
            <a:chExt cx="843765" cy="3843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9BD336-FF95-29A3-2D92-DF776A30E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825"/>
            <a:stretch/>
          </p:blipFill>
          <p:spPr>
            <a:xfrm>
              <a:off x="181081" y="46132"/>
              <a:ext cx="669576" cy="2010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A8CE02-4DB8-9D42-1601-90729423ECF4}"/>
                </a:ext>
              </a:extLst>
            </p:cNvPr>
            <p:cNvSpPr txBox="1"/>
            <p:nvPr/>
          </p:nvSpPr>
          <p:spPr>
            <a:xfrm>
              <a:off x="93864" y="184229"/>
              <a:ext cx="84376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Antibiotice</a:t>
              </a:r>
              <a:endParaRPr lang="en-US" sz="1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4EEDA2-BBEB-7E46-BBEA-D5921C1AE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565" y="3585676"/>
            <a:ext cx="2993948" cy="1459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7"/>
          <p:cNvSpPr txBox="1">
            <a:spLocks noGrp="1"/>
          </p:cNvSpPr>
          <p:nvPr>
            <p:ph type="title"/>
          </p:nvPr>
        </p:nvSpPr>
        <p:spPr>
          <a:xfrm>
            <a:off x="768709" y="393557"/>
            <a:ext cx="639877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Structură</a:t>
            </a:r>
            <a:r>
              <a:rPr lang="en-US" dirty="0"/>
              <a:t>, </a:t>
            </a:r>
            <a:r>
              <a:rPr lang="ro-RO" dirty="0"/>
              <a:t>tipur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materiale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53" name="Google Shape;653;p37"/>
          <p:cNvSpPr txBox="1">
            <a:spLocks noGrp="1"/>
          </p:cNvSpPr>
          <p:nvPr>
            <p:ph type="subTitle" idx="2"/>
          </p:nvPr>
        </p:nvSpPr>
        <p:spPr>
          <a:xfrm>
            <a:off x="786987" y="1376004"/>
            <a:ext cx="6468456" cy="13269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structură</a:t>
            </a:r>
            <a:r>
              <a:rPr lang="ro-RO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3D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poroasă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cu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suprafață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mare, care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permite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încărcarea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și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eliberarea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controlată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ingredientelor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active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hidrofile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sau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4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lipofile</a:t>
            </a:r>
            <a:r>
              <a:rPr lang="en-US" sz="14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400" b="1" i="1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56" name="Google Shape;656;p37"/>
          <p:cNvGrpSpPr/>
          <p:nvPr/>
        </p:nvGrpSpPr>
        <p:grpSpPr>
          <a:xfrm rot="8101144" flipH="1">
            <a:off x="7029624" y="-647152"/>
            <a:ext cx="1839686" cy="2333688"/>
            <a:chOff x="388312" y="42862"/>
            <a:chExt cx="4327526" cy="5489576"/>
          </a:xfrm>
        </p:grpSpPr>
        <p:sp>
          <p:nvSpPr>
            <p:cNvPr id="657" name="Google Shape;657;p37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7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7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7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7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7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7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7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7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7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7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7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7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7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7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7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7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7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7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37"/>
          <p:cNvGrpSpPr/>
          <p:nvPr/>
        </p:nvGrpSpPr>
        <p:grpSpPr>
          <a:xfrm rot="8098856" flipH="1">
            <a:off x="7580627" y="-401567"/>
            <a:ext cx="1839686" cy="2333688"/>
            <a:chOff x="388312" y="42862"/>
            <a:chExt cx="4327526" cy="5489576"/>
          </a:xfrm>
        </p:grpSpPr>
        <p:sp>
          <p:nvSpPr>
            <p:cNvPr id="677" name="Google Shape;677;p37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7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7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7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7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7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7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7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7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7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7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6" name="Google Shape;696;p37"/>
          <p:cNvGrpSpPr/>
          <p:nvPr/>
        </p:nvGrpSpPr>
        <p:grpSpPr>
          <a:xfrm rot="5401617" flipH="1">
            <a:off x="-967609" y="3442848"/>
            <a:ext cx="1839632" cy="2333619"/>
            <a:chOff x="388312" y="42862"/>
            <a:chExt cx="4327526" cy="5489576"/>
          </a:xfrm>
        </p:grpSpPr>
        <p:sp>
          <p:nvSpPr>
            <p:cNvPr id="697" name="Google Shape;697;p37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7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7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7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7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7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7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7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7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7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7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7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7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7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6" name="Google Shape;716;p37"/>
          <p:cNvGrpSpPr/>
          <p:nvPr/>
        </p:nvGrpSpPr>
        <p:grpSpPr>
          <a:xfrm rot="5399191" flipH="1">
            <a:off x="-404380" y="3226933"/>
            <a:ext cx="1839632" cy="2333619"/>
            <a:chOff x="388312" y="42862"/>
            <a:chExt cx="4327526" cy="5489576"/>
          </a:xfrm>
        </p:grpSpPr>
        <p:sp>
          <p:nvSpPr>
            <p:cNvPr id="717" name="Google Shape;717;p37"/>
            <p:cNvSpPr/>
            <p:nvPr/>
          </p:nvSpPr>
          <p:spPr>
            <a:xfrm>
              <a:off x="620087" y="1487487"/>
              <a:ext cx="876300" cy="876302"/>
            </a:xfrm>
            <a:custGeom>
              <a:avLst/>
              <a:gdLst/>
              <a:ahLst/>
              <a:cxnLst/>
              <a:rect l="l" t="t" r="r" b="b"/>
              <a:pathLst>
                <a:path w="2433" h="2435" extrusionOk="0">
                  <a:moveTo>
                    <a:pt x="3" y="1209"/>
                  </a:moveTo>
                  <a:cubicBezTo>
                    <a:pt x="5" y="542"/>
                    <a:pt x="549" y="0"/>
                    <a:pt x="1214" y="1"/>
                  </a:cubicBezTo>
                  <a:cubicBezTo>
                    <a:pt x="1886" y="3"/>
                    <a:pt x="2432" y="547"/>
                    <a:pt x="2430" y="1214"/>
                  </a:cubicBezTo>
                  <a:cubicBezTo>
                    <a:pt x="2428" y="1886"/>
                    <a:pt x="1882" y="2434"/>
                    <a:pt x="1218" y="2430"/>
                  </a:cubicBezTo>
                  <a:cubicBezTo>
                    <a:pt x="540" y="2427"/>
                    <a:pt x="0" y="1884"/>
                    <a:pt x="3" y="1209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7"/>
            <p:cNvSpPr/>
            <p:nvPr/>
          </p:nvSpPr>
          <p:spPr>
            <a:xfrm>
              <a:off x="388312" y="3313112"/>
              <a:ext cx="866778" cy="868364"/>
            </a:xfrm>
            <a:custGeom>
              <a:avLst/>
              <a:gdLst/>
              <a:ahLst/>
              <a:cxnLst/>
              <a:rect l="l" t="t" r="r" b="b"/>
              <a:pathLst>
                <a:path w="2408" h="2414" extrusionOk="0">
                  <a:moveTo>
                    <a:pt x="2402" y="1201"/>
                  </a:moveTo>
                  <a:cubicBezTo>
                    <a:pt x="2407" y="1863"/>
                    <a:pt x="1872" y="2402"/>
                    <a:pt x="1204" y="2407"/>
                  </a:cubicBezTo>
                  <a:cubicBezTo>
                    <a:pt x="549" y="2413"/>
                    <a:pt x="8" y="1874"/>
                    <a:pt x="4" y="1213"/>
                  </a:cubicBezTo>
                  <a:cubicBezTo>
                    <a:pt x="0" y="550"/>
                    <a:pt x="533" y="12"/>
                    <a:pt x="1201" y="6"/>
                  </a:cubicBezTo>
                  <a:cubicBezTo>
                    <a:pt x="1855" y="0"/>
                    <a:pt x="2397" y="539"/>
                    <a:pt x="2402" y="1201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7"/>
            <p:cNvSpPr/>
            <p:nvPr/>
          </p:nvSpPr>
          <p:spPr>
            <a:xfrm>
              <a:off x="1512262" y="2235200"/>
              <a:ext cx="863597" cy="860426"/>
            </a:xfrm>
            <a:custGeom>
              <a:avLst/>
              <a:gdLst/>
              <a:ahLst/>
              <a:cxnLst/>
              <a:rect l="l" t="t" r="r" b="b"/>
              <a:pathLst>
                <a:path w="2397" h="2392" extrusionOk="0">
                  <a:moveTo>
                    <a:pt x="1195" y="2382"/>
                  </a:moveTo>
                  <a:cubicBezTo>
                    <a:pt x="527" y="2374"/>
                    <a:pt x="0" y="1839"/>
                    <a:pt x="10" y="1179"/>
                  </a:cubicBezTo>
                  <a:cubicBezTo>
                    <a:pt x="19" y="530"/>
                    <a:pt x="557" y="0"/>
                    <a:pt x="1201" y="6"/>
                  </a:cubicBezTo>
                  <a:cubicBezTo>
                    <a:pt x="1865" y="12"/>
                    <a:pt x="2396" y="552"/>
                    <a:pt x="2385" y="1212"/>
                  </a:cubicBezTo>
                  <a:cubicBezTo>
                    <a:pt x="2375" y="1863"/>
                    <a:pt x="1838" y="2391"/>
                    <a:pt x="1195" y="2382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7"/>
            <p:cNvSpPr/>
            <p:nvPr/>
          </p:nvSpPr>
          <p:spPr>
            <a:xfrm>
              <a:off x="2402850" y="3098800"/>
              <a:ext cx="820738" cy="820736"/>
            </a:xfrm>
            <a:custGeom>
              <a:avLst/>
              <a:gdLst/>
              <a:ahLst/>
              <a:cxnLst/>
              <a:rect l="l" t="t" r="r" b="b"/>
              <a:pathLst>
                <a:path w="2282" h="2279" extrusionOk="0">
                  <a:moveTo>
                    <a:pt x="1141" y="2278"/>
                  </a:moveTo>
                  <a:cubicBezTo>
                    <a:pt x="507" y="2278"/>
                    <a:pt x="0" y="1768"/>
                    <a:pt x="0" y="1131"/>
                  </a:cubicBezTo>
                  <a:cubicBezTo>
                    <a:pt x="1" y="512"/>
                    <a:pt x="516" y="2"/>
                    <a:pt x="1142" y="1"/>
                  </a:cubicBezTo>
                  <a:cubicBezTo>
                    <a:pt x="1773" y="0"/>
                    <a:pt x="2281" y="512"/>
                    <a:pt x="2280" y="1150"/>
                  </a:cubicBezTo>
                  <a:cubicBezTo>
                    <a:pt x="2280" y="1772"/>
                    <a:pt x="1768" y="2278"/>
                    <a:pt x="1141" y="2278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7"/>
            <p:cNvSpPr/>
            <p:nvPr/>
          </p:nvSpPr>
          <p:spPr>
            <a:xfrm>
              <a:off x="1917075" y="42862"/>
              <a:ext cx="815978" cy="814386"/>
            </a:xfrm>
            <a:custGeom>
              <a:avLst/>
              <a:gdLst/>
              <a:ahLst/>
              <a:cxnLst/>
              <a:rect l="l" t="t" r="r" b="b"/>
              <a:pathLst>
                <a:path w="2265" h="2263" extrusionOk="0">
                  <a:moveTo>
                    <a:pt x="1136" y="7"/>
                  </a:moveTo>
                  <a:cubicBezTo>
                    <a:pt x="1765" y="15"/>
                    <a:pt x="2264" y="519"/>
                    <a:pt x="2257" y="1141"/>
                  </a:cubicBezTo>
                  <a:cubicBezTo>
                    <a:pt x="2252" y="1747"/>
                    <a:pt x="1769" y="2262"/>
                    <a:pt x="1119" y="2258"/>
                  </a:cubicBezTo>
                  <a:cubicBezTo>
                    <a:pt x="500" y="2255"/>
                    <a:pt x="0" y="1740"/>
                    <a:pt x="6" y="1124"/>
                  </a:cubicBezTo>
                  <a:cubicBezTo>
                    <a:pt x="12" y="504"/>
                    <a:pt x="523" y="0"/>
                    <a:pt x="1136" y="7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7"/>
            <p:cNvSpPr/>
            <p:nvPr/>
          </p:nvSpPr>
          <p:spPr>
            <a:xfrm>
              <a:off x="467687" y="530225"/>
              <a:ext cx="803277" cy="804863"/>
            </a:xfrm>
            <a:custGeom>
              <a:avLst/>
              <a:gdLst/>
              <a:ahLst/>
              <a:cxnLst/>
              <a:rect l="l" t="t" r="r" b="b"/>
              <a:pathLst>
                <a:path w="2233" h="2235" extrusionOk="0">
                  <a:moveTo>
                    <a:pt x="1110" y="2227"/>
                  </a:moveTo>
                  <a:cubicBezTo>
                    <a:pt x="514" y="2233"/>
                    <a:pt x="9" y="1732"/>
                    <a:pt x="5" y="1128"/>
                  </a:cubicBezTo>
                  <a:cubicBezTo>
                    <a:pt x="0" y="513"/>
                    <a:pt x="492" y="12"/>
                    <a:pt x="1106" y="6"/>
                  </a:cubicBezTo>
                  <a:cubicBezTo>
                    <a:pt x="1720" y="0"/>
                    <a:pt x="2226" y="494"/>
                    <a:pt x="2229" y="1105"/>
                  </a:cubicBezTo>
                  <a:cubicBezTo>
                    <a:pt x="2232" y="1744"/>
                    <a:pt x="1714" y="2234"/>
                    <a:pt x="1110" y="2227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7"/>
            <p:cNvSpPr/>
            <p:nvPr/>
          </p:nvSpPr>
          <p:spPr>
            <a:xfrm>
              <a:off x="2221875" y="4154487"/>
              <a:ext cx="798513" cy="798514"/>
            </a:xfrm>
            <a:custGeom>
              <a:avLst/>
              <a:gdLst/>
              <a:ahLst/>
              <a:cxnLst/>
              <a:rect l="l" t="t" r="r" b="b"/>
              <a:pathLst>
                <a:path w="2219" h="2217" extrusionOk="0">
                  <a:moveTo>
                    <a:pt x="2214" y="1106"/>
                  </a:moveTo>
                  <a:cubicBezTo>
                    <a:pt x="2218" y="1658"/>
                    <a:pt x="1784" y="2206"/>
                    <a:pt x="1106" y="2211"/>
                  </a:cubicBezTo>
                  <a:cubicBezTo>
                    <a:pt x="498" y="2216"/>
                    <a:pt x="0" y="1711"/>
                    <a:pt x="2" y="1102"/>
                  </a:cubicBezTo>
                  <a:cubicBezTo>
                    <a:pt x="3" y="496"/>
                    <a:pt x="499" y="3"/>
                    <a:pt x="1106" y="2"/>
                  </a:cubicBezTo>
                  <a:cubicBezTo>
                    <a:pt x="1719" y="0"/>
                    <a:pt x="2213" y="494"/>
                    <a:pt x="2214" y="1106"/>
                  </a:cubicBezTo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7"/>
            <p:cNvSpPr/>
            <p:nvPr/>
          </p:nvSpPr>
          <p:spPr>
            <a:xfrm>
              <a:off x="1091575" y="4533900"/>
              <a:ext cx="784226" cy="785815"/>
            </a:xfrm>
            <a:custGeom>
              <a:avLst/>
              <a:gdLst/>
              <a:ahLst/>
              <a:cxnLst/>
              <a:rect l="l" t="t" r="r" b="b"/>
              <a:pathLst>
                <a:path w="2177" h="2182" extrusionOk="0">
                  <a:moveTo>
                    <a:pt x="2" y="1079"/>
                  </a:moveTo>
                  <a:cubicBezTo>
                    <a:pt x="4" y="488"/>
                    <a:pt x="501" y="0"/>
                    <a:pt x="1100" y="8"/>
                  </a:cubicBezTo>
                  <a:cubicBezTo>
                    <a:pt x="1663" y="16"/>
                    <a:pt x="2166" y="455"/>
                    <a:pt x="2171" y="1097"/>
                  </a:cubicBezTo>
                  <a:cubicBezTo>
                    <a:pt x="2176" y="1690"/>
                    <a:pt x="1676" y="2181"/>
                    <a:pt x="1082" y="2177"/>
                  </a:cubicBezTo>
                  <a:cubicBezTo>
                    <a:pt x="480" y="2173"/>
                    <a:pt x="0" y="1685"/>
                    <a:pt x="2" y="1079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7"/>
            <p:cNvSpPr/>
            <p:nvPr/>
          </p:nvSpPr>
          <p:spPr>
            <a:xfrm>
              <a:off x="3156912" y="4692650"/>
              <a:ext cx="744537" cy="744537"/>
            </a:xfrm>
            <a:custGeom>
              <a:avLst/>
              <a:gdLst/>
              <a:ahLst/>
              <a:cxnLst/>
              <a:rect l="l" t="t" r="r" b="b"/>
              <a:pathLst>
                <a:path w="2068" h="2068" extrusionOk="0">
                  <a:moveTo>
                    <a:pt x="1032" y="2066"/>
                  </a:moveTo>
                  <a:cubicBezTo>
                    <a:pt x="460" y="2065"/>
                    <a:pt x="0" y="1603"/>
                    <a:pt x="2" y="1032"/>
                  </a:cubicBezTo>
                  <a:cubicBezTo>
                    <a:pt x="4" y="459"/>
                    <a:pt x="463" y="0"/>
                    <a:pt x="1035" y="1"/>
                  </a:cubicBezTo>
                  <a:cubicBezTo>
                    <a:pt x="1606" y="2"/>
                    <a:pt x="2067" y="464"/>
                    <a:pt x="2065" y="1035"/>
                  </a:cubicBezTo>
                  <a:cubicBezTo>
                    <a:pt x="2064" y="1606"/>
                    <a:pt x="1603" y="2067"/>
                    <a:pt x="1032" y="2066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7"/>
            <p:cNvSpPr/>
            <p:nvPr/>
          </p:nvSpPr>
          <p:spPr>
            <a:xfrm>
              <a:off x="4090362" y="4906962"/>
              <a:ext cx="625476" cy="62547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71" y="1"/>
                  </a:moveTo>
                  <a:cubicBezTo>
                    <a:pt x="1350" y="3"/>
                    <a:pt x="1735" y="392"/>
                    <a:pt x="1732" y="874"/>
                  </a:cubicBezTo>
                  <a:cubicBezTo>
                    <a:pt x="1729" y="1349"/>
                    <a:pt x="1339" y="1735"/>
                    <a:pt x="865" y="1734"/>
                  </a:cubicBezTo>
                  <a:cubicBezTo>
                    <a:pt x="385" y="1733"/>
                    <a:pt x="0" y="1345"/>
                    <a:pt x="1" y="864"/>
                  </a:cubicBezTo>
                  <a:cubicBezTo>
                    <a:pt x="1" y="383"/>
                    <a:pt x="387" y="0"/>
                    <a:pt x="871" y="1"/>
                  </a:cubicBezTo>
                </a:path>
              </a:pathLst>
            </a:custGeom>
            <a:solidFill>
              <a:srgbClr val="50B5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7"/>
            <p:cNvSpPr/>
            <p:nvPr/>
          </p:nvSpPr>
          <p:spPr>
            <a:xfrm>
              <a:off x="1053475" y="452437"/>
              <a:ext cx="939798" cy="468311"/>
            </a:xfrm>
            <a:custGeom>
              <a:avLst/>
              <a:gdLst/>
              <a:ahLst/>
              <a:cxnLst/>
              <a:rect l="l" t="t" r="r" b="b"/>
              <a:pathLst>
                <a:path w="2612" h="1301" extrusionOk="0">
                  <a:moveTo>
                    <a:pt x="0" y="1023"/>
                  </a:moveTo>
                  <a:cubicBezTo>
                    <a:pt x="3" y="931"/>
                    <a:pt x="40" y="857"/>
                    <a:pt x="117" y="805"/>
                  </a:cubicBezTo>
                  <a:cubicBezTo>
                    <a:pt x="179" y="764"/>
                    <a:pt x="249" y="737"/>
                    <a:pt x="318" y="711"/>
                  </a:cubicBezTo>
                  <a:cubicBezTo>
                    <a:pt x="620" y="594"/>
                    <a:pt x="931" y="504"/>
                    <a:pt x="1236" y="396"/>
                  </a:cubicBezTo>
                  <a:cubicBezTo>
                    <a:pt x="1596" y="269"/>
                    <a:pt x="1960" y="149"/>
                    <a:pt x="2324" y="33"/>
                  </a:cubicBezTo>
                  <a:cubicBezTo>
                    <a:pt x="2427" y="0"/>
                    <a:pt x="2456" y="18"/>
                    <a:pt x="2481" y="123"/>
                  </a:cubicBezTo>
                  <a:cubicBezTo>
                    <a:pt x="2505" y="226"/>
                    <a:pt x="2525" y="331"/>
                    <a:pt x="2581" y="425"/>
                  </a:cubicBezTo>
                  <a:cubicBezTo>
                    <a:pt x="2611" y="474"/>
                    <a:pt x="2597" y="506"/>
                    <a:pt x="2545" y="534"/>
                  </a:cubicBezTo>
                  <a:cubicBezTo>
                    <a:pt x="2527" y="543"/>
                    <a:pt x="2508" y="551"/>
                    <a:pt x="2488" y="558"/>
                  </a:cubicBezTo>
                  <a:cubicBezTo>
                    <a:pt x="1905" y="760"/>
                    <a:pt x="1325" y="970"/>
                    <a:pt x="739" y="1163"/>
                  </a:cubicBezTo>
                  <a:cubicBezTo>
                    <a:pt x="607" y="1207"/>
                    <a:pt x="473" y="1245"/>
                    <a:pt x="336" y="1274"/>
                  </a:cubicBezTo>
                  <a:cubicBezTo>
                    <a:pt x="220" y="1300"/>
                    <a:pt x="94" y="1244"/>
                    <a:pt x="30" y="1142"/>
                  </a:cubicBezTo>
                  <a:cubicBezTo>
                    <a:pt x="7" y="1105"/>
                    <a:pt x="0" y="1076"/>
                    <a:pt x="0" y="1023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7"/>
            <p:cNvSpPr/>
            <p:nvPr/>
          </p:nvSpPr>
          <p:spPr>
            <a:xfrm>
              <a:off x="932825" y="2908300"/>
              <a:ext cx="831850" cy="673102"/>
            </a:xfrm>
            <a:custGeom>
              <a:avLst/>
              <a:gdLst/>
              <a:ahLst/>
              <a:cxnLst/>
              <a:rect l="l" t="t" r="r" b="b"/>
              <a:pathLst>
                <a:path w="2311" h="1870" extrusionOk="0">
                  <a:moveTo>
                    <a:pt x="302" y="1865"/>
                  </a:moveTo>
                  <a:cubicBezTo>
                    <a:pt x="103" y="1864"/>
                    <a:pt x="0" y="1689"/>
                    <a:pt x="90" y="1521"/>
                  </a:cubicBezTo>
                  <a:cubicBezTo>
                    <a:pt x="134" y="1438"/>
                    <a:pt x="201" y="1374"/>
                    <a:pt x="269" y="1312"/>
                  </a:cubicBezTo>
                  <a:cubicBezTo>
                    <a:pt x="579" y="1025"/>
                    <a:pt x="907" y="759"/>
                    <a:pt x="1241" y="500"/>
                  </a:cubicBezTo>
                  <a:cubicBezTo>
                    <a:pt x="1429" y="355"/>
                    <a:pt x="1613" y="205"/>
                    <a:pt x="1799" y="57"/>
                  </a:cubicBezTo>
                  <a:cubicBezTo>
                    <a:pt x="1870" y="1"/>
                    <a:pt x="1888" y="0"/>
                    <a:pt x="1951" y="59"/>
                  </a:cubicBezTo>
                  <a:cubicBezTo>
                    <a:pt x="2038" y="141"/>
                    <a:pt x="2129" y="217"/>
                    <a:pt x="2228" y="283"/>
                  </a:cubicBezTo>
                  <a:cubicBezTo>
                    <a:pt x="2309" y="336"/>
                    <a:pt x="2310" y="379"/>
                    <a:pt x="2234" y="443"/>
                  </a:cubicBezTo>
                  <a:cubicBezTo>
                    <a:pt x="2031" y="613"/>
                    <a:pt x="1829" y="784"/>
                    <a:pt x="1621" y="948"/>
                  </a:cubicBezTo>
                  <a:cubicBezTo>
                    <a:pt x="1344" y="1167"/>
                    <a:pt x="1062" y="1382"/>
                    <a:pt x="790" y="1608"/>
                  </a:cubicBezTo>
                  <a:cubicBezTo>
                    <a:pt x="694" y="1688"/>
                    <a:pt x="591" y="1758"/>
                    <a:pt x="480" y="1816"/>
                  </a:cubicBezTo>
                  <a:cubicBezTo>
                    <a:pt x="421" y="1847"/>
                    <a:pt x="360" y="1869"/>
                    <a:pt x="302" y="1865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7"/>
            <p:cNvSpPr/>
            <p:nvPr/>
          </p:nvSpPr>
          <p:spPr>
            <a:xfrm>
              <a:off x="934412" y="4062412"/>
              <a:ext cx="466725" cy="588963"/>
            </a:xfrm>
            <a:custGeom>
              <a:avLst/>
              <a:gdLst/>
              <a:ahLst/>
              <a:cxnLst/>
              <a:rect l="l" t="t" r="r" b="b"/>
              <a:pathLst>
                <a:path w="1297" h="1634" extrusionOk="0">
                  <a:moveTo>
                    <a:pt x="1" y="284"/>
                  </a:moveTo>
                  <a:cubicBezTo>
                    <a:pt x="0" y="250"/>
                    <a:pt x="23" y="223"/>
                    <a:pt x="58" y="209"/>
                  </a:cubicBezTo>
                  <a:cubicBezTo>
                    <a:pt x="170" y="167"/>
                    <a:pt x="270" y="104"/>
                    <a:pt x="370" y="40"/>
                  </a:cubicBezTo>
                  <a:cubicBezTo>
                    <a:pt x="433" y="0"/>
                    <a:pt x="462" y="9"/>
                    <a:pt x="506" y="66"/>
                  </a:cubicBezTo>
                  <a:cubicBezTo>
                    <a:pt x="523" y="87"/>
                    <a:pt x="539" y="109"/>
                    <a:pt x="552" y="132"/>
                  </a:cubicBezTo>
                  <a:cubicBezTo>
                    <a:pt x="778" y="509"/>
                    <a:pt x="1032" y="868"/>
                    <a:pt x="1248" y="1251"/>
                  </a:cubicBezTo>
                  <a:cubicBezTo>
                    <a:pt x="1257" y="1266"/>
                    <a:pt x="1267" y="1281"/>
                    <a:pt x="1274" y="1297"/>
                  </a:cubicBezTo>
                  <a:cubicBezTo>
                    <a:pt x="1296" y="1348"/>
                    <a:pt x="1288" y="1386"/>
                    <a:pt x="1237" y="1408"/>
                  </a:cubicBezTo>
                  <a:cubicBezTo>
                    <a:pt x="1113" y="1460"/>
                    <a:pt x="999" y="1529"/>
                    <a:pt x="887" y="1600"/>
                  </a:cubicBezTo>
                  <a:cubicBezTo>
                    <a:pt x="835" y="1633"/>
                    <a:pt x="802" y="1622"/>
                    <a:pt x="764" y="1573"/>
                  </a:cubicBezTo>
                  <a:cubicBezTo>
                    <a:pt x="755" y="1562"/>
                    <a:pt x="747" y="1549"/>
                    <a:pt x="739" y="1536"/>
                  </a:cubicBezTo>
                  <a:cubicBezTo>
                    <a:pt x="579" y="1273"/>
                    <a:pt x="419" y="1009"/>
                    <a:pt x="258" y="745"/>
                  </a:cubicBezTo>
                  <a:cubicBezTo>
                    <a:pt x="186" y="626"/>
                    <a:pt x="111" y="508"/>
                    <a:pt x="38" y="390"/>
                  </a:cubicBezTo>
                  <a:cubicBezTo>
                    <a:pt x="19" y="359"/>
                    <a:pt x="1" y="328"/>
                    <a:pt x="1" y="28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7"/>
            <p:cNvSpPr/>
            <p:nvPr/>
          </p:nvSpPr>
          <p:spPr>
            <a:xfrm>
              <a:off x="1137612" y="1981200"/>
              <a:ext cx="579439" cy="490538"/>
            </a:xfrm>
            <a:custGeom>
              <a:avLst/>
              <a:gdLst/>
              <a:ahLst/>
              <a:cxnLst/>
              <a:rect l="l" t="t" r="r" b="b"/>
              <a:pathLst>
                <a:path w="1610" h="1362" extrusionOk="0">
                  <a:moveTo>
                    <a:pt x="251" y="0"/>
                  </a:moveTo>
                  <a:cubicBezTo>
                    <a:pt x="306" y="5"/>
                    <a:pt x="359" y="24"/>
                    <a:pt x="409" y="50"/>
                  </a:cubicBezTo>
                  <a:cubicBezTo>
                    <a:pt x="542" y="118"/>
                    <a:pt x="665" y="201"/>
                    <a:pt x="783" y="291"/>
                  </a:cubicBezTo>
                  <a:cubicBezTo>
                    <a:pt x="1010" y="464"/>
                    <a:pt x="1236" y="638"/>
                    <a:pt x="1462" y="811"/>
                  </a:cubicBezTo>
                  <a:cubicBezTo>
                    <a:pt x="1493" y="835"/>
                    <a:pt x="1526" y="855"/>
                    <a:pt x="1557" y="878"/>
                  </a:cubicBezTo>
                  <a:cubicBezTo>
                    <a:pt x="1601" y="909"/>
                    <a:pt x="1609" y="946"/>
                    <a:pt x="1570" y="982"/>
                  </a:cubicBezTo>
                  <a:cubicBezTo>
                    <a:pt x="1464" y="1079"/>
                    <a:pt x="1378" y="1192"/>
                    <a:pt x="1296" y="1309"/>
                  </a:cubicBezTo>
                  <a:cubicBezTo>
                    <a:pt x="1261" y="1359"/>
                    <a:pt x="1235" y="1361"/>
                    <a:pt x="1182" y="1331"/>
                  </a:cubicBezTo>
                  <a:cubicBezTo>
                    <a:pt x="1169" y="1324"/>
                    <a:pt x="1157" y="1315"/>
                    <a:pt x="1146" y="1306"/>
                  </a:cubicBezTo>
                  <a:cubicBezTo>
                    <a:pt x="883" y="1082"/>
                    <a:pt x="599" y="886"/>
                    <a:pt x="339" y="659"/>
                  </a:cubicBezTo>
                  <a:cubicBezTo>
                    <a:pt x="272" y="601"/>
                    <a:pt x="204" y="543"/>
                    <a:pt x="144" y="476"/>
                  </a:cubicBezTo>
                  <a:cubicBezTo>
                    <a:pt x="101" y="427"/>
                    <a:pt x="62" y="375"/>
                    <a:pt x="43" y="310"/>
                  </a:cubicBezTo>
                  <a:cubicBezTo>
                    <a:pt x="0" y="161"/>
                    <a:pt x="106" y="0"/>
                    <a:pt x="251" y="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7"/>
            <p:cNvSpPr/>
            <p:nvPr/>
          </p:nvSpPr>
          <p:spPr>
            <a:xfrm>
              <a:off x="2077412" y="2811462"/>
              <a:ext cx="536575" cy="495299"/>
            </a:xfrm>
            <a:custGeom>
              <a:avLst/>
              <a:gdLst/>
              <a:ahLst/>
              <a:cxnLst/>
              <a:rect l="l" t="t" r="r" b="b"/>
              <a:pathLst>
                <a:path w="1492" h="1375" extrusionOk="0">
                  <a:moveTo>
                    <a:pt x="284" y="10"/>
                  </a:moveTo>
                  <a:cubicBezTo>
                    <a:pt x="316" y="12"/>
                    <a:pt x="355" y="27"/>
                    <a:pt x="392" y="46"/>
                  </a:cubicBezTo>
                  <a:cubicBezTo>
                    <a:pt x="453" y="76"/>
                    <a:pt x="509" y="115"/>
                    <a:pt x="563" y="158"/>
                  </a:cubicBezTo>
                  <a:cubicBezTo>
                    <a:pt x="863" y="402"/>
                    <a:pt x="1144" y="667"/>
                    <a:pt x="1429" y="927"/>
                  </a:cubicBezTo>
                  <a:cubicBezTo>
                    <a:pt x="1491" y="984"/>
                    <a:pt x="1490" y="1017"/>
                    <a:pt x="1429" y="1076"/>
                  </a:cubicBezTo>
                  <a:cubicBezTo>
                    <a:pt x="1351" y="1153"/>
                    <a:pt x="1273" y="1231"/>
                    <a:pt x="1199" y="1312"/>
                  </a:cubicBezTo>
                  <a:cubicBezTo>
                    <a:pt x="1141" y="1374"/>
                    <a:pt x="1123" y="1372"/>
                    <a:pt x="1059" y="1316"/>
                  </a:cubicBezTo>
                  <a:cubicBezTo>
                    <a:pt x="824" y="1111"/>
                    <a:pt x="588" y="906"/>
                    <a:pt x="352" y="701"/>
                  </a:cubicBezTo>
                  <a:cubicBezTo>
                    <a:pt x="273" y="633"/>
                    <a:pt x="197" y="562"/>
                    <a:pt x="132" y="481"/>
                  </a:cubicBezTo>
                  <a:cubicBezTo>
                    <a:pt x="86" y="425"/>
                    <a:pt x="48" y="365"/>
                    <a:pt x="32" y="294"/>
                  </a:cubicBezTo>
                  <a:cubicBezTo>
                    <a:pt x="0" y="151"/>
                    <a:pt x="129" y="0"/>
                    <a:pt x="284" y="10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7"/>
            <p:cNvSpPr/>
            <p:nvPr/>
          </p:nvSpPr>
          <p:spPr>
            <a:xfrm>
              <a:off x="2579062" y="3871912"/>
              <a:ext cx="266701" cy="585785"/>
            </a:xfrm>
            <a:custGeom>
              <a:avLst/>
              <a:gdLst/>
              <a:ahLst/>
              <a:cxnLst/>
              <a:rect l="l" t="t" r="r" b="b"/>
              <a:pathLst>
                <a:path w="742" h="1627" extrusionOk="0">
                  <a:moveTo>
                    <a:pt x="0" y="1309"/>
                  </a:moveTo>
                  <a:cubicBezTo>
                    <a:pt x="6" y="1175"/>
                    <a:pt x="38" y="1045"/>
                    <a:pt x="60" y="913"/>
                  </a:cubicBezTo>
                  <a:cubicBezTo>
                    <a:pt x="104" y="656"/>
                    <a:pt x="141" y="397"/>
                    <a:pt x="202" y="143"/>
                  </a:cubicBezTo>
                  <a:cubicBezTo>
                    <a:pt x="207" y="125"/>
                    <a:pt x="210" y="108"/>
                    <a:pt x="215" y="91"/>
                  </a:cubicBezTo>
                  <a:cubicBezTo>
                    <a:pt x="239" y="10"/>
                    <a:pt x="262" y="0"/>
                    <a:pt x="346" y="20"/>
                  </a:cubicBezTo>
                  <a:cubicBezTo>
                    <a:pt x="432" y="41"/>
                    <a:pt x="519" y="60"/>
                    <a:pt x="607" y="75"/>
                  </a:cubicBezTo>
                  <a:cubicBezTo>
                    <a:pt x="726" y="96"/>
                    <a:pt x="741" y="112"/>
                    <a:pt x="722" y="234"/>
                  </a:cubicBezTo>
                  <a:cubicBezTo>
                    <a:pt x="690" y="436"/>
                    <a:pt x="656" y="638"/>
                    <a:pt x="622" y="840"/>
                  </a:cubicBezTo>
                  <a:cubicBezTo>
                    <a:pt x="598" y="981"/>
                    <a:pt x="576" y="1122"/>
                    <a:pt x="542" y="1260"/>
                  </a:cubicBezTo>
                  <a:cubicBezTo>
                    <a:pt x="525" y="1326"/>
                    <a:pt x="505" y="1392"/>
                    <a:pt x="472" y="1452"/>
                  </a:cubicBezTo>
                  <a:cubicBezTo>
                    <a:pt x="405" y="1574"/>
                    <a:pt x="291" y="1626"/>
                    <a:pt x="166" y="1591"/>
                  </a:cubicBezTo>
                  <a:cubicBezTo>
                    <a:pt x="63" y="1563"/>
                    <a:pt x="1" y="1469"/>
                    <a:pt x="0" y="1336"/>
                  </a:cubicBezTo>
                  <a:cubicBezTo>
                    <a:pt x="0" y="1327"/>
                    <a:pt x="0" y="1318"/>
                    <a:pt x="0" y="1309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7"/>
            <p:cNvSpPr/>
            <p:nvPr/>
          </p:nvSpPr>
          <p:spPr>
            <a:xfrm>
              <a:off x="864562" y="1258887"/>
              <a:ext cx="252413" cy="482600"/>
            </a:xfrm>
            <a:custGeom>
              <a:avLst/>
              <a:gdLst/>
              <a:ahLst/>
              <a:cxnLst/>
              <a:rect l="l" t="t" r="r" b="b"/>
              <a:pathLst>
                <a:path w="701" h="1342" extrusionOk="0">
                  <a:moveTo>
                    <a:pt x="147" y="94"/>
                  </a:moveTo>
                  <a:cubicBezTo>
                    <a:pt x="241" y="96"/>
                    <a:pt x="329" y="70"/>
                    <a:pt x="415" y="35"/>
                  </a:cubicBezTo>
                  <a:cubicBezTo>
                    <a:pt x="502" y="0"/>
                    <a:pt x="538" y="15"/>
                    <a:pt x="556" y="106"/>
                  </a:cubicBezTo>
                  <a:cubicBezTo>
                    <a:pt x="583" y="243"/>
                    <a:pt x="605" y="381"/>
                    <a:pt x="626" y="519"/>
                  </a:cubicBezTo>
                  <a:cubicBezTo>
                    <a:pt x="652" y="696"/>
                    <a:pt x="676" y="872"/>
                    <a:pt x="694" y="1050"/>
                  </a:cubicBezTo>
                  <a:cubicBezTo>
                    <a:pt x="700" y="1111"/>
                    <a:pt x="687" y="1160"/>
                    <a:pt x="644" y="1203"/>
                  </a:cubicBezTo>
                  <a:cubicBezTo>
                    <a:pt x="555" y="1294"/>
                    <a:pt x="451" y="1341"/>
                    <a:pt x="322" y="1306"/>
                  </a:cubicBezTo>
                  <a:cubicBezTo>
                    <a:pt x="229" y="1280"/>
                    <a:pt x="169" y="1219"/>
                    <a:pt x="147" y="1123"/>
                  </a:cubicBezTo>
                  <a:cubicBezTo>
                    <a:pt x="83" y="842"/>
                    <a:pt x="48" y="556"/>
                    <a:pt x="9" y="270"/>
                  </a:cubicBezTo>
                  <a:cubicBezTo>
                    <a:pt x="8" y="261"/>
                    <a:pt x="7" y="252"/>
                    <a:pt x="7" y="243"/>
                  </a:cubicBezTo>
                  <a:cubicBezTo>
                    <a:pt x="0" y="109"/>
                    <a:pt x="13" y="95"/>
                    <a:pt x="147" y="94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7"/>
            <p:cNvSpPr/>
            <p:nvPr/>
          </p:nvSpPr>
          <p:spPr>
            <a:xfrm>
              <a:off x="3669675" y="4997450"/>
              <a:ext cx="469901" cy="249238"/>
            </a:xfrm>
            <a:custGeom>
              <a:avLst/>
              <a:gdLst/>
              <a:ahLst/>
              <a:cxnLst/>
              <a:rect l="l" t="t" r="r" b="b"/>
              <a:pathLst>
                <a:path w="1305" h="692" extrusionOk="0">
                  <a:moveTo>
                    <a:pt x="275" y="1"/>
                  </a:moveTo>
                  <a:cubicBezTo>
                    <a:pt x="408" y="9"/>
                    <a:pt x="539" y="37"/>
                    <a:pt x="671" y="61"/>
                  </a:cubicBezTo>
                  <a:cubicBezTo>
                    <a:pt x="846" y="93"/>
                    <a:pt x="1020" y="128"/>
                    <a:pt x="1195" y="163"/>
                  </a:cubicBezTo>
                  <a:cubicBezTo>
                    <a:pt x="1287" y="181"/>
                    <a:pt x="1304" y="207"/>
                    <a:pt x="1280" y="298"/>
                  </a:cubicBezTo>
                  <a:cubicBezTo>
                    <a:pt x="1256" y="387"/>
                    <a:pt x="1242" y="478"/>
                    <a:pt x="1240" y="571"/>
                  </a:cubicBezTo>
                  <a:cubicBezTo>
                    <a:pt x="1238" y="669"/>
                    <a:pt x="1208" y="691"/>
                    <a:pt x="1112" y="670"/>
                  </a:cubicBezTo>
                  <a:cubicBezTo>
                    <a:pt x="851" y="614"/>
                    <a:pt x="590" y="558"/>
                    <a:pt x="328" y="501"/>
                  </a:cubicBezTo>
                  <a:cubicBezTo>
                    <a:pt x="268" y="488"/>
                    <a:pt x="207" y="471"/>
                    <a:pt x="151" y="444"/>
                  </a:cubicBezTo>
                  <a:cubicBezTo>
                    <a:pt x="52" y="397"/>
                    <a:pt x="0" y="298"/>
                    <a:pt x="20" y="197"/>
                  </a:cubicBezTo>
                  <a:cubicBezTo>
                    <a:pt x="44" y="78"/>
                    <a:pt x="115" y="12"/>
                    <a:pt x="230" y="2"/>
                  </a:cubicBezTo>
                  <a:cubicBezTo>
                    <a:pt x="245" y="0"/>
                    <a:pt x="260" y="1"/>
                    <a:pt x="275" y="1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7"/>
            <p:cNvSpPr/>
            <p:nvPr/>
          </p:nvSpPr>
          <p:spPr>
            <a:xfrm>
              <a:off x="2931487" y="4621212"/>
              <a:ext cx="320675" cy="366712"/>
            </a:xfrm>
            <a:custGeom>
              <a:avLst/>
              <a:gdLst/>
              <a:ahLst/>
              <a:cxnLst/>
              <a:rect l="l" t="t" r="r" b="b"/>
              <a:pathLst>
                <a:path w="891" h="1018" extrusionOk="0">
                  <a:moveTo>
                    <a:pt x="885" y="656"/>
                  </a:moveTo>
                  <a:cubicBezTo>
                    <a:pt x="883" y="664"/>
                    <a:pt x="880" y="682"/>
                    <a:pt x="872" y="698"/>
                  </a:cubicBezTo>
                  <a:cubicBezTo>
                    <a:pt x="831" y="780"/>
                    <a:pt x="792" y="864"/>
                    <a:pt x="747" y="944"/>
                  </a:cubicBezTo>
                  <a:cubicBezTo>
                    <a:pt x="710" y="1008"/>
                    <a:pt x="665" y="1017"/>
                    <a:pt x="608" y="970"/>
                  </a:cubicBezTo>
                  <a:cubicBezTo>
                    <a:pt x="417" y="813"/>
                    <a:pt x="231" y="652"/>
                    <a:pt x="53" y="481"/>
                  </a:cubicBezTo>
                  <a:cubicBezTo>
                    <a:pt x="15" y="444"/>
                    <a:pt x="0" y="408"/>
                    <a:pt x="24" y="354"/>
                  </a:cubicBezTo>
                  <a:cubicBezTo>
                    <a:pt x="61" y="267"/>
                    <a:pt x="90" y="177"/>
                    <a:pt x="127" y="89"/>
                  </a:cubicBezTo>
                  <a:cubicBezTo>
                    <a:pt x="160" y="10"/>
                    <a:pt x="204" y="0"/>
                    <a:pt x="270" y="56"/>
                  </a:cubicBezTo>
                  <a:cubicBezTo>
                    <a:pt x="351" y="126"/>
                    <a:pt x="428" y="201"/>
                    <a:pt x="508" y="271"/>
                  </a:cubicBezTo>
                  <a:cubicBezTo>
                    <a:pt x="613" y="363"/>
                    <a:pt x="721" y="452"/>
                    <a:pt x="826" y="543"/>
                  </a:cubicBezTo>
                  <a:cubicBezTo>
                    <a:pt x="858" y="571"/>
                    <a:pt x="890" y="599"/>
                    <a:pt x="885" y="65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182072-B6A9-3F12-9663-D2EB4281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79D4BC-39E2-E999-24C6-190863DC31A5}"/>
              </a:ext>
            </a:extLst>
          </p:cNvPr>
          <p:cNvSpPr txBox="1"/>
          <p:nvPr/>
        </p:nvSpPr>
        <p:spPr>
          <a:xfrm>
            <a:off x="2990127" y="2219389"/>
            <a:ext cx="50304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o-RO" sz="1000" dirty="0">
                <a:latin typeface="Lato "/>
              </a:rPr>
              <a:t>particule nanostructurate submicronice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o-RO" sz="1000" dirty="0">
                <a:latin typeface="Lato "/>
              </a:rPr>
              <a:t>structură tridimensională strâns împachetată </a:t>
            </a:r>
            <a:r>
              <a:rPr lang="en-US" sz="1000" dirty="0">
                <a:latin typeface="Lato "/>
                <a:sym typeface="Wingdings" pitchFamily="2" charset="2"/>
              </a:rPr>
              <a:t> </a:t>
            </a:r>
            <a:r>
              <a:rPr lang="ro-RO" sz="1000" dirty="0">
                <a:latin typeface="Lato "/>
              </a:rPr>
              <a:t>autoasamblar</a:t>
            </a:r>
            <a:r>
              <a:rPr lang="en-US" sz="1000" dirty="0" err="1">
                <a:latin typeface="Lato "/>
              </a:rPr>
              <a:t>ea</a:t>
            </a:r>
            <a:r>
              <a:rPr lang="ro-RO" sz="1000" dirty="0">
                <a:latin typeface="Lato "/>
              </a:rPr>
              <a:t> unor molecule lipidice amfifile</a:t>
            </a:r>
            <a:endParaRPr lang="en-US" sz="1000" dirty="0">
              <a:latin typeface="Lato 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9942A5-19F8-0D21-B0BD-A2F2D14B6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50" r="8605" b="6473"/>
          <a:stretch/>
        </p:blipFill>
        <p:spPr>
          <a:xfrm>
            <a:off x="807376" y="2206912"/>
            <a:ext cx="2162362" cy="1326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E5D28-B28C-15D4-9565-4848B363A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770" y="2785259"/>
            <a:ext cx="3545213" cy="2240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D9D41-3EC4-85A9-AD9E-BC53F6B4B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2892519"/>
            <a:ext cx="1148733" cy="111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D68C1-5D2E-528A-CBA3-0E091DF29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718" y="3920038"/>
            <a:ext cx="1032083" cy="74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428B19-2408-95E3-ED2D-82DC9A172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49" y="3455188"/>
            <a:ext cx="2503432" cy="1322982"/>
          </a:xfrm>
          <a:prstGeom prst="rect">
            <a:avLst/>
          </a:prstGeom>
        </p:spPr>
      </p:pic>
      <p:sp>
        <p:nvSpPr>
          <p:cNvPr id="1396" name="Google Shape;1396;p49"/>
          <p:cNvSpPr txBox="1">
            <a:spLocks noGrp="1"/>
          </p:cNvSpPr>
          <p:nvPr>
            <p:ph type="title"/>
          </p:nvPr>
        </p:nvSpPr>
        <p:spPr>
          <a:xfrm>
            <a:off x="706900" y="365330"/>
            <a:ext cx="5590883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dirty="0"/>
              <a:t>Preparare </a:t>
            </a:r>
            <a:r>
              <a:rPr lang="en-US" dirty="0"/>
              <a:t>: </a:t>
            </a:r>
            <a:r>
              <a:rPr lang="ro-RO" sz="2400" dirty="0"/>
              <a:t>Metode pricincipale</a:t>
            </a:r>
            <a:endParaRPr sz="2400" dirty="0">
              <a:solidFill>
                <a:schemeClr val="accent1"/>
              </a:solidFill>
            </a:endParaRPr>
          </a:p>
        </p:txBody>
      </p:sp>
      <p:grpSp>
        <p:nvGrpSpPr>
          <p:cNvPr id="1401" name="Google Shape;1401;p49"/>
          <p:cNvGrpSpPr/>
          <p:nvPr/>
        </p:nvGrpSpPr>
        <p:grpSpPr>
          <a:xfrm rot="-1800358" flipH="1">
            <a:off x="4537539" y="4457897"/>
            <a:ext cx="1853245" cy="2754824"/>
            <a:chOff x="4914900" y="-96837"/>
            <a:chExt cx="3935412" cy="5849937"/>
          </a:xfrm>
        </p:grpSpPr>
        <p:sp>
          <p:nvSpPr>
            <p:cNvPr id="1402" name="Google Shape;1402;p49"/>
            <p:cNvSpPr/>
            <p:nvPr/>
          </p:nvSpPr>
          <p:spPr>
            <a:xfrm>
              <a:off x="6635750" y="1536700"/>
              <a:ext cx="900113" cy="903285"/>
            </a:xfrm>
            <a:custGeom>
              <a:avLst/>
              <a:gdLst/>
              <a:ahLst/>
              <a:cxnLst/>
              <a:rect l="l" t="t" r="r" b="b"/>
              <a:pathLst>
                <a:path w="2500" h="2507" extrusionOk="0">
                  <a:moveTo>
                    <a:pt x="2424" y="1389"/>
                  </a:moveTo>
                  <a:cubicBezTo>
                    <a:pt x="2349" y="2042"/>
                    <a:pt x="1761" y="2506"/>
                    <a:pt x="1098" y="2424"/>
                  </a:cubicBezTo>
                  <a:cubicBezTo>
                    <a:pt x="488" y="2348"/>
                    <a:pt x="0" y="1791"/>
                    <a:pt x="79" y="1109"/>
                  </a:cubicBezTo>
                  <a:cubicBezTo>
                    <a:pt x="153" y="465"/>
                    <a:pt x="747" y="0"/>
                    <a:pt x="1392" y="77"/>
                  </a:cubicBezTo>
                  <a:cubicBezTo>
                    <a:pt x="2039" y="155"/>
                    <a:pt x="2499" y="740"/>
                    <a:pt x="2424" y="138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9"/>
            <p:cNvSpPr/>
            <p:nvPr/>
          </p:nvSpPr>
          <p:spPr>
            <a:xfrm>
              <a:off x="7710487" y="434975"/>
              <a:ext cx="866778" cy="873123"/>
            </a:xfrm>
            <a:custGeom>
              <a:avLst/>
              <a:gdLst/>
              <a:ahLst/>
              <a:cxnLst/>
              <a:rect l="l" t="t" r="r" b="b"/>
              <a:pathLst>
                <a:path w="2408" h="2426" extrusionOk="0">
                  <a:moveTo>
                    <a:pt x="2327" y="1354"/>
                  </a:moveTo>
                  <a:cubicBezTo>
                    <a:pt x="2254" y="1920"/>
                    <a:pt x="1743" y="2425"/>
                    <a:pt x="1046" y="2331"/>
                  </a:cubicBezTo>
                  <a:cubicBezTo>
                    <a:pt x="381" y="2242"/>
                    <a:pt x="0" y="1647"/>
                    <a:pt x="73" y="1063"/>
                  </a:cubicBezTo>
                  <a:cubicBezTo>
                    <a:pt x="152" y="439"/>
                    <a:pt x="723" y="0"/>
                    <a:pt x="1350" y="81"/>
                  </a:cubicBezTo>
                  <a:cubicBezTo>
                    <a:pt x="1969" y="160"/>
                    <a:pt x="2407" y="731"/>
                    <a:pt x="2327" y="135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9"/>
            <p:cNvSpPr/>
            <p:nvPr/>
          </p:nvSpPr>
          <p:spPr>
            <a:xfrm>
              <a:off x="4914900" y="-96837"/>
              <a:ext cx="844552" cy="842965"/>
            </a:xfrm>
            <a:custGeom>
              <a:avLst/>
              <a:gdLst/>
              <a:ahLst/>
              <a:cxnLst/>
              <a:rect l="l" t="t" r="r" b="b"/>
              <a:pathLst>
                <a:path w="2345" h="2341" extrusionOk="0">
                  <a:moveTo>
                    <a:pt x="78" y="1031"/>
                  </a:moveTo>
                  <a:cubicBezTo>
                    <a:pt x="156" y="424"/>
                    <a:pt x="708" y="0"/>
                    <a:pt x="1316" y="78"/>
                  </a:cubicBezTo>
                  <a:cubicBezTo>
                    <a:pt x="1913" y="155"/>
                    <a:pt x="2344" y="707"/>
                    <a:pt x="2268" y="1303"/>
                  </a:cubicBezTo>
                  <a:cubicBezTo>
                    <a:pt x="2190" y="1907"/>
                    <a:pt x="1659" y="2340"/>
                    <a:pt x="1035" y="2267"/>
                  </a:cubicBezTo>
                  <a:cubicBezTo>
                    <a:pt x="428" y="2195"/>
                    <a:pt x="0" y="1636"/>
                    <a:pt x="78" y="10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9"/>
            <p:cNvSpPr/>
            <p:nvPr/>
          </p:nvSpPr>
          <p:spPr>
            <a:xfrm>
              <a:off x="8012112" y="1960562"/>
              <a:ext cx="838200" cy="839785"/>
            </a:xfrm>
            <a:custGeom>
              <a:avLst/>
              <a:gdLst/>
              <a:ahLst/>
              <a:cxnLst/>
              <a:rect l="l" t="t" r="r" b="b"/>
              <a:pathLst>
                <a:path w="2330" h="2334" extrusionOk="0">
                  <a:moveTo>
                    <a:pt x="1306" y="77"/>
                  </a:moveTo>
                  <a:cubicBezTo>
                    <a:pt x="1904" y="153"/>
                    <a:pt x="2329" y="701"/>
                    <a:pt x="2250" y="1302"/>
                  </a:cubicBezTo>
                  <a:cubicBezTo>
                    <a:pt x="2170" y="1907"/>
                    <a:pt x="1609" y="2333"/>
                    <a:pt x="995" y="2239"/>
                  </a:cubicBezTo>
                  <a:cubicBezTo>
                    <a:pt x="483" y="2161"/>
                    <a:pt x="0" y="1680"/>
                    <a:pt x="82" y="1014"/>
                  </a:cubicBezTo>
                  <a:cubicBezTo>
                    <a:pt x="156" y="420"/>
                    <a:pt x="709" y="0"/>
                    <a:pt x="1306" y="7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9"/>
            <p:cNvSpPr/>
            <p:nvPr/>
          </p:nvSpPr>
          <p:spPr>
            <a:xfrm>
              <a:off x="5878512" y="263525"/>
              <a:ext cx="835026" cy="831850"/>
            </a:xfrm>
            <a:custGeom>
              <a:avLst/>
              <a:gdLst/>
              <a:ahLst/>
              <a:cxnLst/>
              <a:rect l="l" t="t" r="r" b="b"/>
              <a:pathLst>
                <a:path w="2321" h="2311" extrusionOk="0">
                  <a:moveTo>
                    <a:pt x="81" y="1019"/>
                  </a:moveTo>
                  <a:cubicBezTo>
                    <a:pt x="154" y="423"/>
                    <a:pt x="699" y="0"/>
                    <a:pt x="1296" y="74"/>
                  </a:cubicBezTo>
                  <a:cubicBezTo>
                    <a:pt x="1898" y="149"/>
                    <a:pt x="2320" y="690"/>
                    <a:pt x="2246" y="1294"/>
                  </a:cubicBezTo>
                  <a:cubicBezTo>
                    <a:pt x="2173" y="1888"/>
                    <a:pt x="1628" y="2310"/>
                    <a:pt x="1030" y="2240"/>
                  </a:cubicBezTo>
                  <a:cubicBezTo>
                    <a:pt x="457" y="2173"/>
                    <a:pt x="0" y="1635"/>
                    <a:pt x="81" y="10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9"/>
            <p:cNvSpPr/>
            <p:nvPr/>
          </p:nvSpPr>
          <p:spPr>
            <a:xfrm>
              <a:off x="7312025" y="2657475"/>
              <a:ext cx="819151" cy="817562"/>
            </a:xfrm>
            <a:custGeom>
              <a:avLst/>
              <a:gdLst/>
              <a:ahLst/>
              <a:cxnLst/>
              <a:rect l="l" t="t" r="r" b="b"/>
              <a:pathLst>
                <a:path w="2277" h="2272" extrusionOk="0">
                  <a:moveTo>
                    <a:pt x="1001" y="2196"/>
                  </a:moveTo>
                  <a:cubicBezTo>
                    <a:pt x="415" y="2122"/>
                    <a:pt x="0" y="1583"/>
                    <a:pt x="76" y="995"/>
                  </a:cubicBezTo>
                  <a:cubicBezTo>
                    <a:pt x="152" y="416"/>
                    <a:pt x="691" y="0"/>
                    <a:pt x="1272" y="73"/>
                  </a:cubicBezTo>
                  <a:cubicBezTo>
                    <a:pt x="1858" y="146"/>
                    <a:pt x="2276" y="686"/>
                    <a:pt x="2201" y="1272"/>
                  </a:cubicBezTo>
                  <a:cubicBezTo>
                    <a:pt x="2125" y="1860"/>
                    <a:pt x="1591" y="2271"/>
                    <a:pt x="1001" y="219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9"/>
            <p:cNvSpPr/>
            <p:nvPr/>
          </p:nvSpPr>
          <p:spPr>
            <a:xfrm>
              <a:off x="5518150" y="1746250"/>
              <a:ext cx="781048" cy="784228"/>
            </a:xfrm>
            <a:custGeom>
              <a:avLst/>
              <a:gdLst/>
              <a:ahLst/>
              <a:cxnLst/>
              <a:rect l="l" t="t" r="r" b="b"/>
              <a:pathLst>
                <a:path w="2170" h="2179" extrusionOk="0">
                  <a:moveTo>
                    <a:pt x="70" y="957"/>
                  </a:moveTo>
                  <a:cubicBezTo>
                    <a:pt x="141" y="398"/>
                    <a:pt x="652" y="0"/>
                    <a:pt x="1209" y="69"/>
                  </a:cubicBezTo>
                  <a:cubicBezTo>
                    <a:pt x="1771" y="139"/>
                    <a:pt x="2169" y="655"/>
                    <a:pt x="2097" y="1218"/>
                  </a:cubicBezTo>
                  <a:cubicBezTo>
                    <a:pt x="2024" y="1778"/>
                    <a:pt x="1508" y="2178"/>
                    <a:pt x="944" y="2098"/>
                  </a:cubicBezTo>
                  <a:cubicBezTo>
                    <a:pt x="351" y="2014"/>
                    <a:pt x="0" y="1480"/>
                    <a:pt x="70" y="95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9"/>
            <p:cNvSpPr/>
            <p:nvPr/>
          </p:nvSpPr>
          <p:spPr>
            <a:xfrm>
              <a:off x="7540625" y="3705225"/>
              <a:ext cx="779464" cy="777877"/>
            </a:xfrm>
            <a:custGeom>
              <a:avLst/>
              <a:gdLst/>
              <a:ahLst/>
              <a:cxnLst/>
              <a:rect l="l" t="t" r="r" b="b"/>
              <a:pathLst>
                <a:path w="2163" h="2162" extrusionOk="0">
                  <a:moveTo>
                    <a:pt x="2093" y="1209"/>
                  </a:moveTo>
                  <a:cubicBezTo>
                    <a:pt x="2024" y="1768"/>
                    <a:pt x="1516" y="2161"/>
                    <a:pt x="953" y="2092"/>
                  </a:cubicBezTo>
                  <a:cubicBezTo>
                    <a:pt x="394" y="2023"/>
                    <a:pt x="0" y="1515"/>
                    <a:pt x="69" y="953"/>
                  </a:cubicBezTo>
                  <a:cubicBezTo>
                    <a:pt x="137" y="395"/>
                    <a:pt x="646" y="0"/>
                    <a:pt x="1209" y="69"/>
                  </a:cubicBezTo>
                  <a:cubicBezTo>
                    <a:pt x="1767" y="137"/>
                    <a:pt x="2162" y="647"/>
                    <a:pt x="2093" y="120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9"/>
            <p:cNvSpPr/>
            <p:nvPr/>
          </p:nvSpPr>
          <p:spPr>
            <a:xfrm>
              <a:off x="6607175" y="4333875"/>
              <a:ext cx="688975" cy="684213"/>
            </a:xfrm>
            <a:custGeom>
              <a:avLst/>
              <a:gdLst/>
              <a:ahLst/>
              <a:cxnLst/>
              <a:rect l="l" t="t" r="r" b="b"/>
              <a:pathLst>
                <a:path w="1912" h="1901" extrusionOk="0">
                  <a:moveTo>
                    <a:pt x="1068" y="64"/>
                  </a:moveTo>
                  <a:cubicBezTo>
                    <a:pt x="1561" y="130"/>
                    <a:pt x="1911" y="579"/>
                    <a:pt x="1843" y="1067"/>
                  </a:cubicBezTo>
                  <a:cubicBezTo>
                    <a:pt x="1770" y="1589"/>
                    <a:pt x="1308" y="1900"/>
                    <a:pt x="837" y="1839"/>
                  </a:cubicBezTo>
                  <a:cubicBezTo>
                    <a:pt x="347" y="1776"/>
                    <a:pt x="0" y="1322"/>
                    <a:pt x="66" y="833"/>
                  </a:cubicBezTo>
                  <a:cubicBezTo>
                    <a:pt x="132" y="347"/>
                    <a:pt x="585" y="0"/>
                    <a:pt x="1068" y="6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9"/>
            <p:cNvSpPr/>
            <p:nvPr/>
          </p:nvSpPr>
          <p:spPr>
            <a:xfrm>
              <a:off x="7283450" y="5202237"/>
              <a:ext cx="550861" cy="550863"/>
            </a:xfrm>
            <a:custGeom>
              <a:avLst/>
              <a:gdLst/>
              <a:ahLst/>
              <a:cxnLst/>
              <a:rect l="l" t="t" r="r" b="b"/>
              <a:pathLst>
                <a:path w="1530" h="1528" extrusionOk="0">
                  <a:moveTo>
                    <a:pt x="1484" y="850"/>
                  </a:moveTo>
                  <a:cubicBezTo>
                    <a:pt x="1442" y="1232"/>
                    <a:pt x="1103" y="1527"/>
                    <a:pt x="678" y="1483"/>
                  </a:cubicBezTo>
                  <a:cubicBezTo>
                    <a:pt x="287" y="1442"/>
                    <a:pt x="0" y="1075"/>
                    <a:pt x="45" y="683"/>
                  </a:cubicBezTo>
                  <a:cubicBezTo>
                    <a:pt x="91" y="286"/>
                    <a:pt x="450" y="0"/>
                    <a:pt x="849" y="44"/>
                  </a:cubicBezTo>
                  <a:cubicBezTo>
                    <a:pt x="1245" y="87"/>
                    <a:pt x="1529" y="448"/>
                    <a:pt x="1484" y="85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9"/>
            <p:cNvSpPr/>
            <p:nvPr/>
          </p:nvSpPr>
          <p:spPr>
            <a:xfrm>
              <a:off x="7297737" y="909637"/>
              <a:ext cx="814385" cy="863598"/>
            </a:xfrm>
            <a:custGeom>
              <a:avLst/>
              <a:gdLst/>
              <a:ahLst/>
              <a:cxnLst/>
              <a:rect l="l" t="t" r="r" b="b"/>
              <a:pathLst>
                <a:path w="2260" h="2401" extrusionOk="0">
                  <a:moveTo>
                    <a:pt x="2239" y="288"/>
                  </a:moveTo>
                  <a:cubicBezTo>
                    <a:pt x="2229" y="361"/>
                    <a:pt x="2196" y="424"/>
                    <a:pt x="2154" y="482"/>
                  </a:cubicBezTo>
                  <a:cubicBezTo>
                    <a:pt x="2054" y="623"/>
                    <a:pt x="1943" y="755"/>
                    <a:pt x="1830" y="885"/>
                  </a:cubicBezTo>
                  <a:cubicBezTo>
                    <a:pt x="1391" y="1389"/>
                    <a:pt x="923" y="1868"/>
                    <a:pt x="455" y="2345"/>
                  </a:cubicBezTo>
                  <a:cubicBezTo>
                    <a:pt x="405" y="2396"/>
                    <a:pt x="376" y="2400"/>
                    <a:pt x="327" y="2350"/>
                  </a:cubicBezTo>
                  <a:cubicBezTo>
                    <a:pt x="232" y="2256"/>
                    <a:pt x="140" y="2159"/>
                    <a:pt x="38" y="2072"/>
                  </a:cubicBezTo>
                  <a:cubicBezTo>
                    <a:pt x="0" y="2039"/>
                    <a:pt x="7" y="1996"/>
                    <a:pt x="30" y="1958"/>
                  </a:cubicBezTo>
                  <a:cubicBezTo>
                    <a:pt x="49" y="1928"/>
                    <a:pt x="74" y="1902"/>
                    <a:pt x="98" y="1876"/>
                  </a:cubicBezTo>
                  <a:cubicBezTo>
                    <a:pt x="446" y="1497"/>
                    <a:pt x="813" y="1137"/>
                    <a:pt x="1177" y="774"/>
                  </a:cubicBezTo>
                  <a:cubicBezTo>
                    <a:pt x="1301" y="650"/>
                    <a:pt x="1421" y="522"/>
                    <a:pt x="1543" y="396"/>
                  </a:cubicBezTo>
                  <a:cubicBezTo>
                    <a:pt x="1634" y="302"/>
                    <a:pt x="1727" y="210"/>
                    <a:pt x="1832" y="131"/>
                  </a:cubicBezTo>
                  <a:cubicBezTo>
                    <a:pt x="1868" y="104"/>
                    <a:pt x="1905" y="80"/>
                    <a:pt x="1947" y="64"/>
                  </a:cubicBezTo>
                  <a:cubicBezTo>
                    <a:pt x="2114" y="0"/>
                    <a:pt x="2259" y="111"/>
                    <a:pt x="2239" y="28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9"/>
            <p:cNvSpPr/>
            <p:nvPr/>
          </p:nvSpPr>
          <p:spPr>
            <a:xfrm>
              <a:off x="5927725" y="882650"/>
              <a:ext cx="398461" cy="958847"/>
            </a:xfrm>
            <a:custGeom>
              <a:avLst/>
              <a:gdLst/>
              <a:ahLst/>
              <a:cxnLst/>
              <a:rect l="l" t="t" r="r" b="b"/>
              <a:pathLst>
                <a:path w="1109" h="2665" extrusionOk="0">
                  <a:moveTo>
                    <a:pt x="1087" y="393"/>
                  </a:moveTo>
                  <a:cubicBezTo>
                    <a:pt x="1047" y="612"/>
                    <a:pt x="989" y="845"/>
                    <a:pt x="922" y="1076"/>
                  </a:cubicBezTo>
                  <a:cubicBezTo>
                    <a:pt x="785" y="1553"/>
                    <a:pt x="638" y="2027"/>
                    <a:pt x="517" y="2508"/>
                  </a:cubicBezTo>
                  <a:cubicBezTo>
                    <a:pt x="514" y="2519"/>
                    <a:pt x="511" y="2531"/>
                    <a:pt x="508" y="2542"/>
                  </a:cubicBezTo>
                  <a:cubicBezTo>
                    <a:pt x="474" y="2646"/>
                    <a:pt x="440" y="2664"/>
                    <a:pt x="336" y="2632"/>
                  </a:cubicBezTo>
                  <a:cubicBezTo>
                    <a:pt x="256" y="2607"/>
                    <a:pt x="177" y="2584"/>
                    <a:pt x="102" y="2546"/>
                  </a:cubicBezTo>
                  <a:cubicBezTo>
                    <a:pt x="13" y="2501"/>
                    <a:pt x="0" y="2473"/>
                    <a:pt x="21" y="2376"/>
                  </a:cubicBezTo>
                  <a:cubicBezTo>
                    <a:pt x="97" y="2021"/>
                    <a:pt x="203" y="1674"/>
                    <a:pt x="296" y="1324"/>
                  </a:cubicBezTo>
                  <a:cubicBezTo>
                    <a:pt x="367" y="1057"/>
                    <a:pt x="440" y="791"/>
                    <a:pt x="514" y="525"/>
                  </a:cubicBezTo>
                  <a:cubicBezTo>
                    <a:pt x="543" y="422"/>
                    <a:pt x="576" y="320"/>
                    <a:pt x="625" y="225"/>
                  </a:cubicBezTo>
                  <a:cubicBezTo>
                    <a:pt x="652" y="171"/>
                    <a:pt x="683" y="121"/>
                    <a:pt x="727" y="80"/>
                  </a:cubicBezTo>
                  <a:cubicBezTo>
                    <a:pt x="789" y="22"/>
                    <a:pt x="860" y="0"/>
                    <a:pt x="941" y="28"/>
                  </a:cubicBezTo>
                  <a:cubicBezTo>
                    <a:pt x="1022" y="55"/>
                    <a:pt x="1076" y="111"/>
                    <a:pt x="1095" y="197"/>
                  </a:cubicBezTo>
                  <a:cubicBezTo>
                    <a:pt x="1108" y="257"/>
                    <a:pt x="1097" y="316"/>
                    <a:pt x="1087" y="39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9"/>
            <p:cNvSpPr/>
            <p:nvPr/>
          </p:nvSpPr>
          <p:spPr>
            <a:xfrm>
              <a:off x="6242050" y="1909762"/>
              <a:ext cx="715960" cy="282575"/>
            </a:xfrm>
            <a:custGeom>
              <a:avLst/>
              <a:gdLst/>
              <a:ahLst/>
              <a:cxnLst/>
              <a:rect l="l" t="t" r="r" b="b"/>
              <a:pathLst>
                <a:path w="1989" h="783" extrusionOk="0">
                  <a:moveTo>
                    <a:pt x="1969" y="294"/>
                  </a:moveTo>
                  <a:cubicBezTo>
                    <a:pt x="1959" y="346"/>
                    <a:pt x="1928" y="391"/>
                    <a:pt x="1876" y="421"/>
                  </a:cubicBezTo>
                  <a:cubicBezTo>
                    <a:pt x="1818" y="454"/>
                    <a:pt x="1755" y="471"/>
                    <a:pt x="1691" y="485"/>
                  </a:cubicBezTo>
                  <a:cubicBezTo>
                    <a:pt x="1222" y="590"/>
                    <a:pt x="750" y="681"/>
                    <a:pt x="274" y="751"/>
                  </a:cubicBezTo>
                  <a:cubicBezTo>
                    <a:pt x="227" y="758"/>
                    <a:pt x="180" y="767"/>
                    <a:pt x="133" y="774"/>
                  </a:cubicBezTo>
                  <a:cubicBezTo>
                    <a:pt x="73" y="782"/>
                    <a:pt x="51" y="768"/>
                    <a:pt x="33" y="713"/>
                  </a:cubicBezTo>
                  <a:cubicBezTo>
                    <a:pt x="28" y="696"/>
                    <a:pt x="23" y="678"/>
                    <a:pt x="24" y="661"/>
                  </a:cubicBezTo>
                  <a:cubicBezTo>
                    <a:pt x="28" y="565"/>
                    <a:pt x="14" y="471"/>
                    <a:pt x="6" y="376"/>
                  </a:cubicBezTo>
                  <a:cubicBezTo>
                    <a:pt x="0" y="301"/>
                    <a:pt x="21" y="273"/>
                    <a:pt x="98" y="263"/>
                  </a:cubicBezTo>
                  <a:cubicBezTo>
                    <a:pt x="543" y="206"/>
                    <a:pt x="981" y="107"/>
                    <a:pt x="1421" y="25"/>
                  </a:cubicBezTo>
                  <a:cubicBezTo>
                    <a:pt x="1500" y="10"/>
                    <a:pt x="1580" y="1"/>
                    <a:pt x="1660" y="0"/>
                  </a:cubicBezTo>
                  <a:cubicBezTo>
                    <a:pt x="1699" y="0"/>
                    <a:pt x="1738" y="2"/>
                    <a:pt x="1775" y="10"/>
                  </a:cubicBezTo>
                  <a:cubicBezTo>
                    <a:pt x="1906" y="36"/>
                    <a:pt x="1988" y="155"/>
                    <a:pt x="1969" y="29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9"/>
            <p:cNvSpPr/>
            <p:nvPr/>
          </p:nvSpPr>
          <p:spPr>
            <a:xfrm>
              <a:off x="7781925" y="3346450"/>
              <a:ext cx="219076" cy="652459"/>
            </a:xfrm>
            <a:custGeom>
              <a:avLst/>
              <a:gdLst/>
              <a:ahLst/>
              <a:cxnLst/>
              <a:rect l="l" t="t" r="r" b="b"/>
              <a:pathLst>
                <a:path w="609" h="1812" extrusionOk="0">
                  <a:moveTo>
                    <a:pt x="592" y="1475"/>
                  </a:moveTo>
                  <a:cubicBezTo>
                    <a:pt x="585" y="1538"/>
                    <a:pt x="572" y="1599"/>
                    <a:pt x="549" y="1657"/>
                  </a:cubicBezTo>
                  <a:cubicBezTo>
                    <a:pt x="515" y="1744"/>
                    <a:pt x="452" y="1798"/>
                    <a:pt x="356" y="1805"/>
                  </a:cubicBezTo>
                  <a:cubicBezTo>
                    <a:pt x="257" y="1811"/>
                    <a:pt x="194" y="1759"/>
                    <a:pt x="153" y="1675"/>
                  </a:cubicBezTo>
                  <a:cubicBezTo>
                    <a:pt x="111" y="1588"/>
                    <a:pt x="94" y="1495"/>
                    <a:pt x="79" y="1401"/>
                  </a:cubicBezTo>
                  <a:cubicBezTo>
                    <a:pt x="37" y="1131"/>
                    <a:pt x="32" y="858"/>
                    <a:pt x="19" y="585"/>
                  </a:cubicBezTo>
                  <a:cubicBezTo>
                    <a:pt x="14" y="499"/>
                    <a:pt x="10" y="414"/>
                    <a:pt x="6" y="328"/>
                  </a:cubicBezTo>
                  <a:cubicBezTo>
                    <a:pt x="0" y="233"/>
                    <a:pt x="9" y="218"/>
                    <a:pt x="94" y="190"/>
                  </a:cubicBezTo>
                  <a:cubicBezTo>
                    <a:pt x="210" y="151"/>
                    <a:pt x="320" y="103"/>
                    <a:pt x="427" y="43"/>
                  </a:cubicBezTo>
                  <a:cubicBezTo>
                    <a:pt x="504" y="0"/>
                    <a:pt x="554" y="26"/>
                    <a:pt x="560" y="115"/>
                  </a:cubicBezTo>
                  <a:cubicBezTo>
                    <a:pt x="569" y="245"/>
                    <a:pt x="571" y="376"/>
                    <a:pt x="576" y="506"/>
                  </a:cubicBezTo>
                  <a:cubicBezTo>
                    <a:pt x="586" y="785"/>
                    <a:pt x="608" y="1063"/>
                    <a:pt x="598" y="1342"/>
                  </a:cubicBezTo>
                  <a:cubicBezTo>
                    <a:pt x="596" y="1386"/>
                    <a:pt x="594" y="1431"/>
                    <a:pt x="592" y="14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9"/>
            <p:cNvSpPr/>
            <p:nvPr/>
          </p:nvSpPr>
          <p:spPr>
            <a:xfrm>
              <a:off x="7034212" y="4192587"/>
              <a:ext cx="635002" cy="454023"/>
            </a:xfrm>
            <a:custGeom>
              <a:avLst/>
              <a:gdLst/>
              <a:ahLst/>
              <a:cxnLst/>
              <a:rect l="l" t="t" r="r" b="b"/>
              <a:pathLst>
                <a:path w="1763" h="1262" extrusionOk="0">
                  <a:moveTo>
                    <a:pt x="201" y="1256"/>
                  </a:moveTo>
                  <a:cubicBezTo>
                    <a:pt x="119" y="1241"/>
                    <a:pt x="61" y="1195"/>
                    <a:pt x="29" y="1118"/>
                  </a:cubicBezTo>
                  <a:cubicBezTo>
                    <a:pt x="0" y="1047"/>
                    <a:pt x="20" y="983"/>
                    <a:pt x="68" y="928"/>
                  </a:cubicBezTo>
                  <a:cubicBezTo>
                    <a:pt x="93" y="899"/>
                    <a:pt x="122" y="873"/>
                    <a:pt x="152" y="849"/>
                  </a:cubicBezTo>
                  <a:cubicBezTo>
                    <a:pt x="243" y="777"/>
                    <a:pt x="341" y="715"/>
                    <a:pt x="439" y="653"/>
                  </a:cubicBezTo>
                  <a:cubicBezTo>
                    <a:pt x="765" y="447"/>
                    <a:pt x="1090" y="239"/>
                    <a:pt x="1427" y="50"/>
                  </a:cubicBezTo>
                  <a:cubicBezTo>
                    <a:pt x="1437" y="44"/>
                    <a:pt x="1447" y="38"/>
                    <a:pt x="1458" y="32"/>
                  </a:cubicBezTo>
                  <a:cubicBezTo>
                    <a:pt x="1522" y="0"/>
                    <a:pt x="1556" y="8"/>
                    <a:pt x="1592" y="69"/>
                  </a:cubicBezTo>
                  <a:cubicBezTo>
                    <a:pt x="1636" y="143"/>
                    <a:pt x="1678" y="218"/>
                    <a:pt x="1718" y="294"/>
                  </a:cubicBezTo>
                  <a:cubicBezTo>
                    <a:pt x="1762" y="377"/>
                    <a:pt x="1753" y="411"/>
                    <a:pt x="1669" y="461"/>
                  </a:cubicBezTo>
                  <a:cubicBezTo>
                    <a:pt x="1416" y="610"/>
                    <a:pt x="1166" y="765"/>
                    <a:pt x="918" y="922"/>
                  </a:cubicBezTo>
                  <a:cubicBezTo>
                    <a:pt x="785" y="1007"/>
                    <a:pt x="654" y="1095"/>
                    <a:pt x="514" y="1166"/>
                  </a:cubicBezTo>
                  <a:cubicBezTo>
                    <a:pt x="440" y="1204"/>
                    <a:pt x="364" y="1238"/>
                    <a:pt x="281" y="1252"/>
                  </a:cubicBezTo>
                  <a:cubicBezTo>
                    <a:pt x="254" y="1256"/>
                    <a:pt x="228" y="1261"/>
                    <a:pt x="201" y="125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9"/>
            <p:cNvSpPr/>
            <p:nvPr/>
          </p:nvSpPr>
          <p:spPr>
            <a:xfrm>
              <a:off x="7070725" y="4859337"/>
              <a:ext cx="442913" cy="604839"/>
            </a:xfrm>
            <a:custGeom>
              <a:avLst/>
              <a:gdLst/>
              <a:ahLst/>
              <a:cxnLst/>
              <a:rect l="l" t="t" r="r" b="b"/>
              <a:pathLst>
                <a:path w="1232" h="1682" extrusionOk="0">
                  <a:moveTo>
                    <a:pt x="1224" y="1442"/>
                  </a:moveTo>
                  <a:cubicBezTo>
                    <a:pt x="1200" y="1616"/>
                    <a:pt x="1057" y="1681"/>
                    <a:pt x="925" y="1591"/>
                  </a:cubicBezTo>
                  <a:cubicBezTo>
                    <a:pt x="860" y="1548"/>
                    <a:pt x="810" y="1488"/>
                    <a:pt x="762" y="1427"/>
                  </a:cubicBezTo>
                  <a:cubicBezTo>
                    <a:pt x="623" y="1253"/>
                    <a:pt x="500" y="1067"/>
                    <a:pt x="381" y="878"/>
                  </a:cubicBezTo>
                  <a:cubicBezTo>
                    <a:pt x="270" y="703"/>
                    <a:pt x="159" y="527"/>
                    <a:pt x="50" y="349"/>
                  </a:cubicBezTo>
                  <a:cubicBezTo>
                    <a:pt x="0" y="268"/>
                    <a:pt x="4" y="251"/>
                    <a:pt x="77" y="193"/>
                  </a:cubicBezTo>
                  <a:cubicBezTo>
                    <a:pt x="145" y="140"/>
                    <a:pt x="215" y="90"/>
                    <a:pt x="286" y="41"/>
                  </a:cubicBezTo>
                  <a:cubicBezTo>
                    <a:pt x="345" y="0"/>
                    <a:pt x="378" y="5"/>
                    <a:pt x="421" y="65"/>
                  </a:cubicBezTo>
                  <a:cubicBezTo>
                    <a:pt x="489" y="159"/>
                    <a:pt x="554" y="255"/>
                    <a:pt x="618" y="352"/>
                  </a:cubicBezTo>
                  <a:cubicBezTo>
                    <a:pt x="768" y="581"/>
                    <a:pt x="916" y="810"/>
                    <a:pt x="1064" y="1040"/>
                  </a:cubicBezTo>
                  <a:cubicBezTo>
                    <a:pt x="1114" y="1118"/>
                    <a:pt x="1160" y="1198"/>
                    <a:pt x="1193" y="1284"/>
                  </a:cubicBezTo>
                  <a:cubicBezTo>
                    <a:pt x="1215" y="1340"/>
                    <a:pt x="1231" y="1397"/>
                    <a:pt x="1224" y="144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9"/>
            <p:cNvSpPr/>
            <p:nvPr/>
          </p:nvSpPr>
          <p:spPr>
            <a:xfrm>
              <a:off x="7200900" y="2282825"/>
              <a:ext cx="434974" cy="565150"/>
            </a:xfrm>
            <a:custGeom>
              <a:avLst/>
              <a:gdLst/>
              <a:ahLst/>
              <a:cxnLst/>
              <a:rect l="l" t="t" r="r" b="b"/>
              <a:pathLst>
                <a:path w="1209" h="1568" extrusionOk="0">
                  <a:moveTo>
                    <a:pt x="1203" y="1345"/>
                  </a:moveTo>
                  <a:cubicBezTo>
                    <a:pt x="1187" y="1425"/>
                    <a:pt x="1146" y="1495"/>
                    <a:pt x="1063" y="1532"/>
                  </a:cubicBezTo>
                  <a:cubicBezTo>
                    <a:pt x="987" y="1567"/>
                    <a:pt x="919" y="1538"/>
                    <a:pt x="856" y="1493"/>
                  </a:cubicBezTo>
                  <a:cubicBezTo>
                    <a:pt x="786" y="1440"/>
                    <a:pt x="734" y="1371"/>
                    <a:pt x="685" y="1301"/>
                  </a:cubicBezTo>
                  <a:cubicBezTo>
                    <a:pt x="474" y="999"/>
                    <a:pt x="266" y="695"/>
                    <a:pt x="57" y="392"/>
                  </a:cubicBezTo>
                  <a:cubicBezTo>
                    <a:pt x="48" y="380"/>
                    <a:pt x="41" y="367"/>
                    <a:pt x="34" y="354"/>
                  </a:cubicBezTo>
                  <a:cubicBezTo>
                    <a:pt x="0" y="292"/>
                    <a:pt x="7" y="248"/>
                    <a:pt x="63" y="207"/>
                  </a:cubicBezTo>
                  <a:cubicBezTo>
                    <a:pt x="132" y="156"/>
                    <a:pt x="204" y="108"/>
                    <a:pt x="276" y="61"/>
                  </a:cubicBezTo>
                  <a:cubicBezTo>
                    <a:pt x="371" y="0"/>
                    <a:pt x="402" y="7"/>
                    <a:pt x="467" y="98"/>
                  </a:cubicBezTo>
                  <a:cubicBezTo>
                    <a:pt x="636" y="339"/>
                    <a:pt x="806" y="579"/>
                    <a:pt x="974" y="820"/>
                  </a:cubicBezTo>
                  <a:cubicBezTo>
                    <a:pt x="1032" y="902"/>
                    <a:pt x="1090" y="986"/>
                    <a:pt x="1138" y="1074"/>
                  </a:cubicBezTo>
                  <a:cubicBezTo>
                    <a:pt x="1183" y="1157"/>
                    <a:pt x="1208" y="1244"/>
                    <a:pt x="1203" y="134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9"/>
            <p:cNvSpPr/>
            <p:nvPr/>
          </p:nvSpPr>
          <p:spPr>
            <a:xfrm>
              <a:off x="5557837" y="330200"/>
              <a:ext cx="425449" cy="304800"/>
            </a:xfrm>
            <a:custGeom>
              <a:avLst/>
              <a:gdLst/>
              <a:ahLst/>
              <a:cxnLst/>
              <a:rect l="l" t="t" r="r" b="b"/>
              <a:pathLst>
                <a:path w="1180" h="845" extrusionOk="0">
                  <a:moveTo>
                    <a:pt x="8" y="211"/>
                  </a:moveTo>
                  <a:cubicBezTo>
                    <a:pt x="23" y="82"/>
                    <a:pt x="126" y="0"/>
                    <a:pt x="257" y="13"/>
                  </a:cubicBezTo>
                  <a:cubicBezTo>
                    <a:pt x="335" y="20"/>
                    <a:pt x="408" y="47"/>
                    <a:pt x="479" y="77"/>
                  </a:cubicBezTo>
                  <a:cubicBezTo>
                    <a:pt x="681" y="161"/>
                    <a:pt x="883" y="248"/>
                    <a:pt x="1083" y="336"/>
                  </a:cubicBezTo>
                  <a:cubicBezTo>
                    <a:pt x="1170" y="374"/>
                    <a:pt x="1179" y="404"/>
                    <a:pt x="1138" y="488"/>
                  </a:cubicBezTo>
                  <a:cubicBezTo>
                    <a:pt x="1096" y="573"/>
                    <a:pt x="1058" y="660"/>
                    <a:pt x="1035" y="753"/>
                  </a:cubicBezTo>
                  <a:cubicBezTo>
                    <a:pt x="1018" y="822"/>
                    <a:pt x="975" y="844"/>
                    <a:pt x="908" y="815"/>
                  </a:cubicBezTo>
                  <a:cubicBezTo>
                    <a:pt x="669" y="712"/>
                    <a:pt x="428" y="611"/>
                    <a:pt x="199" y="485"/>
                  </a:cubicBezTo>
                  <a:cubicBezTo>
                    <a:pt x="148" y="456"/>
                    <a:pt x="99" y="421"/>
                    <a:pt x="61" y="375"/>
                  </a:cubicBezTo>
                  <a:cubicBezTo>
                    <a:pt x="21" y="327"/>
                    <a:pt x="0" y="274"/>
                    <a:pt x="8" y="21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9"/>
            <p:cNvSpPr/>
            <p:nvPr/>
          </p:nvSpPr>
          <p:spPr>
            <a:xfrm>
              <a:off x="7945437" y="2486025"/>
              <a:ext cx="395288" cy="384176"/>
            </a:xfrm>
            <a:custGeom>
              <a:avLst/>
              <a:gdLst/>
              <a:ahLst/>
              <a:cxnLst/>
              <a:rect l="l" t="t" r="r" b="b"/>
              <a:pathLst>
                <a:path w="1098" h="1068" extrusionOk="0">
                  <a:moveTo>
                    <a:pt x="1088" y="200"/>
                  </a:moveTo>
                  <a:cubicBezTo>
                    <a:pt x="1082" y="252"/>
                    <a:pt x="1053" y="294"/>
                    <a:pt x="1023" y="334"/>
                  </a:cubicBezTo>
                  <a:cubicBezTo>
                    <a:pt x="942" y="440"/>
                    <a:pt x="851" y="539"/>
                    <a:pt x="756" y="633"/>
                  </a:cubicBezTo>
                  <a:cubicBezTo>
                    <a:pt x="632" y="756"/>
                    <a:pt x="505" y="876"/>
                    <a:pt x="378" y="996"/>
                  </a:cubicBezTo>
                  <a:cubicBezTo>
                    <a:pt x="302" y="1067"/>
                    <a:pt x="273" y="1066"/>
                    <a:pt x="203" y="987"/>
                  </a:cubicBezTo>
                  <a:cubicBezTo>
                    <a:pt x="158" y="937"/>
                    <a:pt x="105" y="894"/>
                    <a:pt x="55" y="847"/>
                  </a:cubicBezTo>
                  <a:cubicBezTo>
                    <a:pt x="3" y="799"/>
                    <a:pt x="0" y="761"/>
                    <a:pt x="48" y="710"/>
                  </a:cubicBezTo>
                  <a:cubicBezTo>
                    <a:pt x="259" y="489"/>
                    <a:pt x="477" y="275"/>
                    <a:pt x="717" y="84"/>
                  </a:cubicBezTo>
                  <a:cubicBezTo>
                    <a:pt x="784" y="31"/>
                    <a:pt x="860" y="0"/>
                    <a:pt x="949" y="21"/>
                  </a:cubicBezTo>
                  <a:cubicBezTo>
                    <a:pt x="1038" y="41"/>
                    <a:pt x="1097" y="117"/>
                    <a:pt x="1088" y="2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4C501F9-2C85-B20C-EFEA-063580F13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" y="18044"/>
            <a:ext cx="670618" cy="310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A7B8D4-A828-53C5-D8B9-21FDA9DE9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585" y="1185610"/>
            <a:ext cx="2833124" cy="1134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20B0C7-27AA-5C45-E521-6F184DC95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58" y="3693043"/>
            <a:ext cx="2513435" cy="108512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84137BD-B303-0EB4-8EAD-24890FFA15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165399"/>
              </p:ext>
            </p:extLst>
          </p:nvPr>
        </p:nvGraphicFramePr>
        <p:xfrm>
          <a:off x="1595682" y="1065632"/>
          <a:ext cx="5727662" cy="3841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B33F340-10DE-4FD3-7285-BECF9B2728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824" y="997522"/>
            <a:ext cx="1663869" cy="24958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3176B-762E-E81C-52B2-5BEE933C44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2581" y="1060791"/>
            <a:ext cx="1121761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notechnology Company Profile by Slidesgo">
  <a:themeElements>
    <a:clrScheme name="Simple Light">
      <a:dk1>
        <a:srgbClr val="272727"/>
      </a:dk1>
      <a:lt1>
        <a:srgbClr val="393939"/>
      </a:lt1>
      <a:dk2>
        <a:srgbClr val="B7B7B7"/>
      </a:dk2>
      <a:lt2>
        <a:srgbClr val="F3F3F3"/>
      </a:lt2>
      <a:accent1>
        <a:srgbClr val="012D5D"/>
      </a:accent1>
      <a:accent2>
        <a:srgbClr val="50B5E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2246</Words>
  <Application>Microsoft Office PowerPoint</Application>
  <PresentationFormat>On-screen Show (16:9)</PresentationFormat>
  <Paragraphs>222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Fira Sans</vt:lpstr>
      <vt:lpstr>Lato</vt:lpstr>
      <vt:lpstr>Lato </vt:lpstr>
      <vt:lpstr>Lato Light</vt:lpstr>
      <vt:lpstr>Nunito Light</vt:lpstr>
      <vt:lpstr>Raleway</vt:lpstr>
      <vt:lpstr>Symbol</vt:lpstr>
      <vt:lpstr>Times New Roman</vt:lpstr>
      <vt:lpstr>Wingdings</vt:lpstr>
      <vt:lpstr>Nanotechnology Company Profile by Slidesgo</vt:lpstr>
      <vt:lpstr>Nanotehnologia,  cea mai importantă inovație a secolului XXI -   Nanobureții,  transportatori și potențiatori excelenți ai ingredientelor active, în administrarea topică și transdermică pentru Industria Farmaceutică și Cosmetică</vt:lpstr>
      <vt:lpstr>Introducere </vt:lpstr>
      <vt:lpstr>SCOP  </vt:lpstr>
      <vt:lpstr>Obiective</vt:lpstr>
      <vt:lpstr>Introducere</vt:lpstr>
      <vt:lpstr>Nanotehnologia</vt:lpstr>
      <vt:lpstr>Definirea nanobureților</vt:lpstr>
      <vt:lpstr>Structură, tipuri, materiale</vt:lpstr>
      <vt:lpstr>Preparare : Metode pricincipale</vt:lpstr>
      <vt:lpstr>Avantaje </vt:lpstr>
      <vt:lpstr>PowerPoint Presentation</vt:lpstr>
      <vt:lpstr>PowerPoint Presentation</vt:lpstr>
      <vt:lpstr>PowerPoint Presentation</vt:lpstr>
      <vt:lpstr>Aplicații practice </vt:lpstr>
      <vt:lpstr>Aplicații practice</vt:lpstr>
      <vt:lpstr>Etape esențiale</vt:lpstr>
      <vt:lpstr>Etape esențiale</vt:lpstr>
      <vt:lpstr>Proof of Concept  Produs cosmetic</vt:lpstr>
      <vt:lpstr>Proof of Concept  Produs cosmetic</vt:lpstr>
      <vt:lpstr>Proof of Concept  Produs cosmetic</vt:lpstr>
      <vt:lpstr>Proof of Concept  Produs cosmetic</vt:lpstr>
      <vt:lpstr>Inovație de produs </vt:lpstr>
      <vt:lpstr>Neurocosmeticele </vt:lpstr>
      <vt:lpstr>Încorporare</vt:lpstr>
      <vt:lpstr> Beneficii și Provocări</vt:lpstr>
      <vt:lpstr>Concluzii</vt:lpstr>
      <vt:lpstr> Concluzii</vt:lpstr>
      <vt:lpstr>Bibliografie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Otilia Bara</dc:creator>
  <cp:lastModifiedBy>Otilia Bara</cp:lastModifiedBy>
  <cp:revision>274</cp:revision>
  <cp:lastPrinted>2024-07-08T11:10:03Z</cp:lastPrinted>
  <dcterms:modified xsi:type="dcterms:W3CDTF">2024-07-10T10:26:40Z</dcterms:modified>
</cp:coreProperties>
</file>