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7" r:id="rId2"/>
  </p:sldMasterIdLst>
  <p:notesMasterIdLst>
    <p:notesMasterId r:id="rId15"/>
  </p:notesMasterIdLst>
  <p:sldIdLst>
    <p:sldId id="256" r:id="rId3"/>
    <p:sldId id="257" r:id="rId4"/>
    <p:sldId id="265" r:id="rId5"/>
    <p:sldId id="258" r:id="rId6"/>
    <p:sldId id="259" r:id="rId7"/>
    <p:sldId id="260" r:id="rId8"/>
    <p:sldId id="269" r:id="rId9"/>
    <p:sldId id="268" r:id="rId10"/>
    <p:sldId id="270" r:id="rId11"/>
    <p:sldId id="271" r:id="rId12"/>
    <p:sldId id="263" r:id="rId13"/>
    <p:sldId id="264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7F6582-8A27-4775-8B12-BDC53F52AC63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482A50-EF2A-4EB9-928D-D7E5D2E1B3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016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9D0A-BD12-4D7A-B146-FB8FE94DF4E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E1F-32D8-4A1C-BA3F-C86CDD835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9471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9D0A-BD12-4D7A-B146-FB8FE94DF4E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E1F-32D8-4A1C-BA3F-C86CDD835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7019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9D0A-BD12-4D7A-B146-FB8FE94DF4E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E1F-32D8-4A1C-BA3F-C86CDD835BE4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711466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9D0A-BD12-4D7A-B146-FB8FE94DF4E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E1F-32D8-4A1C-BA3F-C86CDD835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0663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9D0A-BD12-4D7A-B146-FB8FE94DF4E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E1F-32D8-4A1C-BA3F-C86CDD835BE4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64786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9D0A-BD12-4D7A-B146-FB8FE94DF4E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E1F-32D8-4A1C-BA3F-C86CDD835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2706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9D0A-BD12-4D7A-B146-FB8FE94DF4E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E1F-32D8-4A1C-BA3F-C86CDD835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8274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9D0A-BD12-4D7A-B146-FB8FE94DF4E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E1F-32D8-4A1C-BA3F-C86CDD835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8844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EB65E6-48E3-B8E0-6206-FF21A6EF85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238151-8869-BCB4-EB1A-1CB9CF21F5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47D206-1CBB-1F97-871F-04E3B8694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9D0A-BD12-4D7A-B146-FB8FE94DF4E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353777-8261-1892-5DA7-CFB4DB9F2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BDED45-6D03-75CD-ADB2-1BADFA669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E1F-32D8-4A1C-BA3F-C86CDD835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9626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718CAD-7610-2FF5-98AF-F93F7BF1EA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E1D7D-AE3E-864A-9DC7-2D5CF08A6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A10C02-1F2E-1FCB-BA55-026670326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9D0A-BD12-4D7A-B146-FB8FE94DF4E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00B829-C4A9-1FC3-1BDC-F33C8142CD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216415-F00F-7022-FFB0-825A78E53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E1F-32D8-4A1C-BA3F-C86CDD835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63418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AD4DF-C61F-F040-8890-6E6FCF120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32BC94-D009-6A9F-46F7-69CC06A47B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DE6AD-9E70-0B66-73DB-64B2855E12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9D0A-BD12-4D7A-B146-FB8FE94DF4E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8B5D7-ACC1-3AC4-8881-EC2A39F6C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330C9-5E35-22C9-925C-9D7817D9A3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E1F-32D8-4A1C-BA3F-C86CDD835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17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9D0A-BD12-4D7A-B146-FB8FE94DF4E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E1F-32D8-4A1C-BA3F-C86CDD835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08467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EBDF31-4310-7C9C-3A54-32C00DB979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4799AA-CB2B-78E8-9070-D81B292E2C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26EBBD-C159-DE7E-BE5B-6FD2FFE649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7B07F1-5823-4BCA-D6DD-47CD0B941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9D0A-BD12-4D7A-B146-FB8FE94DF4E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64D988-2231-826B-D321-7300EDA8B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EA78F3-1F13-D6E7-CDF2-F821C518B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E1F-32D8-4A1C-BA3F-C86CDD835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15144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CC79E-0F09-B4D5-04EB-37842FEA0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38EF3C-5C57-E38B-2CD6-AA60A4CE99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0B56DE-93A5-D273-901A-9E025CD289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6A7DDE-3001-6373-D6D5-BF7FBA5DCA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234F8A-0A60-096D-69FE-D2FED005CE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43E4FDD-1914-19E7-AFAD-5D02A0930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9D0A-BD12-4D7A-B146-FB8FE94DF4E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F9FADA-8351-7F12-AAB5-B1A2F6E62D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5AD14F8-BE5D-8177-1765-32E5D2CAC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E1F-32D8-4A1C-BA3F-C86CDD835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877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80B79-EDD2-F22B-239E-DABCB64A1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C6C66B-B150-96CB-8EF6-BE2CCDEE0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9D0A-BD12-4D7A-B146-FB8FE94DF4E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D1A0A0-7731-5B55-C291-4393F18E4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847047-C1C7-B2C7-A5CD-13004B1385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E1F-32D8-4A1C-BA3F-C86CDD835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32527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C6B367-B8F6-B85D-7ACC-36601860E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9D0A-BD12-4D7A-B146-FB8FE94DF4E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312F0C0-C6A2-11AE-AD28-492CBC8FE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B1A5F6-0A9E-1709-739B-28A6622C3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E1F-32D8-4A1C-BA3F-C86CDD835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1566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E2CA9B-0A60-C0F7-D20D-4F2F33EFA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B75F5-8935-7C62-9FBB-3A3EC0EFD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4B6E96D-D3B1-BEFA-5504-FDBEF2311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267439-E633-D8B9-DC5B-89750E5A1E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9D0A-BD12-4D7A-B146-FB8FE94DF4E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515E04-455F-AB58-87AB-EF3A5B9B9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2A683C-8C1F-2AE7-1A7F-5DBE0D613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E1F-32D8-4A1C-BA3F-C86CDD835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56856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43BDCA-5B31-D7B5-B30A-637EF1F13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3AE6090-561A-7CBF-8F46-4D1058C3C2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588C1C-E101-B0BE-FE9F-1CE14444E3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49DE60-16E6-0477-797D-25ABD3E3C6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9D0A-BD12-4D7A-B146-FB8FE94DF4E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552604-31C7-90E3-42B8-783325E78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FF4424-8647-51DA-679B-1D05EA1D6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E1F-32D8-4A1C-BA3F-C86CDD835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7452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00ABF-7790-D690-74EC-4E6CDFEA25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9D88C54-BDAE-1664-FAF9-EC0A2610EA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9B740-0620-00B7-D048-AE3D82491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9D0A-BD12-4D7A-B146-FB8FE94DF4E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62FDA5-87B1-F66C-62C6-D950A33E3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7732E-1C8E-9915-C376-72DF07A44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E1F-32D8-4A1C-BA3F-C86CDD835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6656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2091A63-7C66-F63F-BF4C-DB05FB4D93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B643E2-1DE9-2AB4-611E-10BC54ABAB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11252E-F9DE-A922-D7F1-800EDC0159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9D0A-BD12-4D7A-B146-FB8FE94DF4E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51903D-5B77-4340-993A-BB4F41930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B056D9-4057-4B9E-970C-CF917C847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E1F-32D8-4A1C-BA3F-C86CDD835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434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9D0A-BD12-4D7A-B146-FB8FE94DF4E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E1F-32D8-4A1C-BA3F-C86CDD835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0178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9D0A-BD12-4D7A-B146-FB8FE94DF4E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E1F-32D8-4A1C-BA3F-C86CDD835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55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9D0A-BD12-4D7A-B146-FB8FE94DF4E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E1F-32D8-4A1C-BA3F-C86CDD835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05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9D0A-BD12-4D7A-B146-FB8FE94DF4E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E1F-32D8-4A1C-BA3F-C86CDD835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93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9D0A-BD12-4D7A-B146-FB8FE94DF4E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E1F-32D8-4A1C-BA3F-C86CDD835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406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9D0A-BD12-4D7A-B146-FB8FE94DF4E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E1F-32D8-4A1C-BA3F-C86CDD835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94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9D0A-BD12-4D7A-B146-FB8FE94DF4E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E8E1F-32D8-4A1C-BA3F-C86CDD835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06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B9D0A-BD12-4D7A-B146-FB8FE94DF4E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06EE8E1F-32D8-4A1C-BA3F-C86CDD835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153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F6C0B19-516F-D8B5-DF76-FFE140AE1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0FD260-510B-BADC-99D2-5EF68312E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39F48C-B93F-A214-E693-B3AEA5FCF7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EB9D0A-BD12-4D7A-B146-FB8FE94DF4E5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30531B-AA63-46DA-D9CC-0C7B4ABBDD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7AAA4-F8ED-E960-A14F-461FD8A97F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EE8E1F-32D8-4A1C-BA3F-C86CDD835B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118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EB3AD-008C-106E-FA71-942A4BBFDB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834189"/>
            <a:ext cx="8406954" cy="1726510"/>
          </a:xfrm>
        </p:spPr>
        <p:txBody>
          <a:bodyPr/>
          <a:lstStyle/>
          <a:p>
            <a:pPr algn="ctr"/>
            <a:r>
              <a:rPr lang="ro-RO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Monitorizarea și Controlul </a:t>
            </a:r>
            <a:r>
              <a:rPr lang="ro-RO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Bioproceselor</a:t>
            </a:r>
            <a:r>
              <a:rPr lang="ro-RO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Fermentative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0623EC-D61F-B4B3-4658-F6803ED2ED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2560699"/>
            <a:ext cx="7766936" cy="2258145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ro-RO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o-RO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Bioing</a:t>
            </a:r>
            <a:r>
              <a:rPr lang="ro-RO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Ivanov Andrei</a:t>
            </a:r>
          </a:p>
          <a:p>
            <a:pPr>
              <a:lnSpc>
                <a:spcPct val="150000"/>
              </a:lnSpc>
            </a:pPr>
            <a:r>
              <a:rPr lang="ro-RO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Activitate Cercetare Analitică</a:t>
            </a:r>
          </a:p>
          <a:p>
            <a:pPr>
              <a:lnSpc>
                <a:spcPct val="150000"/>
              </a:lnSpc>
            </a:pPr>
            <a:r>
              <a:rPr lang="ro-RO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Laborator Chimie Umedă</a:t>
            </a:r>
            <a:endParaRPr lang="en-US" sz="3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591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F310E0-2100-0309-7188-B1029C9E3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906" y="-124429"/>
            <a:ext cx="10515600" cy="1325563"/>
          </a:xfrm>
        </p:spPr>
        <p:txBody>
          <a:bodyPr/>
          <a:lstStyle/>
          <a:p>
            <a:r>
              <a:rPr lang="ro-RO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Avantaje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B9EA3CB-2499-E74A-02EC-35E12734B2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6523" y="279777"/>
            <a:ext cx="4042014" cy="303151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F10A813-C2CF-8E3C-C017-AE89562F49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0719" y="3736905"/>
            <a:ext cx="4513179" cy="253178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52613C1-38FF-490B-556C-F1D04A11787F}"/>
              </a:ext>
            </a:extLst>
          </p:cNvPr>
          <p:cNvSpPr txBox="1"/>
          <p:nvPr/>
        </p:nvSpPr>
        <p:spPr>
          <a:xfrm>
            <a:off x="8559677" y="3261756"/>
            <a:ext cx="2935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Bioreactor</a:t>
            </a: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 laborator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263EE2-877E-573A-CEB2-B9382AC14644}"/>
              </a:ext>
            </a:extLst>
          </p:cNvPr>
          <p:cNvSpPr txBox="1"/>
          <p:nvPr/>
        </p:nvSpPr>
        <p:spPr>
          <a:xfrm>
            <a:off x="6329455" y="6384272"/>
            <a:ext cx="29357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Licență de software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B48ECB5-78FA-1110-0A19-9D653F86F6F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143" y="1667123"/>
            <a:ext cx="3639058" cy="34009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D2C3E12-E7EF-481D-0E39-A10DCEEEC716}"/>
              </a:ext>
            </a:extLst>
          </p:cNvPr>
          <p:cNvSpPr txBox="1"/>
          <p:nvPr/>
        </p:nvSpPr>
        <p:spPr>
          <a:xfrm>
            <a:off x="-335375" y="5068023"/>
            <a:ext cx="58760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Implementarea conceptului de Quality </a:t>
            </a:r>
            <a:r>
              <a:rPr 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Design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DB24E738-B8BE-DAFA-09E0-C240C4C4C93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5675" y="145307"/>
            <a:ext cx="2539682" cy="2539682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EF27091A-7A34-F4DA-D617-D9B80D1C3231}"/>
              </a:ext>
            </a:extLst>
          </p:cNvPr>
          <p:cNvSpPr txBox="1"/>
          <p:nvPr/>
        </p:nvSpPr>
        <p:spPr>
          <a:xfrm>
            <a:off x="4511379" y="2568290"/>
            <a:ext cx="3508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Facilitarea procesului de scale-</a:t>
            </a:r>
            <a:r>
              <a:rPr lang="ro-RO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D39C00B-5135-1266-08AA-00A6DCDE9EDF}"/>
              </a:ext>
            </a:extLst>
          </p:cNvPr>
          <p:cNvSpPr txBox="1"/>
          <p:nvPr/>
        </p:nvSpPr>
        <p:spPr>
          <a:xfrm>
            <a:off x="10053898" y="4363453"/>
            <a:ext cx="14414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Cost redus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00592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E8D5FB-EC41-1660-574A-FAA240C36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Concluzii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CB63BC-C2E7-271F-70AE-DC1BE33EAD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9060224" cy="4759787"/>
          </a:xfrm>
        </p:spPr>
        <p:txBody>
          <a:bodyPr>
            <a:normAutofit/>
          </a:bodyPr>
          <a:lstStyle/>
          <a:p>
            <a:pPr algn="just"/>
            <a:r>
              <a:rPr lang="ro-RO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Monitorizarea și optimizarea unui </a:t>
            </a:r>
            <a:r>
              <a:rPr lang="ro-RO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bioproces</a:t>
            </a:r>
            <a:r>
              <a:rPr lang="ro-RO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facilitează implementarea conceptului „Quality </a:t>
            </a:r>
            <a:r>
              <a:rPr lang="ro-RO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</a:t>
            </a:r>
            <a:r>
              <a:rPr lang="ro-RO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Design”.</a:t>
            </a:r>
          </a:p>
          <a:p>
            <a:pPr marL="0" indent="0" algn="just">
              <a:buNone/>
            </a:pPr>
            <a:endParaRPr lang="ro-RO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o-RO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Optimizarea proceselor fermentative poate duce la rezultate mai bune în producția de substanțe active precum penicilina, prin creșterea randamentului.</a:t>
            </a:r>
          </a:p>
          <a:p>
            <a:pPr algn="just"/>
            <a:endParaRPr lang="ro-RO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o-RO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Optimizarea </a:t>
            </a:r>
            <a:r>
              <a:rPr lang="ro-RO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bioproceselor</a:t>
            </a:r>
            <a:r>
              <a:rPr lang="ro-RO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de fermentație poate facilita procesul de scale-</a:t>
            </a:r>
            <a:r>
              <a:rPr lang="ro-RO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</a:t>
            </a:r>
            <a:r>
              <a:rPr lang="ro-RO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o-RO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8475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E27406-B296-36ED-BDC6-6A970D465B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Bibliografie selectivă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C1A98-4909-00E4-CB21-3FE37AB8A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8613"/>
            <a:ext cx="8596668" cy="4759787"/>
          </a:xfrm>
        </p:spPr>
        <p:txBody>
          <a:bodyPr>
            <a:normAutofit/>
          </a:bodyPr>
          <a:lstStyle/>
          <a:p>
            <a:r>
              <a:rPr lang="ro-RO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Phillip Noll, Marius Henkel, History adn Evolution of Modelling in Biotechnology: Modeling and Simulation, Application and Hardware Performance, Computational and Structural Biotechnology Journal, vol. 18 3309-3323, 2020;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Paulsson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Robert Gustavsson, A Soft Sensor for Bioprocess Control Based on Sequential Filtering of Metabolic Heat Signals, Sensors, vol. 14, 17864-17882, 2014;</a:t>
            </a:r>
            <a:endParaRPr lang="ro-RO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o-RO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Hongwei</a:t>
            </a:r>
            <a:r>
              <a:rPr lang="ro-RO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Zhang</a:t>
            </a:r>
            <a:r>
              <a:rPr lang="ro-RO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ro-RO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Evolutionary</a:t>
            </a:r>
            <a:r>
              <a:rPr lang="ro-RO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optimization</a:t>
            </a:r>
            <a:r>
              <a:rPr lang="ro-RO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of a </a:t>
            </a:r>
            <a:r>
              <a:rPr lang="ro-RO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fed-batch</a:t>
            </a:r>
            <a:r>
              <a:rPr lang="ro-RO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penicillin</a:t>
            </a:r>
            <a:r>
              <a:rPr lang="ro-RO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fermentation</a:t>
            </a:r>
            <a:r>
              <a:rPr lang="ro-RO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process</a:t>
            </a:r>
            <a:r>
              <a:rPr lang="ro-RO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Computer </a:t>
            </a:r>
            <a:r>
              <a:rPr lang="ro-RO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Communication</a:t>
            </a:r>
            <a:r>
              <a:rPr lang="ro-RO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Control </a:t>
            </a:r>
            <a:r>
              <a:rPr lang="ro-RO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and</a:t>
            </a:r>
            <a:r>
              <a:rPr lang="ro-RO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o-RO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Automation</a:t>
            </a:r>
            <a:r>
              <a:rPr lang="ro-RO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(3CA) 2010 International </a:t>
            </a:r>
            <a:r>
              <a:rPr lang="ro-RO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Symposium</a:t>
            </a:r>
            <a:r>
              <a:rPr lang="ro-RO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2010, 403-406;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223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F66E6-F417-99AE-A524-807359862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240632"/>
            <a:ext cx="8596668" cy="853440"/>
          </a:xfrm>
        </p:spPr>
        <p:txBody>
          <a:bodyPr/>
          <a:lstStyle/>
          <a:p>
            <a:r>
              <a:rPr lang="ro-RO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Cuprins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57A67B-7C7D-B2AE-9838-20CB69BE0E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1094072"/>
            <a:ext cx="9493361" cy="4884052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70000"/>
              </a:lnSpc>
            </a:pPr>
            <a:r>
              <a:rPr lang="ro-RO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Introducere</a:t>
            </a:r>
          </a:p>
          <a:p>
            <a:pPr>
              <a:lnSpc>
                <a:spcPct val="170000"/>
              </a:lnSpc>
            </a:pPr>
            <a:r>
              <a:rPr lang="ro-RO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Senzori de software</a:t>
            </a:r>
          </a:p>
          <a:p>
            <a:pPr>
              <a:lnSpc>
                <a:spcPct val="170000"/>
              </a:lnSpc>
            </a:pPr>
            <a:r>
              <a:rPr lang="ro-RO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Senzori de software utilizați în monitorizarea și controlul bioproceselor</a:t>
            </a:r>
          </a:p>
          <a:p>
            <a:pPr>
              <a:lnSpc>
                <a:spcPct val="170000"/>
              </a:lnSpc>
            </a:pPr>
            <a:r>
              <a:rPr lang="ro-RO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Modelarea și optimizarea procesului de fermentație a penicilinei G</a:t>
            </a:r>
          </a:p>
          <a:p>
            <a:pPr>
              <a:lnSpc>
                <a:spcPct val="170000"/>
              </a:lnSpc>
            </a:pPr>
            <a:r>
              <a:rPr lang="ro-RO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Programe de tip software pentru monitorizarea și optimizarea </a:t>
            </a:r>
            <a:r>
              <a:rPr lang="ro-RO" sz="9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bioproceselor</a:t>
            </a:r>
            <a:r>
              <a:rPr lang="ro-RO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70000"/>
              </a:lnSpc>
            </a:pPr>
            <a:r>
              <a:rPr lang="ro-RO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Concluzii</a:t>
            </a:r>
          </a:p>
          <a:p>
            <a:pPr>
              <a:lnSpc>
                <a:spcPct val="170000"/>
              </a:lnSpc>
            </a:pPr>
            <a:r>
              <a:rPr lang="ro-RO" sz="9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Bibliografie selectivă</a:t>
            </a:r>
          </a:p>
          <a:p>
            <a:endParaRPr lang="en-US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2779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81F47AF-F672-EA47-99F9-060CCD20CD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2743" y="534421"/>
            <a:ext cx="9236688" cy="5789157"/>
          </a:xfrm>
        </p:spPr>
        <p:txBody>
          <a:bodyPr>
            <a:noAutofit/>
          </a:bodyPr>
          <a:lstStyle/>
          <a:p>
            <a:r>
              <a:rPr lang="ro-RO" sz="3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Sisteme biologice – grad ridicat de complexitate.</a:t>
            </a:r>
          </a:p>
          <a:p>
            <a:pPr marL="0" indent="0">
              <a:buNone/>
            </a:pPr>
            <a:endParaRPr lang="ro-RO" sz="12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ro-RO" sz="1200" dirty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o-RO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Subunități care alcătuiesc sistemele biologice.</a:t>
            </a:r>
          </a:p>
          <a:p>
            <a:pPr marL="0" indent="0">
              <a:buNone/>
            </a:pPr>
            <a:endParaRPr lang="ro-R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ro-R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o-RO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Monitorizarea, controlul și optimizarea </a:t>
            </a:r>
            <a:r>
              <a:rPr lang="ro-RO" sz="320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bioproceselor</a:t>
            </a:r>
            <a:r>
              <a:rPr lang="ro-RO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- sarcină dificilă, datorită complexității. </a:t>
            </a:r>
          </a:p>
          <a:p>
            <a:pPr marL="0" indent="0">
              <a:buNone/>
            </a:pPr>
            <a:endParaRPr lang="ro-R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indent="0">
              <a:buNone/>
            </a:pPr>
            <a:endParaRPr lang="ro-RO" sz="12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o-RO" sz="32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G</a:t>
            </a:r>
            <a:r>
              <a:rPr lang="ro-RO" sz="32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hiduri de reguli emise de organe regulatorii - asigurarea și controlul calității produselor obținute în urma proceselor fermentative.</a:t>
            </a:r>
          </a:p>
        </p:txBody>
      </p:sp>
    </p:spTree>
    <p:extLst>
      <p:ext uri="{BB962C8B-B14F-4D97-AF65-F5344CB8AC3E}">
        <p14:creationId xmlns:p14="http://schemas.microsoft.com/office/powerpoint/2010/main" val="2007650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EC409-4B63-459E-BFE9-4ECF7E5A3A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03274"/>
            <a:ext cx="8596668" cy="951914"/>
          </a:xfrm>
        </p:spPr>
        <p:txBody>
          <a:bodyPr/>
          <a:lstStyle/>
          <a:p>
            <a:r>
              <a:rPr lang="ro-RO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Senzori de software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C5071F-4969-BD21-654E-A46C4EDDA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51951" y="5439693"/>
            <a:ext cx="7786660" cy="1218830"/>
          </a:xfrm>
        </p:spPr>
        <p:txBody>
          <a:bodyPr>
            <a:noAutofit/>
          </a:bodyPr>
          <a:lstStyle/>
          <a:p>
            <a:pPr algn="just"/>
            <a:r>
              <a:rPr lang="ro-RO" sz="24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Combina</a:t>
            </a:r>
            <a:r>
              <a:rPr lang="ro-RO" sz="24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ție de modele de software și intrări hardware care utilizează semnalele primite pentru a deriva noi valori</a:t>
            </a:r>
            <a:endParaRPr lang="ro-RO" sz="24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30A247B-C02B-2172-980D-E4E49E366C5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310" y="1355188"/>
            <a:ext cx="10497377" cy="37420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3579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B3135-BB61-6D54-B260-4CA018DF2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53396"/>
            <a:ext cx="11888648" cy="881575"/>
          </a:xfrm>
        </p:spPr>
        <p:txBody>
          <a:bodyPr>
            <a:normAutofit fontScale="90000"/>
          </a:bodyPr>
          <a:lstStyle/>
          <a:p>
            <a:r>
              <a:rPr lang="ro-RO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Senzori de software utilizați în controlul bioproceselor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532DB38D-7FB8-8064-8CDA-440536CBB8B6}"/>
              </a:ext>
            </a:extLst>
          </p:cNvPr>
          <p:cNvSpPr txBox="1">
            <a:spLocks/>
          </p:cNvSpPr>
          <p:nvPr/>
        </p:nvSpPr>
        <p:spPr>
          <a:xfrm>
            <a:off x="677334" y="1695065"/>
            <a:ext cx="5104488" cy="17339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D333ED6-778C-3BF5-97BD-9FB9D98E10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189915"/>
            <a:ext cx="12192000" cy="263572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501C9C2-E76A-333E-1F5F-3201C66BE27A}"/>
              </a:ext>
            </a:extLst>
          </p:cNvPr>
          <p:cNvSpPr txBox="1"/>
          <p:nvPr/>
        </p:nvSpPr>
        <p:spPr>
          <a:xfrm>
            <a:off x="8193060" y="898288"/>
            <a:ext cx="4652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6600" dirty="0">
                <a:solidFill>
                  <a:srgbClr val="FF0000"/>
                </a:solidFill>
              </a:rPr>
              <a:t>1</a:t>
            </a:r>
            <a:endParaRPr lang="en-US" sz="7200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2553DF2-D4F0-E997-2F6B-414FE49B0B6D}"/>
              </a:ext>
            </a:extLst>
          </p:cNvPr>
          <p:cNvSpPr txBox="1"/>
          <p:nvPr/>
        </p:nvSpPr>
        <p:spPr>
          <a:xfrm>
            <a:off x="10507945" y="898288"/>
            <a:ext cx="46522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6600" dirty="0">
                <a:solidFill>
                  <a:srgbClr val="FF0000"/>
                </a:solidFill>
              </a:rPr>
              <a:t>1</a:t>
            </a:r>
            <a:endParaRPr lang="en-US" sz="7200" dirty="0">
              <a:solidFill>
                <a:srgbClr val="FF0000"/>
              </a:solidFill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B0CF854E-2606-57DA-886D-3B4140F3D0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2429230"/>
              </p:ext>
            </p:extLst>
          </p:nvPr>
        </p:nvGraphicFramePr>
        <p:xfrm>
          <a:off x="-1" y="4222276"/>
          <a:ext cx="12192000" cy="2635723"/>
        </p:xfrm>
        <a:graphic>
          <a:graphicData uri="http://schemas.openxmlformats.org/drawingml/2006/table">
            <a:tbl>
              <a:tblPr firstRow="1" firstCol="1" bandRow="1"/>
              <a:tblGrid>
                <a:gridCol w="3048001">
                  <a:extLst>
                    <a:ext uri="{9D8B030D-6E8A-4147-A177-3AD203B41FA5}">
                      <a16:colId xmlns:a16="http://schemas.microsoft.com/office/drawing/2014/main" val="1946466308"/>
                    </a:ext>
                  </a:extLst>
                </a:gridCol>
                <a:gridCol w="3638938">
                  <a:extLst>
                    <a:ext uri="{9D8B030D-6E8A-4147-A177-3AD203B41FA5}">
                      <a16:colId xmlns:a16="http://schemas.microsoft.com/office/drawing/2014/main" val="1790835397"/>
                    </a:ext>
                  </a:extLst>
                </a:gridCol>
                <a:gridCol w="3407702">
                  <a:extLst>
                    <a:ext uri="{9D8B030D-6E8A-4147-A177-3AD203B41FA5}">
                      <a16:colId xmlns:a16="http://schemas.microsoft.com/office/drawing/2014/main" val="1280554495"/>
                    </a:ext>
                  </a:extLst>
                </a:gridCol>
                <a:gridCol w="2097359">
                  <a:extLst>
                    <a:ext uri="{9D8B030D-6E8A-4147-A177-3AD203B41FA5}">
                      <a16:colId xmlns:a16="http://schemas.microsoft.com/office/drawing/2014/main" val="4175359380"/>
                    </a:ext>
                  </a:extLst>
                </a:gridCol>
              </a:tblGrid>
              <a:tr h="4145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Parametru derivat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Senzor hardware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Parametru înregistrat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b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Organism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58373715"/>
                  </a:ext>
                </a:extLst>
              </a:tr>
              <a:tr h="87857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X, N, Concentrație de precursor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Analizor de gaze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Concentrație de glucoză, precursor, q</a:t>
                      </a:r>
                      <a:r>
                        <a:rPr lang="ro-RO" sz="2000" kern="100" baseline="-25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i="1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Penicillium Chrysogenum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2024045"/>
                  </a:ext>
                </a:extLst>
              </a:tr>
              <a:tr h="13426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Greutatea totală a biomasei umede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Analizor de gaze, Balanță, pobă DO (Dissolved Oxygen)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Concentrație de metanol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i="1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Pichia</a:t>
                      </a:r>
                      <a:r>
                        <a:rPr lang="ro-RO" sz="2000" i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o-RO" sz="2000" i="1" kern="1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Pastoris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45262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380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A08A8-D09E-F972-B3C9-50A0F22B1B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758" y="200806"/>
            <a:ext cx="11396767" cy="1094593"/>
          </a:xfrm>
        </p:spPr>
        <p:txBody>
          <a:bodyPr>
            <a:normAutofit fontScale="90000"/>
          </a:bodyPr>
          <a:lstStyle/>
          <a:p>
            <a:r>
              <a:rPr lang="ro-RO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Modelarea și optimizarea procesului de fermentație a penicilinei G</a:t>
            </a:r>
            <a:endParaRPr lang="en-US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57FED7-5F52-EDE0-6B8E-EDC672A652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55163"/>
            <a:ext cx="11937788" cy="414767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0442B0F-4FF5-5681-DE77-DCAC61CC24C0}"/>
                  </a:ext>
                </a:extLst>
              </p:cNvPr>
              <p:cNvSpPr txBox="1"/>
              <p:nvPr/>
            </p:nvSpPr>
            <p:spPr>
              <a:xfrm>
                <a:off x="254212" y="5017047"/>
                <a:ext cx="13906500" cy="162551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 xmlns:m="http://schemas.openxmlformats.org/officeDocument/2006/math">
                    <m:r>
                      <a:rPr lang="ro-RO" sz="32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µ=</m:t>
                    </m:r>
                    <m:sSub>
                      <m:sSubPr>
                        <m:ctrlP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ro-RO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µ</m:t>
                        </m:r>
                      </m:e>
                      <m:sub>
                        <m:r>
                          <a:rPr lang="ro-RO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𝑚𝑎𝑥</m:t>
                        </m:r>
                      </m:sub>
                    </m:sSub>
                    <m:f>
                      <m:fPr>
                        <m:ctrlPr>
                          <a:rPr lang="en-US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o-RO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</m:num>
                      <m:den>
                        <m:r>
                          <a:rPr lang="ro-RO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𝑆</m:t>
                        </m:r>
                        <m:r>
                          <a:rPr lang="ro-RO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lang="ro-RO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𝐾</m:t>
                            </m:r>
                          </m:e>
                          <m:sub>
                            <m:r>
                              <a:rPr lang="ro-RO" sz="3200" i="1"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𝑆</m:t>
                            </m:r>
                          </m:sub>
                        </m:sSub>
                        <m:r>
                          <a:rPr lang="ro-RO" sz="3200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𝑋</m:t>
                        </m:r>
                      </m:den>
                    </m:f>
                  </m:oMath>
                </a14:m>
                <a:r>
                  <a:rPr lang="ro-RO" sz="3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</a:p>
              <a:p>
                <a:pPr algn="just"/>
                <a:endParaRPr lang="ro-RO" sz="1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endParaRPr>
              </a:p>
              <a:p>
                <a:r>
                  <a:rPr lang="ro-RO" sz="3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 </a:t>
                </a:r>
                <a:r>
                  <a:rPr lang="ro-RO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(Modelul </a:t>
                </a:r>
                <a:r>
                  <a:rPr lang="ro-RO" sz="2800" dirty="0" err="1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Contois</a:t>
                </a:r>
                <a:r>
                  <a:rPr lang="ro-RO" sz="28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– rata de creștere a biomasei scade în timp) </a:t>
                </a:r>
                <a:endParaRPr lang="en-US" sz="32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0442B0F-4FF5-5681-DE77-DCAC61CC24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4212" y="5017047"/>
                <a:ext cx="13906500" cy="1625510"/>
              </a:xfrm>
              <a:prstGeom prst="rect">
                <a:avLst/>
              </a:prstGeom>
              <a:blipFill>
                <a:blip r:embed="rId3"/>
                <a:stretch>
                  <a:fillRect b="-48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95939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A94C72A-BA2B-86A4-4206-4D8B52E23C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003296"/>
              </p:ext>
            </p:extLst>
          </p:nvPr>
        </p:nvGraphicFramePr>
        <p:xfrm>
          <a:off x="315123" y="1732547"/>
          <a:ext cx="11561754" cy="4936934"/>
        </p:xfrm>
        <a:graphic>
          <a:graphicData uri="http://schemas.openxmlformats.org/drawingml/2006/table">
            <a:tbl>
              <a:tblPr firstRow="1" firstCol="1" bandRow="1"/>
              <a:tblGrid>
                <a:gridCol w="1577361">
                  <a:extLst>
                    <a:ext uri="{9D8B030D-6E8A-4147-A177-3AD203B41FA5}">
                      <a16:colId xmlns:a16="http://schemas.microsoft.com/office/drawing/2014/main" val="1864449024"/>
                    </a:ext>
                  </a:extLst>
                </a:gridCol>
                <a:gridCol w="7462365">
                  <a:extLst>
                    <a:ext uri="{9D8B030D-6E8A-4147-A177-3AD203B41FA5}">
                      <a16:colId xmlns:a16="http://schemas.microsoft.com/office/drawing/2014/main" val="2944909086"/>
                    </a:ext>
                  </a:extLst>
                </a:gridCol>
                <a:gridCol w="2522028">
                  <a:extLst>
                    <a:ext uri="{9D8B030D-6E8A-4147-A177-3AD203B41FA5}">
                      <a16:colId xmlns:a16="http://schemas.microsoft.com/office/drawing/2014/main" val="1955247446"/>
                    </a:ext>
                  </a:extLst>
                </a:gridCol>
              </a:tblGrid>
              <a:tr h="85388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Parametru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Denumire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b="1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Unitate de măsură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6222892"/>
                  </a:ext>
                </a:extLst>
              </a:tr>
              <a:tr h="40282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o-RO" sz="2000" kern="100" baseline="-25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Concentrația de substrat în sistem 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g/L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083831"/>
                  </a:ext>
                </a:extLst>
              </a:tr>
              <a:tr h="40282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o-RO" sz="2000" kern="100" baseline="-25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x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Concentrația biomasei în sistem 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g/L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11302468"/>
                  </a:ext>
                </a:extLst>
              </a:tr>
              <a:tr h="40282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ro-RO" sz="2000" kern="100" baseline="-25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Concentrația de produs final în sistem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g/L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2118085"/>
                  </a:ext>
                </a:extLst>
              </a:tr>
              <a:tr h="40282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Rata de introducere a substratului în sistem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g/L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7339103"/>
                  </a:ext>
                </a:extLst>
              </a:tr>
              <a:tr h="40282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Produs suplimentar prin optimizarea condițiilor inițiale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48211868"/>
                  </a:ext>
                </a:extLst>
              </a:tr>
              <a:tr h="40282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ro-RO" sz="2000" kern="100" baseline="-25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Constanta ratei de hidroliză (degradare) a penicilinei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ro-RO" sz="2000" kern="100" baseline="30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-1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3612909"/>
                  </a:ext>
                </a:extLst>
              </a:tr>
              <a:tr h="40282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</a:t>
                      </a:r>
                      <a:r>
                        <a:rPr lang="ro-RO" sz="2000" kern="100" baseline="-25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Constanta inhibiției formării de produs de către substrat 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g/L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3808950"/>
                  </a:ext>
                </a:extLst>
              </a:tr>
              <a:tr h="40282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ro-RO" sz="2000" kern="100" baseline="-250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P, </a:t>
                      </a:r>
                      <a:r>
                        <a:rPr lang="ro-RO" sz="2000" kern="100" baseline="-25000" dirty="0" err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max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Rata specifică maximă de sinteză a penicilinei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g/g DM h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47425967"/>
                  </a:ext>
                </a:extLst>
              </a:tr>
              <a:tr h="40282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Q­</a:t>
                      </a:r>
                      <a:r>
                        <a:rPr lang="ro-RO" sz="2000" kern="100" baseline="-25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S, max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Rata specifică maximă de consum al substratului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g/g DM h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91535851"/>
                  </a:ext>
                </a:extLst>
              </a:tr>
              <a:tr h="40282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</a:t>
                      </a:r>
                      <a:r>
                        <a:rPr lang="ro-RO" sz="2000" kern="100" baseline="-250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P/S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Randament al cantității de produs în funcție de substrat	</a:t>
                      </a:r>
                      <a:endParaRPr lang="en-US" sz="18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o-RO" sz="2000" kern="1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g/g</a:t>
                      </a:r>
                      <a:endParaRPr lang="en-US" sz="18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6769" marR="6676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8096211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C2DB3FFF-77EF-1C8B-11EA-804DCFFA4B47}"/>
              </a:ext>
            </a:extLst>
          </p:cNvPr>
          <p:cNvSpPr txBox="1"/>
          <p:nvPr/>
        </p:nvSpPr>
        <p:spPr>
          <a:xfrm>
            <a:off x="753979" y="449178"/>
            <a:ext cx="38879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Număr mare de variabile/constante </a:t>
            </a:r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id="{6FA31A17-1575-8F6E-7C72-AB6678271B54}"/>
              </a:ext>
            </a:extLst>
          </p:cNvPr>
          <p:cNvSpPr/>
          <p:nvPr/>
        </p:nvSpPr>
        <p:spPr>
          <a:xfrm>
            <a:off x="4411581" y="749768"/>
            <a:ext cx="3138533" cy="352927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3491E6D-FD88-11DB-742A-D0864F87B167}"/>
              </a:ext>
            </a:extLst>
          </p:cNvPr>
          <p:cNvSpPr txBox="1"/>
          <p:nvPr/>
        </p:nvSpPr>
        <p:spPr>
          <a:xfrm>
            <a:off x="7550114" y="449178"/>
            <a:ext cx="38879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Complexitate ridicată</a:t>
            </a:r>
          </a:p>
          <a:p>
            <a:pPr algn="ctr"/>
            <a:r>
              <a:rPr lang="ro-RO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Acuratețe ridicată</a:t>
            </a:r>
          </a:p>
        </p:txBody>
      </p:sp>
    </p:spTree>
    <p:extLst>
      <p:ext uri="{BB962C8B-B14F-4D97-AF65-F5344CB8AC3E}">
        <p14:creationId xmlns:p14="http://schemas.microsoft.com/office/powerpoint/2010/main" val="1727504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A16331F-449E-4E4B-8D41-7AF5C1F62F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1575" y="142482"/>
            <a:ext cx="10229850" cy="546735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0A87C90-E7F7-34F0-97AE-6FDA14F05DC9}"/>
              </a:ext>
            </a:extLst>
          </p:cNvPr>
          <p:cNvSpPr txBox="1"/>
          <p:nvPr/>
        </p:nvSpPr>
        <p:spPr>
          <a:xfrm>
            <a:off x="981075" y="5609832"/>
            <a:ext cx="102298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o-RO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Date experimentale reprezentate împreună cu date obținute în urma modelului matematic aplicat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375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25CF4DA-5D61-D88A-5EDD-22C2B401B3C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95" y="0"/>
            <a:ext cx="11879010" cy="6492875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653EEE2-518E-612C-48EE-EF98C4A63272}"/>
              </a:ext>
            </a:extLst>
          </p:cNvPr>
          <p:cNvSpPr txBox="1"/>
          <p:nvPr/>
        </p:nvSpPr>
        <p:spPr>
          <a:xfrm>
            <a:off x="156495" y="6292820"/>
            <a:ext cx="1217595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MATLAB – software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utilizat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pentru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simularea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bioproceselor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fermentative </a:t>
            </a:r>
            <a:r>
              <a:rPr lang="ro-RO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 producția de penicilină 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5470195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</TotalTime>
  <Words>518</Words>
  <Application>Microsoft Office PowerPoint</Application>
  <PresentationFormat>Widescreen</PresentationFormat>
  <Paragraphs>97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Times New Roman</vt:lpstr>
      <vt:lpstr>Trebuchet MS</vt:lpstr>
      <vt:lpstr>Wingdings 3</vt:lpstr>
      <vt:lpstr>Facet</vt:lpstr>
      <vt:lpstr>Office Theme</vt:lpstr>
      <vt:lpstr>Monitorizarea și Controlul Bioproceselor Fermentative</vt:lpstr>
      <vt:lpstr>Cuprins</vt:lpstr>
      <vt:lpstr>PowerPoint Presentation</vt:lpstr>
      <vt:lpstr>Senzori de software</vt:lpstr>
      <vt:lpstr>Senzori de software utilizați în controlul bioproceselor</vt:lpstr>
      <vt:lpstr>Modelarea și optimizarea procesului de fermentație a penicilinei G</vt:lpstr>
      <vt:lpstr>PowerPoint Presentation</vt:lpstr>
      <vt:lpstr>PowerPoint Presentation</vt:lpstr>
      <vt:lpstr>PowerPoint Presentation</vt:lpstr>
      <vt:lpstr>Avantaje</vt:lpstr>
      <vt:lpstr>Concluzii</vt:lpstr>
      <vt:lpstr>Bibliografie selectivă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Dicumarol</dc:title>
  <dc:creator>Andrei Ivanov</dc:creator>
  <cp:lastModifiedBy>Andrei Ivanov</cp:lastModifiedBy>
  <cp:revision>28</cp:revision>
  <dcterms:created xsi:type="dcterms:W3CDTF">2023-01-15T22:43:03Z</dcterms:created>
  <dcterms:modified xsi:type="dcterms:W3CDTF">2024-07-10T06:36:35Z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LPManualFileClassification">
    <vt:lpwstr>{6063418C-960B-44AA-A8A1-99A8F9E1794C}</vt:lpwstr>
  </property>
  <property fmtid="{D5CDD505-2E9C-101B-9397-08002B2CF9AE}" pid="3" name="DLPManualFileClassificationLastModifiedBy">
    <vt:lpwstr>ANTIBIOTICE\andrei.ivanov</vt:lpwstr>
  </property>
  <property fmtid="{D5CDD505-2E9C-101B-9397-08002B2CF9AE}" pid="4" name="DLPManualFileClassificationLastModificationDate">
    <vt:lpwstr>1718863318</vt:lpwstr>
  </property>
  <property fmtid="{D5CDD505-2E9C-101B-9397-08002B2CF9AE}" pid="5" name="DLPManualFileClassificationVersion">
    <vt:lpwstr>11.10.200.16</vt:lpwstr>
  </property>
</Properties>
</file>