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87" r:id="rId2"/>
    <p:sldMasterId id="2147484827" r:id="rId3"/>
  </p:sldMasterIdLst>
  <p:notesMasterIdLst>
    <p:notesMasterId r:id="rId23"/>
  </p:notesMasterIdLst>
  <p:handoutMasterIdLst>
    <p:handoutMasterId r:id="rId24"/>
  </p:handoutMasterIdLst>
  <p:sldIdLst>
    <p:sldId id="401" r:id="rId4"/>
    <p:sldId id="695" r:id="rId5"/>
    <p:sldId id="696" r:id="rId6"/>
    <p:sldId id="687" r:id="rId7"/>
    <p:sldId id="676" r:id="rId8"/>
    <p:sldId id="682" r:id="rId9"/>
    <p:sldId id="681" r:id="rId10"/>
    <p:sldId id="697" r:id="rId11"/>
    <p:sldId id="659" r:id="rId12"/>
    <p:sldId id="683" r:id="rId13"/>
    <p:sldId id="694" r:id="rId14"/>
    <p:sldId id="686" r:id="rId15"/>
    <p:sldId id="664" r:id="rId16"/>
    <p:sldId id="685" r:id="rId17"/>
    <p:sldId id="693" r:id="rId18"/>
    <p:sldId id="684" r:id="rId19"/>
    <p:sldId id="699" r:id="rId20"/>
    <p:sldId id="698" r:id="rId21"/>
    <p:sldId id="400" r:id="rId22"/>
  </p:sldIdLst>
  <p:sldSz cx="12192000" cy="6858000"/>
  <p:notesSz cx="6889750" cy="10021888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orient="horz" pos="3884" userDrawn="1">
          <p15:clr>
            <a:srgbClr val="A4A3A4"/>
          </p15:clr>
        </p15:guide>
        <p15:guide id="3" orient="horz" pos="3113" userDrawn="1">
          <p15:clr>
            <a:srgbClr val="A4A3A4"/>
          </p15:clr>
        </p15:guide>
        <p15:guide id="4" pos="3780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pos="7287" userDrawn="1">
          <p15:clr>
            <a:srgbClr val="A4A3A4"/>
          </p15:clr>
        </p15:guide>
        <p15:guide id="7" pos="4687" userDrawn="1">
          <p15:clr>
            <a:srgbClr val="A4A3A4"/>
          </p15:clr>
        </p15:guide>
        <p15:guide id="8" pos="16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71A9AF"/>
    <a:srgbClr val="000000"/>
    <a:srgbClr val="E79B91"/>
    <a:srgbClr val="FF9B91"/>
    <a:srgbClr val="6699FF"/>
    <a:srgbClr val="9999FF"/>
    <a:srgbClr val="FF9900"/>
    <a:srgbClr val="3366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6821" autoAdjust="0"/>
  </p:normalViewPr>
  <p:slideViewPr>
    <p:cSldViewPr>
      <p:cViewPr varScale="1">
        <p:scale>
          <a:sx n="83" d="100"/>
          <a:sy n="83" d="100"/>
        </p:scale>
        <p:origin x="696" y="67"/>
      </p:cViewPr>
      <p:guideLst>
        <p:guide orient="horz" pos="1026"/>
        <p:guide orient="horz" pos="3884"/>
        <p:guide orient="horz" pos="3113"/>
        <p:guide pos="3780"/>
        <p:guide pos="393"/>
        <p:guide pos="7287"/>
        <p:guide pos="4687"/>
        <p:guide pos="16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768"/>
    </p:cViewPr>
  </p:sorterViewPr>
  <p:notesViewPr>
    <p:cSldViewPr>
      <p:cViewPr varScale="1">
        <p:scale>
          <a:sx n="95" d="100"/>
          <a:sy n="95" d="100"/>
        </p:scale>
        <p:origin x="-3630" y="-108"/>
      </p:cViewPr>
      <p:guideLst>
        <p:guide orient="horz" pos="3157"/>
        <p:guide pos="21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ANTIB-1\analiza%20ec\Privat\Director%20Economic\2023\Raportul%20administratorilor%2030.06.2023\grafic%20actionaria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Dana%20Ioana%20Negrea\Downloads\Copy%20of%20grafic%20actionaria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na%20Ioana%20Negrea\Documents\Situatii%20financiare\2023\30%20iunie%202023\final\Copy%20of%20grafic%20actionaria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ovidiu%20isare\Documents\!Analize\Raport%20Administrator\2023%20S1\2023.06%20-%20CEGEDIM%20-%20So%20-%20Raport%20Administratori%20-%20Ovidiu%20+%20Manu%20-%202023.05.0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haela\Desktop\raportul%20administratorilor%2030.06.2023\grafic%20actionaria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na%20Ioana%20Negrea\Downloads\Copy%20of%20grafic%20actionaria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na%20Ioana%20Negrea\Downloads\Copy%20of%20grafic%20actionari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Structura actionariatului Antibiotice S.A. 30.06.2023</a:t>
            </a:r>
            <a:endParaRPr lang="en-GB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EFE-4354-8F7D-FFB647002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EFE-4354-8F7D-FFB647002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EFE-4354-8F7D-FFB647002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EFE-4354-8F7D-FFB647002393}"/>
              </c:ext>
            </c:extLst>
          </c:dPt>
          <c:dLbls>
            <c:dLbl>
              <c:idx val="0"/>
              <c:layout>
                <c:manualLayout>
                  <c:x val="-5.5443657778071918E-3"/>
                  <c:y val="-5.8627150772820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FE-4354-8F7D-FFB647002393}"/>
                </c:ext>
              </c:extLst>
            </c:dLbl>
            <c:dLbl>
              <c:idx val="1"/>
              <c:layout>
                <c:manualLayout>
                  <c:x val="2.8720527581111211E-3"/>
                  <c:y val="-8.37230242053076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FE-4354-8F7D-FFB647002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actionariat!$A$3:$A$6</c:f>
              <c:strCache>
                <c:ptCount val="4"/>
                <c:pt idx="0">
                  <c:v>Ministerul Sanatatii</c:v>
                </c:pt>
                <c:pt idx="1">
                  <c:v>Infinity Capital Investments S.A.</c:v>
                </c:pt>
                <c:pt idx="2">
                  <c:v>Persoane fizice</c:v>
                </c:pt>
                <c:pt idx="3">
                  <c:v>Persoane juridice </c:v>
                </c:pt>
              </c:strCache>
            </c:strRef>
          </c:cat>
          <c:val>
            <c:numRef>
              <c:f>actionariat!$B$3:$B$6</c:f>
              <c:numCache>
                <c:formatCode>0.0000%</c:formatCode>
                <c:ptCount val="4"/>
                <c:pt idx="0">
                  <c:v>0.53017300000000001</c:v>
                </c:pt>
                <c:pt idx="1">
                  <c:v>0.294153</c:v>
                </c:pt>
                <c:pt idx="2">
                  <c:v>0.12869700000000001</c:v>
                </c:pt>
                <c:pt idx="3">
                  <c:v>4.6977000000000012E-2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EFE-4354-8F7D-FFB647002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83872332827037"/>
          <c:y val="0.13990697820724071"/>
          <c:w val="0.43889925373134331"/>
          <c:h val="0.55342160777316574"/>
        </c:manualLayout>
      </c:layout>
      <c:doughnutChart>
        <c:varyColors val="1"/>
        <c:ser>
          <c:idx val="3"/>
          <c:order val="3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Sheet4!$A$5:$A$13</c:f>
              <c:strCache>
                <c:ptCount val="9"/>
                <c:pt idx="0">
                  <c:v>J - Antiinfectioase de uz sistemic</c:v>
                </c:pt>
                <c:pt idx="1">
                  <c:v>D - Preparate dermatologice</c:v>
                </c:pt>
                <c:pt idx="2">
                  <c:v>C - Sistemul cardiovascular</c:v>
                </c:pt>
                <c:pt idx="3">
                  <c:v>A - Tract digestiv si metabolism</c:v>
                </c:pt>
                <c:pt idx="4">
                  <c:v>M - Sistemul musculo-scheletic</c:v>
                </c:pt>
                <c:pt idx="5">
                  <c:v>N - Sistemul nervos central</c:v>
                </c:pt>
                <c:pt idx="6">
                  <c:v>G - Aparat genito-urinar si hormoni sexuali</c:v>
                </c:pt>
                <c:pt idx="7">
                  <c:v>B - Sange si organe hematopoietice</c:v>
                </c:pt>
                <c:pt idx="8">
                  <c:v>Altele </c:v>
                </c:pt>
              </c:strCache>
            </c:strRef>
          </c:cat>
          <c:val>
            <c:numRef>
              <c:f>Sheet4!$E$5:$E$13</c:f>
            </c:numRef>
          </c:val>
          <c:extLst>
            <c:ext xmlns:c16="http://schemas.microsoft.com/office/drawing/2014/chart" uri="{C3380CC4-5D6E-409C-BE32-E72D297353CC}">
              <c16:uniqueId val="{00000000-A67D-425F-AA5E-587B9DA903EB}"/>
            </c:ext>
          </c:extLst>
        </c:ser>
        <c:ser>
          <c:idx val="6"/>
          <c:order val="6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en-US"/>
                      <a:t>3,98%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67D-425F-AA5E-587B9DA903E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1</a:t>
                    </a:r>
                    <a:r>
                      <a:rPr lang="en-US"/>
                      <a:t>0,63%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67D-425F-AA5E-587B9DA903E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8</a:t>
                    </a:r>
                    <a:r>
                      <a:rPr lang="en-US"/>
                      <a:t>,23%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67D-425F-AA5E-587B9DA903E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6</a:t>
                    </a:r>
                    <a:r>
                      <a:rPr lang="en-US"/>
                      <a:t>,14%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67D-425F-AA5E-587B9DA903E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en-US"/>
                      <a:t>,66%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67D-425F-AA5E-587B9DA903E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3</a:t>
                    </a:r>
                    <a:r>
                      <a:rPr lang="en-US"/>
                      <a:t>,53%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67D-425F-AA5E-587B9DA903EB}"/>
                </c:ext>
              </c:extLst>
            </c:dLbl>
            <c:dLbl>
              <c:idx val="6"/>
              <c:layout>
                <c:manualLayout>
                  <c:x val="-3.7735845319086352E-3"/>
                  <c:y val="-4.0860215053763492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en-US" b="1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>
                        <a:solidFill>
                          <a:schemeClr val="tx1"/>
                        </a:solidFill>
                      </a:rPr>
                      <a:t>,12%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67D-425F-AA5E-587B9DA903EB}"/>
                </c:ext>
              </c:extLst>
            </c:dLbl>
            <c:dLbl>
              <c:idx val="7"/>
              <c:layout>
                <c:manualLayout>
                  <c:x val="-8.805030574453478E-3"/>
                  <c:y val="-8.1924125779542306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en-US" b="1">
                        <a:solidFill>
                          <a:schemeClr val="tx1"/>
                        </a:solidFill>
                      </a:rPr>
                      <a:t>0</a:t>
                    </a:r>
                    <a:r>
                      <a:rPr lang="en-US">
                        <a:solidFill>
                          <a:schemeClr val="tx1"/>
                        </a:solidFill>
                      </a:rPr>
                      <a:t>,12%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67D-425F-AA5E-587B9DA903EB}"/>
                </c:ext>
              </c:extLst>
            </c:dLbl>
            <c:dLbl>
              <c:idx val="8"/>
              <c:layout>
                <c:manualLayout>
                  <c:x val="1.2578615106362101E-3"/>
                  <c:y val="-1.575534255989588E-3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chemeClr val="tx1"/>
                        </a:solidFill>
                      </a:defRPr>
                    </a:pPr>
                    <a:r>
                      <a:rPr lang="en-US" b="1">
                        <a:solidFill>
                          <a:schemeClr val="tx1"/>
                        </a:solidFill>
                      </a:rPr>
                      <a:t>2</a:t>
                    </a:r>
                    <a:r>
                      <a:rPr lang="en-US">
                        <a:solidFill>
                          <a:schemeClr val="tx1"/>
                        </a:solidFill>
                      </a:rPr>
                      <a:t>,59%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67D-425F-AA5E-587B9DA903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Sheet4!$A$5:$A$13</c:f>
              <c:strCache>
                <c:ptCount val="9"/>
                <c:pt idx="0">
                  <c:v>J - Antiinfectioase de uz sistemic</c:v>
                </c:pt>
                <c:pt idx="1">
                  <c:v>D - Preparate dermatologice</c:v>
                </c:pt>
                <c:pt idx="2">
                  <c:v>C - Sistemul cardiovascular</c:v>
                </c:pt>
                <c:pt idx="3">
                  <c:v>A - Tract digestiv si metabolism</c:v>
                </c:pt>
                <c:pt idx="4">
                  <c:v>M - Sistemul musculo-scheletic</c:v>
                </c:pt>
                <c:pt idx="5">
                  <c:v>N - Sistemul nervos central</c:v>
                </c:pt>
                <c:pt idx="6">
                  <c:v>G - Aparat genito-urinar si hormoni sexuali</c:v>
                </c:pt>
                <c:pt idx="7">
                  <c:v>B - Sange si organe hematopoietice</c:v>
                </c:pt>
                <c:pt idx="8">
                  <c:v>Altele </c:v>
                </c:pt>
              </c:strCache>
            </c:strRef>
          </c:cat>
          <c:val>
            <c:numRef>
              <c:f>Sheet4!$H$5:$H$13</c:f>
              <c:numCache>
                <c:formatCode>0.00%</c:formatCode>
                <c:ptCount val="9"/>
                <c:pt idx="0">
                  <c:v>0.63975117399524339</c:v>
                </c:pt>
                <c:pt idx="1">
                  <c:v>0.10633042629749344</c:v>
                </c:pt>
                <c:pt idx="2">
                  <c:v>8.2332133926937792E-2</c:v>
                </c:pt>
                <c:pt idx="3">
                  <c:v>6.1413673232908514E-2</c:v>
                </c:pt>
                <c:pt idx="4">
                  <c:v>3.6592059523083489E-2</c:v>
                </c:pt>
                <c:pt idx="5">
                  <c:v>3.5341830822711494E-2</c:v>
                </c:pt>
                <c:pt idx="6">
                  <c:v>1.1160578154540473E-2</c:v>
                </c:pt>
                <c:pt idx="7">
                  <c:v>1.2197353174361158E-3</c:v>
                </c:pt>
                <c:pt idx="8">
                  <c:v>2.5858388729645684E-2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67D-425F-AA5E-587B9DA903EB}"/>
            </c:ext>
          </c:extLst>
        </c:ser>
        <c:ser>
          <c:idx val="5"/>
          <c:order val="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Sheet4!$A$5:$A$13</c:f>
              <c:strCache>
                <c:ptCount val="9"/>
                <c:pt idx="0">
                  <c:v>J - Antiinfectioase de uz sistemic</c:v>
                </c:pt>
                <c:pt idx="1">
                  <c:v>D - Preparate dermatologice</c:v>
                </c:pt>
                <c:pt idx="2">
                  <c:v>C - Sistemul cardiovascular</c:v>
                </c:pt>
                <c:pt idx="3">
                  <c:v>A - Tract digestiv si metabolism</c:v>
                </c:pt>
                <c:pt idx="4">
                  <c:v>M - Sistemul musculo-scheletic</c:v>
                </c:pt>
                <c:pt idx="5">
                  <c:v>N - Sistemul nervos central</c:v>
                </c:pt>
                <c:pt idx="6">
                  <c:v>G - Aparat genito-urinar si hormoni sexuali</c:v>
                </c:pt>
                <c:pt idx="7">
                  <c:v>B - Sange si organe hematopoietice</c:v>
                </c:pt>
                <c:pt idx="8">
                  <c:v>Altele </c:v>
                </c:pt>
              </c:strCache>
            </c:strRef>
          </c:cat>
          <c:val>
            <c:numRef>
              <c:f>Sheet4!$G$5:$G$13</c:f>
            </c:numRef>
          </c:val>
          <c:extLst>
            <c:ext xmlns:c16="http://schemas.microsoft.com/office/drawing/2014/chart" uri="{C3380CC4-5D6E-409C-BE32-E72D297353CC}">
              <c16:uniqueId val="{0000000B-A67D-425F-AA5E-587B9DA903EB}"/>
            </c:ext>
          </c:extLst>
        </c:ser>
        <c:ser>
          <c:idx val="4"/>
          <c:order val="4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Sheet4!$A$5:$A$13</c:f>
              <c:strCache>
                <c:ptCount val="9"/>
                <c:pt idx="0">
                  <c:v>J - Antiinfectioase de uz sistemic</c:v>
                </c:pt>
                <c:pt idx="1">
                  <c:v>D - Preparate dermatologice</c:v>
                </c:pt>
                <c:pt idx="2">
                  <c:v>C - Sistemul cardiovascular</c:v>
                </c:pt>
                <c:pt idx="3">
                  <c:v>A - Tract digestiv si metabolism</c:v>
                </c:pt>
                <c:pt idx="4">
                  <c:v>M - Sistemul musculo-scheletic</c:v>
                </c:pt>
                <c:pt idx="5">
                  <c:v>N - Sistemul nervos central</c:v>
                </c:pt>
                <c:pt idx="6">
                  <c:v>G - Aparat genito-urinar si hormoni sexuali</c:v>
                </c:pt>
                <c:pt idx="7">
                  <c:v>B - Sange si organe hematopoietice</c:v>
                </c:pt>
                <c:pt idx="8">
                  <c:v>Altele </c:v>
                </c:pt>
              </c:strCache>
            </c:strRef>
          </c:cat>
          <c:val>
            <c:numRef>
              <c:f>Sheet4!$F$5:$F$13</c:f>
            </c:numRef>
          </c:val>
          <c:extLst>
            <c:ext xmlns:c16="http://schemas.microsoft.com/office/drawing/2014/chart" uri="{C3380CC4-5D6E-409C-BE32-E72D297353CC}">
              <c16:uniqueId val="{0000000C-A67D-425F-AA5E-587B9DA903EB}"/>
            </c:ext>
          </c:extLst>
        </c:ser>
        <c:ser>
          <c:idx val="2"/>
          <c:order val="2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Sheet4!$A$5:$A$13</c:f>
              <c:strCache>
                <c:ptCount val="9"/>
                <c:pt idx="0">
                  <c:v>J - Antiinfectioase de uz sistemic</c:v>
                </c:pt>
                <c:pt idx="1">
                  <c:v>D - Preparate dermatologice</c:v>
                </c:pt>
                <c:pt idx="2">
                  <c:v>C - Sistemul cardiovascular</c:v>
                </c:pt>
                <c:pt idx="3">
                  <c:v>A - Tract digestiv si metabolism</c:v>
                </c:pt>
                <c:pt idx="4">
                  <c:v>M - Sistemul musculo-scheletic</c:v>
                </c:pt>
                <c:pt idx="5">
                  <c:v>N - Sistemul nervos central</c:v>
                </c:pt>
                <c:pt idx="6">
                  <c:v>G - Aparat genito-urinar si hormoni sexuali</c:v>
                </c:pt>
                <c:pt idx="7">
                  <c:v>B - Sange si organe hematopoietice</c:v>
                </c:pt>
                <c:pt idx="8">
                  <c:v>Altele </c:v>
                </c:pt>
              </c:strCache>
            </c:strRef>
          </c:cat>
          <c:val>
            <c:numRef>
              <c:f>Sheet4!$D$5:$D$13</c:f>
            </c:numRef>
          </c:val>
          <c:extLst>
            <c:ext xmlns:c16="http://schemas.microsoft.com/office/drawing/2014/chart" uri="{C3380CC4-5D6E-409C-BE32-E72D297353CC}">
              <c16:uniqueId val="{0000000D-A67D-425F-AA5E-587B9DA903EB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Sheet4!$A$5:$A$13</c:f>
              <c:strCache>
                <c:ptCount val="9"/>
                <c:pt idx="0">
                  <c:v>J - Antiinfectioase de uz sistemic</c:v>
                </c:pt>
                <c:pt idx="1">
                  <c:v>D - Preparate dermatologice</c:v>
                </c:pt>
                <c:pt idx="2">
                  <c:v>C - Sistemul cardiovascular</c:v>
                </c:pt>
                <c:pt idx="3">
                  <c:v>A - Tract digestiv si metabolism</c:v>
                </c:pt>
                <c:pt idx="4">
                  <c:v>M - Sistemul musculo-scheletic</c:v>
                </c:pt>
                <c:pt idx="5">
                  <c:v>N - Sistemul nervos central</c:v>
                </c:pt>
                <c:pt idx="6">
                  <c:v>G - Aparat genito-urinar si hormoni sexuali</c:v>
                </c:pt>
                <c:pt idx="7">
                  <c:v>B - Sange si organe hematopoietice</c:v>
                </c:pt>
                <c:pt idx="8">
                  <c:v>Altele </c:v>
                </c:pt>
              </c:strCache>
            </c:strRef>
          </c:cat>
          <c:val>
            <c:numRef>
              <c:f>Sheet4!$C$5:$C$13</c:f>
            </c:numRef>
          </c:val>
          <c:extLst>
            <c:ext xmlns:c16="http://schemas.microsoft.com/office/drawing/2014/chart" uri="{C3380CC4-5D6E-409C-BE32-E72D297353CC}">
              <c16:uniqueId val="{0000000E-A67D-425F-AA5E-587B9DA903EB}"/>
            </c:ext>
          </c:extLst>
        </c:ser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Sheet4!$A$5:$A$13</c:f>
              <c:strCache>
                <c:ptCount val="9"/>
                <c:pt idx="0">
                  <c:v>J - Antiinfectioase de uz sistemic</c:v>
                </c:pt>
                <c:pt idx="1">
                  <c:v>D - Preparate dermatologice</c:v>
                </c:pt>
                <c:pt idx="2">
                  <c:v>C - Sistemul cardiovascular</c:v>
                </c:pt>
                <c:pt idx="3">
                  <c:v>A - Tract digestiv si metabolism</c:v>
                </c:pt>
                <c:pt idx="4">
                  <c:v>M - Sistemul musculo-scheletic</c:v>
                </c:pt>
                <c:pt idx="5">
                  <c:v>N - Sistemul nervos central</c:v>
                </c:pt>
                <c:pt idx="6">
                  <c:v>G - Aparat genito-urinar si hormoni sexuali</c:v>
                </c:pt>
                <c:pt idx="7">
                  <c:v>B - Sange si organe hematopoietice</c:v>
                </c:pt>
                <c:pt idx="8">
                  <c:v>Altele </c:v>
                </c:pt>
              </c:strCache>
            </c:strRef>
          </c:cat>
          <c:val>
            <c:numRef>
              <c:f>Sheet4!$B$5:$B$13</c:f>
            </c:numRef>
          </c:val>
          <c:extLst>
            <c:ext xmlns:c16="http://schemas.microsoft.com/office/drawing/2014/chart" uri="{C3380CC4-5D6E-409C-BE32-E72D297353CC}">
              <c16:uniqueId val="{0000000F-A67D-425F-AA5E-587B9DA903E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>
        <c:manualLayout>
          <c:xMode val="edge"/>
          <c:yMode val="edge"/>
          <c:x val="0.16053706396891787"/>
          <c:y val="0.72213261444846188"/>
          <c:w val="0.70516005498821677"/>
          <c:h val="0.14538528516911786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u="none" strike="noStrike" baseline="0"/>
              <a:t>Situatia la 30.06.2023 comparativ cu 30.06.2022 a vanzarilor pe segmente de piata la nivelul Antibiotice S.A. si a pietei totale(%)</a:t>
            </a:r>
            <a:endParaRPr lang="en-US"/>
          </a:p>
        </c:rich>
      </c:tx>
      <c:layout>
        <c:manualLayout>
          <c:xMode val="edge"/>
          <c:yMode val="edge"/>
          <c:x val="0.10585671036644716"/>
          <c:y val="2.501563477173233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'seg de piata'!$A$3</c:f>
              <c:strCache>
                <c:ptCount val="1"/>
                <c:pt idx="0">
                  <c:v>Hospital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'seg de piata'!$B$2:$G$2</c:f>
              <c:strCache>
                <c:ptCount val="2"/>
                <c:pt idx="0">
                  <c:v>Evolutia pietei (%)</c:v>
                </c:pt>
                <c:pt idx="1">
                  <c:v>Evolutia ATB in piata (%)</c:v>
                </c:pt>
              </c:strCache>
            </c:strRef>
          </c:cat>
          <c:val>
            <c:numRef>
              <c:f>'seg de piata'!$B$3:$G$3</c:f>
              <c:numCache>
                <c:formatCode>General</c:formatCode>
                <c:ptCount val="2"/>
                <c:pt idx="0">
                  <c:v>14.9</c:v>
                </c:pt>
                <c:pt idx="1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34-4F1B-A142-B8C2E7274885}"/>
            </c:ext>
          </c:extLst>
        </c:ser>
        <c:ser>
          <c:idx val="1"/>
          <c:order val="1"/>
          <c:tx>
            <c:strRef>
              <c:f>'seg de piata'!$A$4</c:f>
              <c:strCache>
                <c:ptCount val="1"/>
                <c:pt idx="0">
                  <c:v>Lanturi nationale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'seg de piata'!$B$2:$G$2</c:f>
              <c:strCache>
                <c:ptCount val="2"/>
                <c:pt idx="0">
                  <c:v>Evolutia pietei (%)</c:v>
                </c:pt>
                <c:pt idx="1">
                  <c:v>Evolutia ATB in piata (%)</c:v>
                </c:pt>
              </c:strCache>
            </c:strRef>
          </c:cat>
          <c:val>
            <c:numRef>
              <c:f>'seg de piata'!$B$4:$G$4</c:f>
              <c:numCache>
                <c:formatCode>General</c:formatCode>
                <c:ptCount val="2"/>
                <c:pt idx="0">
                  <c:v>11</c:v>
                </c:pt>
                <c:pt idx="1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34-4F1B-A142-B8C2E7274885}"/>
            </c:ext>
          </c:extLst>
        </c:ser>
        <c:ser>
          <c:idx val="2"/>
          <c:order val="2"/>
          <c:tx>
            <c:strRef>
              <c:f>'seg de piata'!$A$5</c:f>
              <c:strCache>
                <c:ptCount val="1"/>
                <c:pt idx="0">
                  <c:v>Farmacii independente si minilanturi </c:v>
                </c:pt>
              </c:strCache>
            </c:strRef>
          </c:tx>
          <c:spPr>
            <a:solidFill>
              <a:srgbClr val="CF1720">
                <a:lumMod val="20000"/>
                <a:lumOff val="80000"/>
              </a:srgbClr>
            </a:solidFill>
            <a:ln>
              <a:solidFill>
                <a:schemeClr val="accent3">
                  <a:lumMod val="20000"/>
                  <a:lumOff val="8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'seg de piata'!$B$2:$G$2</c:f>
              <c:strCache>
                <c:ptCount val="2"/>
                <c:pt idx="0">
                  <c:v>Evolutia pietei (%)</c:v>
                </c:pt>
                <c:pt idx="1">
                  <c:v>Evolutia ATB in piata (%)</c:v>
                </c:pt>
              </c:strCache>
            </c:strRef>
          </c:cat>
          <c:val>
            <c:numRef>
              <c:f>'seg de piata'!$B$5:$G$5</c:f>
              <c:numCache>
                <c:formatCode>General</c:formatCode>
                <c:ptCount val="2"/>
                <c:pt idx="0">
                  <c:v>16.399999999999999</c:v>
                </c:pt>
                <c:pt idx="1">
                  <c:v>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34-4F1B-A142-B8C2E72748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10730624"/>
        <c:axId val="110740608"/>
      </c:barChart>
      <c:catAx>
        <c:axId val="110730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0740608"/>
        <c:crosses val="autoZero"/>
        <c:auto val="1"/>
        <c:lblAlgn val="ctr"/>
        <c:lblOffset val="100"/>
        <c:noMultiLvlLbl val="0"/>
      </c:catAx>
      <c:valAx>
        <c:axId val="1107406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crossAx val="1107306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>
                <a:solidFill>
                  <a:sysClr val="windowText" lastClr="000000"/>
                </a:solidFill>
              </a:rPr>
              <a:t>Antibiotice - ponderea valorica a vanzarilor pe clase terapeutice </a:t>
            </a:r>
          </a:p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>
                <a:solidFill>
                  <a:sysClr val="windowText" lastClr="000000"/>
                </a:solidFill>
              </a:rPr>
              <a:t>semestrul I 2023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9043638289675877E-2"/>
          <c:y val="0.24259854371346598"/>
          <c:w val="0.87893607901585369"/>
          <c:h val="0.75740145628653555"/>
        </c:manualLayout>
      </c:layout>
      <c:ofPieChart>
        <c:ofPieType val="pie"/>
        <c:varyColors val="1"/>
        <c:ser>
          <c:idx val="0"/>
          <c:order val="0"/>
          <c:tx>
            <c:strRef>
              <c:f>'ATB - 3 - clase'!$D$41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D0-48F3-B9D1-85CF1BFD46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D0-48F3-B9D1-85CF1BFD46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4D0-48F3-B9D1-85CF1BFD46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4D0-48F3-B9D1-85CF1BFD46DE}"/>
              </c:ext>
            </c:extLst>
          </c:dPt>
          <c:dPt>
            <c:idx val="4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4D0-48F3-B9D1-85CF1BFD46D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4D0-48F3-B9D1-85CF1BFD46D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4D0-48F3-B9D1-85CF1BFD46D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4D0-48F3-B9D1-85CF1BFD46DE}"/>
              </c:ext>
            </c:extLst>
          </c:dPt>
          <c:dPt>
            <c:idx val="8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4D0-48F3-B9D1-85CF1BFD46DE}"/>
              </c:ext>
            </c:extLst>
          </c:dPt>
          <c:dPt>
            <c:idx val="9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4D0-48F3-B9D1-85CF1BFD46DE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4D0-48F3-B9D1-85CF1BFD46DE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4D0-48F3-B9D1-85CF1BFD46DE}"/>
              </c:ext>
            </c:extLst>
          </c:dPt>
          <c:dLbls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C4D0-48F3-B9D1-85CF1BFD46DE}"/>
                </c:ext>
              </c:extLst>
            </c:dLbl>
            <c:dLbl>
              <c:idx val="3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C4D0-48F3-B9D1-85CF1BFD46DE}"/>
                </c:ext>
              </c:extLst>
            </c:dLbl>
            <c:dLbl>
              <c:idx val="4"/>
              <c:layout>
                <c:manualLayout>
                  <c:x val="1.7234510364008793E-2"/>
                  <c:y val="-3.832097019733503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36282160537754"/>
                      <c:h val="0.148645281577311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4D0-48F3-B9D1-85CF1BFD46DE}"/>
                </c:ext>
              </c:extLst>
            </c:dLbl>
            <c:dLbl>
              <c:idx val="8"/>
              <c:layout>
                <c:manualLayout>
                  <c:x val="-1.3644887966967188E-2"/>
                  <c:y val="-0.11127148801169527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483417958199247E-2"/>
                      <c:h val="0.130355107707678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C4D0-48F3-B9D1-85CF1BFD46DE}"/>
                </c:ext>
              </c:extLst>
            </c:dLbl>
            <c:dLbl>
              <c:idx val="9"/>
              <c:layout>
                <c:manualLayout>
                  <c:x val="-2.1624977181813838E-4"/>
                  <c:y val="-2.3947955165232508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961887043082279E-2"/>
                      <c:h val="0.16125307898418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C4D0-48F3-B9D1-85CF1BFD46DE}"/>
                </c:ext>
              </c:extLst>
            </c:dLbl>
            <c:dLbl>
              <c:idx val="10"/>
              <c:layout>
                <c:manualLayout>
                  <c:x val="1.1541895739561849E-2"/>
                  <c:y val="0.1205056021833485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4D0-48F3-B9D1-85CF1BFD46D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'ATB - 3 - clase'!$C$42:$C$52</c:f>
              <c:strCache>
                <c:ptCount val="11"/>
                <c:pt idx="0">
                  <c:v>Antiinfectioase</c:v>
                </c:pt>
                <c:pt idx="1">
                  <c:v>Preparate Dermatologice</c:v>
                </c:pt>
                <c:pt idx="2">
                  <c:v>Sistem Cardiovascular</c:v>
                </c:pt>
                <c:pt idx="3">
                  <c:v>Tract Digestiv</c:v>
                </c:pt>
                <c:pt idx="4">
                  <c:v>Sistem Musculo-Scheletic</c:v>
                </c:pt>
                <c:pt idx="5">
                  <c:v>Sistem Nervos Central</c:v>
                </c:pt>
                <c:pt idx="6">
                  <c:v>Organe Senzoriale</c:v>
                </c:pt>
                <c:pt idx="7">
                  <c:v>Aparat Uro-Genital</c:v>
                </c:pt>
                <c:pt idx="8">
                  <c:v>Sange si Organe</c:v>
                </c:pt>
                <c:pt idx="9">
                  <c:v>Sistem Respirator</c:v>
                </c:pt>
                <c:pt idx="10">
                  <c:v>Varia</c:v>
                </c:pt>
              </c:strCache>
            </c:strRef>
          </c:cat>
          <c:val>
            <c:numRef>
              <c:f>'ATB - 3 - clase'!$D$42:$D$52</c:f>
              <c:numCache>
                <c:formatCode>#,##0</c:formatCode>
                <c:ptCount val="11"/>
                <c:pt idx="0">
                  <c:v>146774419.55559468</c:v>
                </c:pt>
                <c:pt idx="1">
                  <c:v>33124211.359006181</c:v>
                </c:pt>
                <c:pt idx="2">
                  <c:v>24444721.046619646</c:v>
                </c:pt>
                <c:pt idx="3">
                  <c:v>18230879.723632075</c:v>
                </c:pt>
                <c:pt idx="4">
                  <c:v>11523102.150138378</c:v>
                </c:pt>
                <c:pt idx="5">
                  <c:v>11044045.186135039</c:v>
                </c:pt>
                <c:pt idx="6">
                  <c:v>7194112.1860535145</c:v>
                </c:pt>
                <c:pt idx="7">
                  <c:v>3433319.3808910851</c:v>
                </c:pt>
                <c:pt idx="8">
                  <c:v>854286.41878700326</c:v>
                </c:pt>
                <c:pt idx="9">
                  <c:v>652100.34963178704</c:v>
                </c:pt>
                <c:pt idx="10">
                  <c:v>180676.32992935178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C4D0-48F3-B9D1-85CF1BFD46DE}"/>
            </c:ext>
          </c:extLst>
        </c:ser>
        <c:ser>
          <c:idx val="1"/>
          <c:order val="1"/>
          <c:tx>
            <c:strRef>
              <c:f>'ATB - 3 - clase'!$E$41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C4D0-48F3-B9D1-85CF1BFD46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C4D0-48F3-B9D1-85CF1BFD46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C4D0-48F3-B9D1-85CF1BFD46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0-C4D0-48F3-B9D1-85CF1BFD46D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2-C4D0-48F3-B9D1-85CF1BFD46D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C4D0-48F3-B9D1-85CF1BFD46D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C4D0-48F3-B9D1-85CF1BFD46D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C4D0-48F3-B9D1-85CF1BFD46D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C4D0-48F3-B9D1-85CF1BFD46DE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C4D0-48F3-B9D1-85CF1BFD46DE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E-C4D0-48F3-B9D1-85CF1BFD46DE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0-C4D0-48F3-B9D1-85CF1BFD46DE}"/>
              </c:ext>
            </c:extLst>
          </c:dPt>
          <c:dLbls>
            <c:dLbl>
              <c:idx val="8"/>
              <c:layout>
                <c:manualLayout>
                  <c:x val="2.9516112388679301E-2"/>
                  <c:y val="-3.43310791961229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C4D0-48F3-B9D1-85CF1BFD46DE}"/>
                </c:ext>
              </c:extLst>
            </c:dLbl>
            <c:dLbl>
              <c:idx val="9"/>
              <c:layout>
                <c:manualLayout>
                  <c:x val="1.7709667433207562E-2"/>
                  <c:y val="-2.4031755437286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C4D0-48F3-B9D1-85CF1BFD46DE}"/>
                </c:ext>
              </c:extLst>
            </c:dLbl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'ATB - 3 - clase'!$C$42:$C$52</c:f>
              <c:strCache>
                <c:ptCount val="11"/>
                <c:pt idx="0">
                  <c:v>Antiinfectioase</c:v>
                </c:pt>
                <c:pt idx="1">
                  <c:v>Preparate Dermatologice</c:v>
                </c:pt>
                <c:pt idx="2">
                  <c:v>Sistem Cardiovascular</c:v>
                </c:pt>
                <c:pt idx="3">
                  <c:v>Tract Digestiv</c:v>
                </c:pt>
                <c:pt idx="4">
                  <c:v>Sistem Musculo-Scheletic</c:v>
                </c:pt>
                <c:pt idx="5">
                  <c:v>Sistem Nervos Central</c:v>
                </c:pt>
                <c:pt idx="6">
                  <c:v>Organe Senzoriale</c:v>
                </c:pt>
                <c:pt idx="7">
                  <c:v>Aparat Uro-Genital</c:v>
                </c:pt>
                <c:pt idx="8">
                  <c:v>Sange si Organe</c:v>
                </c:pt>
                <c:pt idx="9">
                  <c:v>Sistem Respirator</c:v>
                </c:pt>
                <c:pt idx="10">
                  <c:v>Varia</c:v>
                </c:pt>
              </c:strCache>
            </c:strRef>
          </c:cat>
          <c:val>
            <c:numRef>
              <c:f>'ATB - 3 - clase'!$E$42:$E$52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31-C4D0-48F3-B9D1-85CF1BFD4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76"/>
        <c:splitType val="pos"/>
        <c:splitPos val="6"/>
        <c:secondPieSize val="75"/>
        <c:ser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Ponderea segmentelor de business pe pietele</a:t>
            </a:r>
            <a:r>
              <a:rPr lang="en-GB" baseline="0"/>
              <a:t> internationale</a:t>
            </a:r>
            <a:r>
              <a:rPr lang="en-GB"/>
              <a:t> </a:t>
            </a:r>
          </a:p>
        </c:rich>
      </c:tx>
      <c:layout>
        <c:manualLayout>
          <c:xMode val="edge"/>
          <c:yMode val="edge"/>
          <c:x val="0.15545843944228194"/>
          <c:y val="2.857142857142858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'produse finite, export'!$G$8</c:f>
              <c:strCache>
                <c:ptCount val="1"/>
                <c:pt idx="0">
                  <c:v>Produse finite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'produse finite, export'!$F$9:$F$10</c:f>
              <c:strCache>
                <c:ptCount val="2"/>
                <c:pt idx="0">
                  <c:v>Sem.I 2022</c:v>
                </c:pt>
                <c:pt idx="1">
                  <c:v>Sem. I 2023</c:v>
                </c:pt>
              </c:strCache>
            </c:strRef>
          </c:cat>
          <c:val>
            <c:numRef>
              <c:f>'produse finite, export'!$G$9:$G$10</c:f>
              <c:numCache>
                <c:formatCode>0%</c:formatCode>
                <c:ptCount val="2"/>
                <c:pt idx="0">
                  <c:v>0.53410283315844764</c:v>
                </c:pt>
                <c:pt idx="1">
                  <c:v>0.58347245409015036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8-4D98-9987-2C2EBF2C7904}"/>
            </c:ext>
          </c:extLst>
        </c:ser>
        <c:ser>
          <c:idx val="1"/>
          <c:order val="1"/>
          <c:tx>
            <c:strRef>
              <c:f>'produse finite, export'!$H$8</c:f>
              <c:strCache>
                <c:ptCount val="1"/>
                <c:pt idx="0">
                  <c:v>Nistatina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'produse finite, export'!$F$9:$F$10</c:f>
              <c:strCache>
                <c:ptCount val="2"/>
                <c:pt idx="0">
                  <c:v>Sem.I 2022</c:v>
                </c:pt>
                <c:pt idx="1">
                  <c:v>Sem. I 2023</c:v>
                </c:pt>
              </c:strCache>
            </c:strRef>
          </c:cat>
          <c:val>
            <c:numRef>
              <c:f>'produse finite, export'!$H$9:$H$10</c:f>
              <c:numCache>
                <c:formatCode>0%</c:formatCode>
                <c:ptCount val="2"/>
                <c:pt idx="0">
                  <c:v>0.46589716684155297</c:v>
                </c:pt>
                <c:pt idx="1">
                  <c:v>0.41652754590985069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A8-4D98-9987-2C2EBF2C79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1036672"/>
        <c:axId val="111050752"/>
      </c:barChart>
      <c:catAx>
        <c:axId val="11103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50752"/>
        <c:crosses val="autoZero"/>
        <c:auto val="1"/>
        <c:lblAlgn val="ctr"/>
        <c:lblOffset val="100"/>
        <c:noMultiLvlLbl val="0"/>
      </c:catAx>
      <c:valAx>
        <c:axId val="111050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3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dirty="0" err="1">
                <a:solidFill>
                  <a:sysClr val="windowText" lastClr="000000"/>
                </a:solidFill>
              </a:rPr>
              <a:t>Distributia</a:t>
            </a:r>
            <a:r>
              <a:rPr lang="en-GB" dirty="0">
                <a:solidFill>
                  <a:sysClr val="windowText" lastClr="000000"/>
                </a:solidFill>
              </a:rPr>
              <a:t> </a:t>
            </a:r>
            <a:r>
              <a:rPr lang="en-GB" dirty="0" err="1">
                <a:solidFill>
                  <a:sysClr val="windowText" lastClr="000000"/>
                </a:solidFill>
              </a:rPr>
              <a:t>valoric</a:t>
            </a:r>
            <a:r>
              <a:rPr lang="en-US" dirty="0">
                <a:solidFill>
                  <a:sysClr val="windowText" lastClr="000000"/>
                </a:solidFill>
              </a:rPr>
              <a:t>a</a:t>
            </a:r>
            <a:r>
              <a:rPr lang="en-GB" dirty="0">
                <a:solidFill>
                  <a:sysClr val="windowText" lastClr="000000"/>
                </a:solidFill>
              </a:rPr>
              <a:t> a </a:t>
            </a:r>
            <a:r>
              <a:rPr lang="en-GB" dirty="0" err="1">
                <a:solidFill>
                  <a:sysClr val="windowText" lastClr="000000"/>
                </a:solidFill>
              </a:rPr>
              <a:t>produc</a:t>
            </a:r>
            <a:r>
              <a:rPr lang="en-US" dirty="0">
                <a:solidFill>
                  <a:sysClr val="windowText" lastClr="000000"/>
                </a:solidFill>
              </a:rPr>
              <a:t>t</a:t>
            </a:r>
            <a:r>
              <a:rPr lang="en-GB" dirty="0" err="1">
                <a:solidFill>
                  <a:sysClr val="windowText" lastClr="000000"/>
                </a:solidFill>
              </a:rPr>
              <a:t>iei</a:t>
            </a:r>
            <a:r>
              <a:rPr lang="en-GB" dirty="0">
                <a:solidFill>
                  <a:sysClr val="windowText" lastClr="000000"/>
                </a:solidFill>
              </a:rPr>
              <a:t> </a:t>
            </a:r>
            <a:r>
              <a:rPr lang="en-GB" dirty="0" err="1">
                <a:solidFill>
                  <a:sysClr val="windowText" lastClr="000000"/>
                </a:solidFill>
              </a:rPr>
              <a:t>realizat</a:t>
            </a:r>
            <a:r>
              <a:rPr lang="en-US" dirty="0">
                <a:solidFill>
                  <a:sysClr val="windowText" lastClr="000000"/>
                </a:solidFill>
              </a:rPr>
              <a:t>a</a:t>
            </a:r>
            <a:r>
              <a:rPr lang="en-GB" dirty="0">
                <a:solidFill>
                  <a:sysClr val="windowText" lastClr="000000"/>
                </a:solidFill>
              </a:rPr>
              <a:t> </a:t>
            </a:r>
            <a:r>
              <a:rPr lang="ro-RO" dirty="0">
                <a:solidFill>
                  <a:sysClr val="windowText" lastClr="000000"/>
                </a:solidFill>
              </a:rPr>
              <a:t>î</a:t>
            </a:r>
            <a:r>
              <a:rPr lang="en-GB" dirty="0">
                <a:solidFill>
                  <a:sysClr val="windowText" lastClr="000000"/>
                </a:solidFill>
              </a:rPr>
              <a:t>n </a:t>
            </a:r>
            <a:endParaRPr lang="ro-RO" dirty="0">
              <a:solidFill>
                <a:sysClr val="windowText" lastClr="000000"/>
              </a:solidFill>
            </a:endParaRPr>
          </a:p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dirty="0" err="1">
                <a:solidFill>
                  <a:sysClr val="windowText" lastClr="000000"/>
                </a:solidFill>
              </a:rPr>
              <a:t>semestrul</a:t>
            </a:r>
            <a:r>
              <a:rPr lang="en-GB" baseline="0" dirty="0">
                <a:solidFill>
                  <a:sysClr val="windowText" lastClr="000000"/>
                </a:solidFill>
              </a:rPr>
              <a:t> I </a:t>
            </a:r>
            <a:r>
              <a:rPr lang="en-GB" baseline="0" dirty="0" err="1">
                <a:solidFill>
                  <a:sysClr val="windowText" lastClr="000000"/>
                </a:solidFill>
              </a:rPr>
              <a:t>anul</a:t>
            </a:r>
            <a:r>
              <a:rPr lang="en-GB" baseline="0" dirty="0">
                <a:solidFill>
                  <a:sysClr val="windowText" lastClr="000000"/>
                </a:solidFill>
              </a:rPr>
              <a:t> 2023 </a:t>
            </a:r>
            <a:r>
              <a:rPr lang="en-GB" baseline="0" dirty="0" err="1">
                <a:solidFill>
                  <a:sysClr val="windowText" lastClr="000000"/>
                </a:solidFill>
              </a:rPr>
              <a:t>pe</a:t>
            </a:r>
            <a:r>
              <a:rPr lang="en-GB" baseline="0" dirty="0">
                <a:solidFill>
                  <a:sysClr val="windowText" lastClr="000000"/>
                </a:solidFill>
              </a:rPr>
              <a:t> </a:t>
            </a:r>
            <a:r>
              <a:rPr lang="en-GB" baseline="0" dirty="0" err="1">
                <a:solidFill>
                  <a:sysClr val="windowText" lastClr="000000"/>
                </a:solidFill>
              </a:rPr>
              <a:t>divizii</a:t>
            </a:r>
            <a:r>
              <a:rPr lang="en-GB" baseline="0" dirty="0">
                <a:solidFill>
                  <a:sysClr val="windowText" lastClr="000000"/>
                </a:solidFill>
              </a:rPr>
              <a:t> de </a:t>
            </a:r>
            <a:r>
              <a:rPr lang="en-GB" baseline="0" dirty="0" err="1">
                <a:solidFill>
                  <a:sysClr val="windowText" lastClr="000000"/>
                </a:solidFill>
              </a:rPr>
              <a:t>produc</a:t>
            </a:r>
            <a:r>
              <a:rPr lang="en-US" baseline="0" dirty="0">
                <a:solidFill>
                  <a:sysClr val="windowText" lastClr="000000"/>
                </a:solidFill>
              </a:rPr>
              <a:t>t</a:t>
            </a:r>
            <a:r>
              <a:rPr lang="en-GB" baseline="0" dirty="0" err="1">
                <a:solidFill>
                  <a:sysClr val="windowText" lastClr="000000"/>
                </a:solidFill>
              </a:rPr>
              <a:t>ie</a:t>
            </a:r>
            <a:endParaRPr lang="en-GB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2052654322679877"/>
          <c:y val="2.777781635373847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productie!$A$2:$A$4</c:f>
              <c:strCache>
                <c:ptCount val="3"/>
                <c:pt idx="0">
                  <c:v>Divizia Produse Topice</c:v>
                </c:pt>
                <c:pt idx="1">
                  <c:v>Divizia Solide Orale</c:v>
                </c:pt>
                <c:pt idx="2">
                  <c:v>Divizia Sterile Injectabile si Substante Active</c:v>
                </c:pt>
              </c:strCache>
            </c:strRef>
          </c:cat>
          <c:val>
            <c:numRef>
              <c:f>productie!$B$2:$B$4</c:f>
              <c:numCache>
                <c:formatCode>0.0%</c:formatCode>
                <c:ptCount val="3"/>
                <c:pt idx="0">
                  <c:v>0.21400000000000011</c:v>
                </c:pt>
                <c:pt idx="1">
                  <c:v>0.38000000000000023</c:v>
                </c:pt>
                <c:pt idx="2">
                  <c:v>0.40600000000000008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1D-48A6-884A-775BE28A7F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526336"/>
        <c:axId val="118527872"/>
      </c:barChart>
      <c:catAx>
        <c:axId val="11852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27872"/>
        <c:crosses val="autoZero"/>
        <c:auto val="1"/>
        <c:lblAlgn val="ctr"/>
        <c:lblOffset val="100"/>
        <c:noMultiLvlLbl val="0"/>
      </c:catAx>
      <c:valAx>
        <c:axId val="118527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2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 err="1">
                <a:solidFill>
                  <a:schemeClr val="tx1"/>
                </a:solidFill>
              </a:rPr>
              <a:t>Situatia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comparativa</a:t>
            </a:r>
            <a:r>
              <a:rPr lang="en-US" sz="1600" b="1" dirty="0">
                <a:solidFill>
                  <a:schemeClr val="tx1"/>
                </a:solidFill>
              </a:rPr>
              <a:t> a </a:t>
            </a:r>
            <a:r>
              <a:rPr lang="en-GB" sz="1600" b="1" dirty="0" err="1">
                <a:solidFill>
                  <a:schemeClr val="tx1"/>
                </a:solidFill>
              </a:rPr>
              <a:t>cifrei</a:t>
            </a:r>
            <a:r>
              <a:rPr lang="en-GB" sz="1600" b="1" dirty="0">
                <a:solidFill>
                  <a:schemeClr val="tx1"/>
                </a:solidFill>
              </a:rPr>
              <a:t> de </a:t>
            </a:r>
            <a:r>
              <a:rPr lang="en-GB" sz="1600" b="1" dirty="0" err="1">
                <a:solidFill>
                  <a:schemeClr val="tx1"/>
                </a:solidFill>
              </a:rPr>
              <a:t>afaceri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totale</a:t>
            </a:r>
            <a:r>
              <a:rPr lang="en-US" sz="1600" b="1" dirty="0">
                <a:solidFill>
                  <a:schemeClr val="tx1"/>
                </a:solidFill>
              </a:rPr>
              <a:t>, a </a:t>
            </a:r>
            <a:r>
              <a:rPr lang="en-US" sz="1600" b="1" dirty="0" err="1">
                <a:solidFill>
                  <a:schemeClr val="tx1"/>
                </a:solidFill>
              </a:rPr>
              <a:t>exportului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si</a:t>
            </a:r>
            <a:r>
              <a:rPr lang="en-US" sz="1600" b="1" dirty="0">
                <a:solidFill>
                  <a:schemeClr val="tx1"/>
                </a:solidFill>
              </a:rPr>
              <a:t> a </a:t>
            </a:r>
            <a:r>
              <a:rPr lang="en-US" sz="1600" b="1" dirty="0" err="1">
                <a:solidFill>
                  <a:schemeClr val="tx1"/>
                </a:solidFill>
              </a:rPr>
              <a:t>profitului</a:t>
            </a:r>
            <a:r>
              <a:rPr lang="en-US" sz="1600" b="1" dirty="0">
                <a:solidFill>
                  <a:schemeClr val="tx1"/>
                </a:solidFill>
              </a:rPr>
              <a:t> brut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</a:rPr>
              <a:t> la 3</a:t>
            </a:r>
            <a:r>
              <a:rPr lang="ro-RO" sz="1600" b="1" dirty="0">
                <a:solidFill>
                  <a:schemeClr val="tx1"/>
                </a:solidFill>
              </a:rPr>
              <a:t>0</a:t>
            </a:r>
            <a:r>
              <a:rPr lang="en-US" sz="1600" b="1" dirty="0">
                <a:solidFill>
                  <a:schemeClr val="tx1"/>
                </a:solidFill>
              </a:rPr>
              <a:t>.0</a:t>
            </a:r>
            <a:r>
              <a:rPr lang="ro-RO" sz="1600" b="1" dirty="0">
                <a:solidFill>
                  <a:schemeClr val="tx1"/>
                </a:solidFill>
              </a:rPr>
              <a:t>6</a:t>
            </a:r>
            <a:r>
              <a:rPr lang="en-US" sz="1600" b="1" dirty="0">
                <a:solidFill>
                  <a:schemeClr val="tx1"/>
                </a:solidFill>
              </a:rPr>
              <a:t>.2023 </a:t>
            </a:r>
            <a:r>
              <a:rPr lang="en-US" sz="1600" b="1" dirty="0" err="1">
                <a:solidFill>
                  <a:schemeClr val="tx1"/>
                </a:solidFill>
              </a:rPr>
              <a:t>vs</a:t>
            </a:r>
            <a:r>
              <a:rPr lang="en-US" sz="1600" b="1" dirty="0">
                <a:solidFill>
                  <a:schemeClr val="tx1"/>
                </a:solidFill>
              </a:rPr>
              <a:t> 3</a:t>
            </a:r>
            <a:r>
              <a:rPr lang="ro-RO" sz="1600" b="1" dirty="0">
                <a:solidFill>
                  <a:schemeClr val="tx1"/>
                </a:solidFill>
              </a:rPr>
              <a:t>0</a:t>
            </a:r>
            <a:r>
              <a:rPr lang="en-US" sz="1600" b="1" dirty="0">
                <a:solidFill>
                  <a:schemeClr val="tx1"/>
                </a:solidFill>
              </a:rPr>
              <a:t>.0</a:t>
            </a:r>
            <a:r>
              <a:rPr lang="ro-RO" sz="1600" b="1" dirty="0">
                <a:solidFill>
                  <a:schemeClr val="tx1"/>
                </a:solidFill>
              </a:rPr>
              <a:t>6</a:t>
            </a:r>
            <a:r>
              <a:rPr lang="en-US" sz="1600" b="1" dirty="0">
                <a:solidFill>
                  <a:schemeClr val="tx1"/>
                </a:solidFill>
              </a:rPr>
              <a:t>.2022</a:t>
            </a:r>
            <a:endParaRPr lang="en-GB" sz="1600" b="1" dirty="0">
              <a:solidFill>
                <a:schemeClr val="tx1"/>
              </a:solidFill>
            </a:endParaRP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GB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'slide 10'!$A$4</c:f>
              <c:strCache>
                <c:ptCount val="1"/>
                <c:pt idx="0">
                  <c:v>Cifra de afaceri (mil. lei)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10'!$B$3:$C$3</c:f>
              <c:strCache>
                <c:ptCount val="2"/>
                <c:pt idx="0">
                  <c:v>Semestrul I 2023</c:v>
                </c:pt>
                <c:pt idx="1">
                  <c:v>Semestrul I 2022</c:v>
                </c:pt>
              </c:strCache>
            </c:strRef>
          </c:cat>
          <c:val>
            <c:numRef>
              <c:f>'slide 10'!$B$4:$C$4</c:f>
              <c:numCache>
                <c:formatCode>_-* #,##0.00_-;\-* #,##0.00_-;_-* "-"??_-;_-@_-</c:formatCode>
                <c:ptCount val="2"/>
                <c:pt idx="0">
                  <c:v>315.87091599999985</c:v>
                </c:pt>
                <c:pt idx="1">
                  <c:v>248.61897399999998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77-49A6-B3CE-510F418B3219}"/>
            </c:ext>
          </c:extLst>
        </c:ser>
        <c:ser>
          <c:idx val="3"/>
          <c:order val="1"/>
          <c:tx>
            <c:strRef>
              <c:f>'slide 10'!$A$5</c:f>
              <c:strCache>
                <c:ptCount val="1"/>
                <c:pt idx="0">
                  <c:v>Export (mil. lei)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10'!$B$3:$C$3</c:f>
              <c:strCache>
                <c:ptCount val="2"/>
                <c:pt idx="0">
                  <c:v>Semestrul I 2023</c:v>
                </c:pt>
                <c:pt idx="1">
                  <c:v>Semestrul I 2022</c:v>
                </c:pt>
              </c:strCache>
            </c:strRef>
          </c:cat>
          <c:val>
            <c:numRef>
              <c:f>'slide 10'!$B$5:$C$5</c:f>
              <c:numCache>
                <c:formatCode>_-* #,##0.00_-;\-* #,##0.00_-;_-* "-"??_-;_-@_-</c:formatCode>
                <c:ptCount val="2"/>
                <c:pt idx="0">
                  <c:v>119.79867900000002</c:v>
                </c:pt>
                <c:pt idx="1">
                  <c:v>95.249204000000049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77-49A6-B3CE-510F418B3219}"/>
            </c:ext>
          </c:extLst>
        </c:ser>
        <c:ser>
          <c:idx val="0"/>
          <c:order val="2"/>
          <c:tx>
            <c:strRef>
              <c:f>'slide 10'!$A$6</c:f>
              <c:strCache>
                <c:ptCount val="1"/>
                <c:pt idx="0">
                  <c:v>Profit brut (mil. lei)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'slide 10'!$B$3:$C$3</c:f>
              <c:strCache>
                <c:ptCount val="2"/>
                <c:pt idx="0">
                  <c:v>Semestrul I 2023</c:v>
                </c:pt>
                <c:pt idx="1">
                  <c:v>Semestrul I 2022</c:v>
                </c:pt>
              </c:strCache>
            </c:strRef>
          </c:cat>
          <c:val>
            <c:numRef>
              <c:f>'slide 10'!$B$6:$C$6</c:f>
              <c:numCache>
                <c:formatCode>_-* #,##0.00_-;\-* #,##0.00_-;_-* "-"??_-;_-@_-</c:formatCode>
                <c:ptCount val="2"/>
                <c:pt idx="0">
                  <c:v>72.573269999999994</c:v>
                </c:pt>
                <c:pt idx="1">
                  <c:v>35.5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77-49A6-B3CE-510F418B32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0929408"/>
        <c:axId val="110930944"/>
      </c:barChart>
      <c:catAx>
        <c:axId val="11092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930944"/>
        <c:crosses val="autoZero"/>
        <c:auto val="1"/>
        <c:lblAlgn val="ctr"/>
        <c:lblOffset val="100"/>
        <c:noMultiLvlLbl val="0"/>
      </c:catAx>
      <c:valAx>
        <c:axId val="110930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.00_-;\-* #,##0.0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92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221057-B31D-4D8A-A689-3AC2B3E911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E86488-3870-4CBC-BC73-35DC0CA3EAF4}">
      <dgm:prSet custT="1"/>
      <dgm:spPr/>
      <dgm:t>
        <a:bodyPr/>
        <a:lstStyle/>
        <a:p>
          <a:pPr rtl="0"/>
          <a:r>
            <a:rPr lang="ro-RO" sz="1600" dirty="0"/>
            <a:t>cre</a:t>
          </a:r>
          <a:r>
            <a:rPr lang="en-US" sz="1600" dirty="0"/>
            <a:t>s</a:t>
          </a:r>
          <a:r>
            <a:rPr lang="ro-RO" sz="1600" dirty="0"/>
            <a:t>terea echilibrat</a:t>
          </a:r>
          <a:r>
            <a:rPr lang="en-US" sz="1600" dirty="0"/>
            <a:t>a</a:t>
          </a:r>
          <a:r>
            <a:rPr lang="ro-RO" sz="1600" dirty="0"/>
            <a:t> a cifrei de afaceri pe pia</a:t>
          </a:r>
          <a:r>
            <a:rPr lang="en-US" sz="1600" dirty="0"/>
            <a:t>t</a:t>
          </a:r>
          <a:r>
            <a:rPr lang="ro-RO" sz="1600" dirty="0"/>
            <a:t>a intern</a:t>
          </a:r>
          <a:r>
            <a:rPr lang="en-US" sz="1600" dirty="0"/>
            <a:t>a</a:t>
          </a:r>
          <a:r>
            <a:rPr lang="ro-RO" sz="1600" dirty="0"/>
            <a:t> </a:t>
          </a:r>
          <a:r>
            <a:rPr lang="en-US" sz="1600" dirty="0"/>
            <a:t>s</a:t>
          </a:r>
          <a:r>
            <a:rPr lang="ro-RO" sz="1600" dirty="0"/>
            <a:t>i interna</a:t>
          </a:r>
          <a:r>
            <a:rPr lang="en-US" sz="1600" dirty="0"/>
            <a:t>t</a:t>
          </a:r>
          <a:r>
            <a:rPr lang="ro-RO" sz="1600" dirty="0"/>
            <a:t>ional</a:t>
          </a:r>
          <a:r>
            <a:rPr lang="en-US" sz="1600" dirty="0"/>
            <a:t>a</a:t>
          </a:r>
          <a:r>
            <a:rPr lang="ro-RO" sz="1600" dirty="0"/>
            <a:t> de 27%</a:t>
          </a:r>
          <a:endParaRPr lang="en-GB" sz="1600" dirty="0"/>
        </a:p>
      </dgm:t>
    </dgm:pt>
    <dgm:pt modelId="{27ADCE24-109E-4C8A-A2FF-BA50B8DF664F}" type="parTrans" cxnId="{6AC7047A-0478-41E9-B8F4-E144557418EF}">
      <dgm:prSet/>
      <dgm:spPr/>
      <dgm:t>
        <a:bodyPr/>
        <a:lstStyle/>
        <a:p>
          <a:endParaRPr lang="en-US" sz="1600"/>
        </a:p>
      </dgm:t>
    </dgm:pt>
    <dgm:pt modelId="{11E3F027-E608-45C6-8185-98BA832183AA}" type="sibTrans" cxnId="{6AC7047A-0478-41E9-B8F4-E144557418EF}">
      <dgm:prSet/>
      <dgm:spPr/>
      <dgm:t>
        <a:bodyPr/>
        <a:lstStyle/>
        <a:p>
          <a:endParaRPr lang="en-US" sz="1600"/>
        </a:p>
      </dgm:t>
    </dgm:pt>
    <dgm:pt modelId="{0425D5D3-04BB-4257-9F51-0C473813B988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o-RO" sz="1600" dirty="0"/>
            <a:t>cre</a:t>
          </a:r>
          <a:r>
            <a:rPr lang="en-US" sz="1600" dirty="0"/>
            <a:t>s</a:t>
          </a:r>
          <a:r>
            <a:rPr lang="ro-RO" sz="1600" dirty="0"/>
            <a:t>terea cu 27,8% a cifrei de afaceri ob</a:t>
          </a:r>
          <a:r>
            <a:rPr lang="en-US" sz="1600" dirty="0"/>
            <a:t>t</a:t>
          </a:r>
          <a:r>
            <a:rPr lang="ro-RO" sz="1600" dirty="0"/>
            <a:t>inute pe piața intern</a:t>
          </a:r>
          <a:r>
            <a:rPr lang="en-US" sz="1600" dirty="0"/>
            <a:t>a</a:t>
          </a:r>
          <a:r>
            <a:rPr lang="ro-RO" sz="1600" dirty="0"/>
            <a:t>, consolid</a:t>
          </a:r>
          <a:r>
            <a:rPr lang="en-US" sz="1600" dirty="0"/>
            <a:t>a</a:t>
          </a:r>
          <a:r>
            <a:rPr lang="ro-RO" sz="1600" dirty="0"/>
            <a:t>nd </a:t>
          </a:r>
          <a:r>
            <a:rPr lang="en-US" sz="1600" dirty="0" err="1"/>
            <a:t>i</a:t>
          </a:r>
          <a:r>
            <a:rPr lang="ro-RO" sz="1600" dirty="0"/>
            <a:t>n structur</a:t>
          </a:r>
          <a:r>
            <a:rPr lang="en-US" sz="1600" dirty="0"/>
            <a:t>a</a:t>
          </a:r>
          <a:r>
            <a:rPr lang="ro-RO" sz="1600" dirty="0"/>
            <a:t> profitabilitatea companiei</a:t>
          </a:r>
          <a:endParaRPr lang="en-GB" sz="1600" dirty="0"/>
        </a:p>
      </dgm:t>
    </dgm:pt>
    <dgm:pt modelId="{538DBBC7-21F8-4FB3-B4B6-4303F6BDB34B}" type="parTrans" cxnId="{5DE13609-3392-4226-87CD-C35F17B8D19D}">
      <dgm:prSet/>
      <dgm:spPr/>
      <dgm:t>
        <a:bodyPr/>
        <a:lstStyle/>
        <a:p>
          <a:endParaRPr lang="en-US" sz="1600"/>
        </a:p>
      </dgm:t>
    </dgm:pt>
    <dgm:pt modelId="{12AD29F6-4707-4F07-AA55-B95518522698}" type="sibTrans" cxnId="{5DE13609-3392-4226-87CD-C35F17B8D19D}">
      <dgm:prSet/>
      <dgm:spPr/>
      <dgm:t>
        <a:bodyPr/>
        <a:lstStyle/>
        <a:p>
          <a:endParaRPr lang="en-US" sz="1600"/>
        </a:p>
      </dgm:t>
    </dgm:pt>
    <dgm:pt modelId="{9A47F049-6592-4F5F-BBE4-0E2C1EEFFCFF}">
      <dgm:prSet custT="1"/>
      <dgm:spPr/>
      <dgm:t>
        <a:bodyPr/>
        <a:lstStyle/>
        <a:p>
          <a:pPr rtl="0"/>
          <a:r>
            <a:rPr lang="ro-RO" sz="1600" dirty="0"/>
            <a:t>a realizat un profit net de 62 milioane lei, comparativ cu valoarea de 33,9 milioane lei </a:t>
          </a:r>
          <a:r>
            <a:rPr lang="en-US" sz="1600" dirty="0" err="1"/>
            <a:t>i</a:t>
          </a:r>
          <a:r>
            <a:rPr lang="ro-RO" sz="1600" dirty="0"/>
            <a:t>nregistrat</a:t>
          </a:r>
          <a:r>
            <a:rPr lang="en-US" sz="1600" dirty="0"/>
            <a:t>a</a:t>
          </a:r>
          <a:r>
            <a:rPr lang="ro-RO" sz="1600" dirty="0"/>
            <a:t> la 30.06.2022</a:t>
          </a:r>
          <a:endParaRPr lang="en-GB" sz="1600" dirty="0"/>
        </a:p>
      </dgm:t>
    </dgm:pt>
    <dgm:pt modelId="{A960BFEA-2844-4F8A-9154-B371A6D131EE}" type="parTrans" cxnId="{0DFC87AF-7EC3-4EBB-8724-A9474B2A3DC0}">
      <dgm:prSet/>
      <dgm:spPr/>
      <dgm:t>
        <a:bodyPr/>
        <a:lstStyle/>
        <a:p>
          <a:endParaRPr lang="en-US" sz="1600"/>
        </a:p>
      </dgm:t>
    </dgm:pt>
    <dgm:pt modelId="{D6ED601D-9035-4ED8-B4AC-FA7A003B6FF0}" type="sibTrans" cxnId="{0DFC87AF-7EC3-4EBB-8724-A9474B2A3DC0}">
      <dgm:prSet/>
      <dgm:spPr/>
      <dgm:t>
        <a:bodyPr/>
        <a:lstStyle/>
        <a:p>
          <a:endParaRPr lang="en-US" sz="1600"/>
        </a:p>
      </dgm:t>
    </dgm:pt>
    <dgm:pt modelId="{7424F3AC-CA8B-4599-AA72-B664C8B0DFF1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o-RO" sz="1600" dirty="0"/>
            <a:t>cre</a:t>
          </a:r>
          <a:r>
            <a:rPr lang="en-US" sz="1600" dirty="0"/>
            <a:t>s</a:t>
          </a:r>
          <a:r>
            <a:rPr lang="ro-RO" sz="1600" dirty="0"/>
            <a:t>terea valorii free – float</a:t>
          </a:r>
          <a:r>
            <a:rPr lang="en-GB" sz="1600" dirty="0"/>
            <a:t>-</a:t>
          </a:r>
          <a:r>
            <a:rPr lang="en-GB" sz="1600"/>
            <a:t>ului</a:t>
          </a:r>
          <a:r>
            <a:rPr lang="ro-RO" sz="1600"/>
            <a:t> </a:t>
          </a:r>
          <a:r>
            <a:rPr lang="ro-RO" sz="1600" dirty="0"/>
            <a:t>la valoarea de 44,6 milioane euro, la 31.07 2023, de la valoarea de 36 milioane euro la 30.12.2022</a:t>
          </a:r>
          <a:endParaRPr lang="en-GB" sz="1600" dirty="0"/>
        </a:p>
      </dgm:t>
    </dgm:pt>
    <dgm:pt modelId="{BE216531-FDB4-48CA-B8C4-586BB023C799}" type="parTrans" cxnId="{311021D6-C580-4DDD-AF42-DE63A6611AA6}">
      <dgm:prSet/>
      <dgm:spPr/>
      <dgm:t>
        <a:bodyPr/>
        <a:lstStyle/>
        <a:p>
          <a:endParaRPr lang="en-US" sz="1600"/>
        </a:p>
      </dgm:t>
    </dgm:pt>
    <dgm:pt modelId="{9FF882D4-B89E-487A-84A4-68DE7B4CB455}" type="sibTrans" cxnId="{311021D6-C580-4DDD-AF42-DE63A6611AA6}">
      <dgm:prSet/>
      <dgm:spPr/>
      <dgm:t>
        <a:bodyPr/>
        <a:lstStyle/>
        <a:p>
          <a:endParaRPr lang="en-US" sz="1600"/>
        </a:p>
      </dgm:t>
    </dgm:pt>
    <dgm:pt modelId="{E8624C82-C6BA-4B89-9D06-5AB0117624BA}">
      <dgm:prSet custT="1"/>
      <dgm:spPr/>
      <dgm:t>
        <a:bodyPr/>
        <a:lstStyle/>
        <a:p>
          <a:pPr rtl="0"/>
          <a:r>
            <a:rPr lang="ro-RO" sz="1600" dirty="0"/>
            <a:t>atragerea de fonduri nerambursabile </a:t>
          </a:r>
          <a:r>
            <a:rPr lang="en-US" sz="1600" dirty="0" err="1"/>
            <a:t>i</a:t>
          </a:r>
          <a:r>
            <a:rPr lang="ro-RO" sz="1600" dirty="0"/>
            <a:t>n valoare de peste 85 milioane lei pentru o capacitate de produc</a:t>
          </a:r>
          <a:r>
            <a:rPr lang="en-US" sz="1600" dirty="0"/>
            <a:t>t</a:t>
          </a:r>
          <a:r>
            <a:rPr lang="ro-RO" sz="1600" dirty="0"/>
            <a:t>ie a produselor sterile, solu</a:t>
          </a:r>
          <a:r>
            <a:rPr lang="en-US" sz="1600" dirty="0"/>
            <a:t>t</a:t>
          </a:r>
          <a:r>
            <a:rPr lang="ro-RO" sz="1600" dirty="0"/>
            <a:t>ii </a:t>
          </a:r>
          <a:r>
            <a:rPr lang="en-US" sz="1600" dirty="0"/>
            <a:t>s</a:t>
          </a:r>
          <a:r>
            <a:rPr lang="ro-RO" sz="1600" dirty="0"/>
            <a:t>i topice</a:t>
          </a:r>
          <a:endParaRPr lang="en-GB" sz="1600" dirty="0"/>
        </a:p>
      </dgm:t>
    </dgm:pt>
    <dgm:pt modelId="{E4DE1604-6FAF-4432-9DE9-BEE7EB90C30E}" type="parTrans" cxnId="{A6BF56B2-87D4-4B8E-81EA-2851E13E5E8E}">
      <dgm:prSet/>
      <dgm:spPr/>
      <dgm:t>
        <a:bodyPr/>
        <a:lstStyle/>
        <a:p>
          <a:endParaRPr lang="en-US" sz="1600"/>
        </a:p>
      </dgm:t>
    </dgm:pt>
    <dgm:pt modelId="{30DC9E0C-4D71-4D95-B617-286BFE123DDC}" type="sibTrans" cxnId="{A6BF56B2-87D4-4B8E-81EA-2851E13E5E8E}">
      <dgm:prSet/>
      <dgm:spPr/>
      <dgm:t>
        <a:bodyPr/>
        <a:lstStyle/>
        <a:p>
          <a:endParaRPr lang="en-US" sz="1600"/>
        </a:p>
      </dgm:t>
    </dgm:pt>
    <dgm:pt modelId="{3B530FD0-00D6-454E-913E-81389BAC0C3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lang="ro-RO" sz="1600" dirty="0"/>
            <a:t>ob</a:t>
          </a:r>
          <a:r>
            <a:rPr lang="en-US" sz="1600" dirty="0"/>
            <a:t>t</a:t>
          </a:r>
          <a:r>
            <a:rPr lang="ro-RO" sz="1600" dirty="0"/>
            <a:t>inerea unei cofinan</a:t>
          </a:r>
          <a:r>
            <a:rPr lang="en-US" sz="1600" dirty="0" err="1"/>
            <a:t>ta</a:t>
          </a:r>
          <a:r>
            <a:rPr lang="ro-RO" sz="1600" dirty="0"/>
            <a:t>ri</a:t>
          </a:r>
          <a:r>
            <a:rPr lang="en-US" sz="1600" dirty="0"/>
            <a:t> in </a:t>
          </a:r>
          <a:r>
            <a:rPr lang="ro-RO" sz="1600" dirty="0"/>
            <a:t>valoare de 4,1 milioane lei pentru dezvoltarea unei capacit</a:t>
          </a:r>
          <a:r>
            <a:rPr lang="en-US" sz="1600" dirty="0"/>
            <a:t>at</a:t>
          </a:r>
          <a:r>
            <a:rPr lang="ro-RO" sz="1600" dirty="0"/>
            <a:t>i de produc</a:t>
          </a:r>
          <a:r>
            <a:rPr lang="en-US" sz="1600" dirty="0"/>
            <a:t>t</a:t>
          </a:r>
          <a:r>
            <a:rPr lang="ro-RO" sz="1600" dirty="0"/>
            <a:t>ie a energiei verzi</a:t>
          </a:r>
          <a:endParaRPr lang="en-GB" sz="1600" dirty="0"/>
        </a:p>
      </dgm:t>
    </dgm:pt>
    <dgm:pt modelId="{B20E98B3-F276-46BC-9705-9F8C48FD779A}" type="parTrans" cxnId="{ABE3D2A5-F3E4-4FA5-936F-04286B4B9A47}">
      <dgm:prSet/>
      <dgm:spPr/>
      <dgm:t>
        <a:bodyPr/>
        <a:lstStyle/>
        <a:p>
          <a:endParaRPr lang="en-US" sz="1600"/>
        </a:p>
      </dgm:t>
    </dgm:pt>
    <dgm:pt modelId="{A5CB6A04-83CE-454F-B572-2A7651404993}" type="sibTrans" cxnId="{ABE3D2A5-F3E4-4FA5-936F-04286B4B9A47}">
      <dgm:prSet/>
      <dgm:spPr/>
      <dgm:t>
        <a:bodyPr/>
        <a:lstStyle/>
        <a:p>
          <a:endParaRPr lang="en-US" sz="1600"/>
        </a:p>
      </dgm:t>
    </dgm:pt>
    <dgm:pt modelId="{6F989542-CB91-4735-B6B0-3B4B761F10A7}">
      <dgm:prSet custT="1"/>
      <dgm:spPr/>
      <dgm:t>
        <a:bodyPr/>
        <a:lstStyle/>
        <a:p>
          <a:pPr rtl="0"/>
          <a:r>
            <a:rPr lang="en-US" sz="1600" dirty="0" err="1"/>
            <a:t>i</a:t>
          </a:r>
          <a:r>
            <a:rPr lang="ro-RO" sz="1600" dirty="0"/>
            <a:t>nvesti</a:t>
          </a:r>
          <a:r>
            <a:rPr lang="en-US" sz="1600" dirty="0"/>
            <a:t>t</a:t>
          </a:r>
          <a:r>
            <a:rPr lang="ro-RO" sz="1600" dirty="0"/>
            <a:t>ii de 27,2 milioane lei pentru dezvoltarea portofoliului de produse, produc</a:t>
          </a:r>
          <a:r>
            <a:rPr lang="en-US" sz="1600" dirty="0"/>
            <a:t>t</a:t>
          </a:r>
          <a:r>
            <a:rPr lang="ro-RO" sz="1600" dirty="0"/>
            <a:t>ia de energie verde, modernizarea laboratoarelor </a:t>
          </a:r>
          <a:r>
            <a:rPr lang="en-US" sz="1600" dirty="0"/>
            <a:t>s</a:t>
          </a:r>
          <a:r>
            <a:rPr lang="ro-RO" sz="1600" dirty="0"/>
            <a:t>i logisticii</a:t>
          </a:r>
          <a:endParaRPr lang="en-GB" sz="1600" dirty="0"/>
        </a:p>
      </dgm:t>
    </dgm:pt>
    <dgm:pt modelId="{C1020BBF-0F64-46AC-A78F-304C92F661AC}" type="parTrans" cxnId="{1FF1F33B-4EC5-4008-8F01-C7450ECE6C7D}">
      <dgm:prSet/>
      <dgm:spPr/>
      <dgm:t>
        <a:bodyPr/>
        <a:lstStyle/>
        <a:p>
          <a:endParaRPr lang="en-US" sz="1600"/>
        </a:p>
      </dgm:t>
    </dgm:pt>
    <dgm:pt modelId="{F4ABB65A-0EF7-4CAE-A026-CB457CA5649F}" type="sibTrans" cxnId="{1FF1F33B-4EC5-4008-8F01-C7450ECE6C7D}">
      <dgm:prSet/>
      <dgm:spPr/>
      <dgm:t>
        <a:bodyPr/>
        <a:lstStyle/>
        <a:p>
          <a:endParaRPr lang="en-US" sz="1600"/>
        </a:p>
      </dgm:t>
    </dgm:pt>
    <dgm:pt modelId="{153D7C5F-0A5B-4BD0-BEE5-47E142DE10DF}" type="pres">
      <dgm:prSet presAssocID="{F4221057-B31D-4D8A-A689-3AC2B3E911F5}" presName="linear" presStyleCnt="0">
        <dgm:presLayoutVars>
          <dgm:animLvl val="lvl"/>
          <dgm:resizeHandles val="exact"/>
        </dgm:presLayoutVars>
      </dgm:prSet>
      <dgm:spPr/>
    </dgm:pt>
    <dgm:pt modelId="{9633D229-40CF-4A4D-B2BA-32117B2FDE0F}" type="pres">
      <dgm:prSet presAssocID="{30E86488-3870-4CBC-BC73-35DC0CA3EAF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113A56C4-8DE4-48F7-978F-E91F1C890EF8}" type="pres">
      <dgm:prSet presAssocID="{11E3F027-E608-45C6-8185-98BA832183AA}" presName="spacer" presStyleCnt="0"/>
      <dgm:spPr/>
    </dgm:pt>
    <dgm:pt modelId="{EC409959-FF1B-42B4-A0DF-5D5A8646AB9A}" type="pres">
      <dgm:prSet presAssocID="{0425D5D3-04BB-4257-9F51-0C473813B988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25B1C574-FE97-4F3E-A241-8EDD1C680686}" type="pres">
      <dgm:prSet presAssocID="{12AD29F6-4707-4F07-AA55-B95518522698}" presName="spacer" presStyleCnt="0"/>
      <dgm:spPr/>
    </dgm:pt>
    <dgm:pt modelId="{FE863B86-6946-472E-9CAE-7A17FC29A592}" type="pres">
      <dgm:prSet presAssocID="{9A47F049-6592-4F5F-BBE4-0E2C1EEFFCFF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78191C35-BB09-4F89-8046-DB968D3288B5}" type="pres">
      <dgm:prSet presAssocID="{D6ED601D-9035-4ED8-B4AC-FA7A003B6FF0}" presName="spacer" presStyleCnt="0"/>
      <dgm:spPr/>
    </dgm:pt>
    <dgm:pt modelId="{B8D957A0-0C39-42B2-B414-E9015F0AF611}" type="pres">
      <dgm:prSet presAssocID="{7424F3AC-CA8B-4599-AA72-B664C8B0DFF1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37EE09B-51FF-461D-B193-BD22B37B7ABD}" type="pres">
      <dgm:prSet presAssocID="{9FF882D4-B89E-487A-84A4-68DE7B4CB455}" presName="spacer" presStyleCnt="0"/>
      <dgm:spPr/>
    </dgm:pt>
    <dgm:pt modelId="{9247D736-B043-44CE-8B3B-D0C6EE30D68E}" type="pres">
      <dgm:prSet presAssocID="{E8624C82-C6BA-4B89-9D06-5AB0117624BA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D774D1D7-25E9-440C-99C8-772C3246B549}" type="pres">
      <dgm:prSet presAssocID="{30DC9E0C-4D71-4D95-B617-286BFE123DDC}" presName="spacer" presStyleCnt="0"/>
      <dgm:spPr/>
    </dgm:pt>
    <dgm:pt modelId="{5CB54509-0C33-41ED-B82F-4B1A18D225A7}" type="pres">
      <dgm:prSet presAssocID="{3B530FD0-00D6-454E-913E-81389BAC0C34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AD0222E1-5E36-44CF-A078-A8DC8779D551}" type="pres">
      <dgm:prSet presAssocID="{A5CB6A04-83CE-454F-B572-2A7651404993}" presName="spacer" presStyleCnt="0"/>
      <dgm:spPr/>
    </dgm:pt>
    <dgm:pt modelId="{5B93DB53-F40D-4A25-A960-03598E3BC383}" type="pres">
      <dgm:prSet presAssocID="{6F989542-CB91-4735-B6B0-3B4B761F10A7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5DE13609-3392-4226-87CD-C35F17B8D19D}" srcId="{F4221057-B31D-4D8A-A689-3AC2B3E911F5}" destId="{0425D5D3-04BB-4257-9F51-0C473813B988}" srcOrd="1" destOrd="0" parTransId="{538DBBC7-21F8-4FB3-B4B6-4303F6BDB34B}" sibTransId="{12AD29F6-4707-4F07-AA55-B95518522698}"/>
    <dgm:cxn modelId="{4B4EB617-9825-480A-8B53-AD4F61DC5F41}" type="presOf" srcId="{E8624C82-C6BA-4B89-9D06-5AB0117624BA}" destId="{9247D736-B043-44CE-8B3B-D0C6EE30D68E}" srcOrd="0" destOrd="0" presId="urn:microsoft.com/office/officeart/2005/8/layout/vList2"/>
    <dgm:cxn modelId="{1FF1F33B-4EC5-4008-8F01-C7450ECE6C7D}" srcId="{F4221057-B31D-4D8A-A689-3AC2B3E911F5}" destId="{6F989542-CB91-4735-B6B0-3B4B761F10A7}" srcOrd="6" destOrd="0" parTransId="{C1020BBF-0F64-46AC-A78F-304C92F661AC}" sibTransId="{F4ABB65A-0EF7-4CAE-A026-CB457CA5649F}"/>
    <dgm:cxn modelId="{815BD45D-D21B-4539-BEAA-81706F7F33CD}" type="presOf" srcId="{6F989542-CB91-4735-B6B0-3B4B761F10A7}" destId="{5B93DB53-F40D-4A25-A960-03598E3BC383}" srcOrd="0" destOrd="0" presId="urn:microsoft.com/office/officeart/2005/8/layout/vList2"/>
    <dgm:cxn modelId="{8FF94D6A-8F8C-4843-BBE6-6E20003E30A8}" type="presOf" srcId="{30E86488-3870-4CBC-BC73-35DC0CA3EAF4}" destId="{9633D229-40CF-4A4D-B2BA-32117B2FDE0F}" srcOrd="0" destOrd="0" presId="urn:microsoft.com/office/officeart/2005/8/layout/vList2"/>
    <dgm:cxn modelId="{BFACC453-3FC5-478B-A486-C769D76C18E3}" type="presOf" srcId="{7424F3AC-CA8B-4599-AA72-B664C8B0DFF1}" destId="{B8D957A0-0C39-42B2-B414-E9015F0AF611}" srcOrd="0" destOrd="0" presId="urn:microsoft.com/office/officeart/2005/8/layout/vList2"/>
    <dgm:cxn modelId="{6AB73256-3455-4043-B25D-B2B035D848AE}" type="presOf" srcId="{F4221057-B31D-4D8A-A689-3AC2B3E911F5}" destId="{153D7C5F-0A5B-4BD0-BEE5-47E142DE10DF}" srcOrd="0" destOrd="0" presId="urn:microsoft.com/office/officeart/2005/8/layout/vList2"/>
    <dgm:cxn modelId="{6AC7047A-0478-41E9-B8F4-E144557418EF}" srcId="{F4221057-B31D-4D8A-A689-3AC2B3E911F5}" destId="{30E86488-3870-4CBC-BC73-35DC0CA3EAF4}" srcOrd="0" destOrd="0" parTransId="{27ADCE24-109E-4C8A-A2FF-BA50B8DF664F}" sibTransId="{11E3F027-E608-45C6-8185-98BA832183AA}"/>
    <dgm:cxn modelId="{63B60798-B0CA-4313-AA24-D8CA75EAF1BA}" type="presOf" srcId="{3B530FD0-00D6-454E-913E-81389BAC0C34}" destId="{5CB54509-0C33-41ED-B82F-4B1A18D225A7}" srcOrd="0" destOrd="0" presId="urn:microsoft.com/office/officeart/2005/8/layout/vList2"/>
    <dgm:cxn modelId="{ABE3D2A5-F3E4-4FA5-936F-04286B4B9A47}" srcId="{F4221057-B31D-4D8A-A689-3AC2B3E911F5}" destId="{3B530FD0-00D6-454E-913E-81389BAC0C34}" srcOrd="5" destOrd="0" parTransId="{B20E98B3-F276-46BC-9705-9F8C48FD779A}" sibTransId="{A5CB6A04-83CE-454F-B572-2A7651404993}"/>
    <dgm:cxn modelId="{0DFC87AF-7EC3-4EBB-8724-A9474B2A3DC0}" srcId="{F4221057-B31D-4D8A-A689-3AC2B3E911F5}" destId="{9A47F049-6592-4F5F-BBE4-0E2C1EEFFCFF}" srcOrd="2" destOrd="0" parTransId="{A960BFEA-2844-4F8A-9154-B371A6D131EE}" sibTransId="{D6ED601D-9035-4ED8-B4AC-FA7A003B6FF0}"/>
    <dgm:cxn modelId="{A6BF56B2-87D4-4B8E-81EA-2851E13E5E8E}" srcId="{F4221057-B31D-4D8A-A689-3AC2B3E911F5}" destId="{E8624C82-C6BA-4B89-9D06-5AB0117624BA}" srcOrd="4" destOrd="0" parTransId="{E4DE1604-6FAF-4432-9DE9-BEE7EB90C30E}" sibTransId="{30DC9E0C-4D71-4D95-B617-286BFE123DDC}"/>
    <dgm:cxn modelId="{6E798CC6-D72F-4449-BE01-208B76712AB9}" type="presOf" srcId="{9A47F049-6592-4F5F-BBE4-0E2C1EEFFCFF}" destId="{FE863B86-6946-472E-9CAE-7A17FC29A592}" srcOrd="0" destOrd="0" presId="urn:microsoft.com/office/officeart/2005/8/layout/vList2"/>
    <dgm:cxn modelId="{774727CA-7F7C-4812-87B0-F30CC4641A30}" type="presOf" srcId="{0425D5D3-04BB-4257-9F51-0C473813B988}" destId="{EC409959-FF1B-42B4-A0DF-5D5A8646AB9A}" srcOrd="0" destOrd="0" presId="urn:microsoft.com/office/officeart/2005/8/layout/vList2"/>
    <dgm:cxn modelId="{311021D6-C580-4DDD-AF42-DE63A6611AA6}" srcId="{F4221057-B31D-4D8A-A689-3AC2B3E911F5}" destId="{7424F3AC-CA8B-4599-AA72-B664C8B0DFF1}" srcOrd="3" destOrd="0" parTransId="{BE216531-FDB4-48CA-B8C4-586BB023C799}" sibTransId="{9FF882D4-B89E-487A-84A4-68DE7B4CB455}"/>
    <dgm:cxn modelId="{BAB2E76B-0D21-4838-BD75-497781C445D4}" type="presParOf" srcId="{153D7C5F-0A5B-4BD0-BEE5-47E142DE10DF}" destId="{9633D229-40CF-4A4D-B2BA-32117B2FDE0F}" srcOrd="0" destOrd="0" presId="urn:microsoft.com/office/officeart/2005/8/layout/vList2"/>
    <dgm:cxn modelId="{1152A905-0086-4E4D-B225-F84BC1FC0E2E}" type="presParOf" srcId="{153D7C5F-0A5B-4BD0-BEE5-47E142DE10DF}" destId="{113A56C4-8DE4-48F7-978F-E91F1C890EF8}" srcOrd="1" destOrd="0" presId="urn:microsoft.com/office/officeart/2005/8/layout/vList2"/>
    <dgm:cxn modelId="{49143D7F-2E5D-4DAD-AFB3-BAE9AB9E117E}" type="presParOf" srcId="{153D7C5F-0A5B-4BD0-BEE5-47E142DE10DF}" destId="{EC409959-FF1B-42B4-A0DF-5D5A8646AB9A}" srcOrd="2" destOrd="0" presId="urn:microsoft.com/office/officeart/2005/8/layout/vList2"/>
    <dgm:cxn modelId="{D1338A6A-453B-4F2A-B055-12CF28083E1F}" type="presParOf" srcId="{153D7C5F-0A5B-4BD0-BEE5-47E142DE10DF}" destId="{25B1C574-FE97-4F3E-A241-8EDD1C680686}" srcOrd="3" destOrd="0" presId="urn:microsoft.com/office/officeart/2005/8/layout/vList2"/>
    <dgm:cxn modelId="{FA32F1F5-728E-44DE-AE68-7F48FFF05A46}" type="presParOf" srcId="{153D7C5F-0A5B-4BD0-BEE5-47E142DE10DF}" destId="{FE863B86-6946-472E-9CAE-7A17FC29A592}" srcOrd="4" destOrd="0" presId="urn:microsoft.com/office/officeart/2005/8/layout/vList2"/>
    <dgm:cxn modelId="{AE5572FF-348F-4AF6-B511-8E2E41ADCFD5}" type="presParOf" srcId="{153D7C5F-0A5B-4BD0-BEE5-47E142DE10DF}" destId="{78191C35-BB09-4F89-8046-DB968D3288B5}" srcOrd="5" destOrd="0" presId="urn:microsoft.com/office/officeart/2005/8/layout/vList2"/>
    <dgm:cxn modelId="{EC546D31-5FB4-42A3-8B39-EEDE32A20148}" type="presParOf" srcId="{153D7C5F-0A5B-4BD0-BEE5-47E142DE10DF}" destId="{B8D957A0-0C39-42B2-B414-E9015F0AF611}" srcOrd="6" destOrd="0" presId="urn:microsoft.com/office/officeart/2005/8/layout/vList2"/>
    <dgm:cxn modelId="{64FE05BC-F333-41ED-8F1C-5CF2123083C1}" type="presParOf" srcId="{153D7C5F-0A5B-4BD0-BEE5-47E142DE10DF}" destId="{837EE09B-51FF-461D-B193-BD22B37B7ABD}" srcOrd="7" destOrd="0" presId="urn:microsoft.com/office/officeart/2005/8/layout/vList2"/>
    <dgm:cxn modelId="{5412B386-D95E-4D1E-A9DE-C73D8F92A561}" type="presParOf" srcId="{153D7C5F-0A5B-4BD0-BEE5-47E142DE10DF}" destId="{9247D736-B043-44CE-8B3B-D0C6EE30D68E}" srcOrd="8" destOrd="0" presId="urn:microsoft.com/office/officeart/2005/8/layout/vList2"/>
    <dgm:cxn modelId="{B6DD564A-3B87-4237-965E-0F7EE54B7615}" type="presParOf" srcId="{153D7C5F-0A5B-4BD0-BEE5-47E142DE10DF}" destId="{D774D1D7-25E9-440C-99C8-772C3246B549}" srcOrd="9" destOrd="0" presId="urn:microsoft.com/office/officeart/2005/8/layout/vList2"/>
    <dgm:cxn modelId="{13C0DCAB-C3CC-4EAE-92C6-AA96753C8306}" type="presParOf" srcId="{153D7C5F-0A5B-4BD0-BEE5-47E142DE10DF}" destId="{5CB54509-0C33-41ED-B82F-4B1A18D225A7}" srcOrd="10" destOrd="0" presId="urn:microsoft.com/office/officeart/2005/8/layout/vList2"/>
    <dgm:cxn modelId="{00476812-F314-4F2A-8B80-A7AFD8A6F15F}" type="presParOf" srcId="{153D7C5F-0A5B-4BD0-BEE5-47E142DE10DF}" destId="{AD0222E1-5E36-44CF-A078-A8DC8779D551}" srcOrd="11" destOrd="0" presId="urn:microsoft.com/office/officeart/2005/8/layout/vList2"/>
    <dgm:cxn modelId="{83C7F768-0D15-4EAD-91FD-245FEC126720}" type="presParOf" srcId="{153D7C5F-0A5B-4BD0-BEE5-47E142DE10DF}" destId="{5B93DB53-F40D-4A25-A960-03598E3BC38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C824FF-A707-4297-A172-11C56DCD272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A43039-36E2-4AA3-A3EA-912A8FA60519}">
      <dgm:prSet phldrT="[Text]"/>
      <dgm:spPr/>
      <dgm:t>
        <a:bodyPr/>
        <a:lstStyle/>
        <a:p>
          <a:r>
            <a:rPr lang="ro-RO" b="1" i="0" u="none" dirty="0"/>
            <a:t>Divizia </a:t>
          </a:r>
        </a:p>
        <a:p>
          <a:r>
            <a:rPr lang="ro-RO" b="1" i="0" u="none" dirty="0"/>
            <a:t>Produse Forme Solide Uz Oral</a:t>
          </a:r>
          <a:endParaRPr lang="en-US" dirty="0"/>
        </a:p>
      </dgm:t>
    </dgm:pt>
    <dgm:pt modelId="{2D99A87C-FA31-4273-A0C0-6EBED7B4E5B5}" type="parTrans" cxnId="{38BB64C4-4D79-4328-998B-E61A0249378E}">
      <dgm:prSet/>
      <dgm:spPr/>
      <dgm:t>
        <a:bodyPr/>
        <a:lstStyle/>
        <a:p>
          <a:endParaRPr lang="en-US"/>
        </a:p>
      </dgm:t>
    </dgm:pt>
    <dgm:pt modelId="{F57F4F7F-C9D1-4BF5-959C-E3F6E6CC9836}" type="sibTrans" cxnId="{38BB64C4-4D79-4328-998B-E61A0249378E}">
      <dgm:prSet/>
      <dgm:spPr/>
      <dgm:t>
        <a:bodyPr/>
        <a:lstStyle/>
        <a:p>
          <a:endParaRPr lang="en-US"/>
        </a:p>
      </dgm:t>
    </dgm:pt>
    <dgm:pt modelId="{5AE48436-3B26-41EF-9794-F310BD21A564}">
      <dgm:prSet phldrT="[Text]"/>
      <dgm:spPr/>
      <dgm:t>
        <a:bodyPr/>
        <a:lstStyle/>
        <a:p>
          <a:r>
            <a:rPr lang="ro-RO" dirty="0"/>
            <a:t> </a:t>
          </a:r>
          <a:r>
            <a:rPr lang="en-US" dirty="0"/>
            <a:t>67 </a:t>
          </a:r>
          <a:r>
            <a:rPr lang="en-US" dirty="0" err="1"/>
            <a:t>produse</a:t>
          </a:r>
          <a:endParaRPr lang="en-US" dirty="0"/>
        </a:p>
      </dgm:t>
    </dgm:pt>
    <dgm:pt modelId="{441F5292-775A-47D3-9119-BC7311B7D38E}" type="parTrans" cxnId="{C6B9A596-A1A6-471E-8338-0F80C8485A73}">
      <dgm:prSet/>
      <dgm:spPr/>
      <dgm:t>
        <a:bodyPr/>
        <a:lstStyle/>
        <a:p>
          <a:endParaRPr lang="en-US"/>
        </a:p>
      </dgm:t>
    </dgm:pt>
    <dgm:pt modelId="{71CC2DCF-E8B2-412A-A416-D15EE9D1857C}" type="sibTrans" cxnId="{C6B9A596-A1A6-471E-8338-0F80C8485A73}">
      <dgm:prSet/>
      <dgm:spPr/>
      <dgm:t>
        <a:bodyPr/>
        <a:lstStyle/>
        <a:p>
          <a:endParaRPr lang="en-US"/>
        </a:p>
      </dgm:t>
    </dgm:pt>
    <dgm:pt modelId="{EB466DC3-EE49-48FB-B14F-CBEF0A6E3C37}">
      <dgm:prSet phldrT="[Text]"/>
      <dgm:spPr/>
      <dgm:t>
        <a:bodyPr/>
        <a:lstStyle/>
        <a:p>
          <a:r>
            <a:rPr lang="en-US" dirty="0"/>
            <a:t> </a:t>
          </a:r>
          <a:r>
            <a:rPr lang="ro-RO" dirty="0"/>
            <a:t> </a:t>
          </a:r>
          <a:r>
            <a:rPr lang="en-US" dirty="0"/>
            <a:t> 2 </a:t>
          </a:r>
          <a:r>
            <a:rPr lang="en-US" dirty="0" err="1"/>
            <a:t>produse</a:t>
          </a:r>
          <a:r>
            <a:rPr lang="en-US" dirty="0"/>
            <a:t> </a:t>
          </a:r>
          <a:r>
            <a:rPr lang="en-US" dirty="0" err="1"/>
            <a:t>noi</a:t>
          </a:r>
          <a:endParaRPr lang="en-US" dirty="0"/>
        </a:p>
      </dgm:t>
    </dgm:pt>
    <dgm:pt modelId="{EA1CC207-7473-434F-9E13-3FCD8E972BD0}" type="parTrans" cxnId="{5A052A56-2546-40A5-9199-E178598E5F43}">
      <dgm:prSet/>
      <dgm:spPr/>
      <dgm:t>
        <a:bodyPr/>
        <a:lstStyle/>
        <a:p>
          <a:endParaRPr lang="en-US"/>
        </a:p>
      </dgm:t>
    </dgm:pt>
    <dgm:pt modelId="{1608EDB1-5987-4C1C-A96B-F5E4BFCC0BD1}" type="sibTrans" cxnId="{5A052A56-2546-40A5-9199-E178598E5F43}">
      <dgm:prSet/>
      <dgm:spPr/>
      <dgm:t>
        <a:bodyPr/>
        <a:lstStyle/>
        <a:p>
          <a:endParaRPr lang="en-US"/>
        </a:p>
      </dgm:t>
    </dgm:pt>
    <dgm:pt modelId="{0D41F2D7-FC89-4DB7-B961-E40A2539AE56}">
      <dgm:prSet phldrT="[Text]"/>
      <dgm:spPr/>
      <dgm:t>
        <a:bodyPr/>
        <a:lstStyle/>
        <a:p>
          <a:r>
            <a:rPr lang="ro-RO" b="1" i="0" u="none" dirty="0"/>
            <a:t>Divizia</a:t>
          </a:r>
        </a:p>
        <a:p>
          <a:r>
            <a:rPr lang="ro-RO" b="1" i="0" u="none" dirty="0"/>
            <a:t> Produse Topice</a:t>
          </a:r>
          <a:endParaRPr lang="en-US" dirty="0"/>
        </a:p>
      </dgm:t>
    </dgm:pt>
    <dgm:pt modelId="{BB63E10E-4385-4F00-8C65-54DB065772EB}" type="parTrans" cxnId="{1E75F04E-C9B1-42EE-AA71-129C1C66A4E2}">
      <dgm:prSet/>
      <dgm:spPr/>
      <dgm:t>
        <a:bodyPr/>
        <a:lstStyle/>
        <a:p>
          <a:endParaRPr lang="en-US"/>
        </a:p>
      </dgm:t>
    </dgm:pt>
    <dgm:pt modelId="{B174968F-7C22-47C3-920F-7BFA0505C37A}" type="sibTrans" cxnId="{1E75F04E-C9B1-42EE-AA71-129C1C66A4E2}">
      <dgm:prSet/>
      <dgm:spPr/>
      <dgm:t>
        <a:bodyPr/>
        <a:lstStyle/>
        <a:p>
          <a:endParaRPr lang="en-US"/>
        </a:p>
      </dgm:t>
    </dgm:pt>
    <dgm:pt modelId="{44160315-389B-4B2C-8465-03AF508144DA}">
      <dgm:prSet phldrT="[Text]"/>
      <dgm:spPr/>
      <dgm:t>
        <a:bodyPr/>
        <a:lstStyle/>
        <a:p>
          <a:r>
            <a:rPr lang="ro-RO" dirty="0"/>
            <a:t> </a:t>
          </a:r>
          <a:r>
            <a:rPr lang="en-US" dirty="0"/>
            <a:t>58 </a:t>
          </a:r>
          <a:r>
            <a:rPr lang="en-US" dirty="0" err="1"/>
            <a:t>produse</a:t>
          </a:r>
          <a:endParaRPr lang="en-US" dirty="0"/>
        </a:p>
      </dgm:t>
    </dgm:pt>
    <dgm:pt modelId="{6BD14722-5784-4398-A303-FB5DEAF80DEA}" type="parTrans" cxnId="{3DB44915-3381-445A-A5B6-DD3FB8F6B0F9}">
      <dgm:prSet/>
      <dgm:spPr/>
      <dgm:t>
        <a:bodyPr/>
        <a:lstStyle/>
        <a:p>
          <a:endParaRPr lang="en-US"/>
        </a:p>
      </dgm:t>
    </dgm:pt>
    <dgm:pt modelId="{26C44148-825E-4DC4-A7BB-DE8A1B3C726B}" type="sibTrans" cxnId="{3DB44915-3381-445A-A5B6-DD3FB8F6B0F9}">
      <dgm:prSet/>
      <dgm:spPr/>
      <dgm:t>
        <a:bodyPr/>
        <a:lstStyle/>
        <a:p>
          <a:endParaRPr lang="en-US"/>
        </a:p>
      </dgm:t>
    </dgm:pt>
    <dgm:pt modelId="{2607E849-F49F-4A7E-9C50-30361ACD520E}">
      <dgm:prSet phldrT="[Text]"/>
      <dgm:spPr/>
      <dgm:t>
        <a:bodyPr/>
        <a:lstStyle/>
        <a:p>
          <a:r>
            <a:rPr lang="en-US" dirty="0"/>
            <a:t>  </a:t>
          </a:r>
          <a:r>
            <a:rPr lang="ro-RO" dirty="0"/>
            <a:t> </a:t>
          </a:r>
          <a:r>
            <a:rPr lang="en-US" dirty="0"/>
            <a:t>4 </a:t>
          </a:r>
          <a:r>
            <a:rPr lang="en-US" dirty="0" err="1"/>
            <a:t>produse</a:t>
          </a:r>
          <a:r>
            <a:rPr lang="en-US" dirty="0"/>
            <a:t> </a:t>
          </a:r>
          <a:r>
            <a:rPr lang="en-US" dirty="0" err="1"/>
            <a:t>noi</a:t>
          </a:r>
          <a:endParaRPr lang="en-US" dirty="0"/>
        </a:p>
      </dgm:t>
    </dgm:pt>
    <dgm:pt modelId="{7D3271E5-3A5D-4D75-9125-57EE8B8E9D48}" type="parTrans" cxnId="{5A0C5611-DED8-4F57-AF68-0C0E1BC24F84}">
      <dgm:prSet/>
      <dgm:spPr/>
      <dgm:t>
        <a:bodyPr/>
        <a:lstStyle/>
        <a:p>
          <a:endParaRPr lang="en-US"/>
        </a:p>
      </dgm:t>
    </dgm:pt>
    <dgm:pt modelId="{42974B86-2DC5-44AA-BB0E-EAD6A792B3FA}" type="sibTrans" cxnId="{5A0C5611-DED8-4F57-AF68-0C0E1BC24F84}">
      <dgm:prSet/>
      <dgm:spPr/>
      <dgm:t>
        <a:bodyPr/>
        <a:lstStyle/>
        <a:p>
          <a:endParaRPr lang="en-US"/>
        </a:p>
      </dgm:t>
    </dgm:pt>
    <dgm:pt modelId="{EB53E28F-7CFE-4738-8D91-2F1A67905CB8}">
      <dgm:prSet/>
      <dgm:spPr/>
      <dgm:t>
        <a:bodyPr/>
        <a:lstStyle/>
        <a:p>
          <a:r>
            <a:rPr lang="ro-RO" b="1" i="0" u="none" dirty="0"/>
            <a:t>Divizia </a:t>
          </a:r>
        </a:p>
        <a:p>
          <a:r>
            <a:rPr lang="ro-RO" b="1" i="0" u="none" dirty="0"/>
            <a:t>Produse Sterile si Substante Active</a:t>
          </a:r>
          <a:endParaRPr lang="en-US" dirty="0"/>
        </a:p>
      </dgm:t>
    </dgm:pt>
    <dgm:pt modelId="{CB46B669-DE9D-4DBF-88C1-85F2EC0F03BB}" type="parTrans" cxnId="{72E3278D-1EFC-494D-9CF2-CDE172659C4A}">
      <dgm:prSet/>
      <dgm:spPr/>
      <dgm:t>
        <a:bodyPr/>
        <a:lstStyle/>
        <a:p>
          <a:endParaRPr lang="en-US"/>
        </a:p>
      </dgm:t>
    </dgm:pt>
    <dgm:pt modelId="{DEA22138-BCDF-4BDE-A098-9699BA3E6848}" type="sibTrans" cxnId="{72E3278D-1EFC-494D-9CF2-CDE172659C4A}">
      <dgm:prSet/>
      <dgm:spPr/>
      <dgm:t>
        <a:bodyPr/>
        <a:lstStyle/>
        <a:p>
          <a:endParaRPr lang="en-US"/>
        </a:p>
      </dgm:t>
    </dgm:pt>
    <dgm:pt modelId="{4FC58F4B-5919-4752-A01A-DF775B0A6765}">
      <dgm:prSet phldrT="[Text]"/>
      <dgm:spPr/>
      <dgm:t>
        <a:bodyPr/>
        <a:lstStyle/>
        <a:p>
          <a:r>
            <a:rPr lang="ro-RO" dirty="0"/>
            <a:t> </a:t>
          </a:r>
          <a:r>
            <a:rPr lang="en-US" dirty="0"/>
            <a:t>41 </a:t>
          </a:r>
          <a:r>
            <a:rPr lang="en-US" dirty="0" err="1"/>
            <a:t>produse</a:t>
          </a:r>
          <a:endParaRPr lang="en-US" dirty="0"/>
        </a:p>
      </dgm:t>
    </dgm:pt>
    <dgm:pt modelId="{195BDF2C-CBF3-42C9-BCCD-01E767649532}" type="parTrans" cxnId="{92622ED2-E523-49C7-B88A-35FD30B317CA}">
      <dgm:prSet/>
      <dgm:spPr/>
      <dgm:t>
        <a:bodyPr/>
        <a:lstStyle/>
        <a:p>
          <a:endParaRPr lang="en-US"/>
        </a:p>
      </dgm:t>
    </dgm:pt>
    <dgm:pt modelId="{95CA1456-A28B-48C2-A936-8A5B424D24FE}" type="sibTrans" cxnId="{92622ED2-E523-49C7-B88A-35FD30B317CA}">
      <dgm:prSet/>
      <dgm:spPr/>
      <dgm:t>
        <a:bodyPr/>
        <a:lstStyle/>
        <a:p>
          <a:endParaRPr lang="en-US"/>
        </a:p>
      </dgm:t>
    </dgm:pt>
    <dgm:pt modelId="{20D5E2CF-A5BA-48DC-9FA7-DDB0F092ED0D}">
      <dgm:prSet phldrT="[Text]"/>
      <dgm:spPr/>
      <dgm:t>
        <a:bodyPr/>
        <a:lstStyle/>
        <a:p>
          <a:r>
            <a:rPr lang="en-US" dirty="0"/>
            <a:t> </a:t>
          </a:r>
          <a:r>
            <a:rPr lang="ro-RO" dirty="0"/>
            <a:t> </a:t>
          </a:r>
          <a:r>
            <a:rPr lang="en-US" dirty="0"/>
            <a:t> 3 </a:t>
          </a:r>
          <a:r>
            <a:rPr lang="en-US" dirty="0" err="1"/>
            <a:t>produse</a:t>
          </a:r>
          <a:r>
            <a:rPr lang="en-US" dirty="0"/>
            <a:t> </a:t>
          </a:r>
          <a:r>
            <a:rPr lang="en-US" dirty="0" err="1"/>
            <a:t>noi</a:t>
          </a:r>
          <a:endParaRPr lang="en-US" dirty="0"/>
        </a:p>
      </dgm:t>
    </dgm:pt>
    <dgm:pt modelId="{4D19835F-E698-4A2B-9D29-9C90EA78D4EA}" type="parTrans" cxnId="{12DBA23A-8565-4A5D-9D64-F8C6B80E3A59}">
      <dgm:prSet/>
      <dgm:spPr/>
      <dgm:t>
        <a:bodyPr/>
        <a:lstStyle/>
        <a:p>
          <a:endParaRPr lang="en-US"/>
        </a:p>
      </dgm:t>
    </dgm:pt>
    <dgm:pt modelId="{921BDEFB-470D-484D-A75B-ABBC4B19BBD3}" type="sibTrans" cxnId="{12DBA23A-8565-4A5D-9D64-F8C6B80E3A59}">
      <dgm:prSet/>
      <dgm:spPr/>
      <dgm:t>
        <a:bodyPr/>
        <a:lstStyle/>
        <a:p>
          <a:endParaRPr lang="en-US"/>
        </a:p>
      </dgm:t>
    </dgm:pt>
    <dgm:pt modelId="{E260E36E-A172-4C44-AA9E-D4612E399A0D}" type="pres">
      <dgm:prSet presAssocID="{43C824FF-A707-4297-A172-11C56DCD272B}" presName="Name0" presStyleCnt="0">
        <dgm:presLayoutVars>
          <dgm:dir/>
          <dgm:animLvl val="lvl"/>
          <dgm:resizeHandles val="exact"/>
        </dgm:presLayoutVars>
      </dgm:prSet>
      <dgm:spPr/>
    </dgm:pt>
    <dgm:pt modelId="{CFCE45B3-AA32-4537-AE46-80A574630FCE}" type="pres">
      <dgm:prSet presAssocID="{73A43039-36E2-4AA3-A3EA-912A8FA60519}" presName="composite" presStyleCnt="0"/>
      <dgm:spPr/>
    </dgm:pt>
    <dgm:pt modelId="{6EFA3FB2-BDB1-42F6-98C2-EED38DA5C8A2}" type="pres">
      <dgm:prSet presAssocID="{73A43039-36E2-4AA3-A3EA-912A8FA605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1C03F81-5BC0-4C7C-90DC-B22B5D95B427}" type="pres">
      <dgm:prSet presAssocID="{73A43039-36E2-4AA3-A3EA-912A8FA60519}" presName="desTx" presStyleLbl="alignAccFollowNode1" presStyleIdx="0" presStyleCnt="3">
        <dgm:presLayoutVars>
          <dgm:bulletEnabled val="1"/>
        </dgm:presLayoutVars>
      </dgm:prSet>
      <dgm:spPr/>
    </dgm:pt>
    <dgm:pt modelId="{9B940306-7A68-46A8-A7BC-9842C1ED13C2}" type="pres">
      <dgm:prSet presAssocID="{F57F4F7F-C9D1-4BF5-959C-E3F6E6CC9836}" presName="space" presStyleCnt="0"/>
      <dgm:spPr/>
    </dgm:pt>
    <dgm:pt modelId="{3D7BFF9B-94A9-4896-BE83-81F8F6361F4E}" type="pres">
      <dgm:prSet presAssocID="{0D41F2D7-FC89-4DB7-B961-E40A2539AE56}" presName="composite" presStyleCnt="0"/>
      <dgm:spPr/>
    </dgm:pt>
    <dgm:pt modelId="{CC90C04E-979A-416A-A8D2-908CBCF74A1C}" type="pres">
      <dgm:prSet presAssocID="{0D41F2D7-FC89-4DB7-B961-E40A2539AE5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A58C9C4-7EB5-42CF-90D7-91186AF07165}" type="pres">
      <dgm:prSet presAssocID="{0D41F2D7-FC89-4DB7-B961-E40A2539AE56}" presName="desTx" presStyleLbl="alignAccFollowNode1" presStyleIdx="1" presStyleCnt="3">
        <dgm:presLayoutVars>
          <dgm:bulletEnabled val="1"/>
        </dgm:presLayoutVars>
      </dgm:prSet>
      <dgm:spPr/>
    </dgm:pt>
    <dgm:pt modelId="{A99EC060-A4D0-4186-BB9A-6CD784926CD6}" type="pres">
      <dgm:prSet presAssocID="{B174968F-7C22-47C3-920F-7BFA0505C37A}" presName="space" presStyleCnt="0"/>
      <dgm:spPr/>
    </dgm:pt>
    <dgm:pt modelId="{A95D7CEF-809D-4FA2-B494-164AD5F1307C}" type="pres">
      <dgm:prSet presAssocID="{EB53E28F-7CFE-4738-8D91-2F1A67905CB8}" presName="composite" presStyleCnt="0"/>
      <dgm:spPr/>
    </dgm:pt>
    <dgm:pt modelId="{2228A9B4-EB2E-4D3F-9145-C2A7C00786FD}" type="pres">
      <dgm:prSet presAssocID="{EB53E28F-7CFE-4738-8D91-2F1A67905CB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BAA8CBF-E3D5-4C15-8C05-10C955D10F24}" type="pres">
      <dgm:prSet presAssocID="{EB53E28F-7CFE-4738-8D91-2F1A67905CB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A0C5611-DED8-4F57-AF68-0C0E1BC24F84}" srcId="{0D41F2D7-FC89-4DB7-B961-E40A2539AE56}" destId="{2607E849-F49F-4A7E-9C50-30361ACD520E}" srcOrd="1" destOrd="0" parTransId="{7D3271E5-3A5D-4D75-9125-57EE8B8E9D48}" sibTransId="{42974B86-2DC5-44AA-BB0E-EAD6A792B3FA}"/>
    <dgm:cxn modelId="{3DB44915-3381-445A-A5B6-DD3FB8F6B0F9}" srcId="{0D41F2D7-FC89-4DB7-B961-E40A2539AE56}" destId="{44160315-389B-4B2C-8465-03AF508144DA}" srcOrd="0" destOrd="0" parTransId="{6BD14722-5784-4398-A303-FB5DEAF80DEA}" sibTransId="{26C44148-825E-4DC4-A7BB-DE8A1B3C726B}"/>
    <dgm:cxn modelId="{0F239A15-407F-4665-AC85-928BD3ACEB24}" type="presOf" srcId="{44160315-389B-4B2C-8465-03AF508144DA}" destId="{2A58C9C4-7EB5-42CF-90D7-91186AF07165}" srcOrd="0" destOrd="0" presId="urn:microsoft.com/office/officeart/2005/8/layout/hList1"/>
    <dgm:cxn modelId="{715E7D1F-116B-4E34-BBD0-98A649BE4713}" type="presOf" srcId="{5AE48436-3B26-41EF-9794-F310BD21A564}" destId="{41C03F81-5BC0-4C7C-90DC-B22B5D95B427}" srcOrd="0" destOrd="0" presId="urn:microsoft.com/office/officeart/2005/8/layout/hList1"/>
    <dgm:cxn modelId="{12DBA23A-8565-4A5D-9D64-F8C6B80E3A59}" srcId="{EB53E28F-7CFE-4738-8D91-2F1A67905CB8}" destId="{20D5E2CF-A5BA-48DC-9FA7-DDB0F092ED0D}" srcOrd="1" destOrd="0" parTransId="{4D19835F-E698-4A2B-9D29-9C90EA78D4EA}" sibTransId="{921BDEFB-470D-484D-A75B-ABBC4B19BBD3}"/>
    <dgm:cxn modelId="{E1F44C61-FFCB-408E-8F1A-AF56E7F90AE5}" type="presOf" srcId="{2607E849-F49F-4A7E-9C50-30361ACD520E}" destId="{2A58C9C4-7EB5-42CF-90D7-91186AF07165}" srcOrd="0" destOrd="1" presId="urn:microsoft.com/office/officeart/2005/8/layout/hList1"/>
    <dgm:cxn modelId="{1E75F04E-C9B1-42EE-AA71-129C1C66A4E2}" srcId="{43C824FF-A707-4297-A172-11C56DCD272B}" destId="{0D41F2D7-FC89-4DB7-B961-E40A2539AE56}" srcOrd="1" destOrd="0" parTransId="{BB63E10E-4385-4F00-8C65-54DB065772EB}" sibTransId="{B174968F-7C22-47C3-920F-7BFA0505C37A}"/>
    <dgm:cxn modelId="{5A052A56-2546-40A5-9199-E178598E5F43}" srcId="{73A43039-36E2-4AA3-A3EA-912A8FA60519}" destId="{EB466DC3-EE49-48FB-B14F-CBEF0A6E3C37}" srcOrd="1" destOrd="0" parTransId="{EA1CC207-7473-434F-9E13-3FCD8E972BD0}" sibTransId="{1608EDB1-5987-4C1C-A96B-F5E4BFCC0BD1}"/>
    <dgm:cxn modelId="{DC06D659-EC98-44DF-BCF1-72F18B345E41}" type="presOf" srcId="{0D41F2D7-FC89-4DB7-B961-E40A2539AE56}" destId="{CC90C04E-979A-416A-A8D2-908CBCF74A1C}" srcOrd="0" destOrd="0" presId="urn:microsoft.com/office/officeart/2005/8/layout/hList1"/>
    <dgm:cxn modelId="{18069A7B-BBF2-41DE-A329-BA1B08FEA8C6}" type="presOf" srcId="{73A43039-36E2-4AA3-A3EA-912A8FA60519}" destId="{6EFA3FB2-BDB1-42F6-98C2-EED38DA5C8A2}" srcOrd="0" destOrd="0" presId="urn:microsoft.com/office/officeart/2005/8/layout/hList1"/>
    <dgm:cxn modelId="{72E3278D-1EFC-494D-9CF2-CDE172659C4A}" srcId="{43C824FF-A707-4297-A172-11C56DCD272B}" destId="{EB53E28F-7CFE-4738-8D91-2F1A67905CB8}" srcOrd="2" destOrd="0" parTransId="{CB46B669-DE9D-4DBF-88C1-85F2EC0F03BB}" sibTransId="{DEA22138-BCDF-4BDE-A098-9699BA3E6848}"/>
    <dgm:cxn modelId="{C6B9A596-A1A6-471E-8338-0F80C8485A73}" srcId="{73A43039-36E2-4AA3-A3EA-912A8FA60519}" destId="{5AE48436-3B26-41EF-9794-F310BD21A564}" srcOrd="0" destOrd="0" parTransId="{441F5292-775A-47D3-9119-BC7311B7D38E}" sibTransId="{71CC2DCF-E8B2-412A-A416-D15EE9D1857C}"/>
    <dgm:cxn modelId="{BB70219E-33E9-4529-B0DA-8142D690E18D}" type="presOf" srcId="{EB466DC3-EE49-48FB-B14F-CBEF0A6E3C37}" destId="{41C03F81-5BC0-4C7C-90DC-B22B5D95B427}" srcOrd="0" destOrd="1" presId="urn:microsoft.com/office/officeart/2005/8/layout/hList1"/>
    <dgm:cxn modelId="{38BB64C4-4D79-4328-998B-E61A0249378E}" srcId="{43C824FF-A707-4297-A172-11C56DCD272B}" destId="{73A43039-36E2-4AA3-A3EA-912A8FA60519}" srcOrd="0" destOrd="0" parTransId="{2D99A87C-FA31-4273-A0C0-6EBED7B4E5B5}" sibTransId="{F57F4F7F-C9D1-4BF5-959C-E3F6E6CC9836}"/>
    <dgm:cxn modelId="{0B4857CA-2278-4F6C-85D8-6978B0C06B19}" type="presOf" srcId="{EB53E28F-7CFE-4738-8D91-2F1A67905CB8}" destId="{2228A9B4-EB2E-4D3F-9145-C2A7C00786FD}" srcOrd="0" destOrd="0" presId="urn:microsoft.com/office/officeart/2005/8/layout/hList1"/>
    <dgm:cxn modelId="{92622ED2-E523-49C7-B88A-35FD30B317CA}" srcId="{EB53E28F-7CFE-4738-8D91-2F1A67905CB8}" destId="{4FC58F4B-5919-4752-A01A-DF775B0A6765}" srcOrd="0" destOrd="0" parTransId="{195BDF2C-CBF3-42C9-BCCD-01E767649532}" sibTransId="{95CA1456-A28B-48C2-A936-8A5B424D24FE}"/>
    <dgm:cxn modelId="{2126F8E2-6076-4982-BD5A-B0F986E7C5F0}" type="presOf" srcId="{4FC58F4B-5919-4752-A01A-DF775B0A6765}" destId="{DBAA8CBF-E3D5-4C15-8C05-10C955D10F24}" srcOrd="0" destOrd="0" presId="urn:microsoft.com/office/officeart/2005/8/layout/hList1"/>
    <dgm:cxn modelId="{1B1105E3-39A6-4153-82F9-884E419CC11A}" type="presOf" srcId="{43C824FF-A707-4297-A172-11C56DCD272B}" destId="{E260E36E-A172-4C44-AA9E-D4612E399A0D}" srcOrd="0" destOrd="0" presId="urn:microsoft.com/office/officeart/2005/8/layout/hList1"/>
    <dgm:cxn modelId="{834268F1-976E-4396-BE8C-882F4CADD906}" type="presOf" srcId="{20D5E2CF-A5BA-48DC-9FA7-DDB0F092ED0D}" destId="{DBAA8CBF-E3D5-4C15-8C05-10C955D10F24}" srcOrd="0" destOrd="1" presId="urn:microsoft.com/office/officeart/2005/8/layout/hList1"/>
    <dgm:cxn modelId="{FA561C43-490C-4408-8583-E2E3EF3DC1C2}" type="presParOf" srcId="{E260E36E-A172-4C44-AA9E-D4612E399A0D}" destId="{CFCE45B3-AA32-4537-AE46-80A574630FCE}" srcOrd="0" destOrd="0" presId="urn:microsoft.com/office/officeart/2005/8/layout/hList1"/>
    <dgm:cxn modelId="{24923608-6E90-408F-B20B-E7BE6ABA637C}" type="presParOf" srcId="{CFCE45B3-AA32-4537-AE46-80A574630FCE}" destId="{6EFA3FB2-BDB1-42F6-98C2-EED38DA5C8A2}" srcOrd="0" destOrd="0" presId="urn:microsoft.com/office/officeart/2005/8/layout/hList1"/>
    <dgm:cxn modelId="{B595273F-8FA6-400C-85E5-00D083338AC7}" type="presParOf" srcId="{CFCE45B3-AA32-4537-AE46-80A574630FCE}" destId="{41C03F81-5BC0-4C7C-90DC-B22B5D95B427}" srcOrd="1" destOrd="0" presId="urn:microsoft.com/office/officeart/2005/8/layout/hList1"/>
    <dgm:cxn modelId="{E0E051BD-0C70-40B9-BDA3-88DA231DE317}" type="presParOf" srcId="{E260E36E-A172-4C44-AA9E-D4612E399A0D}" destId="{9B940306-7A68-46A8-A7BC-9842C1ED13C2}" srcOrd="1" destOrd="0" presId="urn:microsoft.com/office/officeart/2005/8/layout/hList1"/>
    <dgm:cxn modelId="{7BB45DDE-2D53-49F4-99EF-5CC02768DB03}" type="presParOf" srcId="{E260E36E-A172-4C44-AA9E-D4612E399A0D}" destId="{3D7BFF9B-94A9-4896-BE83-81F8F6361F4E}" srcOrd="2" destOrd="0" presId="urn:microsoft.com/office/officeart/2005/8/layout/hList1"/>
    <dgm:cxn modelId="{3F6FE720-45BE-4EAE-BAD5-5F73268C397B}" type="presParOf" srcId="{3D7BFF9B-94A9-4896-BE83-81F8F6361F4E}" destId="{CC90C04E-979A-416A-A8D2-908CBCF74A1C}" srcOrd="0" destOrd="0" presId="urn:microsoft.com/office/officeart/2005/8/layout/hList1"/>
    <dgm:cxn modelId="{C20EF71C-4167-4E92-8FAE-3478ECD3276C}" type="presParOf" srcId="{3D7BFF9B-94A9-4896-BE83-81F8F6361F4E}" destId="{2A58C9C4-7EB5-42CF-90D7-91186AF07165}" srcOrd="1" destOrd="0" presId="urn:microsoft.com/office/officeart/2005/8/layout/hList1"/>
    <dgm:cxn modelId="{50CDF8E5-2784-4FE5-A1E6-3E33E97AC3C3}" type="presParOf" srcId="{E260E36E-A172-4C44-AA9E-D4612E399A0D}" destId="{A99EC060-A4D0-4186-BB9A-6CD784926CD6}" srcOrd="3" destOrd="0" presId="urn:microsoft.com/office/officeart/2005/8/layout/hList1"/>
    <dgm:cxn modelId="{E34D0E26-5CDB-416F-B33C-CCCE7282727E}" type="presParOf" srcId="{E260E36E-A172-4C44-AA9E-D4612E399A0D}" destId="{A95D7CEF-809D-4FA2-B494-164AD5F1307C}" srcOrd="4" destOrd="0" presId="urn:microsoft.com/office/officeart/2005/8/layout/hList1"/>
    <dgm:cxn modelId="{B405E606-F086-4BD6-841C-0C318AEE2F22}" type="presParOf" srcId="{A95D7CEF-809D-4FA2-B494-164AD5F1307C}" destId="{2228A9B4-EB2E-4D3F-9145-C2A7C00786FD}" srcOrd="0" destOrd="0" presId="urn:microsoft.com/office/officeart/2005/8/layout/hList1"/>
    <dgm:cxn modelId="{9BAF4737-89BE-44CA-8A7F-15BD3FDB598B}" type="presParOf" srcId="{A95D7CEF-809D-4FA2-B494-164AD5F1307C}" destId="{DBAA8CBF-E3D5-4C15-8C05-10C955D10F2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548EE0-3C95-4944-A9D7-4FFAF83E9B0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E3B7C9-5C2E-4B9A-84D0-699FF1CF3746}">
      <dgm:prSet phldrT="[Text]" custT="1"/>
      <dgm:spPr/>
      <dgm:t>
        <a:bodyPr/>
        <a:lstStyle/>
        <a:p>
          <a:r>
            <a:rPr lang="ro-RO" sz="1800" dirty="0">
              <a:latin typeface="Trebuchet MS" panose="020B0603020202020204" pitchFamily="34" charset="0"/>
              <a:ea typeface="Calibri" panose="020F0502020204030204" pitchFamily="34" charset="0"/>
            </a:rPr>
            <a:t>La finalul semestrului I anul 2023, Antibiotice S.A. a realizat un profit net de 62 milioane comparativ cu valoarea din perioada similar</a:t>
          </a:r>
          <a:r>
            <a:rPr lang="en-US" sz="18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800" dirty="0">
              <a:latin typeface="Trebuchet MS" panose="020B0603020202020204" pitchFamily="34" charset="0"/>
              <a:ea typeface="Calibri" panose="020F0502020204030204" pitchFamily="34" charset="0"/>
            </a:rPr>
            <a:t> a anului precedent (33,9 milioane lei) efect coroborat al:</a:t>
          </a:r>
          <a:endParaRPr lang="en-GB" sz="18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4AB0848-FE4D-47E6-9EA1-D18B9DF7E5C6}" type="parTrans" cxnId="{CD4FA693-D8DF-44AE-A3A0-F7F0B7D40BB1}">
      <dgm:prSet/>
      <dgm:spPr/>
      <dgm:t>
        <a:bodyPr/>
        <a:lstStyle/>
        <a:p>
          <a:endParaRPr lang="en-US"/>
        </a:p>
      </dgm:t>
    </dgm:pt>
    <dgm:pt modelId="{D21D4AE2-80F1-4374-87A0-2E5A5983D77A}" type="sibTrans" cxnId="{CD4FA693-D8DF-44AE-A3A0-F7F0B7D40BB1}">
      <dgm:prSet/>
      <dgm:spPr/>
      <dgm:t>
        <a:bodyPr/>
        <a:lstStyle/>
        <a:p>
          <a:endParaRPr lang="en-US"/>
        </a:p>
      </dgm:t>
    </dgm:pt>
    <dgm:pt modelId="{FBD88F25-8C6C-45E4-8D8F-627FEDFCCE02}">
      <dgm:prSet phldrT="[Text]" custT="1"/>
      <dgm:spPr/>
      <dgm:t>
        <a:bodyPr/>
        <a:lstStyle/>
        <a:p>
          <a:pPr algn="just">
            <a:lnSpc>
              <a:spcPct val="125000"/>
            </a:lnSpc>
            <a:spcBef>
              <a:spcPts val="800"/>
            </a:spcBef>
            <a:spcAft>
              <a:spcPts val="800"/>
            </a:spcAft>
          </a:pP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optimizarii structurii de v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nzare în pia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a intern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 a claselor antiinfec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ioase de uz sistemic (cre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tere cu 29% printr-un consum mai mare) 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 preparate dermatologice (cre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tere cu 14%, determinat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 de pre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ul de valorificare superior)</a:t>
          </a:r>
          <a:endParaRPr lang="en-US" sz="1400" dirty="0"/>
        </a:p>
      </dgm:t>
    </dgm:pt>
    <dgm:pt modelId="{364D09FF-4E72-4F7A-A5D6-CB208E63F3FF}" type="parTrans" cxnId="{9F0E0D47-5033-4A5E-A585-FFC4E559907B}">
      <dgm:prSet/>
      <dgm:spPr/>
      <dgm:t>
        <a:bodyPr/>
        <a:lstStyle/>
        <a:p>
          <a:endParaRPr lang="en-US"/>
        </a:p>
      </dgm:t>
    </dgm:pt>
    <dgm:pt modelId="{5F5B25D6-4129-49E0-B179-AA46BA2EEBD3}" type="sibTrans" cxnId="{9F0E0D47-5033-4A5E-A585-FFC4E559907B}">
      <dgm:prSet/>
      <dgm:spPr/>
      <dgm:t>
        <a:bodyPr/>
        <a:lstStyle/>
        <a:p>
          <a:endParaRPr lang="en-US"/>
        </a:p>
      </dgm:t>
    </dgm:pt>
    <dgm:pt modelId="{A5AEE6A5-C89B-4105-8303-B0F2DB767E69}">
      <dgm:prSet custT="1"/>
      <dgm:spPr/>
      <dgm:t>
        <a:bodyPr/>
        <a:lstStyle/>
        <a:p>
          <a:pPr algn="just">
            <a:lnSpc>
              <a:spcPct val="125000"/>
            </a:lnSpc>
            <a:spcBef>
              <a:spcPts val="800"/>
            </a:spcBef>
            <a:spcAft>
              <a:spcPts val="800"/>
            </a:spcAft>
          </a:pP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renegocierea parteneriatelor cu distribuitorii, fiind definite pe fiecare segment de pia</a:t>
          </a:r>
          <a:r>
            <a:rPr lang="en-US" sz="1400" dirty="0" err="1">
              <a:latin typeface="Trebuchet MS" panose="020B0603020202020204" pitchFamily="34" charset="0"/>
              <a:ea typeface="Calibri" panose="020F0502020204030204" pitchFamily="34" charset="0"/>
            </a:rPr>
            <a:t>ta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 – hospital, lan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uri na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ionale, minilan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uri 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 farmacii independente, </a:t>
          </a:r>
          <a:r>
            <a:rPr lang="en-US" sz="1400" dirty="0" err="1">
              <a:latin typeface="Trebuchet MS" panose="020B0603020202020204" pitchFamily="34" charset="0"/>
              <a:ea typeface="Calibri" panose="020F0502020204030204" pitchFamily="34" charset="0"/>
            </a:rPr>
            <a:t>i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n scopul </a:t>
          </a:r>
          <a:r>
            <a:rPr lang="en-US" sz="1400" dirty="0" err="1">
              <a:latin typeface="Trebuchet MS" panose="020B0603020202020204" pitchFamily="34" charset="0"/>
              <a:ea typeface="Calibri" panose="020F0502020204030204" pitchFamily="34" charset="0"/>
            </a:rPr>
            <a:t>i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mbun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at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irii cotei de pia</a:t>
          </a:r>
          <a:r>
            <a:rPr lang="en-US" sz="1400" dirty="0" err="1">
              <a:latin typeface="Trebuchet MS" panose="020B0603020202020204" pitchFamily="34" charset="0"/>
              <a:ea typeface="Calibri" panose="020F0502020204030204" pitchFamily="34" charset="0"/>
            </a:rPr>
            <a:t>ta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 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 a profitabilit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at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ii</a:t>
          </a:r>
          <a:endParaRPr lang="en-GB" sz="14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D63B86B-0058-448B-BCE0-5CF8AA7E9F9B}" type="parTrans" cxnId="{AD7F1081-0B7F-4938-A123-B277D117B4C6}">
      <dgm:prSet/>
      <dgm:spPr/>
      <dgm:t>
        <a:bodyPr/>
        <a:lstStyle/>
        <a:p>
          <a:endParaRPr lang="en-US"/>
        </a:p>
      </dgm:t>
    </dgm:pt>
    <dgm:pt modelId="{6B43EE72-4B53-4641-A2EF-AB8EC1C7A746}" type="sibTrans" cxnId="{AD7F1081-0B7F-4938-A123-B277D117B4C6}">
      <dgm:prSet/>
      <dgm:spPr/>
      <dgm:t>
        <a:bodyPr/>
        <a:lstStyle/>
        <a:p>
          <a:endParaRPr lang="en-US"/>
        </a:p>
      </dgm:t>
    </dgm:pt>
    <dgm:pt modelId="{D0403357-30C2-4EE4-AEDC-B433D2F90B50}">
      <dgm:prSet custT="1"/>
      <dgm:spPr/>
      <dgm:t>
        <a:bodyPr/>
        <a:lstStyle/>
        <a:p>
          <a:pPr algn="just">
            <a:lnSpc>
              <a:spcPct val="125000"/>
            </a:lnSpc>
            <a:spcBef>
              <a:spcPts val="800"/>
            </a:spcBef>
            <a:spcAft>
              <a:spcPts val="800"/>
            </a:spcAft>
          </a:pP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cre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terii v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nz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rilor </a:t>
          </a:r>
          <a:r>
            <a:rPr lang="en-US" sz="1400" dirty="0" err="1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i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n pia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 interna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ional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 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in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tr-o structur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 ce a generat o profitabilitate superioar</a:t>
          </a:r>
          <a:r>
            <a:rPr lang="en-US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 cu 76%</a:t>
          </a:r>
          <a:endParaRPr lang="en-GB" sz="1400" dirty="0">
            <a:solidFill>
              <a:srgbClr val="00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3BB41FC-340D-4968-A067-5881A682C7E2}" type="parTrans" cxnId="{8F23BAEE-37D2-4294-B1FF-40687731482D}">
      <dgm:prSet/>
      <dgm:spPr/>
      <dgm:t>
        <a:bodyPr/>
        <a:lstStyle/>
        <a:p>
          <a:endParaRPr lang="en-US"/>
        </a:p>
      </dgm:t>
    </dgm:pt>
    <dgm:pt modelId="{5F0C0002-2408-4456-B409-0BB6562F06C5}" type="sibTrans" cxnId="{8F23BAEE-37D2-4294-B1FF-40687731482D}">
      <dgm:prSet/>
      <dgm:spPr/>
      <dgm:t>
        <a:bodyPr/>
        <a:lstStyle/>
        <a:p>
          <a:endParaRPr lang="en-US"/>
        </a:p>
      </dgm:t>
    </dgm:pt>
    <dgm:pt modelId="{2BDA0FEE-4F9A-4349-9250-E3C112E15309}">
      <dgm:prSet custT="1"/>
      <dgm:spPr/>
      <dgm:t>
        <a:bodyPr/>
        <a:lstStyle/>
        <a:p>
          <a:pPr algn="just">
            <a:lnSpc>
              <a:spcPct val="125000"/>
            </a:lnSpc>
            <a:spcBef>
              <a:spcPts val="800"/>
            </a:spcBef>
            <a:spcAft>
              <a:spcPts val="800"/>
            </a:spcAft>
          </a:pPr>
          <a:r>
            <a:rPr lang="ro-RO" sz="14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reducerea cu 13% a cheltuielilor cu materii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 prime 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 a cheltuielilor cu energia electric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, gazele naturale prin optimizarea consumurilor, a pre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urilor </a:t>
          </a:r>
          <a:r>
            <a:rPr lang="en-US" sz="14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dirty="0">
              <a:latin typeface="Trebuchet MS" panose="020B0603020202020204" pitchFamily="34" charset="0"/>
              <a:ea typeface="Calibri" panose="020F0502020204030204" pitchFamily="34" charset="0"/>
            </a:rPr>
            <a:t>i tarifelor acestora</a:t>
          </a:r>
          <a:endParaRPr lang="en-GB" sz="14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4417B15-B5CA-427F-B3B6-E83DB702E4C2}" type="parTrans" cxnId="{5A9878A8-F890-4451-B8B5-6939132A358D}">
      <dgm:prSet/>
      <dgm:spPr/>
      <dgm:t>
        <a:bodyPr/>
        <a:lstStyle/>
        <a:p>
          <a:endParaRPr lang="en-US"/>
        </a:p>
      </dgm:t>
    </dgm:pt>
    <dgm:pt modelId="{7FC9C551-7AD4-4136-945C-5D6DD866DEF3}" type="sibTrans" cxnId="{5A9878A8-F890-4451-B8B5-6939132A358D}">
      <dgm:prSet/>
      <dgm:spPr/>
      <dgm:t>
        <a:bodyPr/>
        <a:lstStyle/>
        <a:p>
          <a:endParaRPr lang="en-US"/>
        </a:p>
      </dgm:t>
    </dgm:pt>
    <dgm:pt modelId="{BD2D5E13-15C9-4967-B950-52508F0CB1DD}">
      <dgm:prSet phldrT="[Text]" custT="1"/>
      <dgm:spPr/>
      <dgm:t>
        <a:bodyPr/>
        <a:lstStyle/>
        <a:p>
          <a:pPr algn="l"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endParaRPr lang="en-US" sz="1600" dirty="0"/>
        </a:p>
      </dgm:t>
    </dgm:pt>
    <dgm:pt modelId="{1100CC89-C7D8-41A3-9836-42382A178640}" type="parTrans" cxnId="{5C4C388B-0E38-448B-94CA-BDF50316309F}">
      <dgm:prSet/>
      <dgm:spPr/>
      <dgm:t>
        <a:bodyPr/>
        <a:lstStyle/>
        <a:p>
          <a:endParaRPr lang="en-US"/>
        </a:p>
      </dgm:t>
    </dgm:pt>
    <dgm:pt modelId="{6A40637C-C0A3-4413-B016-484A7C11875B}" type="sibTrans" cxnId="{5C4C388B-0E38-448B-94CA-BDF50316309F}">
      <dgm:prSet/>
      <dgm:spPr/>
      <dgm:t>
        <a:bodyPr/>
        <a:lstStyle/>
        <a:p>
          <a:endParaRPr lang="en-US"/>
        </a:p>
      </dgm:t>
    </dgm:pt>
    <dgm:pt modelId="{94BD47F6-C329-4FB8-AAFD-220479F3DE39}" type="pres">
      <dgm:prSet presAssocID="{BF548EE0-3C95-4944-A9D7-4FFAF83E9B06}" presName="linear" presStyleCnt="0">
        <dgm:presLayoutVars>
          <dgm:animLvl val="lvl"/>
          <dgm:resizeHandles val="exact"/>
        </dgm:presLayoutVars>
      </dgm:prSet>
      <dgm:spPr/>
    </dgm:pt>
    <dgm:pt modelId="{005F2AE8-EF17-4F6E-85EA-0D37C4589FD6}" type="pres">
      <dgm:prSet presAssocID="{A2E3B7C9-5C2E-4B9A-84D0-699FF1CF3746}" presName="parentText" presStyleLbl="node1" presStyleIdx="0" presStyleCnt="1" custScaleY="94364" custLinFactNeighborX="-498">
        <dgm:presLayoutVars>
          <dgm:chMax val="0"/>
          <dgm:bulletEnabled val="1"/>
        </dgm:presLayoutVars>
      </dgm:prSet>
      <dgm:spPr/>
    </dgm:pt>
    <dgm:pt modelId="{E6E251E1-4E96-49BD-BB3A-7EA55A2812A6}" type="pres">
      <dgm:prSet presAssocID="{A2E3B7C9-5C2E-4B9A-84D0-699FF1CF374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1C2AC0E-8CE4-4971-8562-581194ED819E}" type="presOf" srcId="{A5AEE6A5-C89B-4105-8303-B0F2DB767E69}" destId="{E6E251E1-4E96-49BD-BB3A-7EA55A2812A6}" srcOrd="0" destOrd="2" presId="urn:microsoft.com/office/officeart/2005/8/layout/vList2"/>
    <dgm:cxn modelId="{AB20EC1A-4952-4321-8457-040A5E8F2246}" type="presOf" srcId="{D0403357-30C2-4EE4-AEDC-B433D2F90B50}" destId="{E6E251E1-4E96-49BD-BB3A-7EA55A2812A6}" srcOrd="0" destOrd="3" presId="urn:microsoft.com/office/officeart/2005/8/layout/vList2"/>
    <dgm:cxn modelId="{9F0E0D47-5033-4A5E-A585-FFC4E559907B}" srcId="{A2E3B7C9-5C2E-4B9A-84D0-699FF1CF3746}" destId="{FBD88F25-8C6C-45E4-8D8F-627FEDFCCE02}" srcOrd="1" destOrd="0" parTransId="{364D09FF-4E72-4F7A-A5D6-CB208E63F3FF}" sibTransId="{5F5B25D6-4129-49E0-B179-AA46BA2EEBD3}"/>
    <dgm:cxn modelId="{A6874D70-1EC4-4360-8C2E-23E88DB21B54}" type="presOf" srcId="{FBD88F25-8C6C-45E4-8D8F-627FEDFCCE02}" destId="{E6E251E1-4E96-49BD-BB3A-7EA55A2812A6}" srcOrd="0" destOrd="1" presId="urn:microsoft.com/office/officeart/2005/8/layout/vList2"/>
    <dgm:cxn modelId="{9B7ED572-8E35-482E-9C30-2A85444D810B}" type="presOf" srcId="{A2E3B7C9-5C2E-4B9A-84D0-699FF1CF3746}" destId="{005F2AE8-EF17-4F6E-85EA-0D37C4589FD6}" srcOrd="0" destOrd="0" presId="urn:microsoft.com/office/officeart/2005/8/layout/vList2"/>
    <dgm:cxn modelId="{AD7F1081-0B7F-4938-A123-B277D117B4C6}" srcId="{A2E3B7C9-5C2E-4B9A-84D0-699FF1CF3746}" destId="{A5AEE6A5-C89B-4105-8303-B0F2DB767E69}" srcOrd="2" destOrd="0" parTransId="{9D63B86B-0058-448B-BCE0-5CF8AA7E9F9B}" sibTransId="{6B43EE72-4B53-4641-A2EF-AB8EC1C7A746}"/>
    <dgm:cxn modelId="{5C4C388B-0E38-448B-94CA-BDF50316309F}" srcId="{A2E3B7C9-5C2E-4B9A-84D0-699FF1CF3746}" destId="{BD2D5E13-15C9-4967-B950-52508F0CB1DD}" srcOrd="0" destOrd="0" parTransId="{1100CC89-C7D8-41A3-9836-42382A178640}" sibTransId="{6A40637C-C0A3-4413-B016-484A7C11875B}"/>
    <dgm:cxn modelId="{CD4FA693-D8DF-44AE-A3A0-F7F0B7D40BB1}" srcId="{BF548EE0-3C95-4944-A9D7-4FFAF83E9B06}" destId="{A2E3B7C9-5C2E-4B9A-84D0-699FF1CF3746}" srcOrd="0" destOrd="0" parTransId="{24AB0848-FE4D-47E6-9EA1-D18B9DF7E5C6}" sibTransId="{D21D4AE2-80F1-4374-87A0-2E5A5983D77A}"/>
    <dgm:cxn modelId="{DAB8FFA5-E525-4143-A6AD-89DC7C4C71A9}" type="presOf" srcId="{BD2D5E13-15C9-4967-B950-52508F0CB1DD}" destId="{E6E251E1-4E96-49BD-BB3A-7EA55A2812A6}" srcOrd="0" destOrd="0" presId="urn:microsoft.com/office/officeart/2005/8/layout/vList2"/>
    <dgm:cxn modelId="{5A9878A8-F890-4451-B8B5-6939132A358D}" srcId="{A2E3B7C9-5C2E-4B9A-84D0-699FF1CF3746}" destId="{2BDA0FEE-4F9A-4349-9250-E3C112E15309}" srcOrd="4" destOrd="0" parTransId="{14417B15-B5CA-427F-B3B6-E83DB702E4C2}" sibTransId="{7FC9C551-7AD4-4136-945C-5D6DD866DEF3}"/>
    <dgm:cxn modelId="{205713C1-9B25-4BA9-BE4D-D40C022C96AF}" type="presOf" srcId="{2BDA0FEE-4F9A-4349-9250-E3C112E15309}" destId="{E6E251E1-4E96-49BD-BB3A-7EA55A2812A6}" srcOrd="0" destOrd="4" presId="urn:microsoft.com/office/officeart/2005/8/layout/vList2"/>
    <dgm:cxn modelId="{74F72BDD-028F-4D4F-8BB6-E1A4CD5EFF85}" type="presOf" srcId="{BF548EE0-3C95-4944-A9D7-4FFAF83E9B06}" destId="{94BD47F6-C329-4FB8-AAFD-220479F3DE39}" srcOrd="0" destOrd="0" presId="urn:microsoft.com/office/officeart/2005/8/layout/vList2"/>
    <dgm:cxn modelId="{8F23BAEE-37D2-4294-B1FF-40687731482D}" srcId="{A2E3B7C9-5C2E-4B9A-84D0-699FF1CF3746}" destId="{D0403357-30C2-4EE4-AEDC-B433D2F90B50}" srcOrd="3" destOrd="0" parTransId="{D3BB41FC-340D-4968-A067-5881A682C7E2}" sibTransId="{5F0C0002-2408-4456-B409-0BB6562F06C5}"/>
    <dgm:cxn modelId="{0FF1D68B-3A5F-48B5-9C5C-9492E559AEEF}" type="presParOf" srcId="{94BD47F6-C329-4FB8-AAFD-220479F3DE39}" destId="{005F2AE8-EF17-4F6E-85EA-0D37C4589FD6}" srcOrd="0" destOrd="0" presId="urn:microsoft.com/office/officeart/2005/8/layout/vList2"/>
    <dgm:cxn modelId="{E4C0B0A6-B01B-4FC7-8AE3-A6F72D6C2E1E}" type="presParOf" srcId="{94BD47F6-C329-4FB8-AAFD-220479F3DE39}" destId="{E6E251E1-4E96-49BD-BB3A-7EA55A2812A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3D229-40CF-4A4D-B2BA-32117B2FDE0F}">
      <dsp:nvSpPr>
        <dsp:cNvPr id="0" name=""/>
        <dsp:cNvSpPr/>
      </dsp:nvSpPr>
      <dsp:spPr>
        <a:xfrm>
          <a:off x="0" y="14657"/>
          <a:ext cx="9505056" cy="633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kern="1200" dirty="0"/>
            <a:t>cre</a:t>
          </a:r>
          <a:r>
            <a:rPr lang="en-US" sz="1600" kern="1200" dirty="0"/>
            <a:t>s</a:t>
          </a:r>
          <a:r>
            <a:rPr lang="ro-RO" sz="1600" kern="1200" dirty="0"/>
            <a:t>terea echilibrat</a:t>
          </a:r>
          <a:r>
            <a:rPr lang="en-US" sz="1600" kern="1200" dirty="0"/>
            <a:t>a</a:t>
          </a:r>
          <a:r>
            <a:rPr lang="ro-RO" sz="1600" kern="1200" dirty="0"/>
            <a:t> a cifrei de afaceri pe pia</a:t>
          </a:r>
          <a:r>
            <a:rPr lang="en-US" sz="1600" kern="1200" dirty="0"/>
            <a:t>t</a:t>
          </a:r>
          <a:r>
            <a:rPr lang="ro-RO" sz="1600" kern="1200" dirty="0"/>
            <a:t>a intern</a:t>
          </a:r>
          <a:r>
            <a:rPr lang="en-US" sz="1600" kern="1200" dirty="0"/>
            <a:t>a</a:t>
          </a:r>
          <a:r>
            <a:rPr lang="ro-RO" sz="1600" kern="1200" dirty="0"/>
            <a:t> </a:t>
          </a:r>
          <a:r>
            <a:rPr lang="en-US" sz="1600" kern="1200" dirty="0"/>
            <a:t>s</a:t>
          </a:r>
          <a:r>
            <a:rPr lang="ro-RO" sz="1600" kern="1200" dirty="0"/>
            <a:t>i interna</a:t>
          </a:r>
          <a:r>
            <a:rPr lang="en-US" sz="1600" kern="1200" dirty="0"/>
            <a:t>t</a:t>
          </a:r>
          <a:r>
            <a:rPr lang="ro-RO" sz="1600" kern="1200" dirty="0"/>
            <a:t>ional</a:t>
          </a:r>
          <a:r>
            <a:rPr lang="en-US" sz="1600" kern="1200" dirty="0"/>
            <a:t>a</a:t>
          </a:r>
          <a:r>
            <a:rPr lang="ro-RO" sz="1600" kern="1200" dirty="0"/>
            <a:t> de 27%</a:t>
          </a:r>
          <a:endParaRPr lang="en-GB" sz="1600" kern="1200" dirty="0"/>
        </a:p>
      </dsp:txBody>
      <dsp:txXfrm>
        <a:off x="30906" y="45563"/>
        <a:ext cx="9443244" cy="571304"/>
      </dsp:txXfrm>
    </dsp:sp>
    <dsp:sp modelId="{EC409959-FF1B-42B4-A0DF-5D5A8646AB9A}">
      <dsp:nvSpPr>
        <dsp:cNvPr id="0" name=""/>
        <dsp:cNvSpPr/>
      </dsp:nvSpPr>
      <dsp:spPr>
        <a:xfrm>
          <a:off x="0" y="673693"/>
          <a:ext cx="9505056" cy="63311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kern="1200" dirty="0"/>
            <a:t>cre</a:t>
          </a:r>
          <a:r>
            <a:rPr lang="en-US" sz="1600" kern="1200" dirty="0"/>
            <a:t>s</a:t>
          </a:r>
          <a:r>
            <a:rPr lang="ro-RO" sz="1600" kern="1200" dirty="0"/>
            <a:t>terea cu 27,8% a cifrei de afaceri ob</a:t>
          </a:r>
          <a:r>
            <a:rPr lang="en-US" sz="1600" kern="1200" dirty="0"/>
            <a:t>t</a:t>
          </a:r>
          <a:r>
            <a:rPr lang="ro-RO" sz="1600" kern="1200" dirty="0"/>
            <a:t>inute pe piața intern</a:t>
          </a:r>
          <a:r>
            <a:rPr lang="en-US" sz="1600" kern="1200" dirty="0"/>
            <a:t>a</a:t>
          </a:r>
          <a:r>
            <a:rPr lang="ro-RO" sz="1600" kern="1200" dirty="0"/>
            <a:t>, consolid</a:t>
          </a:r>
          <a:r>
            <a:rPr lang="en-US" sz="1600" kern="1200" dirty="0"/>
            <a:t>a</a:t>
          </a:r>
          <a:r>
            <a:rPr lang="ro-RO" sz="1600" kern="1200" dirty="0"/>
            <a:t>nd </a:t>
          </a:r>
          <a:r>
            <a:rPr lang="en-US" sz="1600" kern="1200" dirty="0" err="1"/>
            <a:t>i</a:t>
          </a:r>
          <a:r>
            <a:rPr lang="ro-RO" sz="1600" kern="1200" dirty="0"/>
            <a:t>n structur</a:t>
          </a:r>
          <a:r>
            <a:rPr lang="en-US" sz="1600" kern="1200" dirty="0"/>
            <a:t>a</a:t>
          </a:r>
          <a:r>
            <a:rPr lang="ro-RO" sz="1600" kern="1200" dirty="0"/>
            <a:t> profitabilitatea companiei</a:t>
          </a:r>
          <a:endParaRPr lang="en-GB" sz="1600" kern="1200" dirty="0"/>
        </a:p>
      </dsp:txBody>
      <dsp:txXfrm>
        <a:off x="30906" y="704599"/>
        <a:ext cx="9443244" cy="571304"/>
      </dsp:txXfrm>
    </dsp:sp>
    <dsp:sp modelId="{FE863B86-6946-472E-9CAE-7A17FC29A592}">
      <dsp:nvSpPr>
        <dsp:cNvPr id="0" name=""/>
        <dsp:cNvSpPr/>
      </dsp:nvSpPr>
      <dsp:spPr>
        <a:xfrm>
          <a:off x="0" y="1332729"/>
          <a:ext cx="9505056" cy="633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kern="1200" dirty="0"/>
            <a:t>a realizat un profit net de 62 milioane lei, comparativ cu valoarea de 33,9 milioane lei </a:t>
          </a:r>
          <a:r>
            <a:rPr lang="en-US" sz="1600" kern="1200" dirty="0" err="1"/>
            <a:t>i</a:t>
          </a:r>
          <a:r>
            <a:rPr lang="ro-RO" sz="1600" kern="1200" dirty="0"/>
            <a:t>nregistrat</a:t>
          </a:r>
          <a:r>
            <a:rPr lang="en-US" sz="1600" kern="1200" dirty="0"/>
            <a:t>a</a:t>
          </a:r>
          <a:r>
            <a:rPr lang="ro-RO" sz="1600" kern="1200" dirty="0"/>
            <a:t> la 30.06.2022</a:t>
          </a:r>
          <a:endParaRPr lang="en-GB" sz="1600" kern="1200" dirty="0"/>
        </a:p>
      </dsp:txBody>
      <dsp:txXfrm>
        <a:off x="30906" y="1363635"/>
        <a:ext cx="9443244" cy="571304"/>
      </dsp:txXfrm>
    </dsp:sp>
    <dsp:sp modelId="{B8D957A0-0C39-42B2-B414-E9015F0AF611}">
      <dsp:nvSpPr>
        <dsp:cNvPr id="0" name=""/>
        <dsp:cNvSpPr/>
      </dsp:nvSpPr>
      <dsp:spPr>
        <a:xfrm>
          <a:off x="0" y="1991765"/>
          <a:ext cx="9505056" cy="63311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kern="1200" dirty="0"/>
            <a:t>cre</a:t>
          </a:r>
          <a:r>
            <a:rPr lang="en-US" sz="1600" kern="1200" dirty="0"/>
            <a:t>s</a:t>
          </a:r>
          <a:r>
            <a:rPr lang="ro-RO" sz="1600" kern="1200" dirty="0"/>
            <a:t>terea valorii free – float</a:t>
          </a:r>
          <a:r>
            <a:rPr lang="en-GB" sz="1600" kern="1200" dirty="0"/>
            <a:t>-</a:t>
          </a:r>
          <a:r>
            <a:rPr lang="en-GB" sz="1600" kern="1200"/>
            <a:t>ului</a:t>
          </a:r>
          <a:r>
            <a:rPr lang="ro-RO" sz="1600" kern="1200"/>
            <a:t> </a:t>
          </a:r>
          <a:r>
            <a:rPr lang="ro-RO" sz="1600" kern="1200" dirty="0"/>
            <a:t>la valoarea de 44,6 milioane euro, la 31.07 2023, de la valoarea de 36 milioane euro la 30.12.2022</a:t>
          </a:r>
          <a:endParaRPr lang="en-GB" sz="1600" kern="1200" dirty="0"/>
        </a:p>
      </dsp:txBody>
      <dsp:txXfrm>
        <a:off x="30906" y="2022671"/>
        <a:ext cx="9443244" cy="571304"/>
      </dsp:txXfrm>
    </dsp:sp>
    <dsp:sp modelId="{9247D736-B043-44CE-8B3B-D0C6EE30D68E}">
      <dsp:nvSpPr>
        <dsp:cNvPr id="0" name=""/>
        <dsp:cNvSpPr/>
      </dsp:nvSpPr>
      <dsp:spPr>
        <a:xfrm>
          <a:off x="0" y="2650802"/>
          <a:ext cx="9505056" cy="633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kern="1200" dirty="0"/>
            <a:t>atragerea de fonduri nerambursabile </a:t>
          </a:r>
          <a:r>
            <a:rPr lang="en-US" sz="1600" kern="1200" dirty="0" err="1"/>
            <a:t>i</a:t>
          </a:r>
          <a:r>
            <a:rPr lang="ro-RO" sz="1600" kern="1200" dirty="0"/>
            <a:t>n valoare de peste 85 milioane lei pentru o capacitate de produc</a:t>
          </a:r>
          <a:r>
            <a:rPr lang="en-US" sz="1600" kern="1200" dirty="0"/>
            <a:t>t</a:t>
          </a:r>
          <a:r>
            <a:rPr lang="ro-RO" sz="1600" kern="1200" dirty="0"/>
            <a:t>ie a produselor sterile, solu</a:t>
          </a:r>
          <a:r>
            <a:rPr lang="en-US" sz="1600" kern="1200" dirty="0"/>
            <a:t>t</a:t>
          </a:r>
          <a:r>
            <a:rPr lang="ro-RO" sz="1600" kern="1200" dirty="0"/>
            <a:t>ii </a:t>
          </a:r>
          <a:r>
            <a:rPr lang="en-US" sz="1600" kern="1200" dirty="0"/>
            <a:t>s</a:t>
          </a:r>
          <a:r>
            <a:rPr lang="ro-RO" sz="1600" kern="1200" dirty="0"/>
            <a:t>i topice</a:t>
          </a:r>
          <a:endParaRPr lang="en-GB" sz="1600" kern="1200" dirty="0"/>
        </a:p>
      </dsp:txBody>
      <dsp:txXfrm>
        <a:off x="30906" y="2681708"/>
        <a:ext cx="9443244" cy="571304"/>
      </dsp:txXfrm>
    </dsp:sp>
    <dsp:sp modelId="{5CB54509-0C33-41ED-B82F-4B1A18D225A7}">
      <dsp:nvSpPr>
        <dsp:cNvPr id="0" name=""/>
        <dsp:cNvSpPr/>
      </dsp:nvSpPr>
      <dsp:spPr>
        <a:xfrm>
          <a:off x="0" y="3309838"/>
          <a:ext cx="9505056" cy="633116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600" kern="1200" dirty="0"/>
            <a:t>ob</a:t>
          </a:r>
          <a:r>
            <a:rPr lang="en-US" sz="1600" kern="1200" dirty="0"/>
            <a:t>t</a:t>
          </a:r>
          <a:r>
            <a:rPr lang="ro-RO" sz="1600" kern="1200" dirty="0"/>
            <a:t>inerea unei cofinan</a:t>
          </a:r>
          <a:r>
            <a:rPr lang="en-US" sz="1600" kern="1200" dirty="0" err="1"/>
            <a:t>ta</a:t>
          </a:r>
          <a:r>
            <a:rPr lang="ro-RO" sz="1600" kern="1200" dirty="0"/>
            <a:t>ri</a:t>
          </a:r>
          <a:r>
            <a:rPr lang="en-US" sz="1600" kern="1200" dirty="0"/>
            <a:t> in </a:t>
          </a:r>
          <a:r>
            <a:rPr lang="ro-RO" sz="1600" kern="1200" dirty="0"/>
            <a:t>valoare de 4,1 milioane lei pentru dezvoltarea unei capacit</a:t>
          </a:r>
          <a:r>
            <a:rPr lang="en-US" sz="1600" kern="1200" dirty="0"/>
            <a:t>at</a:t>
          </a:r>
          <a:r>
            <a:rPr lang="ro-RO" sz="1600" kern="1200" dirty="0"/>
            <a:t>i de produc</a:t>
          </a:r>
          <a:r>
            <a:rPr lang="en-US" sz="1600" kern="1200" dirty="0"/>
            <a:t>t</a:t>
          </a:r>
          <a:r>
            <a:rPr lang="ro-RO" sz="1600" kern="1200" dirty="0"/>
            <a:t>ie a energiei verzi</a:t>
          </a:r>
          <a:endParaRPr lang="en-GB" sz="1600" kern="1200" dirty="0"/>
        </a:p>
      </dsp:txBody>
      <dsp:txXfrm>
        <a:off x="30906" y="3340744"/>
        <a:ext cx="9443244" cy="571304"/>
      </dsp:txXfrm>
    </dsp:sp>
    <dsp:sp modelId="{5B93DB53-F40D-4A25-A960-03598E3BC383}">
      <dsp:nvSpPr>
        <dsp:cNvPr id="0" name=""/>
        <dsp:cNvSpPr/>
      </dsp:nvSpPr>
      <dsp:spPr>
        <a:xfrm>
          <a:off x="0" y="3968874"/>
          <a:ext cx="9505056" cy="633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i</a:t>
          </a:r>
          <a:r>
            <a:rPr lang="ro-RO" sz="1600" kern="1200" dirty="0"/>
            <a:t>nvesti</a:t>
          </a:r>
          <a:r>
            <a:rPr lang="en-US" sz="1600" kern="1200" dirty="0"/>
            <a:t>t</a:t>
          </a:r>
          <a:r>
            <a:rPr lang="ro-RO" sz="1600" kern="1200" dirty="0"/>
            <a:t>ii de 27,2 milioane lei pentru dezvoltarea portofoliului de produse, produc</a:t>
          </a:r>
          <a:r>
            <a:rPr lang="en-US" sz="1600" kern="1200" dirty="0"/>
            <a:t>t</a:t>
          </a:r>
          <a:r>
            <a:rPr lang="ro-RO" sz="1600" kern="1200" dirty="0"/>
            <a:t>ia de energie verde, modernizarea laboratoarelor </a:t>
          </a:r>
          <a:r>
            <a:rPr lang="en-US" sz="1600" kern="1200" dirty="0"/>
            <a:t>s</a:t>
          </a:r>
          <a:r>
            <a:rPr lang="ro-RO" sz="1600" kern="1200" dirty="0"/>
            <a:t>i logisticii</a:t>
          </a:r>
          <a:endParaRPr lang="en-GB" sz="1600" kern="1200" dirty="0"/>
        </a:p>
      </dsp:txBody>
      <dsp:txXfrm>
        <a:off x="30906" y="3999780"/>
        <a:ext cx="9443244" cy="5713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A3FB2-BDB1-42F6-98C2-EED38DA5C8A2}">
      <dsp:nvSpPr>
        <dsp:cNvPr id="0" name=""/>
        <dsp:cNvSpPr/>
      </dsp:nvSpPr>
      <dsp:spPr>
        <a:xfrm>
          <a:off x="1710" y="426972"/>
          <a:ext cx="1667435" cy="666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i="0" u="none" kern="1200" dirty="0"/>
            <a:t>Divizia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i="0" u="none" kern="1200" dirty="0"/>
            <a:t>Produse Forme Solide Uz Oral</a:t>
          </a:r>
          <a:endParaRPr lang="en-US" sz="1200" kern="1200" dirty="0"/>
        </a:p>
      </dsp:txBody>
      <dsp:txXfrm>
        <a:off x="1710" y="426972"/>
        <a:ext cx="1667435" cy="666974"/>
      </dsp:txXfrm>
    </dsp:sp>
    <dsp:sp modelId="{41C03F81-5BC0-4C7C-90DC-B22B5D95B427}">
      <dsp:nvSpPr>
        <dsp:cNvPr id="0" name=""/>
        <dsp:cNvSpPr/>
      </dsp:nvSpPr>
      <dsp:spPr>
        <a:xfrm>
          <a:off x="1710" y="1093946"/>
          <a:ext cx="1667435" cy="527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kern="1200" dirty="0"/>
            <a:t> </a:t>
          </a:r>
          <a:r>
            <a:rPr lang="en-US" sz="1200" kern="1200" dirty="0"/>
            <a:t>67 </a:t>
          </a:r>
          <a:r>
            <a:rPr lang="en-US" sz="1200" kern="1200" dirty="0" err="1"/>
            <a:t>produse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</a:t>
          </a:r>
          <a:r>
            <a:rPr lang="ro-RO" sz="1200" kern="1200" dirty="0"/>
            <a:t> </a:t>
          </a:r>
          <a:r>
            <a:rPr lang="en-US" sz="1200" kern="1200" dirty="0"/>
            <a:t> 2 </a:t>
          </a:r>
          <a:r>
            <a:rPr lang="en-US" sz="1200" kern="1200" dirty="0" err="1"/>
            <a:t>produse</a:t>
          </a:r>
          <a:r>
            <a:rPr lang="en-US" sz="1200" kern="1200" dirty="0"/>
            <a:t> </a:t>
          </a:r>
          <a:r>
            <a:rPr lang="en-US" sz="1200" kern="1200" dirty="0" err="1"/>
            <a:t>noi</a:t>
          </a:r>
          <a:endParaRPr lang="en-US" sz="1200" kern="1200" dirty="0"/>
        </a:p>
      </dsp:txBody>
      <dsp:txXfrm>
        <a:off x="1710" y="1093946"/>
        <a:ext cx="1667435" cy="527040"/>
      </dsp:txXfrm>
    </dsp:sp>
    <dsp:sp modelId="{CC90C04E-979A-416A-A8D2-908CBCF74A1C}">
      <dsp:nvSpPr>
        <dsp:cNvPr id="0" name=""/>
        <dsp:cNvSpPr/>
      </dsp:nvSpPr>
      <dsp:spPr>
        <a:xfrm>
          <a:off x="1902586" y="426972"/>
          <a:ext cx="1667435" cy="666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i="0" u="none" kern="1200" dirty="0"/>
            <a:t>Divizia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i="0" u="none" kern="1200" dirty="0"/>
            <a:t> Produse Topice</a:t>
          </a:r>
          <a:endParaRPr lang="en-US" sz="1200" kern="1200" dirty="0"/>
        </a:p>
      </dsp:txBody>
      <dsp:txXfrm>
        <a:off x="1902586" y="426972"/>
        <a:ext cx="1667435" cy="666974"/>
      </dsp:txXfrm>
    </dsp:sp>
    <dsp:sp modelId="{2A58C9C4-7EB5-42CF-90D7-91186AF07165}">
      <dsp:nvSpPr>
        <dsp:cNvPr id="0" name=""/>
        <dsp:cNvSpPr/>
      </dsp:nvSpPr>
      <dsp:spPr>
        <a:xfrm>
          <a:off x="1902586" y="1093946"/>
          <a:ext cx="1667435" cy="527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kern="1200" dirty="0"/>
            <a:t> </a:t>
          </a:r>
          <a:r>
            <a:rPr lang="en-US" sz="1200" kern="1200" dirty="0"/>
            <a:t>58 </a:t>
          </a:r>
          <a:r>
            <a:rPr lang="en-US" sz="1200" kern="1200" dirty="0" err="1"/>
            <a:t>produse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 </a:t>
          </a:r>
          <a:r>
            <a:rPr lang="ro-RO" sz="1200" kern="1200" dirty="0"/>
            <a:t> </a:t>
          </a:r>
          <a:r>
            <a:rPr lang="en-US" sz="1200" kern="1200" dirty="0"/>
            <a:t>4 </a:t>
          </a:r>
          <a:r>
            <a:rPr lang="en-US" sz="1200" kern="1200" dirty="0" err="1"/>
            <a:t>produse</a:t>
          </a:r>
          <a:r>
            <a:rPr lang="en-US" sz="1200" kern="1200" dirty="0"/>
            <a:t> </a:t>
          </a:r>
          <a:r>
            <a:rPr lang="en-US" sz="1200" kern="1200" dirty="0" err="1"/>
            <a:t>noi</a:t>
          </a:r>
          <a:endParaRPr lang="en-US" sz="1200" kern="1200" dirty="0"/>
        </a:p>
      </dsp:txBody>
      <dsp:txXfrm>
        <a:off x="1902586" y="1093946"/>
        <a:ext cx="1667435" cy="527040"/>
      </dsp:txXfrm>
    </dsp:sp>
    <dsp:sp modelId="{2228A9B4-EB2E-4D3F-9145-C2A7C00786FD}">
      <dsp:nvSpPr>
        <dsp:cNvPr id="0" name=""/>
        <dsp:cNvSpPr/>
      </dsp:nvSpPr>
      <dsp:spPr>
        <a:xfrm>
          <a:off x="3803463" y="426972"/>
          <a:ext cx="1667435" cy="6669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i="0" u="none" kern="1200" dirty="0"/>
            <a:t>Divizia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b="1" i="0" u="none" kern="1200" dirty="0"/>
            <a:t>Produse Sterile si Substante Active</a:t>
          </a:r>
          <a:endParaRPr lang="en-US" sz="1200" kern="1200" dirty="0"/>
        </a:p>
      </dsp:txBody>
      <dsp:txXfrm>
        <a:off x="3803463" y="426972"/>
        <a:ext cx="1667435" cy="666974"/>
      </dsp:txXfrm>
    </dsp:sp>
    <dsp:sp modelId="{DBAA8CBF-E3D5-4C15-8C05-10C955D10F24}">
      <dsp:nvSpPr>
        <dsp:cNvPr id="0" name=""/>
        <dsp:cNvSpPr/>
      </dsp:nvSpPr>
      <dsp:spPr>
        <a:xfrm>
          <a:off x="3803463" y="1093946"/>
          <a:ext cx="1667435" cy="5270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200" kern="1200" dirty="0"/>
            <a:t> </a:t>
          </a:r>
          <a:r>
            <a:rPr lang="en-US" sz="1200" kern="1200" dirty="0"/>
            <a:t>41 </a:t>
          </a:r>
          <a:r>
            <a:rPr lang="en-US" sz="1200" kern="1200" dirty="0" err="1"/>
            <a:t>produse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</a:t>
          </a:r>
          <a:r>
            <a:rPr lang="ro-RO" sz="1200" kern="1200" dirty="0"/>
            <a:t> </a:t>
          </a:r>
          <a:r>
            <a:rPr lang="en-US" sz="1200" kern="1200" dirty="0"/>
            <a:t> 3 </a:t>
          </a:r>
          <a:r>
            <a:rPr lang="en-US" sz="1200" kern="1200" dirty="0" err="1"/>
            <a:t>produse</a:t>
          </a:r>
          <a:r>
            <a:rPr lang="en-US" sz="1200" kern="1200" dirty="0"/>
            <a:t> </a:t>
          </a:r>
          <a:r>
            <a:rPr lang="en-US" sz="1200" kern="1200" dirty="0" err="1"/>
            <a:t>noi</a:t>
          </a:r>
          <a:endParaRPr lang="en-US" sz="1200" kern="1200" dirty="0"/>
        </a:p>
      </dsp:txBody>
      <dsp:txXfrm>
        <a:off x="3803463" y="1093946"/>
        <a:ext cx="1667435" cy="5270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F2AE8-EF17-4F6E-85EA-0D37C4589FD6}">
      <dsp:nvSpPr>
        <dsp:cNvPr id="0" name=""/>
        <dsp:cNvSpPr/>
      </dsp:nvSpPr>
      <dsp:spPr>
        <a:xfrm>
          <a:off x="0" y="430828"/>
          <a:ext cx="8127999" cy="11482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800" kern="1200" dirty="0">
              <a:latin typeface="Trebuchet MS" panose="020B0603020202020204" pitchFamily="34" charset="0"/>
              <a:ea typeface="Calibri" panose="020F0502020204030204" pitchFamily="34" charset="0"/>
            </a:rPr>
            <a:t>La finalul semestrului I anul 2023, Antibiotice S.A. a realizat un profit net de 62 milioane comparativ cu valoarea din perioada similar</a:t>
          </a:r>
          <a:r>
            <a:rPr lang="en-US" sz="1800" kern="12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800" kern="1200" dirty="0">
              <a:latin typeface="Trebuchet MS" panose="020B0603020202020204" pitchFamily="34" charset="0"/>
              <a:ea typeface="Calibri" panose="020F0502020204030204" pitchFamily="34" charset="0"/>
            </a:rPr>
            <a:t> a anului precedent (33,9 milioane lei) efect coroborat al:</a:t>
          </a:r>
          <a:endParaRPr lang="en-GB" sz="1800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430828"/>
        <a:ext cx="8127999" cy="1148221"/>
      </dsp:txXfrm>
    </dsp:sp>
    <dsp:sp modelId="{E6E251E1-4E96-49BD-BB3A-7EA55A2812A6}">
      <dsp:nvSpPr>
        <dsp:cNvPr id="0" name=""/>
        <dsp:cNvSpPr/>
      </dsp:nvSpPr>
      <dsp:spPr>
        <a:xfrm>
          <a:off x="0" y="1579050"/>
          <a:ext cx="8127999" cy="3363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"/>
          </a:pPr>
          <a:endParaRPr lang="en-US" sz="1600" kern="1200" dirty="0"/>
        </a:p>
        <a:p>
          <a:pPr marL="114300" lvl="1" indent="-114300" algn="just" defTabSz="622300">
            <a:lnSpc>
              <a:spcPct val="125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optimizarii structurii de v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nzare în pia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a intern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 a claselor antiinfec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ioase de uz sistemic (cre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tere cu 29% printr-un consum mai mare) 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 preparate dermatologice (cre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tere cu 14%, determinat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 de pre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ul de valorificare superior)</a:t>
          </a:r>
          <a:endParaRPr lang="en-US" sz="1400" kern="1200" dirty="0"/>
        </a:p>
        <a:p>
          <a:pPr marL="114300" lvl="1" indent="-114300" algn="just" defTabSz="622300">
            <a:lnSpc>
              <a:spcPct val="125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renegocierea parteneriatelor cu distribuitorii, fiind definite pe fiecare segment de pia</a:t>
          </a:r>
          <a:r>
            <a:rPr lang="en-US" sz="1400" kern="1200" dirty="0" err="1">
              <a:latin typeface="Trebuchet MS" panose="020B0603020202020204" pitchFamily="34" charset="0"/>
              <a:ea typeface="Calibri" panose="020F0502020204030204" pitchFamily="34" charset="0"/>
            </a:rPr>
            <a:t>ta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 – hospital, lan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uri na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ionale, minilan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uri 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 farmacii independente, </a:t>
          </a:r>
          <a:r>
            <a:rPr lang="en-US" sz="1400" kern="1200" dirty="0" err="1">
              <a:latin typeface="Trebuchet MS" panose="020B0603020202020204" pitchFamily="34" charset="0"/>
              <a:ea typeface="Calibri" panose="020F0502020204030204" pitchFamily="34" charset="0"/>
            </a:rPr>
            <a:t>i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n scopul </a:t>
          </a:r>
          <a:r>
            <a:rPr lang="en-US" sz="1400" kern="1200" dirty="0" err="1">
              <a:latin typeface="Trebuchet MS" panose="020B0603020202020204" pitchFamily="34" charset="0"/>
              <a:ea typeface="Calibri" panose="020F0502020204030204" pitchFamily="34" charset="0"/>
            </a:rPr>
            <a:t>i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mbun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at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irii cotei de pia</a:t>
          </a:r>
          <a:r>
            <a:rPr lang="en-US" sz="1400" kern="1200" dirty="0" err="1">
              <a:latin typeface="Trebuchet MS" panose="020B0603020202020204" pitchFamily="34" charset="0"/>
              <a:ea typeface="Calibri" panose="020F0502020204030204" pitchFamily="34" charset="0"/>
            </a:rPr>
            <a:t>ta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 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 a profitabilit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at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ii</a:t>
          </a:r>
          <a:endParaRPr lang="en-GB" sz="1400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114300" lvl="1" indent="-114300" algn="just" defTabSz="622300">
            <a:lnSpc>
              <a:spcPct val="125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cre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terii v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nz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rilor </a:t>
          </a:r>
          <a:r>
            <a:rPr lang="en-US" sz="1400" kern="1200" dirty="0" err="1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i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n pia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 interna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ional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 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in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tr-o structur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 ce a generat o profitabilitate superioar</a:t>
          </a:r>
          <a:r>
            <a:rPr lang="en-US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 cu 76%</a:t>
          </a:r>
          <a:endParaRPr lang="en-GB" sz="1400" kern="1200" dirty="0">
            <a:solidFill>
              <a:srgbClr val="00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114300" lvl="1" indent="-114300" algn="just" defTabSz="622300">
            <a:lnSpc>
              <a:spcPct val="125000"/>
            </a:lnSpc>
            <a:spcBef>
              <a:spcPct val="0"/>
            </a:spcBef>
            <a:spcAft>
              <a:spcPts val="800"/>
            </a:spcAft>
            <a:buChar char="•"/>
          </a:pPr>
          <a:r>
            <a:rPr lang="ro-RO" sz="1400" kern="1200" dirty="0">
              <a:solidFill>
                <a:srgbClr val="000000"/>
              </a:solidFill>
              <a:latin typeface="Trebuchet MS" panose="020B0603020202020204" pitchFamily="34" charset="0"/>
              <a:ea typeface="Calibri" panose="020F0502020204030204" pitchFamily="34" charset="0"/>
            </a:rPr>
            <a:t>reducerea cu 13% a cheltuielilor cu materii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 prime 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 a cheltuielilor cu energia electric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a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, gazele naturale prin optimizarea consumurilor, a pre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t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urilor </a:t>
          </a:r>
          <a:r>
            <a:rPr lang="en-US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s</a:t>
          </a:r>
          <a:r>
            <a:rPr lang="ro-RO" sz="1400" kern="1200" dirty="0">
              <a:latin typeface="Trebuchet MS" panose="020B0603020202020204" pitchFamily="34" charset="0"/>
              <a:ea typeface="Calibri" panose="020F0502020204030204" pitchFamily="34" charset="0"/>
            </a:rPr>
            <a:t>i tarifelor acestora</a:t>
          </a:r>
          <a:endParaRPr lang="en-GB" sz="14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1579050"/>
        <a:ext cx="8127999" cy="33637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0.4267</cdr:x>
      <cdr:y>0.3494</cdr:y>
    </cdr:from>
    <cdr:to>
      <cdr:x>0.57431</cdr:x>
      <cdr:y>0.45398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15680" y="2088232"/>
          <a:ext cx="1112413" cy="625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 err="1"/>
            <a:t>Importanta</a:t>
          </a:r>
          <a:r>
            <a:rPr lang="en-US" sz="1400" b="1" baseline="0" dirty="0"/>
            <a:t> </a:t>
          </a:r>
          <a:r>
            <a:rPr lang="en-US" sz="1400" b="1" baseline="0" dirty="0" err="1"/>
            <a:t>terapeutica</a:t>
          </a:r>
          <a:endParaRPr lang="en-US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FDE1DA6-3A11-47D8-9C03-2F3FC24351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" y="4"/>
            <a:ext cx="2985967" cy="501603"/>
          </a:xfrm>
          <a:prstGeom prst="rect">
            <a:avLst/>
          </a:prstGeom>
        </p:spPr>
        <p:txBody>
          <a:bodyPr vert="horz" lIns="93464" tIns="46733" rIns="93464" bIns="4673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23AF39-6FEC-4571-8C7B-1F2B1B0E36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245" y="4"/>
            <a:ext cx="2985967" cy="501603"/>
          </a:xfrm>
          <a:prstGeom prst="rect">
            <a:avLst/>
          </a:prstGeom>
        </p:spPr>
        <p:txBody>
          <a:bodyPr vert="horz" lIns="93464" tIns="46733" rIns="93464" bIns="4673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A567609-43E2-48D0-AF5C-5243724F4095}" type="datetimeFigureOut">
              <a:rPr lang="uk-UA"/>
              <a:pPr>
                <a:defRPr/>
              </a:pPr>
              <a:t>23.08.2023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3D63E1-92A5-448B-8975-CDBB277FCB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" y="9518595"/>
            <a:ext cx="2985967" cy="501603"/>
          </a:xfrm>
          <a:prstGeom prst="rect">
            <a:avLst/>
          </a:prstGeom>
        </p:spPr>
        <p:txBody>
          <a:bodyPr vert="horz" lIns="93464" tIns="46733" rIns="93464" bIns="4673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82E957-7927-406B-BAC6-8709C61F84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245" y="9518595"/>
            <a:ext cx="2985967" cy="501603"/>
          </a:xfrm>
          <a:prstGeom prst="rect">
            <a:avLst/>
          </a:prstGeom>
        </p:spPr>
        <p:txBody>
          <a:bodyPr vert="horz" wrap="square" lIns="93464" tIns="46733" rIns="93464" bIns="467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4CA4996A-06CA-45F7-A6FF-27E1D98E8094}" type="slidenum">
              <a:rPr lang="uk-UA" altLang="ro-RO"/>
              <a:pPr/>
              <a:t>‹#›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9AB738-E410-4AF3-9126-CA22AA773E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" y="4"/>
            <a:ext cx="2985967" cy="501603"/>
          </a:xfrm>
          <a:prstGeom prst="rect">
            <a:avLst/>
          </a:prstGeom>
        </p:spPr>
        <p:txBody>
          <a:bodyPr vert="horz" lIns="93464" tIns="46733" rIns="93464" bIns="4673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13FD1-D655-4CD3-B496-8FB6F13458E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2245" y="4"/>
            <a:ext cx="2985967" cy="501603"/>
          </a:xfrm>
          <a:prstGeom prst="rect">
            <a:avLst/>
          </a:prstGeom>
        </p:spPr>
        <p:txBody>
          <a:bodyPr vert="horz" lIns="93464" tIns="46733" rIns="93464" bIns="4673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47BD5E-4CA1-4E8D-AC88-9371A8A40A6A}" type="datetimeFigureOut">
              <a:rPr lang="uk-UA"/>
              <a:pPr>
                <a:defRPr/>
              </a:pPr>
              <a:t>23.08.2023</a:t>
            </a:fld>
            <a:endParaRPr lang="uk-U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DDA5C3F-D250-40AB-BD75-30EEA059CB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2475"/>
            <a:ext cx="667702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4" tIns="46733" rIns="93464" bIns="46733" rtlCol="0" anchor="ctr"/>
          <a:lstStyle/>
          <a:p>
            <a:pPr lvl="0"/>
            <a:endParaRPr lang="uk-U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1CD3F16-0D2C-42BA-824E-707E1E56B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904" y="4760149"/>
            <a:ext cx="5509952" cy="4509342"/>
          </a:xfrm>
          <a:prstGeom prst="rect">
            <a:avLst/>
          </a:prstGeom>
        </p:spPr>
        <p:txBody>
          <a:bodyPr vert="horz" lIns="93464" tIns="46733" rIns="93464" bIns="46733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uk-U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93B659-170D-4E08-AF56-04AF9E43CF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4" y="9518595"/>
            <a:ext cx="2985967" cy="501603"/>
          </a:xfrm>
          <a:prstGeom prst="rect">
            <a:avLst/>
          </a:prstGeom>
        </p:spPr>
        <p:txBody>
          <a:bodyPr vert="horz" lIns="93464" tIns="46733" rIns="93464" bIns="4673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D0932-EFA3-4760-A424-5E6B92F655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2245" y="9518595"/>
            <a:ext cx="2985967" cy="501603"/>
          </a:xfrm>
          <a:prstGeom prst="rect">
            <a:avLst/>
          </a:prstGeom>
        </p:spPr>
        <p:txBody>
          <a:bodyPr vert="horz" wrap="square" lIns="93464" tIns="46733" rIns="93464" bIns="4673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2F308E3-AB90-4D3D-A324-1E8A584D5915}" type="slidenum">
              <a:rPr lang="uk-UA" altLang="ro-RO"/>
              <a:pPr/>
              <a:t>‹#›</a:t>
            </a:fld>
            <a:endParaRPr lang="uk-UA" altLang="ro-RO"/>
          </a:p>
        </p:txBody>
      </p:sp>
    </p:spTree>
    <p:extLst>
      <p:ext uri="{BB962C8B-B14F-4D97-AF65-F5344CB8AC3E}">
        <p14:creationId xmlns:p14="http://schemas.microsoft.com/office/powerpoint/2010/main" val="30590443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>
            <a:extLst>
              <a:ext uri="{FF2B5EF4-FFF2-40B4-BE49-F238E27FC236}">
                <a16:creationId xmlns:a16="http://schemas.microsoft.com/office/drawing/2014/main" id="{0DBA017A-31EA-44CC-A165-9ACC315104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6363" y="752475"/>
            <a:ext cx="6677025" cy="3756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3779" name="Notes Placeholder 2">
            <a:extLst>
              <a:ext uri="{FF2B5EF4-FFF2-40B4-BE49-F238E27FC236}">
                <a16:creationId xmlns:a16="http://schemas.microsoft.com/office/drawing/2014/main" id="{9F300FD0-3711-450D-A5E9-80BAB3E01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03780" name="Slide Number Placeholder 3">
            <a:extLst>
              <a:ext uri="{FF2B5EF4-FFF2-40B4-BE49-F238E27FC236}">
                <a16:creationId xmlns:a16="http://schemas.microsoft.com/office/drawing/2014/main" id="{CBF66E7B-54C0-4F9E-A55D-F647C9B558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810" indent="-28342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875" indent="-22610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0671" indent="-22610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6058" indent="-22610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4629" indent="-226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3201" indent="-226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1773" indent="-226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0344" indent="-226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F23E7A5-1871-41CA-B6CD-687AD0916828}" type="slidenum">
              <a:rPr lang="uk-UA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uk-UA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898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>
            <a:extLst>
              <a:ext uri="{FF2B5EF4-FFF2-40B4-BE49-F238E27FC236}">
                <a16:creationId xmlns:a16="http://schemas.microsoft.com/office/drawing/2014/main" id="{B1459669-F728-4964-B6D3-3B6A94BBF1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6363" y="752475"/>
            <a:ext cx="6677025" cy="37560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63" name="Notes Placeholder 2">
            <a:extLst>
              <a:ext uri="{FF2B5EF4-FFF2-40B4-BE49-F238E27FC236}">
                <a16:creationId xmlns:a16="http://schemas.microsoft.com/office/drawing/2014/main" id="{944DCEA3-CC9D-4808-A1DE-C859A6DB40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245764" name="Slide Number Placeholder 3">
            <a:extLst>
              <a:ext uri="{FF2B5EF4-FFF2-40B4-BE49-F238E27FC236}">
                <a16:creationId xmlns:a16="http://schemas.microsoft.com/office/drawing/2014/main" id="{40C478B1-0480-4CFB-A32B-10F096858E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8810" indent="-28342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6875" indent="-22610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0671" indent="-22610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46058" indent="-22610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4629" indent="-226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3201" indent="-226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1773" indent="-226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0344" indent="-2261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2363D9D-E88A-4A18-92F3-FC0860EDF325}" type="slidenum">
              <a:rPr lang="uk-UA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19</a:t>
            </a:fld>
            <a:endParaRPr lang="uk-UA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134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prezent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5753E6-7D33-498A-93BB-A2599C4F70AF}"/>
              </a:ext>
            </a:extLst>
          </p:cNvPr>
          <p:cNvSpPr/>
          <p:nvPr userDrawn="1"/>
        </p:nvSpPr>
        <p:spPr>
          <a:xfrm>
            <a:off x="-8467" y="1241425"/>
            <a:ext cx="12192000" cy="172720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321FB8-A635-4B6A-9E09-3BAAB0E3224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00151" y="2503491"/>
            <a:ext cx="162983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 err="1">
                <a:solidFill>
                  <a:srgbClr val="FFFFFF"/>
                </a:solidFill>
                <a:latin typeface="Calibri" panose="020F0502020204030204" pitchFamily="34" charset="0"/>
                <a:cs typeface="+mn-cs"/>
              </a:rPr>
              <a:t>Subtitlu</a:t>
            </a:r>
            <a:endParaRPr lang="uk-UA" altLang="en-US" sz="1200" dirty="0">
              <a:solidFill>
                <a:srgbClr val="FFFFFF"/>
              </a:solidFill>
              <a:latin typeface="Calibri" panose="020F0502020204030204" pitchFamily="34" charset="0"/>
              <a:cs typeface="+mn-cs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EBA2428-F6B9-4884-AC86-4C2685BD50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969" y="115891"/>
            <a:ext cx="235161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DF7B3A7-C675-40ED-8CD3-B265E2BD7DF7}"/>
              </a:ext>
            </a:extLst>
          </p:cNvPr>
          <p:cNvSpPr/>
          <p:nvPr userDrawn="1"/>
        </p:nvSpPr>
        <p:spPr>
          <a:xfrm>
            <a:off x="-8467" y="358778"/>
            <a:ext cx="9120717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643" y="1607644"/>
            <a:ext cx="10363200" cy="86409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258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44242" y="4747150"/>
            <a:ext cx="8544321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555655" y="5815588"/>
            <a:ext cx="8628919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47171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624419" y="2276874"/>
            <a:ext cx="10943167" cy="768084"/>
          </a:xfrm>
          <a:noFill/>
        </p:spPr>
        <p:txBody>
          <a:bodyPr/>
          <a:lstStyle>
            <a:lvl1pPr marL="0" indent="0" algn="l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8"/>
          </p:nvPr>
        </p:nvSpPr>
        <p:spPr>
          <a:xfrm>
            <a:off x="1043763" y="5349213"/>
            <a:ext cx="2716605" cy="864096"/>
          </a:xfrm>
          <a:noFill/>
        </p:spPr>
        <p:txBody>
          <a:bodyPr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4723544" y="5349213"/>
            <a:ext cx="2716605" cy="864096"/>
          </a:xfrm>
          <a:noFill/>
        </p:spPr>
        <p:txBody>
          <a:bodyPr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0"/>
          </p:nvPr>
        </p:nvSpPr>
        <p:spPr>
          <a:xfrm>
            <a:off x="8371951" y="5349213"/>
            <a:ext cx="2716605" cy="864096"/>
          </a:xfrm>
          <a:noFill/>
        </p:spPr>
        <p:txBody>
          <a:bodyPr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624421" y="1602421"/>
            <a:ext cx="10943167" cy="674452"/>
          </a:xfrm>
        </p:spPr>
        <p:txBody>
          <a:bodyPr anchor="ctr"/>
          <a:lstStyle>
            <a:lvl1pPr marL="0" indent="0">
              <a:buNone/>
              <a:defRPr sz="20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043763" y="4773152"/>
            <a:ext cx="2716605" cy="575379"/>
          </a:xfrm>
          <a:noFill/>
        </p:spPr>
        <p:txBody>
          <a:bodyPr anchor="b"/>
          <a:lstStyle>
            <a:lvl1pPr marL="0" indent="0" algn="ctr">
              <a:buNone/>
              <a:defRPr sz="18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4723544" y="4773152"/>
            <a:ext cx="2716605" cy="575379"/>
          </a:xfrm>
          <a:noFill/>
        </p:spPr>
        <p:txBody>
          <a:bodyPr anchor="b"/>
          <a:lstStyle>
            <a:lvl1pPr marL="0" indent="0" algn="ctr">
              <a:buNone/>
              <a:defRPr sz="18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7"/>
          <p:cNvSpPr>
            <a:spLocks noGrp="1"/>
          </p:cNvSpPr>
          <p:nvPr>
            <p:ph type="body" sz="quarter" idx="34"/>
          </p:nvPr>
        </p:nvSpPr>
        <p:spPr>
          <a:xfrm>
            <a:off x="8371951" y="4773152"/>
            <a:ext cx="2716605" cy="575379"/>
          </a:xfrm>
          <a:noFill/>
        </p:spPr>
        <p:txBody>
          <a:bodyPr anchor="b"/>
          <a:lstStyle>
            <a:lvl1pPr marL="0" indent="0" algn="ctr">
              <a:buNone/>
              <a:defRPr sz="18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195A528D-A7E6-4819-B053-022B3CA622AC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fld id="{72442561-6BAD-416A-8FFB-EDA1891597B9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44088402-3F2A-48AC-987C-3A9D34671945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43143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44837" y="1604437"/>
            <a:ext cx="4222751" cy="4512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F256D6-2974-4E8E-986A-0E90DE4F437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C7C341F3-A92A-4C0C-975A-9E9C394542C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03C0F492-C64D-4228-A8A6-A3DDC1FE0B0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401434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56"/>
          </p:nvPr>
        </p:nvSpPr>
        <p:spPr>
          <a:xfrm>
            <a:off x="7824192" y="2276874"/>
            <a:ext cx="3742093" cy="3840295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7824604" y="1602421"/>
            <a:ext cx="3742981" cy="674452"/>
          </a:xfrm>
        </p:spPr>
        <p:txBody>
          <a:bodyPr anchor="ctr"/>
          <a:lstStyle>
            <a:lvl1pPr marL="0" indent="0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4A8B08B-FC40-4A97-9C3F-ECB308671DE3}"/>
              </a:ext>
            </a:extLst>
          </p:cNvPr>
          <p:cNvSpPr>
            <a:spLocks noGrp="1"/>
          </p:cNvSpPr>
          <p:nvPr>
            <p:ph type="sldNum" sz="quarter" idx="57"/>
          </p:nvPr>
        </p:nvSpPr>
        <p:spPr/>
        <p:txBody>
          <a:bodyPr/>
          <a:lstStyle>
            <a:lvl1pPr>
              <a:defRPr/>
            </a:lvl1pPr>
          </a:lstStyle>
          <a:p>
            <a:fld id="{F69C2D46-073C-4269-9719-163AC56D4F60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1969A42-E7D3-4C73-82EC-9AD08BF9D0BE}"/>
              </a:ext>
            </a:extLst>
          </p:cNvPr>
          <p:cNvSpPr>
            <a:spLocks noGrp="1"/>
          </p:cNvSpPr>
          <p:nvPr>
            <p:ph type="ftr" sz="quarter" idx="5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508419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56"/>
          </p:nvPr>
        </p:nvSpPr>
        <p:spPr>
          <a:xfrm>
            <a:off x="5692750" y="1604437"/>
            <a:ext cx="2323465" cy="163254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57"/>
          </p:nvPr>
        </p:nvSpPr>
        <p:spPr>
          <a:xfrm>
            <a:off x="9236936" y="1604437"/>
            <a:ext cx="2323465" cy="163254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58"/>
          </p:nvPr>
        </p:nvSpPr>
        <p:spPr>
          <a:xfrm>
            <a:off x="5692750" y="3428640"/>
            <a:ext cx="2323465" cy="163254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59"/>
          </p:nvPr>
        </p:nvSpPr>
        <p:spPr>
          <a:xfrm>
            <a:off x="9236936" y="3428640"/>
            <a:ext cx="2323465" cy="163254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60"/>
          </p:nvPr>
        </p:nvSpPr>
        <p:spPr>
          <a:xfrm>
            <a:off x="5219293" y="5349346"/>
            <a:ext cx="6348291" cy="863964"/>
          </a:xfrm>
        </p:spPr>
        <p:txBody>
          <a:bodyPr/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40DB692-EB23-4436-8F3F-B2DD5329B510}"/>
              </a:ext>
            </a:extLst>
          </p:cNvPr>
          <p:cNvSpPr>
            <a:spLocks noGrp="1"/>
          </p:cNvSpPr>
          <p:nvPr>
            <p:ph type="sldNum" sz="quarter" idx="61"/>
          </p:nvPr>
        </p:nvSpPr>
        <p:spPr/>
        <p:txBody>
          <a:bodyPr/>
          <a:lstStyle>
            <a:lvl1pPr>
              <a:defRPr/>
            </a:lvl1pPr>
          </a:lstStyle>
          <a:p>
            <a:fld id="{9312DC74-17FB-4FA5-88F6-CCA38D73DA3B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F7778EB8-9B2F-4455-9B6E-F64DF8F8BDA5}"/>
              </a:ext>
            </a:extLst>
          </p:cNvPr>
          <p:cNvSpPr>
            <a:spLocks noGrp="1"/>
          </p:cNvSpPr>
          <p:nvPr>
            <p:ph type="ftr" sz="quarter" idx="6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746627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103677" y="3236982"/>
            <a:ext cx="2976331" cy="701283"/>
          </a:xfrm>
        </p:spPr>
        <p:txBody>
          <a:bodyPr anchor="ctr"/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1103677" y="3909053"/>
            <a:ext cx="2976331" cy="230425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4463820" y="3236982"/>
            <a:ext cx="2976331" cy="701283"/>
          </a:xfrm>
        </p:spPr>
        <p:txBody>
          <a:bodyPr anchor="ctr"/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463820" y="3909053"/>
            <a:ext cx="2976331" cy="230425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7824193" y="3236982"/>
            <a:ext cx="2976331" cy="701283"/>
          </a:xfrm>
        </p:spPr>
        <p:txBody>
          <a:bodyPr anchor="ctr"/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7824193" y="3909053"/>
            <a:ext cx="2976331" cy="230425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643D302-146E-4B0F-B4EA-3172F383EA1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3555C1A2-D00C-4F26-93CE-0B9476B467F4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743DCE8-B645-4FE4-B6DE-B3BB55433A4E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624722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199457" y="3236982"/>
            <a:ext cx="7584843" cy="701283"/>
          </a:xfrm>
        </p:spPr>
        <p:txBody>
          <a:bodyPr anchor="ctr"/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1199456" y="3909053"/>
            <a:ext cx="9793088" cy="230425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62"/>
          </p:nvPr>
        </p:nvSpPr>
        <p:spPr>
          <a:xfrm>
            <a:off x="2351585" y="1835377"/>
            <a:ext cx="4128459" cy="1026909"/>
          </a:xfrm>
        </p:spPr>
        <p:txBody>
          <a:bodyPr anchor="ctr"/>
          <a:lstStyle>
            <a:lvl1pPr marL="0" indent="0" algn="l">
              <a:buNone/>
              <a:defRPr sz="1600" i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B8D538-EB30-407F-ADA0-6E24410112B3}"/>
              </a:ext>
            </a:extLst>
          </p:cNvPr>
          <p:cNvSpPr>
            <a:spLocks noGrp="1"/>
          </p:cNvSpPr>
          <p:nvPr>
            <p:ph type="sldNum" sz="quarter" idx="63"/>
          </p:nvPr>
        </p:nvSpPr>
        <p:spPr/>
        <p:txBody>
          <a:bodyPr/>
          <a:lstStyle>
            <a:lvl1pPr>
              <a:defRPr/>
            </a:lvl1pPr>
          </a:lstStyle>
          <a:p>
            <a:fld id="{C3F355EA-671C-4E2A-88D0-7D7903508631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F0A9FDC-D8D9-412C-B24C-72D3B87019C0}"/>
              </a:ext>
            </a:extLst>
          </p:cNvPr>
          <p:cNvSpPr>
            <a:spLocks noGrp="1"/>
          </p:cNvSpPr>
          <p:nvPr>
            <p:ph type="ftr" sz="quarter" idx="6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57619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62"/>
          </p:nvPr>
        </p:nvSpPr>
        <p:spPr>
          <a:xfrm>
            <a:off x="527383" y="2804952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63"/>
          </p:nvPr>
        </p:nvSpPr>
        <p:spPr>
          <a:xfrm>
            <a:off x="527383" y="3188995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64"/>
          </p:nvPr>
        </p:nvSpPr>
        <p:spPr>
          <a:xfrm>
            <a:off x="527383" y="3573037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65"/>
          </p:nvPr>
        </p:nvSpPr>
        <p:spPr>
          <a:xfrm>
            <a:off x="527383" y="3957080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66"/>
          </p:nvPr>
        </p:nvSpPr>
        <p:spPr>
          <a:xfrm>
            <a:off x="527383" y="4341123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60"/>
          </p:nvPr>
        </p:nvSpPr>
        <p:spPr>
          <a:xfrm>
            <a:off x="4863272" y="2725602"/>
            <a:ext cx="2475099" cy="2143558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434D2DE-4957-43AC-85CA-63B98BF1FEFE}"/>
              </a:ext>
            </a:extLst>
          </p:cNvPr>
          <p:cNvSpPr>
            <a:spLocks noGrp="1"/>
          </p:cNvSpPr>
          <p:nvPr>
            <p:ph type="sldNum" sz="quarter" idx="67"/>
          </p:nvPr>
        </p:nvSpPr>
        <p:spPr/>
        <p:txBody>
          <a:bodyPr/>
          <a:lstStyle>
            <a:lvl1pPr>
              <a:defRPr/>
            </a:lvl1pPr>
          </a:lstStyle>
          <a:p>
            <a:fld id="{742E4C04-59C7-4F50-95AE-ED700E99ED7E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5D1F99FB-FA39-4E01-9537-57996540EE32}"/>
              </a:ext>
            </a:extLst>
          </p:cNvPr>
          <p:cNvSpPr>
            <a:spLocks noGrp="1"/>
          </p:cNvSpPr>
          <p:nvPr>
            <p:ph type="ftr" sz="quarter" idx="6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421733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62"/>
          </p:nvPr>
        </p:nvSpPr>
        <p:spPr>
          <a:xfrm>
            <a:off x="7824194" y="3429043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63"/>
          </p:nvPr>
        </p:nvSpPr>
        <p:spPr>
          <a:xfrm>
            <a:off x="7824194" y="3813085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4"/>
          <p:cNvSpPr>
            <a:spLocks noGrp="1"/>
          </p:cNvSpPr>
          <p:nvPr>
            <p:ph type="body" sz="quarter" idx="64"/>
          </p:nvPr>
        </p:nvSpPr>
        <p:spPr>
          <a:xfrm>
            <a:off x="7824194" y="4197128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65"/>
          </p:nvPr>
        </p:nvSpPr>
        <p:spPr>
          <a:xfrm>
            <a:off x="7824194" y="4581171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"/>
          <p:cNvSpPr>
            <a:spLocks noGrp="1"/>
          </p:cNvSpPr>
          <p:nvPr>
            <p:ph type="body" sz="quarter" idx="66"/>
          </p:nvPr>
        </p:nvSpPr>
        <p:spPr>
          <a:xfrm>
            <a:off x="7824194" y="4965213"/>
            <a:ext cx="960108" cy="384000"/>
          </a:xfrm>
        </p:spPr>
        <p:txBody>
          <a:bodyPr anchor="ctr">
            <a:noAutofit/>
          </a:bodyPr>
          <a:lstStyle>
            <a:lvl1pPr marL="0" indent="0" algn="r">
              <a:buNone/>
              <a:defRPr sz="1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920206" y="1988844"/>
            <a:ext cx="3647380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799AEAA-7C85-4FD2-9E19-F813616FB205}"/>
              </a:ext>
            </a:extLst>
          </p:cNvPr>
          <p:cNvSpPr>
            <a:spLocks noGrp="1"/>
          </p:cNvSpPr>
          <p:nvPr>
            <p:ph type="sldNum" sz="quarter" idx="67"/>
          </p:nvPr>
        </p:nvSpPr>
        <p:spPr/>
        <p:txBody>
          <a:bodyPr/>
          <a:lstStyle>
            <a:lvl1pPr>
              <a:defRPr/>
            </a:lvl1pPr>
          </a:lstStyle>
          <a:p>
            <a:fld id="{3D281A7D-413B-479A-BE3C-9138A692C8D3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B3B1EBF8-F8E1-48E2-989C-8918C472D5DD}"/>
              </a:ext>
            </a:extLst>
          </p:cNvPr>
          <p:cNvSpPr>
            <a:spLocks noGrp="1"/>
          </p:cNvSpPr>
          <p:nvPr>
            <p:ph type="ftr" sz="quarter" idx="6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289762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6864085" y="1988844"/>
            <a:ext cx="4703499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624419" y="1988843"/>
            <a:ext cx="2783284" cy="1824203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36"/>
          </p:nvPr>
        </p:nvSpPr>
        <p:spPr>
          <a:xfrm>
            <a:off x="3476287" y="1988843"/>
            <a:ext cx="2783284" cy="1824203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37"/>
          </p:nvPr>
        </p:nvSpPr>
        <p:spPr>
          <a:xfrm>
            <a:off x="624419" y="3875952"/>
            <a:ext cx="2783284" cy="1824203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38"/>
          </p:nvPr>
        </p:nvSpPr>
        <p:spPr>
          <a:xfrm>
            <a:off x="3476287" y="3875952"/>
            <a:ext cx="2783284" cy="1824203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9"/>
          </p:nvPr>
        </p:nvSpPr>
        <p:spPr>
          <a:xfrm>
            <a:off x="8016213" y="3236982"/>
            <a:ext cx="3551371" cy="76808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40"/>
          </p:nvPr>
        </p:nvSpPr>
        <p:spPr>
          <a:xfrm>
            <a:off x="8016213" y="4197089"/>
            <a:ext cx="3551371" cy="76808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41"/>
          </p:nvPr>
        </p:nvSpPr>
        <p:spPr>
          <a:xfrm>
            <a:off x="8016213" y="5157195"/>
            <a:ext cx="3551371" cy="76808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6698AC-B0CE-4359-9621-AD6BA4869329}"/>
              </a:ext>
            </a:extLst>
          </p:cNvPr>
          <p:cNvSpPr>
            <a:spLocks noGrp="1"/>
          </p:cNvSpPr>
          <p:nvPr>
            <p:ph type="sldNum" sz="quarter" idx="42"/>
          </p:nvPr>
        </p:nvSpPr>
        <p:spPr/>
        <p:txBody>
          <a:bodyPr/>
          <a:lstStyle>
            <a:lvl1pPr>
              <a:defRPr/>
            </a:lvl1pPr>
          </a:lstStyle>
          <a:p>
            <a:fld id="{19486A24-62F8-4C06-8B18-EE91A79E156D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69F276BA-AA7D-4700-95CE-4CD80D244B30}"/>
              </a:ext>
            </a:extLst>
          </p:cNvPr>
          <p:cNvSpPr>
            <a:spLocks noGrp="1"/>
          </p:cNvSpPr>
          <p:nvPr>
            <p:ph type="ftr" sz="quarter" idx="4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538831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624420" y="1892833"/>
            <a:ext cx="4991529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5989527" y="1892832"/>
            <a:ext cx="5578060" cy="3840427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36"/>
          </p:nvPr>
        </p:nvSpPr>
        <p:spPr>
          <a:xfrm>
            <a:off x="1391479" y="3236983"/>
            <a:ext cx="4231389" cy="67207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37"/>
          </p:nvPr>
        </p:nvSpPr>
        <p:spPr>
          <a:xfrm>
            <a:off x="1391479" y="4101078"/>
            <a:ext cx="4231389" cy="67207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8"/>
          </p:nvPr>
        </p:nvSpPr>
        <p:spPr>
          <a:xfrm>
            <a:off x="1391479" y="4965174"/>
            <a:ext cx="4231389" cy="672075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44027D-B83C-40DD-9BEF-C2049E57B4F4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>
            <a:lvl1pPr>
              <a:defRPr/>
            </a:lvl1pPr>
          </a:lstStyle>
          <a:p>
            <a:fld id="{AEBC383E-FEC9-4233-9DED-C9A7F20C8262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336FB96-F781-4AEA-B75C-E575B6A32999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82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1" y="1"/>
            <a:ext cx="12204483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4479" y="1411828"/>
            <a:ext cx="4137372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9302" y="3717032"/>
            <a:ext cx="4121855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9442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18407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3263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9100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7395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42788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31130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931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796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Go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CD3A31B-9269-43A7-AB06-F2C3F6D751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7874623-EBFC-4A24-8318-19AAF5FD7FDF}" type="slidenum">
              <a:rPr lang="uk-UA" altLang="ro-RO"/>
              <a:pPr/>
              <a:t>‹#›</a:t>
            </a:fld>
            <a:endParaRPr lang="uk-UA" altLang="ro-RO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EDEDE401-1ABA-4D3D-BF0F-E6EFFA0E6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5332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00057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5156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8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1017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B74F24B-0BAF-4565-A304-59E339CDA62D}"/>
              </a:ext>
            </a:extLst>
          </p:cNvPr>
          <p:cNvSpPr/>
          <p:nvPr userDrawn="1"/>
        </p:nvSpPr>
        <p:spPr>
          <a:xfrm>
            <a:off x="0" y="4676775"/>
            <a:ext cx="12192000" cy="1728788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869160"/>
            <a:ext cx="10363200" cy="864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1424" y="5733259"/>
            <a:ext cx="8534400" cy="384043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71561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24421" y="1604433"/>
            <a:ext cx="10943167" cy="480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94CE804-CB41-4AEC-A4D2-1FBB4C4865F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EF0F2443-67CA-4A21-B351-54E6C9AE999F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37340CD6-B41A-4D55-BB53-782E763E355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13653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24421" y="2564907"/>
            <a:ext cx="10943167" cy="3840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608693" y="1604434"/>
            <a:ext cx="10958895" cy="864460"/>
          </a:xfrm>
        </p:spPr>
        <p:txBody>
          <a:bodyPr/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5BD9094-FA12-4B09-95A6-B7C54B226CFB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E8DB0C69-97B8-4219-BC2C-43FB5B71D3B3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6E3935E-088A-42B7-99A6-87F9A0E8E6FF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33111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953306A8-95A1-473E-8D8D-1D967492DA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BDE7B8-34FD-4CED-8AA0-D289FC7E44E1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39CDD6CB-CBF2-468F-9F39-01170AEEE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13752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629289" y="1914525"/>
            <a:ext cx="4933424" cy="4181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BD59034-DDBD-4ED9-B20A-ED199DF40FD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2E139F0-033A-4635-8FA9-0A2CA3B79A7C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774FC78-F963-49DD-9E05-BA60C81E52D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54863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071068" y="2288942"/>
            <a:ext cx="4049867" cy="34323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829E19-5F42-4F99-950D-1B264A13550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8A1A40A0-4CC6-48EE-A816-6247D9D6CE6C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9A13C5A8-91D4-4F28-A3A2-7644ED30AFC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5569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24421" y="1604437"/>
            <a:ext cx="5471583" cy="4512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6576055" y="2276874"/>
            <a:ext cx="4991532" cy="1344151"/>
          </a:xfrm>
        </p:spPr>
        <p:txBody>
          <a:bodyPr/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7"/>
          </p:nvPr>
        </p:nvSpPr>
        <p:spPr>
          <a:xfrm>
            <a:off x="6576055" y="1602421"/>
            <a:ext cx="4991532" cy="674452"/>
          </a:xfrm>
        </p:spPr>
        <p:txBody>
          <a:bodyPr anchor="ctr"/>
          <a:lstStyle>
            <a:lvl1pPr marL="0" indent="0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6672064" y="5922724"/>
            <a:ext cx="1920213" cy="28803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6672064" y="5447781"/>
            <a:ext cx="1920213" cy="573511"/>
          </a:xfrm>
        </p:spPr>
        <p:txBody>
          <a:bodyPr anchor="ctr"/>
          <a:lstStyle>
            <a:lvl1pPr marL="0" indent="0" algn="ctr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9360364" y="5922724"/>
            <a:ext cx="1920213" cy="28803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4"/>
          </p:nvPr>
        </p:nvSpPr>
        <p:spPr>
          <a:xfrm>
            <a:off x="9360364" y="5447781"/>
            <a:ext cx="1920213" cy="573511"/>
          </a:xfrm>
        </p:spPr>
        <p:txBody>
          <a:bodyPr anchor="ctr"/>
          <a:lstStyle>
            <a:lvl1pPr marL="0" indent="0" algn="ctr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25413B4-D423-42A1-88BD-984BDFC9B8C5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fld id="{DB1BBEAF-F1A5-4032-97BC-C46230C00797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169D0FE4-CC0D-4060-8F0B-DE3002374005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541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cu text ierar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9330"/>
            <a:ext cx="109728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24427" y="2564917"/>
            <a:ext cx="10943167" cy="38401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7" y="1028734"/>
            <a:ext cx="10943167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608699" y="1604434"/>
            <a:ext cx="10958895" cy="8644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C53284-CBFE-482D-A838-BDE8BD66A6CE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248C5AD7-BCF4-484B-8A8C-AA5207450653}" type="slidenum">
              <a:rPr lang="uk-UA" altLang="ro-RO"/>
              <a:pPr/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45401E50-C0D6-4B42-A20D-AFFC07F6E6BA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023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1487489" y="5922724"/>
            <a:ext cx="3264363" cy="288032"/>
          </a:xfrm>
        </p:spPr>
        <p:txBody>
          <a:bodyPr>
            <a:noAutofit/>
          </a:bodyPr>
          <a:lstStyle>
            <a:lvl1pPr marL="0" indent="0" algn="r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487489" y="5447781"/>
            <a:ext cx="3264363" cy="573511"/>
          </a:xfrm>
        </p:spPr>
        <p:txBody>
          <a:bodyPr anchor="ctr"/>
          <a:lstStyle>
            <a:lvl1pPr marL="0" indent="0" algn="r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7434757" y="5922724"/>
            <a:ext cx="3173744" cy="288032"/>
          </a:xfrm>
        </p:spPr>
        <p:txBody>
          <a:bodyPr>
            <a:noAutofit/>
          </a:bodyPr>
          <a:lstStyle>
            <a:lvl1pPr marL="0" indent="0" algn="l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4"/>
          </p:nvPr>
        </p:nvSpPr>
        <p:spPr>
          <a:xfrm>
            <a:off x="7434757" y="5447781"/>
            <a:ext cx="3173744" cy="573511"/>
          </a:xfrm>
        </p:spPr>
        <p:txBody>
          <a:bodyPr anchor="ctr"/>
          <a:lstStyle>
            <a:lvl1pPr marL="0" indent="0" algn="l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AC35BC-25EE-4B91-8E2E-28E893EADE11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fld id="{8467C020-BB39-43F8-BECE-98844ECB48FB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6FDD32D-8DC3-4510-9E52-C9963265941B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9974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51E841E-7081-459D-9E67-ABB65917C3F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209F3C2C-2F2D-41AE-8137-92D91838A365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997131E-EE06-491F-91C9-8F8349005D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55391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806367" y="5253206"/>
            <a:ext cx="2699181" cy="768715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4161883" y="5253206"/>
            <a:ext cx="2699181" cy="768715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8130259" y="5253206"/>
            <a:ext cx="2699181" cy="768715"/>
          </a:xfrm>
        </p:spPr>
        <p:txBody>
          <a:bodyPr>
            <a:noAutofit/>
          </a:bodyPr>
          <a:lstStyle>
            <a:lvl1pPr marL="0" indent="0" algn="ctr">
              <a:buNone/>
              <a:defRPr sz="10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9AF757-8778-4E9D-9F78-C8232D9CF945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/>
            </a:lvl1pPr>
          </a:lstStyle>
          <a:p>
            <a:fld id="{8D25087E-8631-446D-9D36-C92CD99BD9A0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239F831-22A1-46C0-A3AD-044183B08F20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57841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624419" y="2276876"/>
            <a:ext cx="4991532" cy="3840295"/>
          </a:xfrm>
        </p:spPr>
        <p:txBody>
          <a:bodyPr/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7"/>
          </p:nvPr>
        </p:nvSpPr>
        <p:spPr>
          <a:xfrm>
            <a:off x="624419" y="1602422"/>
            <a:ext cx="4991532" cy="674452"/>
          </a:xfrm>
        </p:spPr>
        <p:txBody>
          <a:bodyPr anchor="ctr"/>
          <a:lstStyle>
            <a:lvl1pPr marL="0" indent="0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7248128" y="4773153"/>
            <a:ext cx="1632181" cy="768085"/>
          </a:xfrm>
        </p:spPr>
        <p:txBody>
          <a:bodyPr anchor="ctr">
            <a:no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7248128" y="5541237"/>
            <a:ext cx="1632181" cy="480055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29"/>
          </p:nvPr>
        </p:nvSpPr>
        <p:spPr>
          <a:xfrm>
            <a:off x="6348613" y="4773152"/>
            <a:ext cx="899519" cy="1205619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9936428" y="4773153"/>
            <a:ext cx="1632181" cy="768085"/>
          </a:xfrm>
        </p:spPr>
        <p:txBody>
          <a:bodyPr anchor="ctr">
            <a:no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9936428" y="5541237"/>
            <a:ext cx="1632181" cy="480055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9036911" y="4773152"/>
            <a:ext cx="899519" cy="1205619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AB6A70AD-CAF8-472A-B3C9-75A513D8BB2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fld id="{CE85711B-20AD-402E-AFA9-C43D411FF54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8AD6BC98-B84D-4CFD-986A-3EBA7BA416F6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77103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1368286" y="4965175"/>
            <a:ext cx="988996" cy="638769"/>
          </a:xfrm>
        </p:spPr>
        <p:txBody>
          <a:bodyPr anchor="ctr">
            <a:no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1368286" y="5541239"/>
            <a:ext cx="988996" cy="609369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0" name="Content Placeholder 6"/>
          <p:cNvSpPr>
            <a:spLocks noGrp="1"/>
          </p:cNvSpPr>
          <p:nvPr>
            <p:ph sz="quarter" idx="19"/>
          </p:nvPr>
        </p:nvSpPr>
        <p:spPr>
          <a:xfrm>
            <a:off x="1102417" y="3813046"/>
            <a:ext cx="2881312" cy="94853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1" name="Content Placeholder 6"/>
          <p:cNvSpPr>
            <a:spLocks noGrp="1"/>
          </p:cNvSpPr>
          <p:nvPr>
            <p:ph sz="quarter" idx="22"/>
          </p:nvPr>
        </p:nvSpPr>
        <p:spPr>
          <a:xfrm>
            <a:off x="4654812" y="3813046"/>
            <a:ext cx="2881312" cy="94853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2" name="Content Placeholder 6"/>
          <p:cNvSpPr>
            <a:spLocks noGrp="1"/>
          </p:cNvSpPr>
          <p:nvPr>
            <p:ph sz="quarter" idx="33"/>
          </p:nvPr>
        </p:nvSpPr>
        <p:spPr>
          <a:xfrm>
            <a:off x="8208235" y="3813046"/>
            <a:ext cx="2881312" cy="94853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3" name="Text Placeholder 13"/>
          <p:cNvSpPr>
            <a:spLocks noGrp="1"/>
          </p:cNvSpPr>
          <p:nvPr>
            <p:ph type="body" sz="quarter" idx="34"/>
          </p:nvPr>
        </p:nvSpPr>
        <p:spPr>
          <a:xfrm>
            <a:off x="3036798" y="4965175"/>
            <a:ext cx="988996" cy="638769"/>
          </a:xfrm>
        </p:spPr>
        <p:txBody>
          <a:bodyPr anchor="ctr">
            <a:no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4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3036798" y="5541239"/>
            <a:ext cx="988996" cy="609369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6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5001979" y="4965175"/>
            <a:ext cx="988996" cy="638769"/>
          </a:xfrm>
        </p:spPr>
        <p:txBody>
          <a:bodyPr anchor="ctr">
            <a:no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7" name="Text Placeholder 4"/>
          <p:cNvSpPr>
            <a:spLocks noGrp="1"/>
          </p:cNvSpPr>
          <p:nvPr>
            <p:ph type="body" sz="quarter" idx="37"/>
          </p:nvPr>
        </p:nvSpPr>
        <p:spPr>
          <a:xfrm>
            <a:off x="5001979" y="5541239"/>
            <a:ext cx="988996" cy="609369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9" name="Text Placeholder 13"/>
          <p:cNvSpPr>
            <a:spLocks noGrp="1"/>
          </p:cNvSpPr>
          <p:nvPr>
            <p:ph type="body" sz="quarter" idx="38"/>
          </p:nvPr>
        </p:nvSpPr>
        <p:spPr>
          <a:xfrm>
            <a:off x="6670491" y="4965175"/>
            <a:ext cx="988996" cy="638769"/>
          </a:xfrm>
        </p:spPr>
        <p:txBody>
          <a:bodyPr anchor="ctr">
            <a:no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0" name="Text Placeholder 4"/>
          <p:cNvSpPr>
            <a:spLocks noGrp="1"/>
          </p:cNvSpPr>
          <p:nvPr>
            <p:ph type="body" sz="quarter" idx="39"/>
          </p:nvPr>
        </p:nvSpPr>
        <p:spPr>
          <a:xfrm>
            <a:off x="6670491" y="5541239"/>
            <a:ext cx="988996" cy="609369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2" name="Text Placeholder 13"/>
          <p:cNvSpPr>
            <a:spLocks noGrp="1"/>
          </p:cNvSpPr>
          <p:nvPr>
            <p:ph type="body" sz="quarter" idx="40"/>
          </p:nvPr>
        </p:nvSpPr>
        <p:spPr>
          <a:xfrm>
            <a:off x="8611767" y="4965175"/>
            <a:ext cx="988996" cy="638769"/>
          </a:xfrm>
        </p:spPr>
        <p:txBody>
          <a:bodyPr anchor="ctr">
            <a:no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3" name="Text Placeholder 4"/>
          <p:cNvSpPr>
            <a:spLocks noGrp="1"/>
          </p:cNvSpPr>
          <p:nvPr>
            <p:ph type="body" sz="quarter" idx="41"/>
          </p:nvPr>
        </p:nvSpPr>
        <p:spPr>
          <a:xfrm>
            <a:off x="8611767" y="5541239"/>
            <a:ext cx="988996" cy="609369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5" name="Text Placeholder 13"/>
          <p:cNvSpPr>
            <a:spLocks noGrp="1"/>
          </p:cNvSpPr>
          <p:nvPr>
            <p:ph type="body" sz="quarter" idx="42"/>
          </p:nvPr>
        </p:nvSpPr>
        <p:spPr>
          <a:xfrm>
            <a:off x="10280279" y="4965175"/>
            <a:ext cx="988996" cy="638769"/>
          </a:xfrm>
        </p:spPr>
        <p:txBody>
          <a:bodyPr anchor="ctr">
            <a:noAutofit/>
          </a:bodyPr>
          <a:lstStyle>
            <a:lvl1pPr marL="0" indent="0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6" name="Text Placeholder 4"/>
          <p:cNvSpPr>
            <a:spLocks noGrp="1"/>
          </p:cNvSpPr>
          <p:nvPr>
            <p:ph type="body" sz="quarter" idx="43"/>
          </p:nvPr>
        </p:nvSpPr>
        <p:spPr>
          <a:xfrm>
            <a:off x="10280279" y="5541239"/>
            <a:ext cx="988996" cy="609369"/>
          </a:xfrm>
        </p:spPr>
        <p:txBody>
          <a:bodyPr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A061A1F1-8744-4273-BC9E-DAD7A69F3208}"/>
              </a:ext>
            </a:extLst>
          </p:cNvPr>
          <p:cNvSpPr>
            <a:spLocks noGrp="1"/>
          </p:cNvSpPr>
          <p:nvPr>
            <p:ph type="sldNum" sz="quarter" idx="44"/>
          </p:nvPr>
        </p:nvSpPr>
        <p:spPr/>
        <p:txBody>
          <a:bodyPr/>
          <a:lstStyle>
            <a:lvl1pPr>
              <a:defRPr/>
            </a:lvl1pPr>
          </a:lstStyle>
          <a:p>
            <a:fld id="{55EF9800-0B53-462C-ACB8-16B5936F5DDB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B1424000-0CF8-47D3-81FE-10D998820391}"/>
              </a:ext>
            </a:extLst>
          </p:cNvPr>
          <p:cNvSpPr>
            <a:spLocks noGrp="1"/>
          </p:cNvSpPr>
          <p:nvPr>
            <p:ph type="ftr" sz="quarter" idx="4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21324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911425" y="4293099"/>
            <a:ext cx="3076699" cy="395813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911425" y="4671477"/>
            <a:ext cx="3076699" cy="144569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7"/>
          </p:nvPr>
        </p:nvSpPr>
        <p:spPr>
          <a:xfrm>
            <a:off x="8203877" y="4293099"/>
            <a:ext cx="3076699" cy="395813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8203877" y="4671477"/>
            <a:ext cx="3076699" cy="144569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9276467-4D9E-426D-81C8-D02650744D84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B8445E4F-66D9-4ACC-B461-ED31108ED68F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57E3527-D403-4DB0-A107-C9F815F2848D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0772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610966" y="1604437"/>
            <a:ext cx="10956620" cy="768449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8689247" y="4677142"/>
            <a:ext cx="2687341" cy="395813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8689247" y="5055519"/>
            <a:ext cx="2687341" cy="106165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5423927" y="4677142"/>
            <a:ext cx="2687341" cy="395813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5423927" y="5055519"/>
            <a:ext cx="2687341" cy="106165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27"/>
          </p:nvPr>
        </p:nvSpPr>
        <p:spPr>
          <a:xfrm>
            <a:off x="7111750" y="3062651"/>
            <a:ext cx="1364049" cy="1205619"/>
          </a:xfrm>
        </p:spPr>
        <p:txBody>
          <a:bodyPr anchor="ctr">
            <a:noAutofit/>
          </a:bodyPr>
          <a:lstStyle>
            <a:lvl1pPr marL="0" indent="0">
              <a:buNone/>
              <a:defRPr sz="54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10396582" y="3062651"/>
            <a:ext cx="1364049" cy="1205619"/>
          </a:xfrm>
        </p:spPr>
        <p:txBody>
          <a:bodyPr anchor="ctr">
            <a:noAutofit/>
          </a:bodyPr>
          <a:lstStyle>
            <a:lvl1pPr marL="0" indent="0">
              <a:buNone/>
              <a:defRPr sz="54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5913F7-CD78-49AC-8E9F-570D9F7A3A6C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CBE01D13-6C2B-481F-97BF-3A262311DFD4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0740ACD0-50CF-4172-BDC0-2DE6AC8EAC67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50338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1862789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2747305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3607917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4468529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5329141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4"/>
          </p:nvPr>
        </p:nvSpPr>
        <p:spPr>
          <a:xfrm>
            <a:off x="6213657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35"/>
          </p:nvPr>
        </p:nvSpPr>
        <p:spPr>
          <a:xfrm>
            <a:off x="7062317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36"/>
          </p:nvPr>
        </p:nvSpPr>
        <p:spPr>
          <a:xfrm>
            <a:off x="7922929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37"/>
          </p:nvPr>
        </p:nvSpPr>
        <p:spPr>
          <a:xfrm>
            <a:off x="8781181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38"/>
          </p:nvPr>
        </p:nvSpPr>
        <p:spPr>
          <a:xfrm>
            <a:off x="9666204" y="5210355"/>
            <a:ext cx="784283" cy="906812"/>
          </a:xfrm>
        </p:spPr>
        <p:txBody>
          <a:bodyPr/>
          <a:lstStyle>
            <a:lvl1pPr marL="0" indent="0" algn="ctr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BB0B60B-0F8C-41F4-8C49-AE364381B66E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>
            <a:lvl1pPr>
              <a:defRPr/>
            </a:lvl1pPr>
          </a:lstStyle>
          <a:p>
            <a:fld id="{616E7C32-1202-41D8-8785-7FBB7F192088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9C7043DB-9324-4B58-87C6-29BA419B5C4E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78719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6384032" y="1604801"/>
            <a:ext cx="5183552" cy="395813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6384032" y="1983178"/>
            <a:ext cx="5183552" cy="68951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6384032" y="2756929"/>
            <a:ext cx="5183552" cy="395813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6384032" y="3135304"/>
            <a:ext cx="5183552" cy="68951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6384032" y="3909053"/>
            <a:ext cx="5183552" cy="395813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6384032" y="4287434"/>
            <a:ext cx="5183552" cy="68951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6384032" y="5061185"/>
            <a:ext cx="5183552" cy="395813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384032" y="5439562"/>
            <a:ext cx="5183552" cy="68951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1295470" y="1669219"/>
            <a:ext cx="2060113" cy="395813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31"/>
          </p:nvPr>
        </p:nvSpPr>
        <p:spPr>
          <a:xfrm>
            <a:off x="3479766" y="1673096"/>
            <a:ext cx="2060113" cy="395813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32"/>
          </p:nvPr>
        </p:nvSpPr>
        <p:spPr>
          <a:xfrm rot="16200000">
            <a:off x="23469" y="2911511"/>
            <a:ext cx="2060113" cy="395813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33"/>
          </p:nvPr>
        </p:nvSpPr>
        <p:spPr>
          <a:xfrm rot="16200000">
            <a:off x="67505" y="5090802"/>
            <a:ext cx="2060113" cy="395813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89E370CD-FC45-4B8E-8B4E-764DD9269A9B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/>
            </a:lvl1pPr>
          </a:lstStyle>
          <a:p>
            <a:fld id="{C3FEB259-9C0C-4F01-A8E2-987FD08BF9AC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47F20A94-E12D-4064-9D20-849C82123E04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66796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6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1391477" y="4574959"/>
            <a:ext cx="2591400" cy="1416467"/>
          </a:xfrm>
        </p:spPr>
        <p:txBody>
          <a:bodyPr anchor="ctr">
            <a:noAutofit/>
          </a:bodyPr>
          <a:lstStyle>
            <a:lvl1pPr marL="0" indent="0" algn="r">
              <a:buNone/>
              <a:defRPr sz="54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7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624419" y="2158388"/>
            <a:ext cx="4505340" cy="2185113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8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623313" y="1582189"/>
            <a:ext cx="4507625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AA87AA-36F3-4A62-8B69-20FA8AFB919D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5AA4C21E-E6EE-4E24-9F6F-0F62D583BD3D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BC18D315-4575-4FDE-A134-83E30A215323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696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59330"/>
            <a:ext cx="109728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7" y="1028734"/>
            <a:ext cx="10943167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1487489" y="5922724"/>
            <a:ext cx="3264363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r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1487489" y="5447791"/>
            <a:ext cx="3264363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7434757" y="5922724"/>
            <a:ext cx="3173744" cy="288032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200">
                <a:latin typeface="+mn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34"/>
          </p:nvPr>
        </p:nvSpPr>
        <p:spPr>
          <a:xfrm>
            <a:off x="7434757" y="5447791"/>
            <a:ext cx="3173744" cy="57351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400">
                <a:latin typeface="+mj-lt"/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C85207-A790-4B66-8DEE-3D55384A5DEB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fld id="{4338163C-996C-46A3-8836-B3F7342F9F19}" type="slidenum">
              <a:rPr lang="uk-UA" altLang="ro-RO"/>
              <a:pPr/>
              <a:t>‹#›</a:t>
            </a:fld>
            <a:endParaRPr lang="uk-UA" altLang="ro-RO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471A334-4465-48ED-8FBD-E1E1A4AD2439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964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23392" y="1604799"/>
            <a:ext cx="3744416" cy="960107"/>
          </a:xfrm>
        </p:spPr>
        <p:txBody>
          <a:bodyPr anchor="ctr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368835" y="1604435"/>
            <a:ext cx="1055092" cy="960511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623392" y="2756890"/>
            <a:ext cx="3744416" cy="960107"/>
          </a:xfrm>
        </p:spPr>
        <p:txBody>
          <a:bodyPr anchor="ctr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4368835" y="2756525"/>
            <a:ext cx="1055092" cy="960511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623392" y="3909018"/>
            <a:ext cx="3744416" cy="960107"/>
          </a:xfrm>
        </p:spPr>
        <p:txBody>
          <a:bodyPr anchor="ctr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4368835" y="3908653"/>
            <a:ext cx="1055092" cy="960511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623392" y="5061146"/>
            <a:ext cx="3744416" cy="960107"/>
          </a:xfrm>
        </p:spPr>
        <p:txBody>
          <a:bodyPr anchor="ctr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7"/>
          </p:nvPr>
        </p:nvSpPr>
        <p:spPr>
          <a:xfrm>
            <a:off x="4368835" y="5060781"/>
            <a:ext cx="1055092" cy="960511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86B0176-EE20-4F5F-AC7A-6ADFBFB47B60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/>
            </a:lvl1pPr>
          </a:lstStyle>
          <a:p>
            <a:fld id="{BE943254-F2E5-4856-B88B-5056A455A36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FB49F812-9EB4-4C78-A87D-3CF927A13F0C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51572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623392" y="3909018"/>
            <a:ext cx="3744416" cy="960107"/>
          </a:xfrm>
        </p:spPr>
        <p:txBody>
          <a:bodyPr anchor="ctr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4368835" y="3908653"/>
            <a:ext cx="1055092" cy="960511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/>
          </p:nvPr>
        </p:nvSpPr>
        <p:spPr>
          <a:xfrm>
            <a:off x="623392" y="5061146"/>
            <a:ext cx="3744416" cy="960107"/>
          </a:xfrm>
        </p:spPr>
        <p:txBody>
          <a:bodyPr anchor="ctr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7"/>
          </p:nvPr>
        </p:nvSpPr>
        <p:spPr>
          <a:xfrm>
            <a:off x="4368835" y="5060781"/>
            <a:ext cx="1055092" cy="960511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624421" y="2166409"/>
            <a:ext cx="5182031" cy="1550624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623311" y="1590213"/>
            <a:ext cx="5184660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3ACA17AC-05C4-4AF0-92E0-C78FFDFC74F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ECE59993-DA72-45B3-AC6D-2E6EC6032DAB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3D42E71B-FADF-43B2-B31A-6F2FF50870EE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242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1679511" y="1604797"/>
            <a:ext cx="4224469" cy="864096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1679511" y="2564904"/>
            <a:ext cx="4224469" cy="864096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1679511" y="3525011"/>
            <a:ext cx="4224469" cy="864096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4"/>
          </p:nvPr>
        </p:nvSpPr>
        <p:spPr>
          <a:xfrm>
            <a:off x="1679511" y="4485117"/>
            <a:ext cx="4224469" cy="864096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1679511" y="5445224"/>
            <a:ext cx="4224469" cy="864096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6384035" y="2180633"/>
            <a:ext cx="5182031" cy="403267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6382927" y="1604434"/>
            <a:ext cx="5184660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4B9B41C-26CD-4518-9581-14B282CD0CD5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7401DEE2-44A1-4E3B-A84E-361994F1E587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AF0355F7-F4D8-4CFF-9CFF-1433A4A54007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63249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785121" y="4389107"/>
            <a:ext cx="1405760" cy="576064"/>
          </a:xfrm>
        </p:spPr>
        <p:txBody>
          <a:bodyPr anchor="ctr"/>
          <a:lstStyle>
            <a:lvl1pPr marL="0" indent="0" algn="ctr">
              <a:buNone/>
              <a:defRPr sz="1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85121" y="4965174"/>
            <a:ext cx="1405760" cy="134414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2385984" y="4389107"/>
            <a:ext cx="1405760" cy="576064"/>
          </a:xfrm>
        </p:spPr>
        <p:txBody>
          <a:bodyPr anchor="ctr"/>
          <a:lstStyle>
            <a:lvl1pPr marL="0" indent="0" algn="ctr">
              <a:buNone/>
              <a:defRPr sz="1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385984" y="4965174"/>
            <a:ext cx="1405760" cy="134414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3808781" y="4389107"/>
            <a:ext cx="1549859" cy="576064"/>
          </a:xfrm>
        </p:spPr>
        <p:txBody>
          <a:bodyPr anchor="ctr"/>
          <a:lstStyle>
            <a:lvl1pPr marL="0" indent="0" algn="ctr">
              <a:buNone/>
              <a:defRPr sz="1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880829" y="4965174"/>
            <a:ext cx="1405760" cy="134414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5314228" y="4389107"/>
            <a:ext cx="1549859" cy="576064"/>
          </a:xfrm>
        </p:spPr>
        <p:txBody>
          <a:bodyPr anchor="ctr"/>
          <a:lstStyle>
            <a:lvl1pPr marL="0" indent="0" algn="ctr">
              <a:buNone/>
              <a:defRPr sz="1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5386276" y="4965174"/>
            <a:ext cx="1405760" cy="134414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6925696" y="4389107"/>
            <a:ext cx="1666581" cy="576064"/>
          </a:xfrm>
        </p:spPr>
        <p:txBody>
          <a:bodyPr anchor="ctr"/>
          <a:lstStyle>
            <a:lvl1pPr marL="0" indent="0" algn="ctr">
              <a:buNone/>
              <a:defRPr sz="1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925696" y="4965174"/>
            <a:ext cx="1666581" cy="134414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8593360" y="4389107"/>
            <a:ext cx="1405760" cy="576064"/>
          </a:xfrm>
        </p:spPr>
        <p:txBody>
          <a:bodyPr anchor="ctr"/>
          <a:lstStyle>
            <a:lvl1pPr marL="0" indent="0" algn="ctr">
              <a:buNone/>
              <a:defRPr sz="1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593360" y="4965174"/>
            <a:ext cx="1405760" cy="134414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10032437" y="4389107"/>
            <a:ext cx="1405760" cy="576064"/>
          </a:xfrm>
        </p:spPr>
        <p:txBody>
          <a:bodyPr anchor="ctr"/>
          <a:lstStyle>
            <a:lvl1pPr marL="0" indent="0" algn="ctr">
              <a:buNone/>
              <a:defRPr sz="12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10032437" y="4965174"/>
            <a:ext cx="1405760" cy="134414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38AF509-54B1-4D52-AB08-72B79B5A21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/>
            </a:lvl1pPr>
          </a:lstStyle>
          <a:p>
            <a:fld id="{7469EDA6-0009-4E1D-9E05-8E42C9492371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72A857A0-D1BE-4359-B9E8-6CC6399FE6C0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17384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7632174" y="1892829"/>
            <a:ext cx="2592287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7632174" y="2355450"/>
            <a:ext cx="2592287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880314" y="4498663"/>
            <a:ext cx="2592287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8880314" y="4961284"/>
            <a:ext cx="2592287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719407" y="4101075"/>
            <a:ext cx="2592287" cy="491824"/>
          </a:xfrm>
        </p:spPr>
        <p:txBody>
          <a:bodyPr anchor="ctr">
            <a:noAutofit/>
          </a:bodyPr>
          <a:lstStyle>
            <a:lvl1pPr marL="0" indent="0" algn="r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719407" y="4563696"/>
            <a:ext cx="2592287" cy="977543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F469D3-BC1C-4FF0-B1C8-A3F79EBAB825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/>
            </a:lvl1pPr>
          </a:lstStyle>
          <a:p>
            <a:fld id="{9007EAF6-6E88-41B8-9BDD-1F42C6DB4D9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6C22F76-42FD-4C80-96F5-72DC5556C10D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9278403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8471976" y="1787521"/>
            <a:ext cx="3095608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8471976" y="2250142"/>
            <a:ext cx="3095608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592279" y="4498663"/>
            <a:ext cx="2880320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8592279" y="4961284"/>
            <a:ext cx="2880320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623397" y="3332989"/>
            <a:ext cx="2592287" cy="491824"/>
          </a:xfrm>
        </p:spPr>
        <p:txBody>
          <a:bodyPr anchor="ctr">
            <a:noAutofit/>
          </a:bodyPr>
          <a:lstStyle>
            <a:lvl1pPr marL="0" indent="0" algn="r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623397" y="3795607"/>
            <a:ext cx="2592287" cy="1745628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6BF1738-00B7-41E4-917E-3B9DB5D216DD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/>
            </a:lvl1pPr>
          </a:lstStyle>
          <a:p>
            <a:fld id="{2EC51EAC-4885-4CB8-A3F3-5843C9704AAF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CD9E9F7-0F38-4155-92F2-208D92BE34B9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16331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8276909" y="1595909"/>
            <a:ext cx="3290675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8276909" y="2058530"/>
            <a:ext cx="3290675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975301" y="4533327"/>
            <a:ext cx="2592287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8975301" y="4995948"/>
            <a:ext cx="2592287" cy="112122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623393" y="3285913"/>
            <a:ext cx="2400267" cy="491824"/>
          </a:xfrm>
        </p:spPr>
        <p:txBody>
          <a:bodyPr anchor="ctr">
            <a:noAutofit/>
          </a:bodyPr>
          <a:lstStyle>
            <a:lvl1pPr marL="0" indent="0" algn="r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623393" y="3748531"/>
            <a:ext cx="2400267" cy="2035284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9AD09F4-155B-4026-A3D9-B00224F10DF6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/>
            </a:lvl1pPr>
          </a:lstStyle>
          <a:p>
            <a:fld id="{51B239C3-9B4F-42AE-8D7A-9AD76E707D88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506E2B3C-B884-458B-BFD1-6A7206D26BDC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65391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8496271" y="2276872"/>
            <a:ext cx="2592287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8496271" y="2739493"/>
            <a:ext cx="2592287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1103450" y="2276872"/>
            <a:ext cx="2592287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1103450" y="2739493"/>
            <a:ext cx="2592287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8496271" y="4405923"/>
            <a:ext cx="2592287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8496271" y="4868544"/>
            <a:ext cx="2592287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1103450" y="4405923"/>
            <a:ext cx="2592287" cy="491824"/>
          </a:xfrm>
        </p:spPr>
        <p:txBody>
          <a:bodyPr anchor="ctr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1103450" y="4868544"/>
            <a:ext cx="2592287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16ED5A0-B1D8-4240-8960-61F574AE7F38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/>
            </a:lvl1pPr>
          </a:lstStyle>
          <a:p>
            <a:fld id="{181C46AC-FACE-4E97-A099-A2213B0BA5EE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2156F1E0-6E74-4CBD-84C6-FA5630092DA9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79051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624419" y="1604798"/>
            <a:ext cx="3071316" cy="701283"/>
          </a:xfrm>
        </p:spPr>
        <p:txBody>
          <a:bodyPr anchor="ctr"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24419" y="2276872"/>
            <a:ext cx="3071316" cy="2016224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7248133" y="1604797"/>
            <a:ext cx="2592287" cy="491824"/>
          </a:xfrm>
        </p:spPr>
        <p:txBody>
          <a:bodyPr anchor="ctr"/>
          <a:lstStyle>
            <a:lvl1pPr marL="0" indent="0">
              <a:buNone/>
              <a:defRPr sz="1800" b="1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7248133" y="2067418"/>
            <a:ext cx="2592287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592281" y="4773149"/>
            <a:ext cx="2592287" cy="491824"/>
          </a:xfrm>
        </p:spPr>
        <p:txBody>
          <a:bodyPr anchor="ctr"/>
          <a:lstStyle>
            <a:lvl1pPr marL="0" indent="0">
              <a:buNone/>
              <a:defRPr sz="1800" b="1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8592281" y="5235770"/>
            <a:ext cx="2592287" cy="97754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1007438" y="4773149"/>
            <a:ext cx="2592287" cy="491824"/>
          </a:xfrm>
        </p:spPr>
        <p:txBody>
          <a:bodyPr anchor="ctr"/>
          <a:lstStyle>
            <a:lvl1pPr marL="0" indent="0" algn="r">
              <a:buNone/>
              <a:defRPr sz="1800" b="1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1007438" y="5235770"/>
            <a:ext cx="2592287" cy="977543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D47A882B-EA36-4B62-82FA-20AE2B15E6A9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/>
            </a:lvl1pPr>
          </a:lstStyle>
          <a:p>
            <a:fld id="{8AB4ED3C-E5A6-4268-9A25-CD9363003348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49577E95-B20A-4C8C-8FBC-37D64286DAF4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6827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624419" y="1604798"/>
            <a:ext cx="4127500" cy="701283"/>
          </a:xfrm>
        </p:spPr>
        <p:txBody>
          <a:bodyPr anchor="ctr"/>
          <a:lstStyle>
            <a:lvl1pPr marL="0" indent="0"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24419" y="2276874"/>
            <a:ext cx="4127500" cy="3840295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7062BE-EF20-4307-AE86-2269D4957C9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0CBDB5F1-D5EB-4458-82D0-CF251E555111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DA4FA28-5209-4AA4-8D46-486CBD040A3E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40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359330"/>
            <a:ext cx="109728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7" y="1028734"/>
            <a:ext cx="10943167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7F3DEF-C2D9-46E3-A280-E21EDD8C109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CD45F60A-EDC6-4C07-89F6-6DB0FA74E8EE}" type="slidenum">
              <a:rPr lang="uk-UA" altLang="ro-RO"/>
              <a:pPr/>
              <a:t>‹#›</a:t>
            </a:fld>
            <a:endParaRPr lang="uk-UA" altLang="ro-RO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B18E04F-C2EB-4207-A668-CA201D5F2AE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07123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5423925" y="1654953"/>
            <a:ext cx="6143659" cy="1281709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6"/>
          </p:nvPr>
        </p:nvSpPr>
        <p:spPr>
          <a:xfrm>
            <a:off x="5423925" y="4759659"/>
            <a:ext cx="6143659" cy="1281709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5423925" y="3245178"/>
            <a:ext cx="6143659" cy="1281709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624417" y="1834686"/>
            <a:ext cx="2975307" cy="92224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9"/>
          </p:nvPr>
        </p:nvSpPr>
        <p:spPr>
          <a:xfrm>
            <a:off x="624417" y="3422482"/>
            <a:ext cx="2975307" cy="92224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624417" y="4981923"/>
            <a:ext cx="2975307" cy="92224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FE3C2DE-7D06-42D2-B6CF-1828F691188D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0B54FDFD-9CC0-4B51-9086-E680C32754D0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328F153D-B7A8-466E-B851-D55135B5C134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63805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1583500" y="1763251"/>
            <a:ext cx="2089211" cy="1281709"/>
          </a:xfrm>
        </p:spPr>
        <p:txBody>
          <a:bodyPr anchor="b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3023660" y="4243137"/>
            <a:ext cx="2089211" cy="128170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4518085" y="1763251"/>
            <a:ext cx="2089211" cy="1281709"/>
          </a:xfrm>
        </p:spPr>
        <p:txBody>
          <a:bodyPr anchor="b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4"/>
          </p:nvPr>
        </p:nvSpPr>
        <p:spPr>
          <a:xfrm>
            <a:off x="7821268" y="1763251"/>
            <a:ext cx="2089211" cy="1281709"/>
          </a:xfrm>
        </p:spPr>
        <p:txBody>
          <a:bodyPr anchor="b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6468609" y="4243137"/>
            <a:ext cx="2089211" cy="128170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6"/>
          </p:nvPr>
        </p:nvSpPr>
        <p:spPr>
          <a:xfrm>
            <a:off x="9374841" y="4243137"/>
            <a:ext cx="2089211" cy="128170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CA0B429-8380-4B92-B5C7-F7776A870AC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CCBD9672-2165-4D5C-8D9D-3AD845EFB3AF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17F0B3A-A815-4912-B761-D4ECBA4F0C5C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83509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6599839" y="1667241"/>
            <a:ext cx="2539056" cy="1281709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7798015" y="4059311"/>
            <a:ext cx="2539056" cy="1281709"/>
          </a:xfrm>
        </p:spPr>
        <p:txBody>
          <a:bodyPr anchor="ctr"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1696772" y="3094922"/>
            <a:ext cx="2539056" cy="1281709"/>
          </a:xfrm>
        </p:spPr>
        <p:txBody>
          <a:bodyPr anchor="ctr"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E111E8-D29F-41F2-A821-D11DB1C482AF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fld id="{660C49E5-07B1-4A1D-911F-43A89A3FE30D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608D9101-20AA-4D5E-B859-A69E54920250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5492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19403" y="5349150"/>
            <a:ext cx="2539056" cy="864163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719636" y="4772950"/>
            <a:ext cx="2540344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459412" y="4310424"/>
            <a:ext cx="2539056" cy="864163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3459645" y="3734225"/>
            <a:ext cx="2540344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6192011" y="4310424"/>
            <a:ext cx="2539056" cy="864163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6192244" y="3734225"/>
            <a:ext cx="2540344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8932020" y="3379173"/>
            <a:ext cx="2539056" cy="864163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8932253" y="2802974"/>
            <a:ext cx="2540344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B93FB3B9-1A6C-4565-B22F-C4B440AFDE85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D7F63696-C567-40C5-8BAA-A58A923575B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886D40D8-2613-4C8B-A378-E55C60BA3015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30308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1099887" y="4869296"/>
            <a:ext cx="2919861" cy="134401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1100021" y="4293097"/>
            <a:ext cx="2921344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4422660" y="4869296"/>
            <a:ext cx="2919861" cy="134401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4422795" y="4293097"/>
            <a:ext cx="2921344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7632172" y="4869296"/>
            <a:ext cx="2919861" cy="134401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7632307" y="4293097"/>
            <a:ext cx="2921344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8BF11F1-24DC-4F22-BF73-45AED5F2F3C3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C7A61E37-9E0D-4419-8306-6017DA84E608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0D597FA-4AB0-48F7-B87D-E2DB00B9B58D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67885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624419" y="1595970"/>
            <a:ext cx="10943167" cy="776913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624419" y="2504389"/>
            <a:ext cx="2581205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624419" y="5157195"/>
            <a:ext cx="2581205" cy="949693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29"/>
          </p:nvPr>
        </p:nvSpPr>
        <p:spPr>
          <a:xfrm>
            <a:off x="3403060" y="2504389"/>
            <a:ext cx="2581205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6210056" y="2504389"/>
            <a:ext cx="2581205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31"/>
          </p:nvPr>
        </p:nvSpPr>
        <p:spPr>
          <a:xfrm>
            <a:off x="8974520" y="2504389"/>
            <a:ext cx="2581205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3403060" y="5157195"/>
            <a:ext cx="2581205" cy="949693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33"/>
          </p:nvPr>
        </p:nvSpPr>
        <p:spPr>
          <a:xfrm>
            <a:off x="6195880" y="5157195"/>
            <a:ext cx="2581205" cy="949693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4"/>
          </p:nvPr>
        </p:nvSpPr>
        <p:spPr>
          <a:xfrm>
            <a:off x="8960344" y="5157195"/>
            <a:ext cx="2581205" cy="949693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2A8F75E-434B-4200-8C0F-1284BC83D642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fld id="{3404B45E-7BA0-4E49-AFDB-D19D0746717C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6059D548-CE4E-494B-AD26-593E5D5CE6F5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1545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25"/>
          </p:nvPr>
        </p:nvSpPr>
        <p:spPr>
          <a:xfrm>
            <a:off x="7873775" y="1961785"/>
            <a:ext cx="2975056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26"/>
          </p:nvPr>
        </p:nvSpPr>
        <p:spPr>
          <a:xfrm>
            <a:off x="8304245" y="3366052"/>
            <a:ext cx="2975056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7"/>
          </p:nvPr>
        </p:nvSpPr>
        <p:spPr>
          <a:xfrm>
            <a:off x="7632091" y="4906481"/>
            <a:ext cx="2975056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1127247" y="1961785"/>
            <a:ext cx="2975056" cy="1056119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29"/>
          </p:nvPr>
        </p:nvSpPr>
        <p:spPr>
          <a:xfrm>
            <a:off x="733864" y="3366052"/>
            <a:ext cx="2975056" cy="1056119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30"/>
          </p:nvPr>
        </p:nvSpPr>
        <p:spPr>
          <a:xfrm>
            <a:off x="1312149" y="4906481"/>
            <a:ext cx="2975056" cy="1056119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94C3B03-3D6B-4C6C-9D09-B234F6F96487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4BB0D446-F82B-49C7-ABEA-0D3EAE18A242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56C623F-4A76-44E4-ADF7-46F12811C88E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493513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719697" y="4869296"/>
            <a:ext cx="2460851" cy="134401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719951" y="4293097"/>
            <a:ext cx="2462101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503185" y="4869296"/>
            <a:ext cx="2460851" cy="134401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3503439" y="4293097"/>
            <a:ext cx="2462101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7"/>
          </p:nvPr>
        </p:nvSpPr>
        <p:spPr>
          <a:xfrm>
            <a:off x="6323245" y="4869296"/>
            <a:ext cx="2460851" cy="134401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6323499" y="4293097"/>
            <a:ext cx="2462101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9106733" y="4869296"/>
            <a:ext cx="2460851" cy="134401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9106987" y="4293097"/>
            <a:ext cx="2462101" cy="568132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CF21A0C-C4BA-4266-A909-4600EB3CAF30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DAB5EF03-C8F6-4946-86A5-253981132AB1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77671869-706F-43FF-AE61-FC581DF30E18}"/>
              </a:ext>
            </a:extLst>
          </p:cNvPr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04607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816439" y="4869163"/>
            <a:ext cx="2350128" cy="86740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29"/>
          </p:nvPr>
        </p:nvSpPr>
        <p:spPr>
          <a:xfrm>
            <a:off x="3552551" y="4869163"/>
            <a:ext cx="2350128" cy="86740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0"/>
          </p:nvPr>
        </p:nvSpPr>
        <p:spPr>
          <a:xfrm>
            <a:off x="6246132" y="4869163"/>
            <a:ext cx="2350128" cy="86740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1"/>
          </p:nvPr>
        </p:nvSpPr>
        <p:spPr>
          <a:xfrm>
            <a:off x="8996420" y="4869163"/>
            <a:ext cx="2350128" cy="867407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8A1D204-762C-4D6A-B0B7-0C5F4FA91C99}"/>
              </a:ext>
            </a:extLst>
          </p:cNvPr>
          <p:cNvSpPr>
            <a:spLocks noGrp="1"/>
          </p:cNvSpPr>
          <p:nvPr>
            <p:ph type="sldNum" sz="quarter" idx="32"/>
          </p:nvPr>
        </p:nvSpPr>
        <p:spPr/>
        <p:txBody>
          <a:bodyPr/>
          <a:lstStyle>
            <a:lvl1pPr>
              <a:defRPr/>
            </a:lvl1pPr>
          </a:lstStyle>
          <a:p>
            <a:fld id="{B121B22B-2895-4F2E-8D1A-FCB64D9CEF37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F79D305-ECCD-4A76-9E80-F43B5F02A60B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457357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624417" y="2551474"/>
            <a:ext cx="2975056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5"/>
          </p:nvPr>
        </p:nvSpPr>
        <p:spPr>
          <a:xfrm>
            <a:off x="8592528" y="1604437"/>
            <a:ext cx="2975056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7"/>
          </p:nvPr>
        </p:nvSpPr>
        <p:spPr>
          <a:xfrm>
            <a:off x="8577821" y="2948949"/>
            <a:ext cx="2975056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624417" y="3884088"/>
            <a:ext cx="2975056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29"/>
          </p:nvPr>
        </p:nvSpPr>
        <p:spPr>
          <a:xfrm>
            <a:off x="624417" y="5259232"/>
            <a:ext cx="2975056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30"/>
          </p:nvPr>
        </p:nvSpPr>
        <p:spPr>
          <a:xfrm>
            <a:off x="5474507" y="1440822"/>
            <a:ext cx="526247" cy="47493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1"/>
          </p:nvPr>
        </p:nvSpPr>
        <p:spPr>
          <a:xfrm>
            <a:off x="5327918" y="1705930"/>
            <a:ext cx="526247" cy="47493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5473746" y="1993962"/>
            <a:ext cx="526247" cy="47493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5423929" y="2281994"/>
            <a:ext cx="526247" cy="47493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5519939" y="2564905"/>
            <a:ext cx="526247" cy="47493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FAA075D-E4D6-4D0D-93DC-A5F2D2657173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fld id="{A03EA073-D812-4979-B836-4143884C5927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183DEFDD-CB2C-4DC0-BCDB-C834BDB88285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881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0" y="1604809"/>
            <a:ext cx="12192000" cy="2496277"/>
          </a:xfrm>
          <a:prstGeom prst="rect">
            <a:avLst/>
          </a:prstGeo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19"/>
          </p:nvPr>
        </p:nvSpPr>
        <p:spPr>
          <a:xfrm>
            <a:off x="601549" y="4869174"/>
            <a:ext cx="10966035" cy="15358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601639" y="4293096"/>
            <a:ext cx="10965780" cy="57606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359330"/>
            <a:ext cx="10972800" cy="7060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7" y="1028734"/>
            <a:ext cx="10943167" cy="3830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57F6C9-C057-463B-9781-AB6EAFD7D57D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F79F54EC-AAC6-4A1E-B0B8-0EEA0BE65FDB}" type="slidenum">
              <a:rPr lang="uk-UA" altLang="ro-RO"/>
              <a:pPr/>
              <a:t>‹#›</a:t>
            </a:fld>
            <a:endParaRPr lang="uk-UA" altLang="ro-RO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2B92DA9-AE66-4179-91A0-CFEC8953DB8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96283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5"/>
          </p:nvPr>
        </p:nvSpPr>
        <p:spPr>
          <a:xfrm>
            <a:off x="624419" y="2564905"/>
            <a:ext cx="2495549" cy="86409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7"/>
          </p:nvPr>
        </p:nvSpPr>
        <p:spPr>
          <a:xfrm>
            <a:off x="10047144" y="2180865"/>
            <a:ext cx="1520440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29"/>
          </p:nvPr>
        </p:nvSpPr>
        <p:spPr>
          <a:xfrm>
            <a:off x="9019014" y="2180865"/>
            <a:ext cx="1013425" cy="1056119"/>
          </a:xfrm>
        </p:spPr>
        <p:txBody>
          <a:bodyPr anchor="ctr">
            <a:no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17992" y="4077071"/>
            <a:ext cx="2501976" cy="792090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616505" y="3645024"/>
            <a:ext cx="2502720" cy="424116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30"/>
          </p:nvPr>
        </p:nvSpPr>
        <p:spPr>
          <a:xfrm>
            <a:off x="9066632" y="3645025"/>
            <a:ext cx="2501976" cy="1152128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32"/>
          </p:nvPr>
        </p:nvSpPr>
        <p:spPr>
          <a:xfrm>
            <a:off x="3738036" y="2564904"/>
            <a:ext cx="4652433" cy="2189162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ECD628-1B7E-40DC-B2CE-EFC0E4E8FA84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fld id="{41C8A3D5-B5ED-4B9E-8B48-87EEAA8F593C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9DEE9215-8B21-4739-809C-3D1E53DB3D87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157473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11998" y="5157194"/>
            <a:ext cx="5003951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610511" y="4581129"/>
            <a:ext cx="5005437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6480046" y="5157194"/>
            <a:ext cx="5061783" cy="105611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6479795" y="4581129"/>
            <a:ext cx="5074916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3B7AAE-9D4E-4D80-A58B-64A8EAC8678B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E8A43BBC-A9FA-42B1-A421-B2E233F9B0B0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BF55351-5C7E-4BF3-B15B-7CEAF3890914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047762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19"/>
          </p:nvPr>
        </p:nvSpPr>
        <p:spPr>
          <a:xfrm>
            <a:off x="601549" y="5253572"/>
            <a:ext cx="6550635" cy="1151465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601636" y="4581132"/>
            <a:ext cx="6550483" cy="67202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EE6A2-351A-4D48-8757-C25BF4E5C58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F39BF55-4E15-4070-A2AD-C430BE3403A1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DCD01E6-FF19-4DBD-AC0F-EB91D2684109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25213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19"/>
          </p:nvPr>
        </p:nvSpPr>
        <p:spPr>
          <a:xfrm>
            <a:off x="601551" y="1604435"/>
            <a:ext cx="6454557" cy="4800600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20"/>
          </p:nvPr>
        </p:nvSpPr>
        <p:spPr>
          <a:xfrm>
            <a:off x="7536160" y="1604435"/>
            <a:ext cx="3999797" cy="4800600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1084F-F232-41D1-B37E-2D7DAE94C7C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FA6FF43F-8B98-459B-8E6D-8B0426E87302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6CB4F1-36A7-47D6-80C0-93155AF7DB3E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61003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6"/>
          <p:cNvSpPr>
            <a:spLocks noGrp="1"/>
          </p:cNvSpPr>
          <p:nvPr>
            <p:ph sz="quarter" idx="19"/>
          </p:nvPr>
        </p:nvSpPr>
        <p:spPr>
          <a:xfrm>
            <a:off x="628363" y="1988481"/>
            <a:ext cx="2469464" cy="211259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20"/>
          </p:nvPr>
        </p:nvSpPr>
        <p:spPr>
          <a:xfrm>
            <a:off x="3434515" y="1988481"/>
            <a:ext cx="2469464" cy="211259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6"/>
          <p:cNvSpPr>
            <a:spLocks noGrp="1"/>
          </p:cNvSpPr>
          <p:nvPr>
            <p:ph sz="quarter" idx="21"/>
          </p:nvPr>
        </p:nvSpPr>
        <p:spPr>
          <a:xfrm>
            <a:off x="6218824" y="1988481"/>
            <a:ext cx="2469464" cy="211259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22"/>
          </p:nvPr>
        </p:nvSpPr>
        <p:spPr>
          <a:xfrm>
            <a:off x="9003133" y="1988481"/>
            <a:ext cx="2469464" cy="211259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624419" y="4197089"/>
            <a:ext cx="2495549" cy="672025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39"/>
          </p:nvPr>
        </p:nvSpPr>
        <p:spPr>
          <a:xfrm>
            <a:off x="605845" y="5157195"/>
            <a:ext cx="2514123" cy="124813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40"/>
          </p:nvPr>
        </p:nvSpPr>
        <p:spPr>
          <a:xfrm>
            <a:off x="605845" y="4773154"/>
            <a:ext cx="2514123" cy="384043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41"/>
          </p:nvPr>
        </p:nvSpPr>
        <p:spPr>
          <a:xfrm>
            <a:off x="3403060" y="4197089"/>
            <a:ext cx="2495549" cy="672025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42"/>
          </p:nvPr>
        </p:nvSpPr>
        <p:spPr>
          <a:xfrm>
            <a:off x="3384485" y="5157195"/>
            <a:ext cx="2514123" cy="124813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43"/>
          </p:nvPr>
        </p:nvSpPr>
        <p:spPr>
          <a:xfrm>
            <a:off x="3384485" y="4773154"/>
            <a:ext cx="2514123" cy="384043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44"/>
          </p:nvPr>
        </p:nvSpPr>
        <p:spPr>
          <a:xfrm>
            <a:off x="6224232" y="4197089"/>
            <a:ext cx="2495549" cy="672025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45"/>
          </p:nvPr>
        </p:nvSpPr>
        <p:spPr>
          <a:xfrm>
            <a:off x="6205657" y="5157195"/>
            <a:ext cx="2514123" cy="124813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46"/>
          </p:nvPr>
        </p:nvSpPr>
        <p:spPr>
          <a:xfrm>
            <a:off x="6205657" y="4773154"/>
            <a:ext cx="2514123" cy="384043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47"/>
          </p:nvPr>
        </p:nvSpPr>
        <p:spPr>
          <a:xfrm>
            <a:off x="8988696" y="4197089"/>
            <a:ext cx="2495549" cy="672025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48"/>
          </p:nvPr>
        </p:nvSpPr>
        <p:spPr>
          <a:xfrm>
            <a:off x="8970124" y="5157195"/>
            <a:ext cx="2514123" cy="124813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49"/>
          </p:nvPr>
        </p:nvSpPr>
        <p:spPr>
          <a:xfrm>
            <a:off x="8970124" y="4773154"/>
            <a:ext cx="2514123" cy="384043"/>
          </a:xfrm>
        </p:spPr>
        <p:txBody>
          <a:bodyPr anchor="ctr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1868E636-EE14-4A0D-A07A-B77343D5F8A1}"/>
              </a:ext>
            </a:extLst>
          </p:cNvPr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>
              <a:defRPr/>
            </a:lvl1pPr>
          </a:lstStyle>
          <a:p>
            <a:fld id="{BF12B484-C9A2-463B-A849-5598E70D5FCB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7" name="Footer Placeholder 3">
            <a:extLst>
              <a:ext uri="{FF2B5EF4-FFF2-40B4-BE49-F238E27FC236}">
                <a16:creationId xmlns:a16="http://schemas.microsoft.com/office/drawing/2014/main" id="{6F638C65-D3F7-4640-B3A1-DA079682B76E}"/>
              </a:ext>
            </a:extLst>
          </p:cNvPr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85742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4"/>
          </p:nvPr>
        </p:nvSpPr>
        <p:spPr>
          <a:xfrm>
            <a:off x="624421" y="1604797"/>
            <a:ext cx="4319455" cy="3456384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12" name="Content Placeholder 6"/>
          <p:cNvSpPr>
            <a:spLocks noGrp="1"/>
          </p:cNvSpPr>
          <p:nvPr>
            <p:ph sz="quarter" idx="15"/>
          </p:nvPr>
        </p:nvSpPr>
        <p:spPr>
          <a:xfrm>
            <a:off x="5232928" y="1604803"/>
            <a:ext cx="3071317" cy="3456385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16"/>
          </p:nvPr>
        </p:nvSpPr>
        <p:spPr>
          <a:xfrm>
            <a:off x="8496268" y="1604799"/>
            <a:ext cx="3071317" cy="3456384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17"/>
          </p:nvPr>
        </p:nvSpPr>
        <p:spPr>
          <a:xfrm>
            <a:off x="624421" y="5445227"/>
            <a:ext cx="10943167" cy="768085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3415918-E28A-4114-9850-976048F0BD4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C6CEC686-07A9-43F4-BFC0-1C3ED6FA2384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E906B7F-942A-41F2-B7C1-B95692FB521F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442267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4"/>
          </p:nvPr>
        </p:nvSpPr>
        <p:spPr>
          <a:xfrm>
            <a:off x="624421" y="1604800"/>
            <a:ext cx="10943167" cy="3840427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17"/>
          </p:nvPr>
        </p:nvSpPr>
        <p:spPr>
          <a:xfrm>
            <a:off x="624421" y="5637249"/>
            <a:ext cx="10943167" cy="768085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35849-6FBA-4F98-BA31-E9C476F4ADF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9C590A2-4C7E-4CFB-82E2-2049010FAFA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3F5328C5-7976-4195-AF14-90043CEE660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274272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9"/>
          </p:nvPr>
        </p:nvSpPr>
        <p:spPr>
          <a:xfrm>
            <a:off x="8400244" y="3717035"/>
            <a:ext cx="3168352" cy="240026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8400333" y="3044596"/>
            <a:ext cx="3168279" cy="67202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21"/>
          </p:nvPr>
        </p:nvSpPr>
        <p:spPr>
          <a:xfrm>
            <a:off x="623392" y="3717035"/>
            <a:ext cx="3168352" cy="2400267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623481" y="3044596"/>
            <a:ext cx="3168279" cy="672025"/>
          </a:xfrm>
        </p:spPr>
        <p:txBody>
          <a:bodyPr anchor="ctr">
            <a:noAutofit/>
          </a:bodyPr>
          <a:lstStyle>
            <a:lvl1pPr marL="0" indent="0" algn="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2351584" y="1964268"/>
            <a:ext cx="1434664" cy="913192"/>
          </a:xfrm>
        </p:spPr>
        <p:txBody>
          <a:bodyPr anchor="ctr">
            <a:noAutofit/>
          </a:bodyPr>
          <a:lstStyle>
            <a:lvl1pPr marL="0" indent="0" algn="ctr">
              <a:buNone/>
              <a:defRPr sz="4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400256" y="1964268"/>
            <a:ext cx="1434664" cy="913192"/>
          </a:xfrm>
        </p:spPr>
        <p:txBody>
          <a:bodyPr anchor="ctr">
            <a:noAutofit/>
          </a:bodyPr>
          <a:lstStyle>
            <a:lvl1pPr marL="0" indent="0" algn="ctr">
              <a:buNone/>
              <a:defRPr sz="4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1744B2B-B66D-407A-836A-E4465E88B5B6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1BD7C028-24A1-452B-9205-278A9C383C5A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C2CF655F-50A7-46D5-8DCB-90310B5A9B99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5668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175787" y="1604797"/>
            <a:ext cx="1776000" cy="1332000"/>
          </a:xfrm>
          <a:prstGeom prst="ellipse">
            <a:avLst/>
          </a:prstGeom>
          <a:ln>
            <a:solidFill>
              <a:srgbClr val="FFFFFF"/>
            </a:solidFill>
          </a:ln>
          <a:effectLst>
            <a:outerShdw blurRad="38100" dist="12700" algn="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623392" y="3813043"/>
            <a:ext cx="1392000" cy="1044000"/>
          </a:xfrm>
          <a:prstGeom prst="ellipse">
            <a:avLst/>
          </a:prstGeom>
          <a:ln>
            <a:solidFill>
              <a:srgbClr val="FFFFFF"/>
            </a:solidFill>
          </a:ln>
          <a:effectLst>
            <a:outerShdw blurRad="38100" dist="12700" algn="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4365691" y="3813043"/>
            <a:ext cx="1392000" cy="1044000"/>
          </a:xfrm>
          <a:prstGeom prst="ellipse">
            <a:avLst/>
          </a:prstGeom>
          <a:ln>
            <a:solidFill>
              <a:srgbClr val="FFFFFF"/>
            </a:solidFill>
          </a:ln>
          <a:effectLst>
            <a:outerShdw blurRad="38100" dist="12700" algn="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6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8112224" y="3813043"/>
            <a:ext cx="1392000" cy="1044000"/>
          </a:xfrm>
          <a:prstGeom prst="ellipse">
            <a:avLst/>
          </a:prstGeom>
          <a:ln>
            <a:solidFill>
              <a:srgbClr val="FFFFFF"/>
            </a:solidFill>
          </a:ln>
          <a:effectLst>
            <a:outerShdw blurRad="38100" dist="12700" algn="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3FD9BD8-56E7-471C-B0DD-FD6431F2634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AD9CE1FC-4626-41C5-8136-4895D398D844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77AED391-AA57-4BCC-BBA2-9C0D7AE4BBC6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417902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1257253" y="4041184"/>
            <a:ext cx="1392000" cy="1044000"/>
          </a:xfrm>
          <a:prstGeom prst="ellipse">
            <a:avLst/>
          </a:prstGeom>
          <a:ln>
            <a:solidFill>
              <a:srgbClr val="FFFFFF"/>
            </a:solidFill>
          </a:ln>
          <a:effectLst>
            <a:outerShdw blurRad="38100" dist="12700" algn="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900"/>
            </a:lvl1pPr>
          </a:lstStyle>
          <a:p>
            <a:pPr lvl="0"/>
            <a:endParaRPr lang="uk-UA" noProof="0" dirty="0"/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4809648" y="4041184"/>
            <a:ext cx="1392000" cy="1044000"/>
          </a:xfrm>
          <a:prstGeom prst="ellipse">
            <a:avLst/>
          </a:prstGeom>
          <a:ln>
            <a:solidFill>
              <a:srgbClr val="FFFFFF"/>
            </a:solidFill>
          </a:ln>
          <a:effectLst>
            <a:outerShdw blurRad="38100" dist="12700" algn="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900"/>
            </a:lvl1pPr>
          </a:lstStyle>
          <a:p>
            <a:pPr lvl="0"/>
            <a:endParaRPr lang="uk-UA" noProof="0" dirty="0"/>
          </a:p>
        </p:txBody>
      </p:sp>
      <p:sp>
        <p:nvSpPr>
          <p:cNvPr id="26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8362043" y="4041184"/>
            <a:ext cx="1392000" cy="1044000"/>
          </a:xfrm>
          <a:prstGeom prst="ellipse">
            <a:avLst/>
          </a:prstGeom>
          <a:ln>
            <a:solidFill>
              <a:srgbClr val="FFFFFF"/>
            </a:solidFill>
          </a:ln>
          <a:effectLst>
            <a:outerShdw blurRad="38100" dist="12700" algn="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900"/>
            </a:lvl1pPr>
          </a:lstStyle>
          <a:p>
            <a:pPr lvl="0"/>
            <a:endParaRPr lang="uk-UA" noProof="0" dirty="0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623813" y="5380997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36"/>
          </p:nvPr>
        </p:nvSpPr>
        <p:spPr>
          <a:xfrm>
            <a:off x="623395" y="5733256"/>
            <a:ext cx="2688167" cy="38420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37"/>
          </p:nvPr>
        </p:nvSpPr>
        <p:spPr>
          <a:xfrm>
            <a:off x="4221649" y="5380997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38"/>
          </p:nvPr>
        </p:nvSpPr>
        <p:spPr>
          <a:xfrm>
            <a:off x="4221231" y="5733256"/>
            <a:ext cx="2688167" cy="38420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39"/>
          </p:nvPr>
        </p:nvSpPr>
        <p:spPr>
          <a:xfrm>
            <a:off x="7783628" y="5380997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40"/>
          </p:nvPr>
        </p:nvSpPr>
        <p:spPr>
          <a:xfrm>
            <a:off x="7783209" y="5733256"/>
            <a:ext cx="2688167" cy="384208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33"/>
          </p:nvPr>
        </p:nvSpPr>
        <p:spPr>
          <a:xfrm>
            <a:off x="624419" y="1604437"/>
            <a:ext cx="10943167" cy="768449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41"/>
          </p:nvPr>
        </p:nvSpPr>
        <p:spPr>
          <a:xfrm>
            <a:off x="624419" y="3621022"/>
            <a:ext cx="982300" cy="763397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42"/>
          </p:nvPr>
        </p:nvSpPr>
        <p:spPr>
          <a:xfrm>
            <a:off x="4186394" y="3621022"/>
            <a:ext cx="982300" cy="763397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43"/>
          </p:nvPr>
        </p:nvSpPr>
        <p:spPr>
          <a:xfrm>
            <a:off x="7736419" y="3621022"/>
            <a:ext cx="982300" cy="763397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4BA8327-C9DB-4F75-8E1E-65F8AAC7BCB2}"/>
              </a:ext>
            </a:extLst>
          </p:cNvPr>
          <p:cNvSpPr>
            <a:spLocks noGrp="1"/>
          </p:cNvSpPr>
          <p:nvPr>
            <p:ph type="sldNum" sz="quarter" idx="44"/>
          </p:nvPr>
        </p:nvSpPr>
        <p:spPr/>
        <p:txBody>
          <a:bodyPr/>
          <a:lstStyle>
            <a:lvl1pPr>
              <a:defRPr/>
            </a:lvl1pPr>
          </a:lstStyle>
          <a:p>
            <a:fld id="{15530CBC-55BE-4288-ADB1-BD23C62D3E9B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85791D83-B409-4CBC-BC3E-3AD756E1F496}"/>
              </a:ext>
            </a:extLst>
          </p:cNvPr>
          <p:cNvSpPr>
            <a:spLocks noGrp="1"/>
          </p:cNvSpPr>
          <p:nvPr>
            <p:ph type="ftr" sz="quarter" idx="4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698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17356" y="1411828"/>
            <a:ext cx="4239285" cy="2305215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 baseline="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632180" y="3717032"/>
            <a:ext cx="4223385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75011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1582804" y="1700811"/>
            <a:ext cx="2305216" cy="1536171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392032" y="3236982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4942880" y="1700811"/>
            <a:ext cx="2305216" cy="1536171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4752108" y="3236982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Picture Placeholder 4"/>
          <p:cNvSpPr>
            <a:spLocks noGrp="1"/>
          </p:cNvSpPr>
          <p:nvPr>
            <p:ph type="pic" sz="quarter" idx="24"/>
          </p:nvPr>
        </p:nvSpPr>
        <p:spPr>
          <a:xfrm>
            <a:off x="8310451" y="1700811"/>
            <a:ext cx="2305216" cy="1536171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8119677" y="3236982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27"/>
          </p:nvPr>
        </p:nvSpPr>
        <p:spPr>
          <a:xfrm>
            <a:off x="1582804" y="4101078"/>
            <a:ext cx="2305216" cy="1536171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algn="ctr">
              <a:defRPr/>
            </a:lvl1pPr>
          </a:lstStyle>
          <a:p>
            <a:pPr lvl="0"/>
            <a:endParaRPr lang="uk-UA" noProof="0" dirty="0"/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28"/>
          </p:nvPr>
        </p:nvSpPr>
        <p:spPr>
          <a:xfrm>
            <a:off x="1392032" y="5637249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4"/>
          <p:cNvSpPr>
            <a:spLocks noGrp="1"/>
          </p:cNvSpPr>
          <p:nvPr>
            <p:ph type="pic" sz="quarter" idx="29"/>
          </p:nvPr>
        </p:nvSpPr>
        <p:spPr>
          <a:xfrm>
            <a:off x="4942880" y="4101078"/>
            <a:ext cx="2305216" cy="1536171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algn="ctr">
              <a:defRPr/>
            </a:lvl1pPr>
          </a:lstStyle>
          <a:p>
            <a:pPr lvl="0"/>
            <a:endParaRPr lang="uk-UA" noProof="0"/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30"/>
          </p:nvPr>
        </p:nvSpPr>
        <p:spPr>
          <a:xfrm>
            <a:off x="4752108" y="5637249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Picture Placeholder 4"/>
          <p:cNvSpPr>
            <a:spLocks noGrp="1"/>
          </p:cNvSpPr>
          <p:nvPr>
            <p:ph type="pic" sz="quarter" idx="31"/>
          </p:nvPr>
        </p:nvSpPr>
        <p:spPr>
          <a:xfrm>
            <a:off x="8310451" y="4101078"/>
            <a:ext cx="2305216" cy="1536171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algn="ctr">
              <a:defRPr/>
            </a:lvl1pPr>
          </a:lstStyle>
          <a:p>
            <a:pPr lvl="0"/>
            <a:endParaRPr lang="uk-UA" noProof="0"/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32"/>
          </p:nvPr>
        </p:nvSpPr>
        <p:spPr>
          <a:xfrm>
            <a:off x="8119677" y="5637249"/>
            <a:ext cx="2687051" cy="480053"/>
          </a:xfrm>
        </p:spPr>
        <p:txBody>
          <a:bodyPr anchor="ctr"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3"/>
          </p:nvPr>
        </p:nvSpPr>
        <p:spPr>
          <a:xfrm>
            <a:off x="1391613" y="3621025"/>
            <a:ext cx="2688167" cy="288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34"/>
          </p:nvPr>
        </p:nvSpPr>
        <p:spPr>
          <a:xfrm>
            <a:off x="4774795" y="3621025"/>
            <a:ext cx="2688167" cy="288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5"/>
          </p:nvPr>
        </p:nvSpPr>
        <p:spPr>
          <a:xfrm>
            <a:off x="8112227" y="3621025"/>
            <a:ext cx="2688167" cy="288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36"/>
          </p:nvPr>
        </p:nvSpPr>
        <p:spPr>
          <a:xfrm>
            <a:off x="1391613" y="6021291"/>
            <a:ext cx="2688167" cy="288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37"/>
          </p:nvPr>
        </p:nvSpPr>
        <p:spPr>
          <a:xfrm>
            <a:off x="4774795" y="6021291"/>
            <a:ext cx="2688167" cy="288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3"/>
          <p:cNvSpPr>
            <a:spLocks noGrp="1"/>
          </p:cNvSpPr>
          <p:nvPr>
            <p:ph type="body" sz="quarter" idx="38"/>
          </p:nvPr>
        </p:nvSpPr>
        <p:spPr>
          <a:xfrm>
            <a:off x="8112227" y="6021291"/>
            <a:ext cx="2688167" cy="288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442FAC64-F10B-439D-B7A3-DD11FE1C93DA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>
            <a:lvl1pPr>
              <a:defRPr/>
            </a:lvl1pPr>
          </a:lstStyle>
          <a:p>
            <a:fld id="{207A63F9-1CFA-42D0-B8E7-E1E358B9E1E3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4" name="Footer Placeholder 3">
            <a:extLst>
              <a:ext uri="{FF2B5EF4-FFF2-40B4-BE49-F238E27FC236}">
                <a16:creationId xmlns:a16="http://schemas.microsoft.com/office/drawing/2014/main" id="{159A35D6-5567-4794-B5D4-46BB17DD0AA9}"/>
              </a:ext>
            </a:extLst>
          </p:cNvPr>
          <p:cNvSpPr>
            <a:spLocks noGrp="1"/>
          </p:cNvSpPr>
          <p:nvPr>
            <p:ph type="ftr" sz="quarter" idx="4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244543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1007436" y="2222481"/>
            <a:ext cx="3484147" cy="3565173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3"/>
          </p:nvPr>
        </p:nvSpPr>
        <p:spPr>
          <a:xfrm>
            <a:off x="4944896" y="2660918"/>
            <a:ext cx="5951637" cy="1056117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34"/>
          </p:nvPr>
        </p:nvSpPr>
        <p:spPr>
          <a:xfrm>
            <a:off x="4922808" y="1988844"/>
            <a:ext cx="5952752" cy="67202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6"/>
          <p:cNvSpPr>
            <a:spLocks noGrp="1"/>
          </p:cNvSpPr>
          <p:nvPr>
            <p:ph sz="quarter" idx="19"/>
          </p:nvPr>
        </p:nvSpPr>
        <p:spPr>
          <a:xfrm>
            <a:off x="4922808" y="4101078"/>
            <a:ext cx="1920213" cy="192021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Content Placeholder 6"/>
          <p:cNvSpPr>
            <a:spLocks noGrp="1"/>
          </p:cNvSpPr>
          <p:nvPr>
            <p:ph sz="quarter" idx="35"/>
          </p:nvPr>
        </p:nvSpPr>
        <p:spPr>
          <a:xfrm>
            <a:off x="6917032" y="4101078"/>
            <a:ext cx="1920213" cy="192021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Content Placeholder 6"/>
          <p:cNvSpPr>
            <a:spLocks noGrp="1"/>
          </p:cNvSpPr>
          <p:nvPr>
            <p:ph sz="quarter" idx="36"/>
          </p:nvPr>
        </p:nvSpPr>
        <p:spPr>
          <a:xfrm>
            <a:off x="8955256" y="4101078"/>
            <a:ext cx="1920213" cy="1920213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5C8610C-961A-4D01-BF28-5A916C3D2410}"/>
              </a:ext>
            </a:extLst>
          </p:cNvPr>
          <p:cNvSpPr>
            <a:spLocks noGrp="1"/>
          </p:cNvSpPr>
          <p:nvPr>
            <p:ph type="sldNum" sz="quarter" idx="37"/>
          </p:nvPr>
        </p:nvSpPr>
        <p:spPr/>
        <p:txBody>
          <a:bodyPr/>
          <a:lstStyle>
            <a:lvl1pPr>
              <a:defRPr/>
            </a:lvl1pPr>
          </a:lstStyle>
          <a:p>
            <a:fld id="{5F18F83A-0604-46B6-9A10-DC199A13E3F0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A4DC560D-6887-4808-B857-B583C83137BF}"/>
              </a:ext>
            </a:extLst>
          </p:cNvPr>
          <p:cNvSpPr>
            <a:spLocks noGrp="1"/>
          </p:cNvSpPr>
          <p:nvPr>
            <p:ph type="ftr" sz="quarter" idx="3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494823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731401" y="1940025"/>
            <a:ext cx="4212473" cy="4130085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3"/>
          </p:nvPr>
        </p:nvSpPr>
        <p:spPr>
          <a:xfrm>
            <a:off x="5423925" y="2852939"/>
            <a:ext cx="5472608" cy="1248139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34"/>
          </p:nvPr>
        </p:nvSpPr>
        <p:spPr>
          <a:xfrm>
            <a:off x="6274533" y="1988844"/>
            <a:ext cx="4601027" cy="67202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50FC7E-509D-455E-93CF-D9994CCD9C3B}"/>
              </a:ext>
            </a:extLst>
          </p:cNvPr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fld id="{1BC8BD41-4409-43B0-B6A6-6D74A87827D5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32FDD17-53EC-491B-B1AB-C69B4A0BF1C4}"/>
              </a:ext>
            </a:extLst>
          </p:cNvPr>
          <p:cNvSpPr>
            <a:spLocks noGrp="1"/>
          </p:cNvSpPr>
          <p:nvPr>
            <p:ph type="ftr" sz="quarter" idx="3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9155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1102421" y="1607583"/>
            <a:ext cx="2881344" cy="2591792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5" name="Content Placeholder 6"/>
          <p:cNvSpPr>
            <a:spLocks noGrp="1"/>
          </p:cNvSpPr>
          <p:nvPr>
            <p:ph sz="quarter" idx="19"/>
          </p:nvPr>
        </p:nvSpPr>
        <p:spPr>
          <a:xfrm>
            <a:off x="1102417" y="5157196"/>
            <a:ext cx="2881312" cy="124784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102604" y="4293096"/>
            <a:ext cx="2880245" cy="576064"/>
          </a:xfrm>
        </p:spPr>
        <p:txBody>
          <a:bodyPr anchor="ctr"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Picture Placeholder 4"/>
          <p:cNvSpPr>
            <a:spLocks noGrp="1"/>
          </p:cNvSpPr>
          <p:nvPr>
            <p:ph type="pic" sz="quarter" idx="21"/>
          </p:nvPr>
        </p:nvSpPr>
        <p:spPr>
          <a:xfrm>
            <a:off x="4654816" y="1607583"/>
            <a:ext cx="2881344" cy="2591792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5" name="Content Placeholder 6"/>
          <p:cNvSpPr>
            <a:spLocks noGrp="1"/>
          </p:cNvSpPr>
          <p:nvPr>
            <p:ph sz="quarter" idx="22"/>
          </p:nvPr>
        </p:nvSpPr>
        <p:spPr>
          <a:xfrm>
            <a:off x="4654812" y="5157196"/>
            <a:ext cx="2881312" cy="124784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6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4654999" y="4293096"/>
            <a:ext cx="2880245" cy="576064"/>
          </a:xfrm>
        </p:spPr>
        <p:txBody>
          <a:bodyPr anchor="ctr"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Picture Placeholder 4"/>
          <p:cNvSpPr>
            <a:spLocks noGrp="1"/>
          </p:cNvSpPr>
          <p:nvPr>
            <p:ph type="pic" sz="quarter" idx="24"/>
          </p:nvPr>
        </p:nvSpPr>
        <p:spPr>
          <a:xfrm>
            <a:off x="8208239" y="1607583"/>
            <a:ext cx="2881344" cy="2591792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8" name="Content Placeholder 6"/>
          <p:cNvSpPr>
            <a:spLocks noGrp="1"/>
          </p:cNvSpPr>
          <p:nvPr>
            <p:ph sz="quarter" idx="25"/>
          </p:nvPr>
        </p:nvSpPr>
        <p:spPr>
          <a:xfrm>
            <a:off x="8208235" y="5157196"/>
            <a:ext cx="2881312" cy="1247841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9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8208420" y="4293096"/>
            <a:ext cx="2880245" cy="576064"/>
          </a:xfrm>
        </p:spPr>
        <p:txBody>
          <a:bodyPr anchor="ctr"/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33"/>
          </p:nvPr>
        </p:nvSpPr>
        <p:spPr>
          <a:xfrm>
            <a:off x="1103445" y="4773149"/>
            <a:ext cx="2880320" cy="384208"/>
          </a:xfrm>
        </p:spPr>
        <p:txBody>
          <a:bodyPr anchor="ctr"/>
          <a:lstStyle>
            <a:lvl1pPr marL="0" indent="0"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"/>
          <p:cNvSpPr>
            <a:spLocks noGrp="1"/>
          </p:cNvSpPr>
          <p:nvPr>
            <p:ph type="body" sz="quarter" idx="34"/>
          </p:nvPr>
        </p:nvSpPr>
        <p:spPr>
          <a:xfrm>
            <a:off x="4638101" y="4773149"/>
            <a:ext cx="2880320" cy="384208"/>
          </a:xfrm>
        </p:spPr>
        <p:txBody>
          <a:bodyPr anchor="ctr"/>
          <a:lstStyle>
            <a:lvl1pPr marL="0" indent="0"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"/>
          <p:cNvSpPr>
            <a:spLocks noGrp="1"/>
          </p:cNvSpPr>
          <p:nvPr>
            <p:ph type="body" sz="quarter" idx="35"/>
          </p:nvPr>
        </p:nvSpPr>
        <p:spPr>
          <a:xfrm>
            <a:off x="8203492" y="4773149"/>
            <a:ext cx="2880320" cy="384208"/>
          </a:xfrm>
        </p:spPr>
        <p:txBody>
          <a:bodyPr anchor="ctr"/>
          <a:lstStyle>
            <a:lvl1pPr marL="0" indent="0" algn="l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E009946-17B9-468C-B63E-863D65257EB5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>
              <a:defRPr/>
            </a:lvl1pPr>
          </a:lstStyle>
          <a:p>
            <a:fld id="{5BC98202-6F22-446C-BEB1-3EDAFB55FD25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50030B09-680F-4F8F-A22D-9D6566938976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315498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981267" y="1796822"/>
            <a:ext cx="2165677" cy="1948045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5" name="Content Placeholder 6"/>
          <p:cNvSpPr>
            <a:spLocks noGrp="1"/>
          </p:cNvSpPr>
          <p:nvPr>
            <p:ph sz="quarter" idx="19"/>
          </p:nvPr>
        </p:nvSpPr>
        <p:spPr>
          <a:xfrm>
            <a:off x="815415" y="5024559"/>
            <a:ext cx="2497341" cy="1247841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815528" y="4160459"/>
            <a:ext cx="2496416" cy="576064"/>
          </a:xfrm>
        </p:spPr>
        <p:txBody>
          <a:bodyPr anchor="ctr"/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"/>
          <p:cNvSpPr>
            <a:spLocks noGrp="1"/>
          </p:cNvSpPr>
          <p:nvPr>
            <p:ph type="body" sz="quarter" idx="33"/>
          </p:nvPr>
        </p:nvSpPr>
        <p:spPr>
          <a:xfrm>
            <a:off x="816376" y="4640512"/>
            <a:ext cx="2496483" cy="38420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34"/>
          </p:nvPr>
        </p:nvSpPr>
        <p:spPr>
          <a:xfrm>
            <a:off x="3668399" y="1796822"/>
            <a:ext cx="2165677" cy="1948045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9" name="Content Placeholder 6"/>
          <p:cNvSpPr>
            <a:spLocks noGrp="1"/>
          </p:cNvSpPr>
          <p:nvPr>
            <p:ph sz="quarter" idx="35"/>
          </p:nvPr>
        </p:nvSpPr>
        <p:spPr>
          <a:xfrm>
            <a:off x="3502547" y="5024559"/>
            <a:ext cx="2497341" cy="1247841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3502660" y="4160459"/>
            <a:ext cx="2496416" cy="576064"/>
          </a:xfrm>
        </p:spPr>
        <p:txBody>
          <a:bodyPr anchor="ctr"/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37"/>
          </p:nvPr>
        </p:nvSpPr>
        <p:spPr>
          <a:xfrm>
            <a:off x="3503508" y="4640512"/>
            <a:ext cx="2496483" cy="38420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38"/>
          </p:nvPr>
        </p:nvSpPr>
        <p:spPr>
          <a:xfrm>
            <a:off x="6356696" y="1796822"/>
            <a:ext cx="2165677" cy="1948045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39"/>
          </p:nvPr>
        </p:nvSpPr>
        <p:spPr>
          <a:xfrm>
            <a:off x="6190844" y="5024559"/>
            <a:ext cx="2497341" cy="1247841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40"/>
          </p:nvPr>
        </p:nvSpPr>
        <p:spPr>
          <a:xfrm>
            <a:off x="6190959" y="4160459"/>
            <a:ext cx="2496416" cy="576064"/>
          </a:xfrm>
        </p:spPr>
        <p:txBody>
          <a:bodyPr anchor="ctr"/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41"/>
          </p:nvPr>
        </p:nvSpPr>
        <p:spPr>
          <a:xfrm>
            <a:off x="6191805" y="4640512"/>
            <a:ext cx="2496483" cy="38420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4"/>
          <p:cNvSpPr>
            <a:spLocks noGrp="1"/>
          </p:cNvSpPr>
          <p:nvPr>
            <p:ph type="pic" sz="quarter" idx="42"/>
          </p:nvPr>
        </p:nvSpPr>
        <p:spPr>
          <a:xfrm>
            <a:off x="9044996" y="1796822"/>
            <a:ext cx="2165677" cy="1948045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0" name="Content Placeholder 6"/>
          <p:cNvSpPr>
            <a:spLocks noGrp="1"/>
          </p:cNvSpPr>
          <p:nvPr>
            <p:ph sz="quarter" idx="43"/>
          </p:nvPr>
        </p:nvSpPr>
        <p:spPr>
          <a:xfrm>
            <a:off x="8879144" y="5024559"/>
            <a:ext cx="2497341" cy="1247841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13"/>
          <p:cNvSpPr>
            <a:spLocks noGrp="1"/>
          </p:cNvSpPr>
          <p:nvPr>
            <p:ph type="body" sz="quarter" idx="44"/>
          </p:nvPr>
        </p:nvSpPr>
        <p:spPr>
          <a:xfrm>
            <a:off x="8879257" y="4160459"/>
            <a:ext cx="2496416" cy="576064"/>
          </a:xfrm>
        </p:spPr>
        <p:txBody>
          <a:bodyPr anchor="ctr"/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45"/>
          </p:nvPr>
        </p:nvSpPr>
        <p:spPr>
          <a:xfrm>
            <a:off x="8880105" y="4640512"/>
            <a:ext cx="2496483" cy="38420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Slide Number Placeholder 5">
            <a:extLst>
              <a:ext uri="{FF2B5EF4-FFF2-40B4-BE49-F238E27FC236}">
                <a16:creationId xmlns:a16="http://schemas.microsoft.com/office/drawing/2014/main" id="{B5D30C73-9523-4933-BBF6-E4C8C428D924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>
            <a:lvl1pPr>
              <a:defRPr/>
            </a:lvl1pPr>
          </a:lstStyle>
          <a:p>
            <a:fld id="{C63C3D19-E17F-46AF-B1ED-7926EF0509CD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34" name="Footer Placeholder 3">
            <a:extLst>
              <a:ext uri="{FF2B5EF4-FFF2-40B4-BE49-F238E27FC236}">
                <a16:creationId xmlns:a16="http://schemas.microsoft.com/office/drawing/2014/main" id="{1FF6E56B-501D-4021-BC39-104FEC38B246}"/>
              </a:ext>
            </a:extLst>
          </p:cNvPr>
          <p:cNvSpPr>
            <a:spLocks noGrp="1"/>
          </p:cNvSpPr>
          <p:nvPr>
            <p:ph type="ftr" sz="quarter" idx="4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563726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47331" y="2093946"/>
            <a:ext cx="2812343" cy="1948045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5" name="Content Placeholder 6"/>
          <p:cNvSpPr>
            <a:spLocks noGrp="1"/>
          </p:cNvSpPr>
          <p:nvPr>
            <p:ph sz="quarter" idx="19"/>
          </p:nvPr>
        </p:nvSpPr>
        <p:spPr>
          <a:xfrm>
            <a:off x="335360" y="4834076"/>
            <a:ext cx="2497341" cy="1403236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335475" y="4293393"/>
            <a:ext cx="2496416" cy="576064"/>
          </a:xfrm>
        </p:spPr>
        <p:txBody>
          <a:bodyPr anchor="ctr"/>
          <a:lstStyle>
            <a:lvl1pPr marL="0" indent="0" algn="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34"/>
          </p:nvPr>
        </p:nvSpPr>
        <p:spPr>
          <a:xfrm>
            <a:off x="2928003" y="2093946"/>
            <a:ext cx="2812343" cy="1948045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9" name="Content Placeholder 6"/>
          <p:cNvSpPr>
            <a:spLocks noGrp="1"/>
          </p:cNvSpPr>
          <p:nvPr>
            <p:ph sz="quarter" idx="35"/>
          </p:nvPr>
        </p:nvSpPr>
        <p:spPr>
          <a:xfrm>
            <a:off x="3214515" y="4834076"/>
            <a:ext cx="2497341" cy="1403236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3214628" y="4293393"/>
            <a:ext cx="2496416" cy="576064"/>
          </a:xfrm>
        </p:spPr>
        <p:txBody>
          <a:bodyPr anchor="ctr"/>
          <a:lstStyle>
            <a:lvl1pPr marL="0" indent="0" algn="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38"/>
          </p:nvPr>
        </p:nvSpPr>
        <p:spPr>
          <a:xfrm>
            <a:off x="5808003" y="2093946"/>
            <a:ext cx="2812343" cy="1948045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39"/>
          </p:nvPr>
        </p:nvSpPr>
        <p:spPr>
          <a:xfrm>
            <a:off x="6190844" y="4834076"/>
            <a:ext cx="2497341" cy="1403236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40"/>
          </p:nvPr>
        </p:nvSpPr>
        <p:spPr>
          <a:xfrm>
            <a:off x="6190959" y="4293393"/>
            <a:ext cx="2496416" cy="576064"/>
          </a:xfrm>
        </p:spPr>
        <p:txBody>
          <a:bodyPr anchor="ctr"/>
          <a:lstStyle>
            <a:lvl1pPr marL="0" indent="0" algn="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4"/>
          <p:cNvSpPr>
            <a:spLocks noGrp="1"/>
          </p:cNvSpPr>
          <p:nvPr>
            <p:ph type="pic" sz="quarter" idx="42"/>
          </p:nvPr>
        </p:nvSpPr>
        <p:spPr>
          <a:xfrm>
            <a:off x="8688003" y="2093946"/>
            <a:ext cx="2812343" cy="1948045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0" name="Content Placeholder 6"/>
          <p:cNvSpPr>
            <a:spLocks noGrp="1"/>
          </p:cNvSpPr>
          <p:nvPr>
            <p:ph sz="quarter" idx="43"/>
          </p:nvPr>
        </p:nvSpPr>
        <p:spPr>
          <a:xfrm>
            <a:off x="9071164" y="4834076"/>
            <a:ext cx="2497341" cy="1403236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13"/>
          <p:cNvSpPr>
            <a:spLocks noGrp="1"/>
          </p:cNvSpPr>
          <p:nvPr>
            <p:ph type="body" sz="quarter" idx="44"/>
          </p:nvPr>
        </p:nvSpPr>
        <p:spPr>
          <a:xfrm>
            <a:off x="9071279" y="4293393"/>
            <a:ext cx="2496416" cy="576064"/>
          </a:xfrm>
        </p:spPr>
        <p:txBody>
          <a:bodyPr anchor="ctr"/>
          <a:lstStyle>
            <a:lvl1pPr marL="0" indent="0" algn="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D027028-1C25-4BE2-BBCF-F617732C9E24}"/>
              </a:ext>
            </a:extLst>
          </p:cNvPr>
          <p:cNvSpPr>
            <a:spLocks noGrp="1"/>
          </p:cNvSpPr>
          <p:nvPr>
            <p:ph type="sldNum" sz="quarter" idx="45"/>
          </p:nvPr>
        </p:nvSpPr>
        <p:spPr/>
        <p:txBody>
          <a:bodyPr/>
          <a:lstStyle>
            <a:lvl1pPr>
              <a:defRPr/>
            </a:lvl1pPr>
          </a:lstStyle>
          <a:p>
            <a:fld id="{1AA2B828-FA7B-4851-B9ED-FB89C5C63654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3E48B246-B082-47CC-8B3D-D338959AA311}"/>
              </a:ext>
            </a:extLst>
          </p:cNvPr>
          <p:cNvSpPr>
            <a:spLocks noGrp="1"/>
          </p:cNvSpPr>
          <p:nvPr>
            <p:ph type="ftr" sz="quarter" idx="4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688535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27684" y="1633823"/>
            <a:ext cx="2296221" cy="2437864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19" name="Picture Placeholder 4"/>
          <p:cNvSpPr>
            <a:spLocks noGrp="1"/>
          </p:cNvSpPr>
          <p:nvPr>
            <p:ph type="pic" sz="quarter" idx="27"/>
          </p:nvPr>
        </p:nvSpPr>
        <p:spPr>
          <a:xfrm>
            <a:off x="2383229" y="1620263"/>
            <a:ext cx="2625008" cy="1312861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0" name="Picture Placeholder 4"/>
          <p:cNvSpPr>
            <a:spLocks noGrp="1"/>
          </p:cNvSpPr>
          <p:nvPr>
            <p:ph type="pic" sz="quarter" idx="28"/>
          </p:nvPr>
        </p:nvSpPr>
        <p:spPr>
          <a:xfrm>
            <a:off x="5061304" y="1630435"/>
            <a:ext cx="1776819" cy="2156613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1" name="Picture Placeholder 4"/>
          <p:cNvSpPr>
            <a:spLocks noGrp="1"/>
          </p:cNvSpPr>
          <p:nvPr>
            <p:ph type="pic" sz="quarter" idx="29"/>
          </p:nvPr>
        </p:nvSpPr>
        <p:spPr>
          <a:xfrm>
            <a:off x="27683" y="4133531"/>
            <a:ext cx="2296221" cy="2692019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30"/>
          </p:nvPr>
        </p:nvSpPr>
        <p:spPr>
          <a:xfrm>
            <a:off x="2383229" y="3009600"/>
            <a:ext cx="2625008" cy="1728000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31"/>
          </p:nvPr>
        </p:nvSpPr>
        <p:spPr>
          <a:xfrm>
            <a:off x="2383229" y="4797691"/>
            <a:ext cx="2625008" cy="2035768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7" name="Picture Placeholder 4"/>
          <p:cNvSpPr>
            <a:spLocks noGrp="1"/>
          </p:cNvSpPr>
          <p:nvPr>
            <p:ph type="pic" sz="quarter" idx="32"/>
          </p:nvPr>
        </p:nvSpPr>
        <p:spPr>
          <a:xfrm>
            <a:off x="5061304" y="3855959"/>
            <a:ext cx="1776819" cy="2966285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8" name="Content Placeholder 6"/>
          <p:cNvSpPr>
            <a:spLocks noGrp="1"/>
          </p:cNvSpPr>
          <p:nvPr>
            <p:ph sz="quarter" idx="19"/>
          </p:nvPr>
        </p:nvSpPr>
        <p:spPr>
          <a:xfrm>
            <a:off x="7344142" y="2276877"/>
            <a:ext cx="4224457" cy="115212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7344249" y="1604437"/>
            <a:ext cx="4224360" cy="672025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Content Placeholder 6"/>
          <p:cNvSpPr>
            <a:spLocks noGrp="1"/>
          </p:cNvSpPr>
          <p:nvPr>
            <p:ph sz="quarter" idx="33"/>
          </p:nvPr>
        </p:nvSpPr>
        <p:spPr>
          <a:xfrm>
            <a:off x="7344142" y="5253206"/>
            <a:ext cx="4224457" cy="109679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8" name="Text Placeholder 13"/>
          <p:cNvSpPr>
            <a:spLocks noGrp="1"/>
          </p:cNvSpPr>
          <p:nvPr>
            <p:ph type="body" sz="quarter" idx="34"/>
          </p:nvPr>
        </p:nvSpPr>
        <p:spPr>
          <a:xfrm>
            <a:off x="10608503" y="3573043"/>
            <a:ext cx="960037" cy="38399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13"/>
          <p:cNvSpPr>
            <a:spLocks noGrp="1"/>
          </p:cNvSpPr>
          <p:nvPr>
            <p:ph type="body" sz="quarter" idx="35"/>
          </p:nvPr>
        </p:nvSpPr>
        <p:spPr>
          <a:xfrm>
            <a:off x="10608503" y="3957624"/>
            <a:ext cx="960037" cy="38399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10608503" y="4334021"/>
            <a:ext cx="960037" cy="38399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13"/>
          <p:cNvSpPr>
            <a:spLocks noGrp="1"/>
          </p:cNvSpPr>
          <p:nvPr>
            <p:ph type="body" sz="quarter" idx="37"/>
          </p:nvPr>
        </p:nvSpPr>
        <p:spPr>
          <a:xfrm>
            <a:off x="10608503" y="4726784"/>
            <a:ext cx="960037" cy="383993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Slide Number Placeholder 5">
            <a:extLst>
              <a:ext uri="{FF2B5EF4-FFF2-40B4-BE49-F238E27FC236}">
                <a16:creationId xmlns:a16="http://schemas.microsoft.com/office/drawing/2014/main" id="{97FEE857-6557-4A65-8F19-8E3FD47BDC5F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>
            <a:lvl1pPr>
              <a:defRPr/>
            </a:lvl1pPr>
          </a:lstStyle>
          <a:p>
            <a:fld id="{F4A226C4-1422-46E4-9BCA-1EDCE01E22C3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C0941D0F-1CD0-4499-949A-687DCBCF43A6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539786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4"/>
          <p:cNvSpPr>
            <a:spLocks noGrp="1"/>
          </p:cNvSpPr>
          <p:nvPr>
            <p:ph type="pic" sz="quarter" idx="28"/>
          </p:nvPr>
        </p:nvSpPr>
        <p:spPr>
          <a:xfrm>
            <a:off x="6072741" y="2660915"/>
            <a:ext cx="5468880" cy="3456252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624419" y="1604434"/>
            <a:ext cx="10943167" cy="864460"/>
          </a:xfrm>
        </p:spPr>
        <p:txBody>
          <a:bodyPr/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3C08C-669B-4414-8495-AAC45163933F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69644627-DB19-454D-8108-EB413C649141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51FFE3F6-BDE5-4CCA-9E97-CE27B3A073CA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950819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4032" y="274642"/>
            <a:ext cx="5198368" cy="8809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383258" y="1028734"/>
            <a:ext cx="5184329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4"/>
          <p:cNvSpPr>
            <a:spLocks noGrp="1"/>
          </p:cNvSpPr>
          <p:nvPr>
            <p:ph type="pic" sz="quarter" idx="28"/>
          </p:nvPr>
        </p:nvSpPr>
        <p:spPr>
          <a:xfrm>
            <a:off x="627120" y="0"/>
            <a:ext cx="5468880" cy="6858000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6384035" y="1604437"/>
            <a:ext cx="5183551" cy="768449"/>
          </a:xfrm>
        </p:spPr>
        <p:txBody>
          <a:bodyPr/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39"/>
          </p:nvPr>
        </p:nvSpPr>
        <p:spPr>
          <a:xfrm>
            <a:off x="7825152" y="2564625"/>
            <a:ext cx="3742432" cy="763719"/>
          </a:xfrm>
        </p:spPr>
        <p:txBody>
          <a:bodyPr anchor="ctr"/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842855" y="2565229"/>
            <a:ext cx="982300" cy="763397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40"/>
          </p:nvPr>
        </p:nvSpPr>
        <p:spPr>
          <a:xfrm>
            <a:off x="7825152" y="3488638"/>
            <a:ext cx="3742432" cy="763719"/>
          </a:xfrm>
        </p:spPr>
        <p:txBody>
          <a:bodyPr anchor="ctr"/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41"/>
          </p:nvPr>
        </p:nvSpPr>
        <p:spPr>
          <a:xfrm>
            <a:off x="6842855" y="3489242"/>
            <a:ext cx="982300" cy="763397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42"/>
          </p:nvPr>
        </p:nvSpPr>
        <p:spPr>
          <a:xfrm>
            <a:off x="7825152" y="4420970"/>
            <a:ext cx="3742432" cy="763719"/>
          </a:xfrm>
        </p:spPr>
        <p:txBody>
          <a:bodyPr anchor="ctr"/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43"/>
          </p:nvPr>
        </p:nvSpPr>
        <p:spPr>
          <a:xfrm>
            <a:off x="6842855" y="4421574"/>
            <a:ext cx="982300" cy="763397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44"/>
          </p:nvPr>
        </p:nvSpPr>
        <p:spPr>
          <a:xfrm>
            <a:off x="7825152" y="5353301"/>
            <a:ext cx="3742432" cy="763719"/>
          </a:xfrm>
        </p:spPr>
        <p:txBody>
          <a:bodyPr anchor="ctr"/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45"/>
          </p:nvPr>
        </p:nvSpPr>
        <p:spPr>
          <a:xfrm>
            <a:off x="6842855" y="5353905"/>
            <a:ext cx="982300" cy="763397"/>
          </a:xfrm>
        </p:spPr>
        <p:txBody>
          <a:bodyPr anchor="ctr">
            <a:noAutofit/>
          </a:bodyPr>
          <a:lstStyle>
            <a:lvl1pPr marL="0" indent="0" algn="ctr">
              <a:buNone/>
              <a:defRPr sz="32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D91B90FA-0F59-4450-BDC1-5471DF504881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>
            <a:lvl1pPr>
              <a:defRPr/>
            </a:lvl1pPr>
          </a:lstStyle>
          <a:p>
            <a:fld id="{13CFF1F7-DEDD-449F-B128-6B737222E21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B78C2CFF-EEC2-40C8-8B72-31817CDA0921}"/>
              </a:ext>
            </a:extLst>
          </p:cNvPr>
          <p:cNvSpPr>
            <a:spLocks noGrp="1"/>
          </p:cNvSpPr>
          <p:nvPr>
            <p:ph type="ftr" sz="quarter" idx="4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21318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06415A5-DAB8-4D86-BF10-A87CC75FF95E}"/>
              </a:ext>
            </a:extLst>
          </p:cNvPr>
          <p:cNvSpPr/>
          <p:nvPr userDrawn="1"/>
        </p:nvSpPr>
        <p:spPr>
          <a:xfrm>
            <a:off x="11527369" y="134940"/>
            <a:ext cx="664633" cy="600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766837-6599-41FE-AD58-D42E95A88B73}"/>
              </a:ext>
            </a:extLst>
          </p:cNvPr>
          <p:cNvCxnSpPr>
            <a:cxnSpLocks/>
          </p:cNvCxnSpPr>
          <p:nvPr userDrawn="1"/>
        </p:nvCxnSpPr>
        <p:spPr>
          <a:xfrm>
            <a:off x="554568" y="549275"/>
            <a:ext cx="6597651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>
            <a:extLst>
              <a:ext uri="{FF2B5EF4-FFF2-40B4-BE49-F238E27FC236}">
                <a16:creationId xmlns:a16="http://schemas.microsoft.com/office/drawing/2014/main" id="{74EC8DE6-C902-4140-98BE-68BED3F196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433" y="63502"/>
            <a:ext cx="4199467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568" y="1052739"/>
            <a:ext cx="10972800" cy="70608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23" name="Content Placeholder 6"/>
          <p:cNvSpPr>
            <a:spLocks noGrp="1"/>
          </p:cNvSpPr>
          <p:nvPr>
            <p:ph sz="quarter" idx="19"/>
          </p:nvPr>
        </p:nvSpPr>
        <p:spPr>
          <a:xfrm>
            <a:off x="601549" y="4869164"/>
            <a:ext cx="10966035" cy="1535873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601635" y="4293096"/>
            <a:ext cx="10965780" cy="576064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A0CFB6C-F646-4E10-9D4F-7CD5C336BB9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E0AF33B7-A188-48BD-BE25-887D59F939FB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CE91F728-DBC1-47EB-A5FA-E1DFDFFDF3AB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123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7440" y="451827"/>
            <a:ext cx="9985109" cy="8649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22249" y="1316778"/>
            <a:ext cx="9947659" cy="7679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067384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6288023" y="3044957"/>
            <a:ext cx="2461997" cy="864096"/>
          </a:xfrm>
          <a:noFill/>
        </p:spPr>
        <p:txBody>
          <a:bodyPr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6895466" y="1796455"/>
            <a:ext cx="1179132" cy="1152492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9679775" y="1796455"/>
            <a:ext cx="1179132" cy="1152492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24"/>
          </p:nvPr>
        </p:nvSpPr>
        <p:spPr>
          <a:xfrm>
            <a:off x="624419" y="1604435"/>
            <a:ext cx="5375572" cy="4704887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5"/>
          </p:nvPr>
        </p:nvSpPr>
        <p:spPr>
          <a:xfrm>
            <a:off x="9041980" y="3044957"/>
            <a:ext cx="2461997" cy="864096"/>
          </a:xfrm>
          <a:noFill/>
        </p:spPr>
        <p:txBody>
          <a:bodyPr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6"/>
          </p:nvPr>
        </p:nvSpPr>
        <p:spPr>
          <a:xfrm>
            <a:off x="6288023" y="5349213"/>
            <a:ext cx="2461997" cy="864096"/>
          </a:xfrm>
          <a:noFill/>
        </p:spPr>
        <p:txBody>
          <a:bodyPr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7"/>
          </p:nvPr>
        </p:nvSpPr>
        <p:spPr>
          <a:xfrm>
            <a:off x="6895466" y="4100711"/>
            <a:ext cx="1179132" cy="1152492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8"/>
          </p:nvPr>
        </p:nvSpPr>
        <p:spPr>
          <a:xfrm>
            <a:off x="9679775" y="4100711"/>
            <a:ext cx="1179132" cy="1152492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9041980" y="5349213"/>
            <a:ext cx="2461997" cy="864096"/>
          </a:xfrm>
          <a:noFill/>
        </p:spPr>
        <p:txBody>
          <a:bodyPr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3266ED6-1933-4F4B-B56C-942C1C3FB269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fld id="{30F4ED9A-76C1-4D80-B571-27041F801301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71D3D9CB-F204-477C-BA7D-446338B6085E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873565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6384035" y="2276873"/>
            <a:ext cx="5183551" cy="2016224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6384155" y="1604437"/>
            <a:ext cx="5183431" cy="672025"/>
          </a:xfrm>
        </p:spPr>
        <p:txBody>
          <a:bodyPr anchor="ctr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383868" y="4389603"/>
            <a:ext cx="5183717" cy="863600"/>
          </a:xfr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6383868" y="5333162"/>
            <a:ext cx="5183717" cy="1071875"/>
          </a:xfrm>
        </p:spPr>
        <p:txBody>
          <a:bodyPr/>
          <a:lstStyle>
            <a:lvl1pPr marL="0" indent="0">
              <a:buNone/>
              <a:defRPr sz="10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E176605-279C-4704-A7B3-D47E22B5776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fld id="{6616A2CA-E6C7-4438-9C90-D0972528873A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F5F36452-1468-45B6-A04B-34D3B909B2A2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400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36"/>
          </p:nvPr>
        </p:nvSpPr>
        <p:spPr>
          <a:xfrm>
            <a:off x="1334706" y="5412648"/>
            <a:ext cx="647303" cy="536635"/>
          </a:xfrm>
        </p:spPr>
        <p:txBody>
          <a:bodyPr anchor="ctr">
            <a:noAutofit/>
          </a:bodyPr>
          <a:lstStyle>
            <a:lvl1pPr marL="0" indent="0" algn="r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7"/>
          </p:nvPr>
        </p:nvSpPr>
        <p:spPr>
          <a:xfrm>
            <a:off x="1982010" y="5412648"/>
            <a:ext cx="1084567" cy="536635"/>
          </a:xfrm>
        </p:spPr>
        <p:txBody>
          <a:bodyPr anchor="ctr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38"/>
          </p:nvPr>
        </p:nvSpPr>
        <p:spPr>
          <a:xfrm>
            <a:off x="1977905" y="4534718"/>
            <a:ext cx="647303" cy="536635"/>
          </a:xfrm>
        </p:spPr>
        <p:txBody>
          <a:bodyPr anchor="ctr">
            <a:noAutofit/>
          </a:bodyPr>
          <a:lstStyle>
            <a:lvl1pPr marL="0" indent="0" algn="r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39"/>
          </p:nvPr>
        </p:nvSpPr>
        <p:spPr>
          <a:xfrm>
            <a:off x="2625207" y="4534718"/>
            <a:ext cx="1084567" cy="536635"/>
          </a:xfrm>
        </p:spPr>
        <p:txBody>
          <a:bodyPr anchor="ctr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40"/>
          </p:nvPr>
        </p:nvSpPr>
        <p:spPr>
          <a:xfrm>
            <a:off x="2580999" y="3705781"/>
            <a:ext cx="647303" cy="536635"/>
          </a:xfrm>
        </p:spPr>
        <p:txBody>
          <a:bodyPr anchor="ctr">
            <a:noAutofit/>
          </a:bodyPr>
          <a:lstStyle>
            <a:lvl1pPr marL="0" indent="0" algn="r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41"/>
          </p:nvPr>
        </p:nvSpPr>
        <p:spPr>
          <a:xfrm>
            <a:off x="3228302" y="3705781"/>
            <a:ext cx="1084567" cy="536635"/>
          </a:xfrm>
        </p:spPr>
        <p:txBody>
          <a:bodyPr anchor="ctr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42"/>
          </p:nvPr>
        </p:nvSpPr>
        <p:spPr>
          <a:xfrm>
            <a:off x="3268963" y="2828745"/>
            <a:ext cx="647303" cy="536635"/>
          </a:xfrm>
        </p:spPr>
        <p:txBody>
          <a:bodyPr anchor="ctr">
            <a:noAutofit/>
          </a:bodyPr>
          <a:lstStyle>
            <a:lvl1pPr marL="0" indent="0" algn="r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43"/>
          </p:nvPr>
        </p:nvSpPr>
        <p:spPr>
          <a:xfrm>
            <a:off x="3916266" y="2828745"/>
            <a:ext cx="1084567" cy="536635"/>
          </a:xfrm>
        </p:spPr>
        <p:txBody>
          <a:bodyPr anchor="ctr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13"/>
          <p:cNvSpPr>
            <a:spLocks noGrp="1"/>
          </p:cNvSpPr>
          <p:nvPr>
            <p:ph type="body" sz="quarter" idx="44"/>
          </p:nvPr>
        </p:nvSpPr>
        <p:spPr>
          <a:xfrm>
            <a:off x="4008539" y="1946545"/>
            <a:ext cx="647303" cy="536635"/>
          </a:xfrm>
        </p:spPr>
        <p:txBody>
          <a:bodyPr anchor="ctr">
            <a:noAutofit/>
          </a:bodyPr>
          <a:lstStyle>
            <a:lvl1pPr marL="0" indent="0" algn="r">
              <a:buNone/>
              <a:defRPr sz="32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45"/>
          </p:nvPr>
        </p:nvSpPr>
        <p:spPr>
          <a:xfrm>
            <a:off x="4655842" y="1946545"/>
            <a:ext cx="1084567" cy="536635"/>
          </a:xfrm>
        </p:spPr>
        <p:txBody>
          <a:bodyPr anchor="ctr">
            <a:noAutofit/>
          </a:bodyPr>
          <a:lstStyle>
            <a:lvl1pPr marL="0" indent="0"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765FC68-489F-46FC-8CDA-4330F1D87E99}"/>
              </a:ext>
            </a:extLst>
          </p:cNvPr>
          <p:cNvSpPr>
            <a:spLocks noGrp="1"/>
          </p:cNvSpPr>
          <p:nvPr>
            <p:ph type="sldNum" sz="quarter" idx="46"/>
          </p:nvPr>
        </p:nvSpPr>
        <p:spPr/>
        <p:txBody>
          <a:bodyPr/>
          <a:lstStyle>
            <a:lvl1pPr>
              <a:defRPr/>
            </a:lvl1pPr>
          </a:lstStyle>
          <a:p>
            <a:fld id="{40D53A80-BF89-4730-B47D-33ECFE175FCF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4" name="Footer Placeholder 3">
            <a:extLst>
              <a:ext uri="{FF2B5EF4-FFF2-40B4-BE49-F238E27FC236}">
                <a16:creationId xmlns:a16="http://schemas.microsoft.com/office/drawing/2014/main" id="{C50A6F29-A07E-4AD7-9E83-AEE4238298A0}"/>
              </a:ext>
            </a:extLst>
          </p:cNvPr>
          <p:cNvSpPr>
            <a:spLocks noGrp="1"/>
          </p:cNvSpPr>
          <p:nvPr>
            <p:ph type="ftr" sz="quarter" idx="4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847619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7056110" y="3140971"/>
            <a:ext cx="4511476" cy="2400267"/>
          </a:xfr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7056211" y="2468532"/>
            <a:ext cx="4511372" cy="672025"/>
          </a:xfrm>
        </p:spPr>
        <p:txBody>
          <a:bodyPr anchor="ctr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A4DFC-A739-41CB-8074-3A1EA060ACC4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75DA61A3-BDA4-49A0-A022-88B692474D0F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AD45107-DA78-40C4-8686-5ACFBBA84AB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617052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1199459" y="4677507"/>
            <a:ext cx="2879295" cy="172821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199562" y="4005068"/>
            <a:ext cx="2879228" cy="672025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21"/>
          </p:nvPr>
        </p:nvSpPr>
        <p:spPr>
          <a:xfrm>
            <a:off x="4656832" y="4677507"/>
            <a:ext cx="2879295" cy="172821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4656935" y="4005068"/>
            <a:ext cx="2879228" cy="672025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6"/>
          <p:cNvSpPr>
            <a:spLocks noGrp="1"/>
          </p:cNvSpPr>
          <p:nvPr>
            <p:ph sz="quarter" idx="23"/>
          </p:nvPr>
        </p:nvSpPr>
        <p:spPr>
          <a:xfrm>
            <a:off x="8113217" y="4677507"/>
            <a:ext cx="2879295" cy="1728219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113319" y="4005068"/>
            <a:ext cx="2879228" cy="672025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54485BB-30C9-4020-BEF3-70C287F7D223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A948ACBD-0840-4BE3-8EF8-309504E5FC03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BCF94DA-B1BA-4F53-9B1E-CECCB1415279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62844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4421" y="1028734"/>
            <a:ext cx="10943167" cy="38308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6"/>
          <p:cNvSpPr>
            <a:spLocks noGrp="1"/>
          </p:cNvSpPr>
          <p:nvPr>
            <p:ph sz="quarter" idx="19"/>
          </p:nvPr>
        </p:nvSpPr>
        <p:spPr>
          <a:xfrm>
            <a:off x="1589208" y="4773150"/>
            <a:ext cx="3162617" cy="960900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1589307" y="4204603"/>
            <a:ext cx="3162544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6"/>
          <p:cNvSpPr>
            <a:spLocks noGrp="1"/>
          </p:cNvSpPr>
          <p:nvPr>
            <p:ph sz="quarter" idx="21"/>
          </p:nvPr>
        </p:nvSpPr>
        <p:spPr>
          <a:xfrm>
            <a:off x="1589208" y="2413373"/>
            <a:ext cx="3162617" cy="871613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1589307" y="1844824"/>
            <a:ext cx="3162544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Content Placeholder 6"/>
          <p:cNvSpPr>
            <a:spLocks noGrp="1"/>
          </p:cNvSpPr>
          <p:nvPr>
            <p:ph sz="quarter" idx="23"/>
          </p:nvPr>
        </p:nvSpPr>
        <p:spPr>
          <a:xfrm>
            <a:off x="7402560" y="4773150"/>
            <a:ext cx="3162617" cy="96090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7402659" y="4204603"/>
            <a:ext cx="3162544" cy="568132"/>
          </a:xfrm>
        </p:spPr>
        <p:txBody>
          <a:bodyPr anchor="ctr">
            <a:noAutofit/>
          </a:bodyPr>
          <a:lstStyle>
            <a:lvl1pPr marL="0" indent="0" algn="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6"/>
          <p:cNvSpPr>
            <a:spLocks noGrp="1"/>
          </p:cNvSpPr>
          <p:nvPr>
            <p:ph sz="quarter" idx="25"/>
          </p:nvPr>
        </p:nvSpPr>
        <p:spPr>
          <a:xfrm>
            <a:off x="7402560" y="2413373"/>
            <a:ext cx="3162617" cy="871613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2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7402659" y="1844824"/>
            <a:ext cx="3162544" cy="568132"/>
          </a:xfrm>
        </p:spPr>
        <p:txBody>
          <a:bodyPr anchor="ctr">
            <a:noAutofit/>
          </a:bodyPr>
          <a:lstStyle>
            <a:lvl1pPr marL="0" indent="0" algn="r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C49829-E990-4B9D-8761-83B1E2A0C8A7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45DFDEC2-A988-4E62-91C7-54A510E1626B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A5079A67-AD72-47E8-8710-ADF961E1F71C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206953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17356" y="1411821"/>
            <a:ext cx="4239285" cy="2305215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632173" y="3717032"/>
            <a:ext cx="4223385" cy="1728192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38926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7436" y="451827"/>
            <a:ext cx="9985109" cy="86493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22249" y="1316768"/>
            <a:ext cx="9947659" cy="767971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203594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1479" y="4747140"/>
            <a:ext cx="9697077" cy="106843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391477" y="5815578"/>
            <a:ext cx="9793088" cy="68576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612891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44236" y="4747140"/>
            <a:ext cx="8544321" cy="106843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555649" y="5815578"/>
            <a:ext cx="8628919" cy="68576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986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0" y="1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uk-UA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91480" y="4747150"/>
            <a:ext cx="9697077" cy="106843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391479" y="5815588"/>
            <a:ext cx="9793088" cy="685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885277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8"/>
          </p:nvPr>
        </p:nvSpPr>
        <p:spPr>
          <a:xfrm>
            <a:off x="1" y="1"/>
            <a:ext cx="12204483" cy="6858000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4479" y="1411821"/>
            <a:ext cx="4137372" cy="2305215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29297" y="3717032"/>
            <a:ext cx="4121855" cy="1728192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571887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5039882" y="1600204"/>
            <a:ext cx="6144683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351584" y="1604434"/>
            <a:ext cx="2496277" cy="956369"/>
          </a:xfrm>
        </p:spPr>
        <p:txBody>
          <a:bodyPr anchor="ctr"/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2351584" y="2760667"/>
            <a:ext cx="2496277" cy="956369"/>
          </a:xfrm>
        </p:spPr>
        <p:txBody>
          <a:bodyPr anchor="ctr"/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2351584" y="3912795"/>
            <a:ext cx="2496277" cy="956369"/>
          </a:xfrm>
        </p:spPr>
        <p:txBody>
          <a:bodyPr anchor="ctr"/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351584" y="5064923"/>
            <a:ext cx="2496277" cy="956369"/>
          </a:xfrm>
        </p:spPr>
        <p:txBody>
          <a:bodyPr anchor="ctr"/>
          <a:lstStyle>
            <a:lvl1pPr marL="0" indent="0" algn="l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CE83511-029C-41CE-BC9F-EA9CC5190876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7EB16D03-118D-494E-AC58-1F673B8C8CB3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D1605EF5-6057-43EE-A622-7357E5C6142B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37938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21" name="Content Placeholder 6"/>
          <p:cNvSpPr>
            <a:spLocks noGrp="1"/>
          </p:cNvSpPr>
          <p:nvPr>
            <p:ph sz="quarter" idx="19"/>
          </p:nvPr>
        </p:nvSpPr>
        <p:spPr>
          <a:xfrm>
            <a:off x="628351" y="1604437"/>
            <a:ext cx="2106253" cy="2688663"/>
          </a:xfrm>
        </p:spPr>
        <p:txBody>
          <a:bodyPr/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624417" y="4389110"/>
            <a:ext cx="2110011" cy="768085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623392" y="5252971"/>
            <a:ext cx="2110992" cy="86419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6"/>
          <p:cNvSpPr>
            <a:spLocks noGrp="1"/>
          </p:cNvSpPr>
          <p:nvPr>
            <p:ph sz="quarter" idx="24"/>
          </p:nvPr>
        </p:nvSpPr>
        <p:spPr>
          <a:xfrm>
            <a:off x="2836596" y="1604437"/>
            <a:ext cx="2106253" cy="2688663"/>
          </a:xfrm>
        </p:spPr>
        <p:txBody>
          <a:bodyPr/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2832664" y="4389110"/>
            <a:ext cx="2110011" cy="768085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5"/>
          <p:cNvSpPr>
            <a:spLocks noGrp="1"/>
          </p:cNvSpPr>
          <p:nvPr>
            <p:ph type="body" sz="quarter" idx="26"/>
          </p:nvPr>
        </p:nvSpPr>
        <p:spPr>
          <a:xfrm>
            <a:off x="2831637" y="5252971"/>
            <a:ext cx="2110992" cy="86419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6"/>
          <p:cNvSpPr>
            <a:spLocks noGrp="1"/>
          </p:cNvSpPr>
          <p:nvPr>
            <p:ph sz="quarter" idx="27"/>
          </p:nvPr>
        </p:nvSpPr>
        <p:spPr>
          <a:xfrm>
            <a:off x="5044840" y="1604437"/>
            <a:ext cx="2106253" cy="2688663"/>
          </a:xfrm>
        </p:spPr>
        <p:txBody>
          <a:bodyPr/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5"/>
          <p:cNvSpPr>
            <a:spLocks noGrp="1"/>
          </p:cNvSpPr>
          <p:nvPr>
            <p:ph type="body" sz="quarter" idx="28"/>
          </p:nvPr>
        </p:nvSpPr>
        <p:spPr>
          <a:xfrm>
            <a:off x="5040909" y="4389110"/>
            <a:ext cx="2110011" cy="768085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5039883" y="5252971"/>
            <a:ext cx="2110992" cy="86419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Content Placeholder 6"/>
          <p:cNvSpPr>
            <a:spLocks noGrp="1"/>
          </p:cNvSpPr>
          <p:nvPr>
            <p:ph sz="quarter" idx="30"/>
          </p:nvPr>
        </p:nvSpPr>
        <p:spPr>
          <a:xfrm>
            <a:off x="7253087" y="1604437"/>
            <a:ext cx="2106253" cy="2688663"/>
          </a:xfrm>
        </p:spPr>
        <p:txBody>
          <a:bodyPr/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5"/>
          <p:cNvSpPr>
            <a:spLocks noGrp="1"/>
          </p:cNvSpPr>
          <p:nvPr>
            <p:ph type="body" sz="quarter" idx="31"/>
          </p:nvPr>
        </p:nvSpPr>
        <p:spPr>
          <a:xfrm>
            <a:off x="7249153" y="4389110"/>
            <a:ext cx="2110011" cy="768085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32"/>
          </p:nvPr>
        </p:nvSpPr>
        <p:spPr>
          <a:xfrm>
            <a:off x="7248128" y="5252971"/>
            <a:ext cx="2110992" cy="86419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6"/>
          <p:cNvSpPr>
            <a:spLocks noGrp="1"/>
          </p:cNvSpPr>
          <p:nvPr>
            <p:ph sz="quarter" idx="33"/>
          </p:nvPr>
        </p:nvSpPr>
        <p:spPr>
          <a:xfrm>
            <a:off x="9461332" y="1604437"/>
            <a:ext cx="2106253" cy="2688663"/>
          </a:xfrm>
        </p:spPr>
        <p:txBody>
          <a:bodyPr/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Text Placeholder 5"/>
          <p:cNvSpPr>
            <a:spLocks noGrp="1"/>
          </p:cNvSpPr>
          <p:nvPr>
            <p:ph type="body" sz="quarter" idx="34"/>
          </p:nvPr>
        </p:nvSpPr>
        <p:spPr>
          <a:xfrm>
            <a:off x="9457400" y="4389110"/>
            <a:ext cx="2110011" cy="768085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5"/>
          <p:cNvSpPr>
            <a:spLocks noGrp="1"/>
          </p:cNvSpPr>
          <p:nvPr>
            <p:ph type="body" sz="quarter" idx="35"/>
          </p:nvPr>
        </p:nvSpPr>
        <p:spPr>
          <a:xfrm>
            <a:off x="9456373" y="5252971"/>
            <a:ext cx="2110992" cy="864196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D85F16DE-A4BB-44D0-8F7E-0002ACEDE8A1}"/>
              </a:ext>
            </a:extLst>
          </p:cNvPr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>
              <a:defRPr/>
            </a:lvl1pPr>
          </a:lstStyle>
          <a:p>
            <a:fld id="{CC58D564-0987-4517-A4C9-ABDFBF7A1189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CDE4D618-C3B7-47DF-909F-3F889E8CC838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195886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623392" y="5733392"/>
            <a:ext cx="3456384" cy="479921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Объект 8"/>
          <p:cNvSpPr>
            <a:spLocks noGrp="1"/>
          </p:cNvSpPr>
          <p:nvPr>
            <p:ph sz="quarter" idx="15"/>
          </p:nvPr>
        </p:nvSpPr>
        <p:spPr>
          <a:xfrm>
            <a:off x="624421" y="1604798"/>
            <a:ext cx="3456385" cy="35529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Объект 8"/>
          <p:cNvSpPr>
            <a:spLocks noGrp="1"/>
          </p:cNvSpPr>
          <p:nvPr>
            <p:ph sz="quarter" idx="16"/>
          </p:nvPr>
        </p:nvSpPr>
        <p:spPr>
          <a:xfrm>
            <a:off x="4367812" y="1604798"/>
            <a:ext cx="3456385" cy="35529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Объект 8"/>
          <p:cNvSpPr>
            <a:spLocks noGrp="1"/>
          </p:cNvSpPr>
          <p:nvPr>
            <p:ph sz="quarter" idx="17"/>
          </p:nvPr>
        </p:nvSpPr>
        <p:spPr>
          <a:xfrm>
            <a:off x="8111202" y="1604798"/>
            <a:ext cx="3456385" cy="355292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369892" y="5733392"/>
            <a:ext cx="3456384" cy="479921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5"/>
          <p:cNvSpPr>
            <a:spLocks noGrp="1"/>
          </p:cNvSpPr>
          <p:nvPr>
            <p:ph type="body" sz="quarter" idx="23"/>
          </p:nvPr>
        </p:nvSpPr>
        <p:spPr>
          <a:xfrm>
            <a:off x="8116392" y="5733392"/>
            <a:ext cx="3456384" cy="479921"/>
          </a:xfrm>
        </p:spPr>
        <p:txBody>
          <a:bodyPr/>
          <a:lstStyle>
            <a:lvl1pPr marL="0" indent="0" algn="ctr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623393" y="5157193"/>
            <a:ext cx="3458139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13"/>
          <p:cNvSpPr>
            <a:spLocks noGrp="1"/>
          </p:cNvSpPr>
          <p:nvPr>
            <p:ph type="body" sz="quarter" idx="25"/>
          </p:nvPr>
        </p:nvSpPr>
        <p:spPr>
          <a:xfrm>
            <a:off x="4366053" y="5157193"/>
            <a:ext cx="3458139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13"/>
          <p:cNvSpPr>
            <a:spLocks noGrp="1"/>
          </p:cNvSpPr>
          <p:nvPr>
            <p:ph type="body" sz="quarter" idx="26"/>
          </p:nvPr>
        </p:nvSpPr>
        <p:spPr>
          <a:xfrm>
            <a:off x="8122892" y="5157193"/>
            <a:ext cx="3458139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9A473CE-EF07-455A-9E27-B6FAEDC78492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fld id="{678F43BB-58DB-4E40-B57E-0F71E7837B1C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CF6E998-F56D-43A5-863C-D5530C1B25B2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6598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21" name="Content Placeholder 7"/>
          <p:cNvSpPr>
            <a:spLocks noGrp="1"/>
          </p:cNvSpPr>
          <p:nvPr>
            <p:ph sz="quarter" idx="13"/>
          </p:nvPr>
        </p:nvSpPr>
        <p:spPr>
          <a:xfrm>
            <a:off x="624421" y="1934588"/>
            <a:ext cx="3454335" cy="3852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22" name="Content Placeholder 7"/>
          <p:cNvSpPr>
            <a:spLocks noGrp="1"/>
          </p:cNvSpPr>
          <p:nvPr>
            <p:ph sz="quarter" idx="14"/>
          </p:nvPr>
        </p:nvSpPr>
        <p:spPr>
          <a:xfrm>
            <a:off x="4368837" y="1604801"/>
            <a:ext cx="3454335" cy="4512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23" name="Content Placeholder 7"/>
          <p:cNvSpPr>
            <a:spLocks noGrp="1"/>
          </p:cNvSpPr>
          <p:nvPr>
            <p:ph sz="quarter" idx="15"/>
          </p:nvPr>
        </p:nvSpPr>
        <p:spPr>
          <a:xfrm>
            <a:off x="8113253" y="1934588"/>
            <a:ext cx="3454335" cy="3852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359633-2505-4C74-99D0-C6B3ABEEC9C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3F3A0C-70F1-483B-9D3D-F1BD21A912CC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55A9C7E-2CFF-46B8-A2D6-7C396E3B588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7151973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21" name="Content Placeholder 7"/>
          <p:cNvSpPr>
            <a:spLocks noGrp="1"/>
          </p:cNvSpPr>
          <p:nvPr>
            <p:ph sz="quarter" idx="13"/>
          </p:nvPr>
        </p:nvSpPr>
        <p:spPr>
          <a:xfrm>
            <a:off x="624421" y="1604433"/>
            <a:ext cx="5183551" cy="4608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6380179" y="1604433"/>
            <a:ext cx="5183551" cy="4608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80EE7-F0B4-4570-9504-404DF07B73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3E3628-355A-4FE4-8CF9-4AC58AC802FF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58460261-54E3-46A1-B3F9-4C3F3CA316B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404973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21" name="Content Placeholder 7"/>
          <p:cNvSpPr>
            <a:spLocks noGrp="1"/>
          </p:cNvSpPr>
          <p:nvPr>
            <p:ph sz="quarter" idx="13"/>
          </p:nvPr>
        </p:nvSpPr>
        <p:spPr>
          <a:xfrm>
            <a:off x="624421" y="1604434"/>
            <a:ext cx="5183551" cy="38407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6380179" y="1604434"/>
            <a:ext cx="5183551" cy="38407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11998" y="5637248"/>
            <a:ext cx="5195972" cy="672075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367755" y="5637248"/>
            <a:ext cx="5195972" cy="672075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77ACE1-2EC4-4077-82C1-8E20E6EF377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381E9593-801A-4EE8-A8ED-29A3F42CA746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306275CB-E797-4A20-85A5-E4216BB6B04F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541840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3"/>
          </p:nvPr>
        </p:nvSpPr>
        <p:spPr>
          <a:xfrm>
            <a:off x="624421" y="1604437"/>
            <a:ext cx="10943167" cy="1824567"/>
          </a:xfrm>
        </p:spPr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uk-UA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11996" y="4293099"/>
            <a:ext cx="3455357" cy="2016225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347624" y="4293099"/>
            <a:ext cx="3455357" cy="2016225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8122268" y="4293099"/>
            <a:ext cx="3455357" cy="2016225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585213" y="3717033"/>
            <a:ext cx="3494563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4327876" y="3717033"/>
            <a:ext cx="3494563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127245" y="3717033"/>
            <a:ext cx="3440343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76EE968-4C9A-44E0-92D9-81A95AC13AE3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46CE1B6F-BE23-4A95-A459-B95CABBB5973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3B4783B5-BD26-4210-BE47-7C038E72B03D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604050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11996" y="2468896"/>
            <a:ext cx="3455357" cy="384042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347624" y="2468896"/>
            <a:ext cx="3455357" cy="384042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8122268" y="2468896"/>
            <a:ext cx="3455357" cy="3840427"/>
          </a:xfrm>
        </p:spPr>
        <p:txBody>
          <a:bodyPr/>
          <a:lstStyle>
            <a:lvl1pPr marL="0" indent="0" algn="l">
              <a:buNone/>
              <a:defRPr sz="1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2"/>
          </p:nvPr>
        </p:nvSpPr>
        <p:spPr>
          <a:xfrm>
            <a:off x="1252627" y="1700809"/>
            <a:ext cx="2827151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23"/>
          </p:nvPr>
        </p:nvSpPr>
        <p:spPr>
          <a:xfrm>
            <a:off x="4995289" y="1700809"/>
            <a:ext cx="2827151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24"/>
          </p:nvPr>
        </p:nvSpPr>
        <p:spPr>
          <a:xfrm>
            <a:off x="8784300" y="1700809"/>
            <a:ext cx="2783285" cy="568132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5605469-9A03-4C81-A628-F975A27D3DF4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469FD53D-9EEC-4BE9-A97F-44716C9F4967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531E2078-6274-448D-852C-B6B95CC1C5B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3037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24421" y="1028703"/>
            <a:ext cx="10943167" cy="3831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8"/>
          </p:nvPr>
        </p:nvSpPr>
        <p:spPr>
          <a:xfrm>
            <a:off x="1490394" y="3044961"/>
            <a:ext cx="2205343" cy="768085"/>
          </a:xfrm>
          <a:noFill/>
        </p:spPr>
        <p:txBody>
          <a:bodyPr anchor="ctr"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29"/>
          </p:nvPr>
        </p:nvSpPr>
        <p:spPr>
          <a:xfrm>
            <a:off x="4943875" y="3044961"/>
            <a:ext cx="2205343" cy="768085"/>
          </a:xfrm>
          <a:noFill/>
        </p:spPr>
        <p:txBody>
          <a:bodyPr anchor="ctr"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30"/>
          </p:nvPr>
        </p:nvSpPr>
        <p:spPr>
          <a:xfrm>
            <a:off x="8400259" y="3044961"/>
            <a:ext cx="2205343" cy="768085"/>
          </a:xfrm>
          <a:noFill/>
        </p:spPr>
        <p:txBody>
          <a:bodyPr anchor="ctr"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31"/>
          </p:nvPr>
        </p:nvSpPr>
        <p:spPr>
          <a:xfrm>
            <a:off x="1490394" y="5445227"/>
            <a:ext cx="2205343" cy="768085"/>
          </a:xfrm>
          <a:noFill/>
        </p:spPr>
        <p:txBody>
          <a:bodyPr anchor="ctr"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32"/>
          </p:nvPr>
        </p:nvSpPr>
        <p:spPr>
          <a:xfrm>
            <a:off x="4943875" y="5445227"/>
            <a:ext cx="2205343" cy="768085"/>
          </a:xfrm>
          <a:noFill/>
        </p:spPr>
        <p:txBody>
          <a:bodyPr anchor="ctr"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8400259" y="5445227"/>
            <a:ext cx="2205343" cy="768085"/>
          </a:xfrm>
          <a:noFill/>
        </p:spPr>
        <p:txBody>
          <a:bodyPr anchor="ctr"/>
          <a:lstStyle>
            <a:lvl1pPr marL="0" indent="0" algn="ctr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179C95C-E527-4689-8668-B49AAC9AEC35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>
            <a:lvl1pPr>
              <a:defRPr/>
            </a:lvl1pPr>
          </a:lstStyle>
          <a:p>
            <a:fld id="{3C1A7865-3211-4E84-AEE9-F9912AAD9427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A8A3ED1-B81D-4314-8EBF-2A3B51C2794C}"/>
              </a:ext>
            </a:extLst>
          </p:cNvPr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545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26" Type="http://schemas.openxmlformats.org/officeDocument/2006/relationships/slideLayout" Target="../slideLayouts/slideLayout48.xml"/><Relationship Id="rId39" Type="http://schemas.openxmlformats.org/officeDocument/2006/relationships/slideLayout" Target="../slideLayouts/slideLayout61.xml"/><Relationship Id="rId21" Type="http://schemas.openxmlformats.org/officeDocument/2006/relationships/slideLayout" Target="../slideLayouts/slideLayout43.xml"/><Relationship Id="rId34" Type="http://schemas.openxmlformats.org/officeDocument/2006/relationships/slideLayout" Target="../slideLayouts/slideLayout56.xml"/><Relationship Id="rId42" Type="http://schemas.openxmlformats.org/officeDocument/2006/relationships/slideLayout" Target="../slideLayouts/slideLayout64.xml"/><Relationship Id="rId47" Type="http://schemas.openxmlformats.org/officeDocument/2006/relationships/slideLayout" Target="../slideLayouts/slideLayout69.xml"/><Relationship Id="rId50" Type="http://schemas.openxmlformats.org/officeDocument/2006/relationships/slideLayout" Target="../slideLayouts/slideLayout72.xml"/><Relationship Id="rId55" Type="http://schemas.openxmlformats.org/officeDocument/2006/relationships/slideLayout" Target="../slideLayouts/slideLayout77.xml"/><Relationship Id="rId63" Type="http://schemas.openxmlformats.org/officeDocument/2006/relationships/slideLayout" Target="../slideLayouts/slideLayout85.xml"/><Relationship Id="rId68" Type="http://schemas.openxmlformats.org/officeDocument/2006/relationships/slideLayout" Target="../slideLayouts/slideLayout90.xml"/><Relationship Id="rId76" Type="http://schemas.openxmlformats.org/officeDocument/2006/relationships/slideLayout" Target="../slideLayouts/slideLayout98.xml"/><Relationship Id="rId84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29.xml"/><Relationship Id="rId71" Type="http://schemas.openxmlformats.org/officeDocument/2006/relationships/slideLayout" Target="../slideLayouts/slideLayout9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33.xml"/><Relationship Id="rId24" Type="http://schemas.openxmlformats.org/officeDocument/2006/relationships/slideLayout" Target="../slideLayouts/slideLayout46.xml"/><Relationship Id="rId32" Type="http://schemas.openxmlformats.org/officeDocument/2006/relationships/slideLayout" Target="../slideLayouts/slideLayout54.xml"/><Relationship Id="rId37" Type="http://schemas.openxmlformats.org/officeDocument/2006/relationships/slideLayout" Target="../slideLayouts/slideLayout59.xml"/><Relationship Id="rId40" Type="http://schemas.openxmlformats.org/officeDocument/2006/relationships/slideLayout" Target="../slideLayouts/slideLayout62.xml"/><Relationship Id="rId45" Type="http://schemas.openxmlformats.org/officeDocument/2006/relationships/slideLayout" Target="../slideLayouts/slideLayout67.xml"/><Relationship Id="rId53" Type="http://schemas.openxmlformats.org/officeDocument/2006/relationships/slideLayout" Target="../slideLayouts/slideLayout75.xml"/><Relationship Id="rId58" Type="http://schemas.openxmlformats.org/officeDocument/2006/relationships/slideLayout" Target="../slideLayouts/slideLayout80.xml"/><Relationship Id="rId66" Type="http://schemas.openxmlformats.org/officeDocument/2006/relationships/slideLayout" Target="../slideLayouts/slideLayout88.xml"/><Relationship Id="rId74" Type="http://schemas.openxmlformats.org/officeDocument/2006/relationships/slideLayout" Target="../slideLayouts/slideLayout96.xml"/><Relationship Id="rId79" Type="http://schemas.openxmlformats.org/officeDocument/2006/relationships/slideLayout" Target="../slideLayouts/slideLayout101.xml"/><Relationship Id="rId87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27.xml"/><Relationship Id="rId61" Type="http://schemas.openxmlformats.org/officeDocument/2006/relationships/slideLayout" Target="../slideLayouts/slideLayout83.xml"/><Relationship Id="rId82" Type="http://schemas.openxmlformats.org/officeDocument/2006/relationships/slideLayout" Target="../slideLayouts/slideLayout104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Relationship Id="rId22" Type="http://schemas.openxmlformats.org/officeDocument/2006/relationships/slideLayout" Target="../slideLayouts/slideLayout44.xml"/><Relationship Id="rId27" Type="http://schemas.openxmlformats.org/officeDocument/2006/relationships/slideLayout" Target="../slideLayouts/slideLayout49.xml"/><Relationship Id="rId30" Type="http://schemas.openxmlformats.org/officeDocument/2006/relationships/slideLayout" Target="../slideLayouts/slideLayout52.xml"/><Relationship Id="rId35" Type="http://schemas.openxmlformats.org/officeDocument/2006/relationships/slideLayout" Target="../slideLayouts/slideLayout57.xml"/><Relationship Id="rId43" Type="http://schemas.openxmlformats.org/officeDocument/2006/relationships/slideLayout" Target="../slideLayouts/slideLayout65.xml"/><Relationship Id="rId48" Type="http://schemas.openxmlformats.org/officeDocument/2006/relationships/slideLayout" Target="../slideLayouts/slideLayout70.xml"/><Relationship Id="rId56" Type="http://schemas.openxmlformats.org/officeDocument/2006/relationships/slideLayout" Target="../slideLayouts/slideLayout78.xml"/><Relationship Id="rId64" Type="http://schemas.openxmlformats.org/officeDocument/2006/relationships/slideLayout" Target="../slideLayouts/slideLayout86.xml"/><Relationship Id="rId69" Type="http://schemas.openxmlformats.org/officeDocument/2006/relationships/slideLayout" Target="../slideLayouts/slideLayout91.xml"/><Relationship Id="rId77" Type="http://schemas.openxmlformats.org/officeDocument/2006/relationships/slideLayout" Target="../slideLayouts/slideLayout99.xml"/><Relationship Id="rId8" Type="http://schemas.openxmlformats.org/officeDocument/2006/relationships/slideLayout" Target="../slideLayouts/slideLayout30.xml"/><Relationship Id="rId51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94.xml"/><Relationship Id="rId80" Type="http://schemas.openxmlformats.org/officeDocument/2006/relationships/slideLayout" Target="../slideLayouts/slideLayout102.xml"/><Relationship Id="rId85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5" Type="http://schemas.openxmlformats.org/officeDocument/2006/relationships/slideLayout" Target="../slideLayouts/slideLayout47.xml"/><Relationship Id="rId33" Type="http://schemas.openxmlformats.org/officeDocument/2006/relationships/slideLayout" Target="../slideLayouts/slideLayout55.xml"/><Relationship Id="rId38" Type="http://schemas.openxmlformats.org/officeDocument/2006/relationships/slideLayout" Target="../slideLayouts/slideLayout60.xml"/><Relationship Id="rId46" Type="http://schemas.openxmlformats.org/officeDocument/2006/relationships/slideLayout" Target="../slideLayouts/slideLayout68.xml"/><Relationship Id="rId59" Type="http://schemas.openxmlformats.org/officeDocument/2006/relationships/slideLayout" Target="../slideLayouts/slideLayout81.xml"/><Relationship Id="rId67" Type="http://schemas.openxmlformats.org/officeDocument/2006/relationships/slideLayout" Target="../slideLayouts/slideLayout89.xml"/><Relationship Id="rId20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63.xml"/><Relationship Id="rId54" Type="http://schemas.openxmlformats.org/officeDocument/2006/relationships/slideLayout" Target="../slideLayouts/slideLayout76.xml"/><Relationship Id="rId62" Type="http://schemas.openxmlformats.org/officeDocument/2006/relationships/slideLayout" Target="../slideLayouts/slideLayout84.xml"/><Relationship Id="rId70" Type="http://schemas.openxmlformats.org/officeDocument/2006/relationships/slideLayout" Target="../slideLayouts/slideLayout92.xml"/><Relationship Id="rId75" Type="http://schemas.openxmlformats.org/officeDocument/2006/relationships/slideLayout" Target="../slideLayouts/slideLayout97.xml"/><Relationship Id="rId83" Type="http://schemas.openxmlformats.org/officeDocument/2006/relationships/slideLayout" Target="../slideLayouts/slideLayout105.xml"/><Relationship Id="rId88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7.xml"/><Relationship Id="rId23" Type="http://schemas.openxmlformats.org/officeDocument/2006/relationships/slideLayout" Target="../slideLayouts/slideLayout45.xml"/><Relationship Id="rId28" Type="http://schemas.openxmlformats.org/officeDocument/2006/relationships/slideLayout" Target="../slideLayouts/slideLayout50.xml"/><Relationship Id="rId36" Type="http://schemas.openxmlformats.org/officeDocument/2006/relationships/slideLayout" Target="../slideLayouts/slideLayout58.xml"/><Relationship Id="rId49" Type="http://schemas.openxmlformats.org/officeDocument/2006/relationships/slideLayout" Target="../slideLayouts/slideLayout71.xml"/><Relationship Id="rId57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53.xml"/><Relationship Id="rId44" Type="http://schemas.openxmlformats.org/officeDocument/2006/relationships/slideLayout" Target="../slideLayouts/slideLayout66.xml"/><Relationship Id="rId52" Type="http://schemas.openxmlformats.org/officeDocument/2006/relationships/slideLayout" Target="../slideLayouts/slideLayout74.xml"/><Relationship Id="rId60" Type="http://schemas.openxmlformats.org/officeDocument/2006/relationships/slideLayout" Target="../slideLayouts/slideLayout82.xml"/><Relationship Id="rId65" Type="http://schemas.openxmlformats.org/officeDocument/2006/relationships/slideLayout" Target="../slideLayouts/slideLayout87.xml"/><Relationship Id="rId73" Type="http://schemas.openxmlformats.org/officeDocument/2006/relationships/slideLayout" Target="../slideLayouts/slideLayout95.xml"/><Relationship Id="rId78" Type="http://schemas.openxmlformats.org/officeDocument/2006/relationships/slideLayout" Target="../slideLayouts/slideLayout100.xml"/><Relationship Id="rId81" Type="http://schemas.openxmlformats.org/officeDocument/2006/relationships/slideLayout" Target="../slideLayouts/slideLayout103.xml"/><Relationship Id="rId86" Type="http://schemas.openxmlformats.org/officeDocument/2006/relationships/slideLayout" Target="../slideLayouts/slideLayout10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89B214B7-4999-4FB3-897E-24881EDA4201}"/>
              </a:ext>
            </a:extLst>
          </p:cNvPr>
          <p:cNvSpPr/>
          <p:nvPr userDrawn="1"/>
        </p:nvSpPr>
        <p:spPr>
          <a:xfrm>
            <a:off x="11760201" y="6440488"/>
            <a:ext cx="287867" cy="2159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91935-A0B4-408B-8915-E5A58F111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901" y="6356353"/>
            <a:ext cx="51646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AE4A00BE-CAFA-4E3D-AAEF-44E46703698D}" type="slidenum">
              <a:rPr lang="uk-UA" altLang="ro-RO"/>
              <a:pPr/>
              <a:t>‹#›</a:t>
            </a:fld>
            <a:endParaRPr lang="uk-UA" alt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A757EF-AB84-4DB0-8120-C3EE1627A8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6567" y="6356353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795628-1F2B-4BF5-A8CD-3F87044A19B1}"/>
              </a:ext>
            </a:extLst>
          </p:cNvPr>
          <p:cNvSpPr/>
          <p:nvPr userDrawn="1"/>
        </p:nvSpPr>
        <p:spPr>
          <a:xfrm>
            <a:off x="0" y="-26988"/>
            <a:ext cx="12192000" cy="1484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8583F7-1317-46D5-A661-9D8DDF5516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465" y="727078"/>
            <a:ext cx="1629833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87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FFFF"/>
                </a:solidFill>
                <a:latin typeface="Calibri" panose="020F0502020204030204" pitchFamily="34" charset="0"/>
                <a:cs typeface="+mn-cs"/>
              </a:rPr>
              <a:t>Write it here</a:t>
            </a:r>
            <a:endParaRPr lang="uk-UA" altLang="en-US" sz="1200">
              <a:solidFill>
                <a:srgbClr val="FFFFFF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2B4286-111D-4AD4-9203-1BC88CC7F5B6}"/>
              </a:ext>
            </a:extLst>
          </p:cNvPr>
          <p:cNvSpPr/>
          <p:nvPr userDrawn="1"/>
        </p:nvSpPr>
        <p:spPr>
          <a:xfrm>
            <a:off x="-8467" y="358778"/>
            <a:ext cx="9120717" cy="174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32" name="Picture 2">
            <a:extLst>
              <a:ext uri="{FF2B5EF4-FFF2-40B4-BE49-F238E27FC236}">
                <a16:creationId xmlns:a16="http://schemas.microsoft.com/office/drawing/2014/main" id="{45757FC6-1EC9-44E1-B0F1-5B0BE02CC6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2969" y="115891"/>
            <a:ext cx="235161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877" r:id="rId1"/>
    <p:sldLayoutId id="2147494781" r:id="rId2"/>
    <p:sldLayoutId id="2147494782" r:id="rId3"/>
    <p:sldLayoutId id="2147494783" r:id="rId4"/>
    <p:sldLayoutId id="2147494784" r:id="rId5"/>
    <p:sldLayoutId id="2147494785" r:id="rId6"/>
    <p:sldLayoutId id="2147494878" r:id="rId7"/>
    <p:sldLayoutId id="2147494879" r:id="rId8"/>
    <p:sldLayoutId id="2147494880" r:id="rId9"/>
    <p:sldLayoutId id="2147494881" r:id="rId10"/>
    <p:sldLayoutId id="214749488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pagina_deschidere">
            <a:extLst>
              <a:ext uri="{FF2B5EF4-FFF2-40B4-BE49-F238E27FC236}">
                <a16:creationId xmlns:a16="http://schemas.microsoft.com/office/drawing/2014/main" id="{D4ECD20F-0AAC-4422-B9D9-97BAF2A65D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12192000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4786" r:id="rId1"/>
    <p:sldLayoutId id="2147494787" r:id="rId2"/>
    <p:sldLayoutId id="2147494788" r:id="rId3"/>
    <p:sldLayoutId id="2147494789" r:id="rId4"/>
    <p:sldLayoutId id="2147494790" r:id="rId5"/>
    <p:sldLayoutId id="2147494791" r:id="rId6"/>
    <p:sldLayoutId id="2147494792" r:id="rId7"/>
    <p:sldLayoutId id="2147494793" r:id="rId8"/>
    <p:sldLayoutId id="2147494794" r:id="rId9"/>
    <p:sldLayoutId id="2147494795" r:id="rId10"/>
    <p:sldLayoutId id="214749479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1F7D8F62-F6C3-4F70-8611-7607509BF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58775"/>
            <a:ext cx="109728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uk-UA" altLang="en-US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F303E821-A1F2-4689-94C8-6614A8E8A9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uk-UA" alt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703BF20-74B7-44DE-9D62-EF4F9CA5908D}"/>
              </a:ext>
            </a:extLst>
          </p:cNvPr>
          <p:cNvSpPr/>
          <p:nvPr userDrawn="1"/>
        </p:nvSpPr>
        <p:spPr>
          <a:xfrm>
            <a:off x="11760201" y="6440488"/>
            <a:ext cx="287867" cy="2159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D05D0-EC28-4D2C-8073-2661FDF3C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901" y="6356353"/>
            <a:ext cx="51646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8A1279CB-6A74-46BF-9264-6C890F1C7A60}" type="slidenum">
              <a:rPr lang="uk-UA" altLang="en-US"/>
              <a:pPr/>
              <a:t>‹#›</a:t>
            </a:fld>
            <a:endParaRPr lang="uk-UA" alt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651CE85-3135-42D5-ACE2-157593895761}"/>
              </a:ext>
            </a:extLst>
          </p:cNvPr>
          <p:cNvSpPr/>
          <p:nvPr userDrawn="1"/>
        </p:nvSpPr>
        <p:spPr>
          <a:xfrm>
            <a:off x="11664953" y="177803"/>
            <a:ext cx="478367" cy="3603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WebHostingHub-Glyphs"/>
              </a:rPr>
              <a:t>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DF09-FC0E-41B7-8D2C-76EB59F304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66567" y="6356353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883" r:id="rId1"/>
    <p:sldLayoutId id="2147494797" r:id="rId2"/>
    <p:sldLayoutId id="2147494798" r:id="rId3"/>
    <p:sldLayoutId id="2147494799" r:id="rId4"/>
    <p:sldLayoutId id="2147494800" r:id="rId5"/>
    <p:sldLayoutId id="2147494801" r:id="rId6"/>
    <p:sldLayoutId id="2147494802" r:id="rId7"/>
    <p:sldLayoutId id="2147494803" r:id="rId8"/>
    <p:sldLayoutId id="2147494804" r:id="rId9"/>
    <p:sldLayoutId id="2147494805" r:id="rId10"/>
    <p:sldLayoutId id="2147494806" r:id="rId11"/>
    <p:sldLayoutId id="2147494807" r:id="rId12"/>
    <p:sldLayoutId id="2147494808" r:id="rId13"/>
    <p:sldLayoutId id="2147494809" r:id="rId14"/>
    <p:sldLayoutId id="2147494810" r:id="rId15"/>
    <p:sldLayoutId id="2147494811" r:id="rId16"/>
    <p:sldLayoutId id="2147494812" r:id="rId17"/>
    <p:sldLayoutId id="2147494813" r:id="rId18"/>
    <p:sldLayoutId id="2147494814" r:id="rId19"/>
    <p:sldLayoutId id="2147494815" r:id="rId20"/>
    <p:sldLayoutId id="2147494816" r:id="rId21"/>
    <p:sldLayoutId id="2147494817" r:id="rId22"/>
    <p:sldLayoutId id="2147494818" r:id="rId23"/>
    <p:sldLayoutId id="2147494819" r:id="rId24"/>
    <p:sldLayoutId id="2147494820" r:id="rId25"/>
    <p:sldLayoutId id="2147494821" r:id="rId26"/>
    <p:sldLayoutId id="2147494822" r:id="rId27"/>
    <p:sldLayoutId id="2147494823" r:id="rId28"/>
    <p:sldLayoutId id="2147494824" r:id="rId29"/>
    <p:sldLayoutId id="2147494825" r:id="rId30"/>
    <p:sldLayoutId id="2147494826" r:id="rId31"/>
    <p:sldLayoutId id="2147494827" r:id="rId32"/>
    <p:sldLayoutId id="2147494828" r:id="rId33"/>
    <p:sldLayoutId id="2147494829" r:id="rId34"/>
    <p:sldLayoutId id="2147494830" r:id="rId35"/>
    <p:sldLayoutId id="2147494831" r:id="rId36"/>
    <p:sldLayoutId id="2147494832" r:id="rId37"/>
    <p:sldLayoutId id="2147494833" r:id="rId38"/>
    <p:sldLayoutId id="2147494834" r:id="rId39"/>
    <p:sldLayoutId id="2147494835" r:id="rId40"/>
    <p:sldLayoutId id="2147494836" r:id="rId41"/>
    <p:sldLayoutId id="2147494837" r:id="rId42"/>
    <p:sldLayoutId id="2147494838" r:id="rId43"/>
    <p:sldLayoutId id="2147494839" r:id="rId44"/>
    <p:sldLayoutId id="2147494840" r:id="rId45"/>
    <p:sldLayoutId id="2147494841" r:id="rId46"/>
    <p:sldLayoutId id="2147494842" r:id="rId47"/>
    <p:sldLayoutId id="2147494843" r:id="rId48"/>
    <p:sldLayoutId id="2147494844" r:id="rId49"/>
    <p:sldLayoutId id="2147494845" r:id="rId50"/>
    <p:sldLayoutId id="2147494846" r:id="rId51"/>
    <p:sldLayoutId id="2147494847" r:id="rId52"/>
    <p:sldLayoutId id="2147494848" r:id="rId53"/>
    <p:sldLayoutId id="2147494849" r:id="rId54"/>
    <p:sldLayoutId id="2147494850" r:id="rId55"/>
    <p:sldLayoutId id="2147494851" r:id="rId56"/>
    <p:sldLayoutId id="2147494884" r:id="rId57"/>
    <p:sldLayoutId id="2147494852" r:id="rId58"/>
    <p:sldLayoutId id="2147494853" r:id="rId59"/>
    <p:sldLayoutId id="2147494854" r:id="rId60"/>
    <p:sldLayoutId id="2147494855" r:id="rId61"/>
    <p:sldLayoutId id="2147494856" r:id="rId62"/>
    <p:sldLayoutId id="2147494857" r:id="rId63"/>
    <p:sldLayoutId id="2147494885" r:id="rId64"/>
    <p:sldLayoutId id="2147494886" r:id="rId65"/>
    <p:sldLayoutId id="2147494887" r:id="rId66"/>
    <p:sldLayoutId id="2147494888" r:id="rId67"/>
    <p:sldLayoutId id="2147494889" r:id="rId68"/>
    <p:sldLayoutId id="2147494858" r:id="rId69"/>
    <p:sldLayoutId id="2147494859" r:id="rId70"/>
    <p:sldLayoutId id="2147494860" r:id="rId71"/>
    <p:sldLayoutId id="2147494861" r:id="rId72"/>
    <p:sldLayoutId id="2147494862" r:id="rId73"/>
    <p:sldLayoutId id="2147494863" r:id="rId74"/>
    <p:sldLayoutId id="2147494864" r:id="rId75"/>
    <p:sldLayoutId id="2147494865" r:id="rId76"/>
    <p:sldLayoutId id="2147494866" r:id="rId77"/>
    <p:sldLayoutId id="2147494867" r:id="rId78"/>
    <p:sldLayoutId id="2147494868" r:id="rId79"/>
    <p:sldLayoutId id="2147494869" r:id="rId80"/>
    <p:sldLayoutId id="2147494870" r:id="rId81"/>
    <p:sldLayoutId id="2147494871" r:id="rId82"/>
    <p:sldLayoutId id="2147494872" r:id="rId83"/>
    <p:sldLayoutId id="2147494873" r:id="rId84"/>
    <p:sldLayoutId id="2147494874" r:id="rId85"/>
    <p:sldLayoutId id="2147494875" r:id="rId86"/>
    <p:sldLayoutId id="2147494876" r:id="rId8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panose="020405020504050203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6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Picture 17">
            <a:extLst>
              <a:ext uri="{FF2B5EF4-FFF2-40B4-BE49-F238E27FC236}">
                <a16:creationId xmlns:a16="http://schemas.microsoft.com/office/drawing/2014/main" id="{72B6842C-5175-43D0-8EA5-287A139B0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0"/>
            <a:ext cx="1108923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DFF6662-26DC-4572-BC08-57E988D437C7}"/>
              </a:ext>
            </a:extLst>
          </p:cNvPr>
          <p:cNvCxnSpPr/>
          <p:nvPr/>
        </p:nvCxnSpPr>
        <p:spPr>
          <a:xfrm>
            <a:off x="5100638" y="5084763"/>
            <a:ext cx="558006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62BA997-2538-47BF-8732-E17312937C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5110545"/>
            <a:ext cx="4896544" cy="1584176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05FBAD7-A53A-329B-3891-F29B8B983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512" y="1173156"/>
            <a:ext cx="8280920" cy="2736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5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None/>
              <a:defRPr/>
            </a:pPr>
            <a:r>
              <a:rPr lang="en-US" altLang="en-US" sz="4400" b="1" dirty="0" err="1">
                <a:latin typeface="Antibiotice Regular" panose="02000000000000000000"/>
              </a:rPr>
              <a:t>Antibiotice</a:t>
            </a:r>
            <a:r>
              <a:rPr lang="en-US" altLang="en-US" sz="4400" b="1" dirty="0">
                <a:latin typeface="Antibiotice Regular" panose="02000000000000000000"/>
              </a:rPr>
              <a:t> S.A. in </a:t>
            </a:r>
            <a:r>
              <a:rPr lang="en-US" altLang="en-US" sz="4400" b="1" dirty="0" err="1">
                <a:latin typeface="Antibiotice Regular" panose="02000000000000000000"/>
              </a:rPr>
              <a:t>semestrul</a:t>
            </a:r>
            <a:r>
              <a:rPr lang="en-US" altLang="en-US" sz="4400" b="1" dirty="0">
                <a:latin typeface="Antibiotice Regular" panose="02000000000000000000"/>
              </a:rPr>
              <a:t> I </a:t>
            </a:r>
            <a:r>
              <a:rPr lang="en-US" altLang="en-US" sz="4400" b="1" dirty="0" err="1">
                <a:latin typeface="Antibiotice Regular" panose="02000000000000000000"/>
              </a:rPr>
              <a:t>anul</a:t>
            </a:r>
            <a:r>
              <a:rPr lang="en-US" altLang="en-US" sz="4400" b="1" dirty="0">
                <a:latin typeface="Antibiotice Regular" panose="02000000000000000000"/>
              </a:rPr>
              <a:t> 2023 parte din </a:t>
            </a:r>
            <a:r>
              <a:rPr lang="en-US" altLang="en-US" sz="4400" b="1" dirty="0" err="1">
                <a:latin typeface="Antibiotice Regular" panose="02000000000000000000"/>
              </a:rPr>
              <a:t>Planul</a:t>
            </a:r>
            <a:r>
              <a:rPr lang="en-US" altLang="en-US" sz="4400" b="1" dirty="0">
                <a:latin typeface="Antibiotice Regular" panose="02000000000000000000"/>
              </a:rPr>
              <a:t> de </a:t>
            </a:r>
            <a:r>
              <a:rPr lang="en-US" altLang="en-US" sz="4400" b="1" dirty="0" err="1">
                <a:latin typeface="Antibiotice Regular" panose="02000000000000000000"/>
              </a:rPr>
              <a:t>afaceri</a:t>
            </a:r>
            <a:r>
              <a:rPr lang="en-US" altLang="en-US" sz="4400" b="1" dirty="0">
                <a:latin typeface="Antibiotice Regular" panose="02000000000000000000"/>
              </a:rPr>
              <a:t> The future together</a:t>
            </a:r>
            <a:endParaRPr lang="en-US" altLang="en-US" sz="4000" b="1" dirty="0">
              <a:latin typeface="Antibiotice Regular" panose="02000000000000000000"/>
            </a:endParaRPr>
          </a:p>
        </p:txBody>
      </p:sp>
    </p:spTree>
  </p:cSld>
  <p:clrMapOvr>
    <a:masterClrMapping/>
  </p:clrMapOvr>
  <p:transition spd="slow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395DE09C-2970-3CE7-CF4F-993D921EC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1916832"/>
            <a:ext cx="480275" cy="48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8CABAE-BCA2-4682-9A93-5A0A96FBE58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248C5AD7-BCF4-484B-8A8C-AA5207450653}" type="slidenum">
              <a:rPr lang="uk-UA" altLang="ro-RO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uk-UA" altLang="ro-RO" dirty="0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4F0EE4-FF87-87B2-43F7-AD10A2B37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560" y="587735"/>
            <a:ext cx="921702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3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  <a:defRPr/>
            </a:pPr>
            <a:r>
              <a:rPr lang="en-US" altLang="en-US" sz="2400" b="1" dirty="0" err="1">
                <a:latin typeface="Antibiotice Regular" panose="02000000000000000000"/>
              </a:rPr>
              <a:t>Antibiotice</a:t>
            </a:r>
            <a:r>
              <a:rPr lang="en-US" altLang="en-US" sz="2400" b="1" dirty="0">
                <a:latin typeface="Antibiotice Regular" panose="02000000000000000000"/>
              </a:rPr>
              <a:t>, </a:t>
            </a:r>
            <a:r>
              <a:rPr lang="ro-RO" altLang="en-US" sz="2400" b="1" dirty="0">
                <a:latin typeface="Antibiotice Regular" panose="02000000000000000000"/>
              </a:rPr>
              <a:t>un brand rom</a:t>
            </a:r>
            <a:r>
              <a:rPr lang="en-US" altLang="en-US" sz="2400" b="1" dirty="0">
                <a:latin typeface="Antibiotice Regular" panose="02000000000000000000"/>
              </a:rPr>
              <a:t>a</a:t>
            </a:r>
            <a:r>
              <a:rPr lang="ro-RO" altLang="en-US" sz="2400" b="1" dirty="0">
                <a:latin typeface="Antibiotice Regular" panose="02000000000000000000"/>
              </a:rPr>
              <a:t>nesc recunoscut interna</a:t>
            </a:r>
            <a:r>
              <a:rPr lang="en-US" altLang="en-US" sz="2400" b="1" dirty="0">
                <a:latin typeface="Antibiotice Regular" panose="02000000000000000000"/>
              </a:rPr>
              <a:t>t</a:t>
            </a:r>
            <a:r>
              <a:rPr lang="ro-RO" altLang="en-US" sz="2400" b="1" dirty="0">
                <a:latin typeface="Antibiotice Regular" panose="02000000000000000000"/>
              </a:rPr>
              <a:t>ional</a:t>
            </a:r>
            <a:r>
              <a:rPr lang="en-US" altLang="en-US" sz="2400" b="1" dirty="0">
                <a:latin typeface="Antibiotice Regular" panose="0200000000000000000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2AE6FC-C011-5F11-CA7C-075E843A3B52}"/>
              </a:ext>
            </a:extLst>
          </p:cNvPr>
          <p:cNvSpPr txBox="1"/>
          <p:nvPr/>
        </p:nvSpPr>
        <p:spPr bwMode="auto">
          <a:xfrm>
            <a:off x="1685765" y="2204864"/>
            <a:ext cx="4338227" cy="132343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substan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active pe baz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biotehnologii derivate din streptomycines noursei pentru uz farmaceutic, detaliate </a:t>
            </a:r>
            <a:r>
              <a:rPr lang="en-US" sz="1600" b="1" kern="0" dirty="0" err="1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nistatin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compactat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nistatin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micronizat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 nistatin</a:t>
            </a:r>
            <a:r>
              <a:rPr lang="en-US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1600" b="1" kern="0" dirty="0">
                <a:solidFill>
                  <a:schemeClr val="bg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standard</a:t>
            </a:r>
            <a:endParaRPr lang="en-US" sz="1600" b="1" kern="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8D2A0D-C804-46E8-1361-B710BD7045E4}"/>
              </a:ext>
            </a:extLst>
          </p:cNvPr>
          <p:cNvSpPr txBox="1"/>
          <p:nvPr/>
        </p:nvSpPr>
        <p:spPr bwMode="auto">
          <a:xfrm>
            <a:off x="6795710" y="1444714"/>
            <a:ext cx="3447858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2000" kern="0" dirty="0">
                <a:solidFill>
                  <a:srgbClr val="FFFFFF"/>
                </a:solidFill>
                <a:latin typeface="Trebuchet MS" panose="020B0603020202020204" pitchFamily="34" charset="0"/>
              </a:rPr>
              <a:t>Produse finite</a:t>
            </a:r>
          </a:p>
        </p:txBody>
      </p:sp>
      <p:sp>
        <p:nvSpPr>
          <p:cNvPr id="12" name="TextBox 38">
            <a:extLst>
              <a:ext uri="{FF2B5EF4-FFF2-40B4-BE49-F238E27FC236}">
                <a16:creationId xmlns:a16="http://schemas.microsoft.com/office/drawing/2014/main" id="{11176CEC-9D59-76A8-72EA-3B7EB2F6A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2" y="3933056"/>
            <a:ext cx="64807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000" b="1" kern="0" dirty="0">
                <a:solidFill>
                  <a:srgbClr val="C00000"/>
                </a:solidFill>
                <a:latin typeface="Trebuchet MS" panose="020B0603020202020204" pitchFamily="34" charset="0"/>
              </a:rPr>
              <a:t>#1</a:t>
            </a:r>
            <a:r>
              <a:rPr lang="ro-RO" altLang="en-US" sz="2000" b="1" kern="0" dirty="0">
                <a:solidFill>
                  <a:srgbClr val="C00000"/>
                </a:solidFill>
                <a:latin typeface="Trebuchet MS" panose="020B0603020202020204" pitchFamily="34" charset="0"/>
              </a:rPr>
              <a:t> </a:t>
            </a:r>
            <a:endParaRPr lang="uk-UA" altLang="en-US" sz="2000" b="1" kern="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6" name="Straight Connector 23">
            <a:extLst>
              <a:ext uri="{FF2B5EF4-FFF2-40B4-BE49-F238E27FC236}">
                <a16:creationId xmlns:a16="http://schemas.microsoft.com/office/drawing/2014/main" id="{B3E04AD6-22C5-3D45-C73A-2DC347D0287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67608" y="4501241"/>
            <a:ext cx="2664296" cy="0"/>
          </a:xfrm>
          <a:prstGeom prst="line">
            <a:avLst/>
          </a:prstGeom>
          <a:noFill/>
          <a:ln w="25400" cap="sq" algn="ctr">
            <a:solidFill>
              <a:srgbClr val="8AA1AC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27">
            <a:extLst>
              <a:ext uri="{FF2B5EF4-FFF2-40B4-BE49-F238E27FC236}">
                <a16:creationId xmlns:a16="http://schemas.microsoft.com/office/drawing/2014/main" id="{B82A164A-7D1F-93EF-21E6-CE694636B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528" y="4581128"/>
            <a:ext cx="3836987" cy="8309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kern="0" dirty="0" err="1">
                <a:solidFill>
                  <a:srgbClr val="242F38"/>
                </a:solidFill>
                <a:latin typeface="Antibiotice Regular" panose="02000000000000000000"/>
              </a:rPr>
              <a:t>Crestere</a:t>
            </a:r>
            <a:r>
              <a:rPr lang="en-US" altLang="en-US" sz="1600" kern="0" dirty="0">
                <a:solidFill>
                  <a:srgbClr val="242F38"/>
                </a:solidFill>
                <a:latin typeface="Antibiotice Regular" panose="02000000000000000000"/>
              </a:rPr>
              <a:t> </a:t>
            </a:r>
            <a:r>
              <a:rPr lang="en-US" altLang="en-US" sz="1600" kern="0" dirty="0" err="1">
                <a:solidFill>
                  <a:srgbClr val="242F38"/>
                </a:solidFill>
                <a:latin typeface="Antibiotice Regular" panose="02000000000000000000"/>
              </a:rPr>
              <a:t>valorica</a:t>
            </a:r>
            <a:endParaRPr lang="ro-RO" altLang="en-US" sz="1600" kern="0" dirty="0">
              <a:solidFill>
                <a:srgbClr val="242F38"/>
              </a:solidFill>
              <a:latin typeface="Antibiotice Medium" panose="0200000000000000000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altLang="en-US" sz="1600" kern="0" dirty="0">
                <a:solidFill>
                  <a:srgbClr val="242F38"/>
                </a:solidFill>
                <a:latin typeface="Antibiotice Medium" panose="02000000000000000000"/>
              </a:rPr>
              <a:t>cu </a:t>
            </a:r>
            <a:r>
              <a:rPr lang="en-US" altLang="en-US" sz="1600" kern="0" dirty="0">
                <a:solidFill>
                  <a:srgbClr val="00B050"/>
                </a:solidFill>
                <a:latin typeface="Antibiotice Regular" panose="02000000000000000000"/>
              </a:rPr>
              <a:t>12</a:t>
            </a:r>
            <a:r>
              <a:rPr lang="ro-RO" altLang="en-US" sz="1600" kern="0" dirty="0">
                <a:solidFill>
                  <a:srgbClr val="00B050"/>
                </a:solidFill>
                <a:latin typeface="Antibiotice Medium" panose="02000000000000000000"/>
              </a:rPr>
              <a:t>%</a:t>
            </a:r>
            <a:r>
              <a:rPr lang="ro-RO" altLang="en-US" sz="1600" kern="0" dirty="0">
                <a:solidFill>
                  <a:srgbClr val="242F38"/>
                </a:solidFill>
                <a:latin typeface="Antibiotice Medium" panose="02000000000000000000"/>
              </a:rPr>
              <a:t> </a:t>
            </a:r>
            <a:r>
              <a:rPr lang="en-US" altLang="en-US" sz="1600" kern="0" dirty="0" err="1">
                <a:solidFill>
                  <a:srgbClr val="242F38"/>
                </a:solidFill>
                <a:latin typeface="Antibiotice Regular" panose="02000000000000000000"/>
              </a:rPr>
              <a:t>comparativ</a:t>
            </a:r>
            <a:r>
              <a:rPr lang="en-US" altLang="en-US" sz="1600" kern="0" dirty="0">
                <a:solidFill>
                  <a:srgbClr val="242F38"/>
                </a:solidFill>
                <a:latin typeface="Antibiotice Regular" panose="02000000000000000000"/>
              </a:rPr>
              <a:t> cu</a:t>
            </a:r>
            <a:r>
              <a:rPr lang="ro-RO" altLang="en-US" sz="1600" kern="0" dirty="0">
                <a:solidFill>
                  <a:srgbClr val="242F38"/>
                </a:solidFill>
                <a:latin typeface="Antibiotice Medium" panose="0200000000000000000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kern="0" dirty="0" err="1">
                <a:solidFill>
                  <a:srgbClr val="242F38"/>
                </a:solidFill>
                <a:latin typeface="Antibiotice Regular" panose="02000000000000000000"/>
              </a:rPr>
              <a:t>Sem</a:t>
            </a:r>
            <a:r>
              <a:rPr lang="ro-RO" altLang="en-US" sz="1600" kern="0" dirty="0">
                <a:solidFill>
                  <a:srgbClr val="242F38"/>
                </a:solidFill>
                <a:latin typeface="Antibiotice Regular" panose="02000000000000000000"/>
              </a:rPr>
              <a:t>estrul</a:t>
            </a:r>
            <a:r>
              <a:rPr lang="en-US" altLang="en-US" sz="1600" kern="0" dirty="0">
                <a:solidFill>
                  <a:srgbClr val="242F38"/>
                </a:solidFill>
                <a:latin typeface="Antibiotice Regular" panose="02000000000000000000"/>
              </a:rPr>
              <a:t> I 2022</a:t>
            </a:r>
            <a:endParaRPr lang="uk-UA" altLang="en-US" sz="1600" kern="0" dirty="0">
              <a:solidFill>
                <a:srgbClr val="242F38"/>
              </a:solidFill>
              <a:latin typeface="Antibiotice Medium" panose="02000000000000000000"/>
            </a:endParaRPr>
          </a:p>
        </p:txBody>
      </p:sp>
      <p:sp>
        <p:nvSpPr>
          <p:cNvPr id="21" name="TextBox 27">
            <a:extLst>
              <a:ext uri="{FF2B5EF4-FFF2-40B4-BE49-F238E27FC236}">
                <a16:creationId xmlns:a16="http://schemas.microsoft.com/office/drawing/2014/main" id="{14648535-9475-4DB2-3542-D6695E8BD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544" y="3861048"/>
            <a:ext cx="3836987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b="1" kern="0" dirty="0" err="1">
                <a:solidFill>
                  <a:srgbClr val="242F38"/>
                </a:solidFill>
                <a:latin typeface="Antibiotice Regular" panose="02000000000000000000"/>
              </a:rPr>
              <a:t>Consolidarea</a:t>
            </a:r>
            <a:r>
              <a:rPr lang="en-US" altLang="en-US" sz="1600" b="1" kern="0" dirty="0">
                <a:solidFill>
                  <a:srgbClr val="242F38"/>
                </a:solidFill>
                <a:latin typeface="Antibiotice Regular" panose="02000000000000000000"/>
              </a:rPr>
              <a:t> </a:t>
            </a:r>
            <a:r>
              <a:rPr lang="en-US" altLang="en-US" sz="1600" b="1" kern="0" dirty="0" err="1">
                <a:solidFill>
                  <a:srgbClr val="242F38"/>
                </a:solidFill>
                <a:latin typeface="Antibiotice Regular" panose="02000000000000000000"/>
              </a:rPr>
              <a:t>pozi</a:t>
            </a:r>
            <a:r>
              <a:rPr lang="en-US" altLang="en-US" sz="1600" b="1" kern="0" dirty="0" err="1">
                <a:solidFill>
                  <a:srgbClr val="242F38"/>
                </a:solidFill>
                <a:latin typeface="Antibiotice Medium" panose="02000000000000000000"/>
              </a:rPr>
              <a:t>t</a:t>
            </a:r>
            <a:r>
              <a:rPr lang="ro-RO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iei de lider mondial</a:t>
            </a:r>
            <a:endParaRPr lang="uk-UA" altLang="en-US" sz="1600" b="1" kern="0" dirty="0">
              <a:solidFill>
                <a:srgbClr val="242F38"/>
              </a:solidFill>
              <a:latin typeface="Antibiotice Medium" panose="02000000000000000000"/>
            </a:endParaRPr>
          </a:p>
        </p:txBody>
      </p:sp>
      <p:sp>
        <p:nvSpPr>
          <p:cNvPr id="22" name="TextBox 28">
            <a:extLst>
              <a:ext uri="{FF2B5EF4-FFF2-40B4-BE49-F238E27FC236}">
                <a16:creationId xmlns:a16="http://schemas.microsoft.com/office/drawing/2014/main" id="{6AB35BD4-52E0-4CBE-C1D7-1773993F4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9948" y="2020778"/>
            <a:ext cx="3238500" cy="40011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2000" kern="0" dirty="0">
                <a:latin typeface="Trebuchet MS" panose="020B0603020202020204" pitchFamily="34" charset="0"/>
              </a:rPr>
              <a:t>69,9 mil. lei</a:t>
            </a:r>
            <a:endParaRPr lang="uk-UA" altLang="en-US" sz="2000" kern="0" dirty="0">
              <a:latin typeface="Trebuchet MS" panose="020B0603020202020204" pitchFamily="34" charset="0"/>
            </a:endParaRPr>
          </a:p>
        </p:txBody>
      </p:sp>
      <p:cxnSp>
        <p:nvCxnSpPr>
          <p:cNvPr id="23" name="Straight Connector 23">
            <a:extLst>
              <a:ext uri="{FF2B5EF4-FFF2-40B4-BE49-F238E27FC236}">
                <a16:creationId xmlns:a16="http://schemas.microsoft.com/office/drawing/2014/main" id="{B742F54F-5705-F0CD-8111-51DA05950A0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12270" y="2420888"/>
            <a:ext cx="2240114" cy="0"/>
          </a:xfrm>
          <a:prstGeom prst="line">
            <a:avLst/>
          </a:prstGeom>
          <a:noFill/>
          <a:ln w="25400" cap="sq" algn="ctr">
            <a:solidFill>
              <a:srgbClr val="8AA1AC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extBox 27">
            <a:extLst>
              <a:ext uri="{FF2B5EF4-FFF2-40B4-BE49-F238E27FC236}">
                <a16:creationId xmlns:a16="http://schemas.microsoft.com/office/drawing/2014/main" id="{18C889F4-DA05-0AF2-CAD3-CEB414E8C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064" y="2484185"/>
            <a:ext cx="357150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en-US" sz="1600" b="1" kern="0" dirty="0" err="1">
                <a:solidFill>
                  <a:srgbClr val="242F38"/>
                </a:solidFill>
                <a:latin typeface="Antibiotice Medium" panose="02000000000000000000"/>
              </a:rPr>
              <a:t>Valoare</a:t>
            </a:r>
            <a:r>
              <a:rPr lang="en-GB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 v</a:t>
            </a:r>
            <a:r>
              <a:rPr lang="en-US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a</a:t>
            </a:r>
            <a:r>
              <a:rPr lang="en-GB" altLang="en-US" sz="1600" b="1" kern="0" dirty="0" err="1">
                <a:solidFill>
                  <a:srgbClr val="242F38"/>
                </a:solidFill>
                <a:latin typeface="Antibiotice Medium" panose="02000000000000000000"/>
              </a:rPr>
              <a:t>nz</a:t>
            </a:r>
            <a:r>
              <a:rPr lang="en-US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a</a:t>
            </a:r>
            <a:r>
              <a:rPr lang="en-GB" altLang="en-US" sz="1600" b="1" kern="0" dirty="0" err="1">
                <a:solidFill>
                  <a:srgbClr val="242F38"/>
                </a:solidFill>
                <a:latin typeface="Antibiotice Medium" panose="02000000000000000000"/>
              </a:rPr>
              <a:t>ri</a:t>
            </a:r>
            <a:r>
              <a:rPr lang="en-GB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 de </a:t>
            </a:r>
            <a:r>
              <a:rPr lang="en-GB" altLang="en-US" sz="1600" b="1" kern="0" dirty="0" err="1">
                <a:solidFill>
                  <a:srgbClr val="242F38"/>
                </a:solidFill>
                <a:latin typeface="Antibiotice Medium" panose="02000000000000000000"/>
              </a:rPr>
              <a:t>produse</a:t>
            </a:r>
            <a:r>
              <a:rPr lang="en-GB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 finite </a:t>
            </a:r>
            <a:r>
              <a:rPr lang="ro-RO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livrate pe pie</a:t>
            </a:r>
            <a:r>
              <a:rPr lang="en-US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t</a:t>
            </a:r>
            <a:r>
              <a:rPr lang="ro-RO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ele interna</a:t>
            </a:r>
            <a:r>
              <a:rPr lang="en-US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t</a:t>
            </a:r>
            <a:r>
              <a:rPr lang="ro-RO" altLang="en-US" sz="1600" b="1" kern="0" dirty="0">
                <a:solidFill>
                  <a:srgbClr val="242F38"/>
                </a:solidFill>
                <a:latin typeface="Antibiotice Medium" panose="02000000000000000000"/>
              </a:rPr>
              <a:t>ionale</a:t>
            </a:r>
            <a:endParaRPr lang="uk-UA" altLang="en-US" sz="1600" b="1" kern="0" dirty="0">
              <a:solidFill>
                <a:srgbClr val="242F38"/>
              </a:solidFill>
              <a:latin typeface="Antibiotice Medium" panose="02000000000000000000"/>
            </a:endParaRPr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AE2920FD-C85C-1B10-4AD6-2EFBAE6388ED}"/>
              </a:ext>
            </a:extLst>
          </p:cNvPr>
          <p:cNvSpPr/>
          <p:nvPr/>
        </p:nvSpPr>
        <p:spPr>
          <a:xfrm>
            <a:off x="7603877" y="3140968"/>
            <a:ext cx="1732483" cy="716150"/>
          </a:xfrm>
          <a:prstGeom prst="flowChartConnector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>
                <a:latin typeface="Trebuchet MS" panose="020B0603020202020204" pitchFamily="34" charset="0"/>
              </a:rPr>
              <a:t>+</a:t>
            </a:r>
            <a:r>
              <a:rPr lang="en-US" sz="2400" dirty="0">
                <a:latin typeface="Trebuchet MS" panose="020B0603020202020204" pitchFamily="34" charset="0"/>
              </a:rPr>
              <a:t>37</a:t>
            </a:r>
            <a:r>
              <a:rPr lang="ro-RO" sz="2400" dirty="0">
                <a:latin typeface="Trebuchet MS" panose="020B0603020202020204" pitchFamily="34" charset="0"/>
              </a:rPr>
              <a:t>%</a:t>
            </a:r>
            <a:endParaRPr lang="ro-RO" sz="2400" dirty="0"/>
          </a:p>
        </p:txBody>
      </p:sp>
      <p:sp>
        <p:nvSpPr>
          <p:cNvPr id="26" name="TextBox 27">
            <a:extLst>
              <a:ext uri="{FF2B5EF4-FFF2-40B4-BE49-F238E27FC236}">
                <a16:creationId xmlns:a16="http://schemas.microsoft.com/office/drawing/2014/main" id="{753484E7-B439-4E8A-BAD9-FD862F81B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057" y="3933056"/>
            <a:ext cx="3888432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altLang="en-US" sz="1600" b="1" kern="0" dirty="0">
                <a:solidFill>
                  <a:srgbClr val="242F38"/>
                </a:solidFill>
                <a:latin typeface="Antibiotice Regular" panose="02000000000000000000"/>
              </a:rPr>
              <a:t>Cre</a:t>
            </a:r>
            <a:r>
              <a:rPr lang="en-US" altLang="en-US" sz="1600" b="1" kern="0" dirty="0">
                <a:solidFill>
                  <a:srgbClr val="242F38"/>
                </a:solidFill>
                <a:latin typeface="Antibiotice Regular" panose="02000000000000000000"/>
              </a:rPr>
              <a:t>s</a:t>
            </a:r>
            <a:r>
              <a:rPr lang="ro-RO" altLang="en-US" sz="1600" b="1" kern="0" dirty="0">
                <a:solidFill>
                  <a:srgbClr val="242F38"/>
                </a:solidFill>
                <a:latin typeface="Antibiotice Regular" panose="02000000000000000000"/>
              </a:rPr>
              <a:t>tere comparativ cu </a:t>
            </a:r>
            <a:r>
              <a:rPr lang="en-US" altLang="en-US" sz="1600" b="1" kern="0" dirty="0" err="1">
                <a:solidFill>
                  <a:srgbClr val="242F38"/>
                </a:solidFill>
                <a:latin typeface="Antibiotice Regular" panose="02000000000000000000"/>
              </a:rPr>
              <a:t>Sem</a:t>
            </a:r>
            <a:r>
              <a:rPr lang="ro-RO" altLang="en-US" sz="1600" b="1" kern="0" dirty="0">
                <a:solidFill>
                  <a:srgbClr val="242F38"/>
                </a:solidFill>
                <a:latin typeface="Antibiotice Regular" panose="02000000000000000000"/>
              </a:rPr>
              <a:t>estrul</a:t>
            </a:r>
            <a:r>
              <a:rPr lang="en-US" altLang="en-US" sz="1600" b="1" kern="0" dirty="0">
                <a:solidFill>
                  <a:srgbClr val="242F38"/>
                </a:solidFill>
                <a:latin typeface="Antibiotice Regular" panose="02000000000000000000"/>
              </a:rPr>
              <a:t> I 2022</a:t>
            </a:r>
            <a:endParaRPr lang="uk-UA" altLang="en-US" sz="1600" b="1" kern="0" dirty="0">
              <a:solidFill>
                <a:srgbClr val="242F38"/>
              </a:solidFill>
              <a:latin typeface="Antibiotice Regular" panose="0200000000000000000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A1640CE-EC97-5D89-8317-FE524DBB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6080" y="4634552"/>
            <a:ext cx="3380081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o-RO" sz="1400" kern="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lansarea de produse </a:t>
            </a:r>
            <a:r>
              <a:rPr lang="en-US" sz="1400" kern="0" dirty="0" err="1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o-RO" sz="1400" kern="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perioada urm</a:t>
            </a:r>
            <a:r>
              <a:rPr lang="en-US" sz="1400" kern="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1400" kern="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toare pe pie</a:t>
            </a:r>
            <a:r>
              <a:rPr lang="en-US" sz="1400" kern="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o-RO" sz="1400" kern="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precum Polonia, Germania, Italia, Spania.</a:t>
            </a:r>
            <a:endParaRPr lang="ro-RO" altLang="en-US" sz="1400" b="1" kern="0" dirty="0">
              <a:solidFill>
                <a:srgbClr val="242F38"/>
              </a:solidFill>
              <a:latin typeface="Antibiotice Medium" panose="02000000000000000000"/>
            </a:endParaRPr>
          </a:p>
        </p:txBody>
      </p:sp>
      <p:cxnSp>
        <p:nvCxnSpPr>
          <p:cNvPr id="29" name="Straight Connector 23">
            <a:extLst>
              <a:ext uri="{FF2B5EF4-FFF2-40B4-BE49-F238E27FC236}">
                <a16:creationId xmlns:a16="http://schemas.microsoft.com/office/drawing/2014/main" id="{67B8D0E5-E41B-C812-CACA-9DE5452C263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92144" y="4509120"/>
            <a:ext cx="2240114" cy="0"/>
          </a:xfrm>
          <a:prstGeom prst="line">
            <a:avLst/>
          </a:prstGeom>
          <a:noFill/>
          <a:ln w="25400" cap="sq" algn="ctr">
            <a:solidFill>
              <a:srgbClr val="8AA1AC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631504" y="691803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16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2">
            <a:extLst>
              <a:ext uri="{FF2B5EF4-FFF2-40B4-BE49-F238E27FC236}">
                <a16:creationId xmlns:a16="http://schemas.microsoft.com/office/drawing/2014/main" id="{9CA1E4DE-5BAF-92A3-CAAD-EA4E2FE07559}"/>
              </a:ext>
            </a:extLst>
          </p:cNvPr>
          <p:cNvSpPr>
            <a:spLocks noGrp="1" noChangeArrowheads="1"/>
          </p:cNvSpPr>
          <p:nvPr>
            <p:ph type="sldNum" sz="quarter" idx="2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336193-BB04-4ECC-A038-996926F715A9}" type="slidenum">
              <a:rPr lang="uk-UA" altLang="ro-RO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11</a:t>
            </a:fld>
            <a:endParaRPr lang="uk-UA" altLang="ro-RO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9715F182-51C7-C078-EB16-450FA428D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568" y="620688"/>
            <a:ext cx="888339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o-RO" altLang="en-US" b="1" dirty="0">
                <a:latin typeface="Antibiotice Regular" panose="02000000000000000000"/>
              </a:rPr>
              <a:t> </a:t>
            </a:r>
            <a:r>
              <a:rPr lang="en-US" altLang="en-US" sz="2400" b="1" dirty="0" err="1">
                <a:latin typeface="Antibiotice Regular" panose="02000000000000000000"/>
              </a:rPr>
              <a:t>Antibiotice</a:t>
            </a:r>
            <a:r>
              <a:rPr lang="en-US" altLang="en-US" sz="2400" b="1" dirty="0">
                <a:latin typeface="Antibiotice Regular" panose="02000000000000000000"/>
              </a:rPr>
              <a:t> - </a:t>
            </a:r>
            <a:r>
              <a:rPr lang="en-US" altLang="en-US" sz="2400" b="1" dirty="0" err="1">
                <a:latin typeface="Antibiotice Regular" panose="02000000000000000000"/>
              </a:rPr>
              <a:t>structur</a:t>
            </a:r>
            <a:r>
              <a:rPr lang="ro-RO" altLang="en-US" sz="2400" b="1" dirty="0">
                <a:latin typeface="Antibiotice Regular" panose="02000000000000000000"/>
              </a:rPr>
              <a:t>a</a:t>
            </a:r>
            <a:r>
              <a:rPr lang="en-US" altLang="en-US" sz="2400" b="1" dirty="0">
                <a:latin typeface="Antibiotice Regular" panose="02000000000000000000"/>
              </a:rPr>
              <a:t> de </a:t>
            </a:r>
            <a:r>
              <a:rPr lang="en-US" altLang="en-US" sz="2400" b="1" dirty="0" err="1">
                <a:latin typeface="Antibiotice Regular" panose="02000000000000000000"/>
              </a:rPr>
              <a:t>fabricatie</a:t>
            </a:r>
            <a:r>
              <a:rPr lang="en-US" altLang="en-US" sz="2400" b="1" dirty="0">
                <a:latin typeface="Antibiotice Regular" panose="02000000000000000000"/>
              </a:rPr>
              <a:t> </a:t>
            </a:r>
            <a:r>
              <a:rPr lang="en-US" altLang="en-US" sz="2400" b="1" dirty="0" err="1">
                <a:latin typeface="Antibiotice Regular" panose="02000000000000000000"/>
              </a:rPr>
              <a:t>echilibrata</a:t>
            </a:r>
            <a:r>
              <a:rPr lang="en-US" altLang="en-US" sz="2400" b="1" dirty="0">
                <a:latin typeface="Antibiotice Regular" panose="02000000000000000000"/>
              </a:rPr>
              <a:t> </a:t>
            </a:r>
            <a:r>
              <a:rPr lang="en-US" altLang="en-US" sz="2400" b="1" dirty="0" err="1">
                <a:latin typeface="Antibiotice Regular" panose="02000000000000000000"/>
              </a:rPr>
              <a:t>si</a:t>
            </a:r>
            <a:r>
              <a:rPr lang="en-US" altLang="en-US" sz="2400" b="1" dirty="0">
                <a:latin typeface="Antibiotice Regular" panose="02000000000000000000"/>
              </a:rPr>
              <a:t> </a:t>
            </a:r>
            <a:r>
              <a:rPr lang="en-US" altLang="en-US" sz="2400" b="1" dirty="0" err="1">
                <a:latin typeface="Antibiotice Regular" panose="02000000000000000000"/>
              </a:rPr>
              <a:t>dinamica</a:t>
            </a:r>
            <a:endParaRPr lang="en-US" altLang="en-US" sz="2400" b="1" dirty="0">
              <a:latin typeface="Antibiotice Regular" panose="0200000000000000000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8C408F-C2F7-F839-EC45-09776DA0991B}"/>
              </a:ext>
            </a:extLst>
          </p:cNvPr>
          <p:cNvSpPr txBox="1"/>
          <p:nvPr/>
        </p:nvSpPr>
        <p:spPr>
          <a:xfrm>
            <a:off x="2279576" y="2132856"/>
            <a:ext cx="79928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1400" b="1" i="0" u="none" strike="noStrike" kern="1200" cap="none" baseline="0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r>
              <a:rPr lang="en-US" sz="1600" dirty="0" err="1">
                <a:solidFill>
                  <a:srgbClr val="000000"/>
                </a:solidFill>
                <a:latin typeface="Antibiotice Regular" panose="02000000000000000000"/>
              </a:rPr>
              <a:t>Valoarea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product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i</a:t>
            </a:r>
            <a:r>
              <a:rPr lang="en-US" sz="1600" dirty="0" err="1">
                <a:solidFill>
                  <a:srgbClr val="000000"/>
                </a:solidFill>
                <a:latin typeface="Antibiotice Regular" panose="02000000000000000000"/>
              </a:rPr>
              <a:t>ei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ntibiotice Regular" panose="02000000000000000000"/>
              </a:rPr>
              <a:t>fabricat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e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î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n 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Semestrul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I 2023 pe site-urile </a:t>
            </a:r>
            <a:r>
              <a:rPr lang="en-US" sz="1600" dirty="0" err="1">
                <a:solidFill>
                  <a:srgbClr val="000000"/>
                </a:solidFill>
                <a:latin typeface="Antibiotice Regular" panose="02000000000000000000"/>
              </a:rPr>
              <a:t>proprii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ntibiotice Regular" panose="02000000000000000000"/>
              </a:rPr>
              <a:t>este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</a:t>
            </a:r>
            <a:endParaRPr lang="ro-RO" sz="1600" dirty="0">
              <a:solidFill>
                <a:srgbClr val="000000"/>
              </a:solidFill>
              <a:latin typeface="Antibiotice Regular" panose="02000000000000000000"/>
            </a:endParaRPr>
          </a:p>
          <a:p>
            <a:pPr algn="ctr" rtl="0">
              <a:defRPr sz="1400" b="1" i="0" u="none" strike="noStrike" kern="1200" cap="none" baseline="0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de 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355,6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mil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ioane 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lei, </a:t>
            </a:r>
          </a:p>
          <a:p>
            <a:pPr algn="ctr" rtl="0">
              <a:defRPr sz="1400" b="1" i="0" u="none" strike="noStrike" kern="1200" cap="none" baseline="0">
                <a:solidFill>
                  <a:prstClr val="black">
                    <a:lumMod val="65000"/>
                    <a:lumOff val="35000"/>
                  </a:prstClr>
                </a:solidFill>
                <a:latin typeface="Trebuchet MS" panose="020B0603020202020204" pitchFamily="34" charset="0"/>
                <a:ea typeface="+mn-ea"/>
                <a:cs typeface="+mn-cs"/>
              </a:defRPr>
            </a:pPr>
            <a:r>
              <a:rPr lang="en-US" sz="1600" dirty="0" err="1">
                <a:solidFill>
                  <a:srgbClr val="000000"/>
                </a:solidFill>
                <a:latin typeface="Antibiotice Regular" panose="02000000000000000000"/>
              </a:rPr>
              <a:t>mai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mare cu 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9,7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% 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comparativ cu </a:t>
            </a:r>
            <a:r>
              <a:rPr lang="en-US" sz="1600" dirty="0" err="1">
                <a:solidFill>
                  <a:srgbClr val="000000"/>
                </a:solidFill>
                <a:latin typeface="Antibiotice Regular" panose="02000000000000000000"/>
              </a:rPr>
              <a:t>cea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ntibiotice Regular" panose="02000000000000000000"/>
              </a:rPr>
              <a:t>realizata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î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n </a:t>
            </a:r>
            <a:r>
              <a:rPr lang="en-GB" sz="1600" dirty="0">
                <a:solidFill>
                  <a:srgbClr val="000000"/>
                </a:solidFill>
                <a:latin typeface="Antibiotice Regular" panose="02000000000000000000"/>
              </a:rPr>
              <a:t>s</a:t>
            </a:r>
            <a:r>
              <a:rPr lang="ro-RO" sz="1600" dirty="0">
                <a:solidFill>
                  <a:srgbClr val="000000"/>
                </a:solidFill>
                <a:latin typeface="Antibiotice Regular" panose="02000000000000000000"/>
              </a:rPr>
              <a:t>emestrul I</a:t>
            </a:r>
            <a:r>
              <a:rPr lang="en-US" sz="1600" dirty="0">
                <a:solidFill>
                  <a:srgbClr val="000000"/>
                </a:solidFill>
                <a:latin typeface="Antibiotice Regular" panose="02000000000000000000"/>
              </a:rPr>
              <a:t> 2022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E50CA0-BAF7-9CC1-DA95-0221C2974D1E}"/>
              </a:ext>
            </a:extLst>
          </p:cNvPr>
          <p:cNvGrpSpPr/>
          <p:nvPr/>
        </p:nvGrpSpPr>
        <p:grpSpPr>
          <a:xfrm>
            <a:off x="4007768" y="1412776"/>
            <a:ext cx="4284093" cy="538884"/>
            <a:chOff x="2676526" y="1750219"/>
            <a:chExt cx="4284093" cy="538884"/>
          </a:xfrm>
        </p:grpSpPr>
        <p:grpSp>
          <p:nvGrpSpPr>
            <p:cNvPr id="27655" name="Group 1">
              <a:extLst>
                <a:ext uri="{FF2B5EF4-FFF2-40B4-BE49-F238E27FC236}">
                  <a16:creationId xmlns:a16="http://schemas.microsoft.com/office/drawing/2014/main" id="{AF43485F-E137-F0CD-3A0C-C8EEFBD26B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6526" y="1750219"/>
              <a:ext cx="2789548" cy="538884"/>
              <a:chOff x="2800441" y="1221337"/>
              <a:chExt cx="3482293" cy="713236"/>
            </a:xfrm>
          </p:grpSpPr>
          <p:grpSp>
            <p:nvGrpSpPr>
              <p:cNvPr id="27664" name="Group 17">
                <a:extLst>
                  <a:ext uri="{FF2B5EF4-FFF2-40B4-BE49-F238E27FC236}">
                    <a16:creationId xmlns:a16="http://schemas.microsoft.com/office/drawing/2014/main" id="{65F200F8-9886-E05C-1820-F38ADBE246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72000" y="1226687"/>
                <a:ext cx="1710734" cy="707886"/>
                <a:chOff x="2500864" y="1420280"/>
                <a:chExt cx="1710734" cy="707886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107F3FB5-8B55-A4AE-8A40-9E9556701E30}"/>
                    </a:ext>
                  </a:extLst>
                </p:cNvPr>
                <p:cNvSpPr/>
                <p:nvPr/>
              </p:nvSpPr>
              <p:spPr>
                <a:xfrm>
                  <a:off x="2500864" y="1420280"/>
                  <a:ext cx="1710734" cy="70788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C00000"/>
                  </a:solidFill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350">
                    <a:solidFill>
                      <a:srgbClr val="000000"/>
                    </a:solidFill>
                    <a:latin typeface="Calibri Light"/>
                  </a:endParaRP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DF3E4855-2999-F795-723B-0079C04DA7A5}"/>
                    </a:ext>
                  </a:extLst>
                </p:cNvPr>
                <p:cNvSpPr txBox="1"/>
                <p:nvPr/>
              </p:nvSpPr>
              <p:spPr>
                <a:xfrm>
                  <a:off x="2602956" y="1482539"/>
                  <a:ext cx="1467435" cy="615940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57785" dist="33020" dir="318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rightRoom" dir="t">
                    <a:rot lat="0" lon="0" rev="600000"/>
                  </a:lightRig>
                </a:scene3d>
                <a:sp3d prstMaterial="metal">
                  <a:bevelT w="38100" h="57150" prst="angle"/>
                </a:sp3d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1200" b="1" dirty="0">
                      <a:solidFill>
                        <a:srgbClr val="C00000"/>
                      </a:solidFill>
                      <a:latin typeface="Antibiotice Regular" panose="02000000000000000000"/>
                    </a:rPr>
                    <a:t>8</a:t>
                  </a:r>
                  <a:r>
                    <a:rPr lang="en-US" sz="1200" b="1" dirty="0">
                      <a:solidFill>
                        <a:srgbClr val="000000"/>
                      </a:solidFill>
                      <a:latin typeface="Antibiotice Regular" panose="02000000000000000000"/>
                    </a:rPr>
                    <a:t> </a:t>
                  </a:r>
                  <a:r>
                    <a:rPr lang="ro-RO" sz="1200" b="1" dirty="0">
                      <a:solidFill>
                        <a:srgbClr val="000000"/>
                      </a:solidFill>
                      <a:latin typeface="Antibiotice Regular" panose="02000000000000000000"/>
                    </a:rPr>
                    <a:t>fluxuri</a:t>
                  </a:r>
                  <a:r>
                    <a:rPr lang="en-US" sz="1200" b="1" dirty="0">
                      <a:solidFill>
                        <a:srgbClr val="000000"/>
                      </a:solidFill>
                      <a:latin typeface="Antibiotice Regular" panose="02000000000000000000"/>
                    </a:rPr>
                    <a:t> de </a:t>
                  </a:r>
                  <a:r>
                    <a:rPr lang="en-US" sz="1200" b="1" dirty="0" err="1">
                      <a:solidFill>
                        <a:srgbClr val="000000"/>
                      </a:solidFill>
                      <a:latin typeface="Antibiotice Regular" panose="02000000000000000000"/>
                    </a:rPr>
                    <a:t>fabricatie</a:t>
                  </a:r>
                  <a:endParaRPr lang="en-US" sz="1200" b="1" dirty="0">
                    <a:solidFill>
                      <a:srgbClr val="000000"/>
                    </a:solidFill>
                    <a:latin typeface="Antibiotice Regular" panose="02000000000000000000"/>
                  </a:endParaRPr>
                </a:p>
              </p:txBody>
            </p:sp>
          </p:grpSp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B9B26757-7812-6AA3-618F-E3CCF44EE28B}"/>
                  </a:ext>
                </a:extLst>
              </p:cNvPr>
              <p:cNvSpPr/>
              <p:nvPr/>
            </p:nvSpPr>
            <p:spPr>
              <a:xfrm>
                <a:off x="2800441" y="1221337"/>
                <a:ext cx="1710734" cy="70788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C00000"/>
                </a:solidFill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>
                  <a:solidFill>
                    <a:srgbClr val="000000"/>
                  </a:solidFill>
                  <a:latin typeface="Calibri Light"/>
                </a:endParaRPr>
              </a:p>
            </p:txBody>
          </p:sp>
          <p:sp>
            <p:nvSpPr>
              <p:cNvPr id="15" name="TextBox 12">
                <a:extLst>
                  <a:ext uri="{FF2B5EF4-FFF2-40B4-BE49-F238E27FC236}">
                    <a16:creationId xmlns:a16="http://schemas.microsoft.com/office/drawing/2014/main" id="{A9059FB0-048F-3BA5-E524-93EA2E217C8D}"/>
                  </a:ext>
                </a:extLst>
              </p:cNvPr>
              <p:cNvSpPr txBox="1"/>
              <p:nvPr/>
            </p:nvSpPr>
            <p:spPr>
              <a:xfrm>
                <a:off x="2963358" y="1282892"/>
                <a:ext cx="1467435" cy="61594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o-RO" sz="1200" b="1" dirty="0">
                    <a:solidFill>
                      <a:srgbClr val="C00000"/>
                    </a:solidFill>
                    <a:latin typeface="Antibiotice Regular" panose="02000000000000000000"/>
                  </a:rPr>
                  <a:t>3</a:t>
                </a:r>
                <a:r>
                  <a:rPr lang="en-US" sz="1200" b="1" dirty="0">
                    <a:solidFill>
                      <a:srgbClr val="000000"/>
                    </a:solidFill>
                    <a:latin typeface="Antibiotice Regular" panose="02000000000000000000"/>
                  </a:rPr>
                  <a:t> </a:t>
                </a:r>
                <a:r>
                  <a:rPr lang="ro-RO" sz="1200" b="1" dirty="0">
                    <a:solidFill>
                      <a:srgbClr val="000000"/>
                    </a:solidFill>
                    <a:latin typeface="Antibiotice Regular" panose="02000000000000000000"/>
                  </a:rPr>
                  <a:t>divizii</a:t>
                </a:r>
                <a:r>
                  <a:rPr lang="en-US" sz="1200" b="1" dirty="0">
                    <a:solidFill>
                      <a:srgbClr val="000000"/>
                    </a:solidFill>
                    <a:latin typeface="Antibiotice Regular" panose="02000000000000000000"/>
                  </a:rPr>
                  <a:t> de </a:t>
                </a:r>
                <a:r>
                  <a:rPr lang="ro-RO" sz="1200" b="1" dirty="0">
                    <a:solidFill>
                      <a:srgbClr val="000000"/>
                    </a:solidFill>
                    <a:latin typeface="Antibiotice Regular" panose="02000000000000000000"/>
                  </a:rPr>
                  <a:t>produc</a:t>
                </a:r>
                <a:r>
                  <a:rPr lang="en-US" sz="1200" b="1" dirty="0">
                    <a:solidFill>
                      <a:srgbClr val="000000"/>
                    </a:solidFill>
                    <a:latin typeface="Antibiotice Regular" panose="02000000000000000000"/>
                  </a:rPr>
                  <a:t>t</a:t>
                </a:r>
                <a:r>
                  <a:rPr lang="ro-RO" sz="1200" b="1" dirty="0">
                    <a:solidFill>
                      <a:srgbClr val="000000"/>
                    </a:solidFill>
                    <a:latin typeface="Antibiotice Regular" panose="02000000000000000000"/>
                  </a:rPr>
                  <a:t>ie</a:t>
                </a:r>
                <a:endParaRPr lang="en-US" sz="1200" b="1" dirty="0">
                  <a:solidFill>
                    <a:srgbClr val="000000"/>
                  </a:solidFill>
                  <a:latin typeface="Antibiotice Regular" panose="02000000000000000000"/>
                </a:endParaRPr>
              </a:p>
            </p:txBody>
          </p:sp>
        </p:grpSp>
        <p:sp>
          <p:nvSpPr>
            <p:cNvPr id="4" name="Rectangle 7">
              <a:extLst>
                <a:ext uri="{FF2B5EF4-FFF2-40B4-BE49-F238E27FC236}">
                  <a16:creationId xmlns:a16="http://schemas.microsoft.com/office/drawing/2014/main" id="{5A787878-83C2-DEDC-5466-D99760ACEA96}"/>
                </a:ext>
              </a:extLst>
            </p:cNvPr>
            <p:cNvSpPr/>
            <p:nvPr/>
          </p:nvSpPr>
          <p:spPr>
            <a:xfrm>
              <a:off x="5511668" y="1754042"/>
              <a:ext cx="1448951" cy="53101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1200" b="1" dirty="0">
                  <a:solidFill>
                    <a:srgbClr val="C00000"/>
                  </a:solidFill>
                  <a:latin typeface="Antibiotice Regular" panose="02000000000000000000"/>
                  <a:cs typeface="Arial" panose="020B0604020202020204" pitchFamily="34" charset="0"/>
                </a:rPr>
                <a:t> </a:t>
              </a:r>
              <a:r>
                <a:rPr lang="ro-RO" sz="1200" b="1" dirty="0">
                  <a:solidFill>
                    <a:srgbClr val="C00000"/>
                  </a:solidFill>
                  <a:latin typeface="Antibiotice Regular" panose="02000000000000000000"/>
                  <a:cs typeface="Arial" panose="020B0604020202020204" pitchFamily="34" charset="0"/>
                </a:rPr>
                <a:t>10 </a:t>
              </a:r>
              <a:r>
                <a:rPr lang="en-US" sz="1200" b="1" dirty="0">
                  <a:solidFill>
                    <a:schemeClr val="tx1"/>
                  </a:solidFill>
                  <a:latin typeface="Antibiotice Regular" panose="02000000000000000000"/>
                  <a:cs typeface="Arial" panose="020B0604020202020204" pitchFamily="34" charset="0"/>
                </a:rPr>
                <a:t>site-</a:t>
              </a:r>
              <a:r>
                <a:rPr lang="en-US" sz="1200" b="1" dirty="0" err="1">
                  <a:solidFill>
                    <a:schemeClr val="tx1"/>
                  </a:solidFill>
                  <a:latin typeface="Antibiotice Regular" panose="02000000000000000000"/>
                  <a:cs typeface="Arial" panose="020B0604020202020204" pitchFamily="34" charset="0"/>
                </a:rPr>
                <a:t>uri</a:t>
              </a:r>
              <a:r>
                <a:rPr lang="en-US" sz="1200" b="1" dirty="0">
                  <a:solidFill>
                    <a:schemeClr val="tx1"/>
                  </a:solidFill>
                  <a:latin typeface="Antibiotice Regular" panose="02000000000000000000"/>
                  <a:cs typeface="Arial" panose="020B0604020202020204" pitchFamily="34" charset="0"/>
                </a:rPr>
                <a:t> </a:t>
              </a:r>
              <a:r>
                <a:rPr lang="ro-RO" sz="1200" b="1" dirty="0">
                  <a:solidFill>
                    <a:schemeClr val="tx1"/>
                  </a:solidFill>
                  <a:latin typeface="Antibiotice Regular" panose="02000000000000000000"/>
                  <a:cs typeface="Arial" panose="020B0604020202020204" pitchFamily="34" charset="0"/>
                </a:rPr>
                <a:t>partenere </a:t>
              </a:r>
              <a:r>
                <a:rPr lang="en-US" sz="1200" b="1" dirty="0">
                  <a:solidFill>
                    <a:schemeClr val="tx1"/>
                  </a:solidFill>
                  <a:latin typeface="Antibiotice Regular" panose="02000000000000000000"/>
                  <a:cs typeface="Arial" panose="020B0604020202020204" pitchFamily="34" charset="0"/>
                </a:rPr>
                <a:t>de </a:t>
              </a:r>
              <a:r>
                <a:rPr lang="en-US" sz="1200" b="1" dirty="0" err="1">
                  <a:solidFill>
                    <a:schemeClr val="tx1"/>
                  </a:solidFill>
                  <a:latin typeface="Antibiotice Regular" panose="02000000000000000000"/>
                  <a:cs typeface="Arial" panose="020B0604020202020204" pitchFamily="34" charset="0"/>
                </a:rPr>
                <a:t>fabricatie</a:t>
              </a:r>
              <a:endParaRPr lang="en-US" sz="1200" b="1" dirty="0">
                <a:solidFill>
                  <a:schemeClr val="tx1"/>
                </a:solidFill>
                <a:latin typeface="Antibiotice Regular" panose="02000000000000000000"/>
                <a:cs typeface="Arial" panose="020B0604020202020204" pitchFamily="34" charset="0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631504" y="691803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B6FDA83-78B4-4F68-8AF6-D1E7483B7A49}"/>
              </a:ext>
            </a:extLst>
          </p:cNvPr>
          <p:cNvGraphicFramePr/>
          <p:nvPr/>
        </p:nvGraphicFramePr>
        <p:xfrm>
          <a:off x="3647728" y="3068960"/>
          <a:ext cx="554461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8CABAE-BCA2-4682-9A93-5A0A96FBE58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248C5AD7-BCF4-484B-8A8C-AA5207450653}" type="slidenum">
              <a:rPr lang="uk-UA" altLang="ro-RO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uk-UA" altLang="ro-RO" dirty="0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4F0EE4-FF87-87B2-43F7-AD10A2B37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929" y="587735"/>
            <a:ext cx="701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  <a:defRPr/>
            </a:pPr>
            <a:r>
              <a:rPr lang="en-US" altLang="en-US" sz="2400" b="1" dirty="0" err="1">
                <a:latin typeface="Antibiotice Regular" panose="02000000000000000000"/>
              </a:rPr>
              <a:t>Antibiotice</a:t>
            </a:r>
            <a:r>
              <a:rPr lang="ro-RO" altLang="en-US" sz="2400" b="1" dirty="0">
                <a:latin typeface="Antibiotice Regular" panose="02000000000000000000"/>
              </a:rPr>
              <a:t>, cre</a:t>
            </a:r>
            <a:r>
              <a:rPr lang="en-US" altLang="en-US" sz="2400" b="1" dirty="0">
                <a:latin typeface="Antibiotice Regular" panose="02000000000000000000"/>
              </a:rPr>
              <a:t>s</a:t>
            </a:r>
            <a:r>
              <a:rPr lang="ro-RO" altLang="en-US" sz="2400" b="1" dirty="0">
                <a:latin typeface="Antibiotice Regular" panose="02000000000000000000"/>
              </a:rPr>
              <a:t>tere sustenabil</a:t>
            </a:r>
            <a:r>
              <a:rPr lang="en-US" altLang="en-US" sz="2400" b="1" dirty="0">
                <a:latin typeface="Antibiotice Regular" panose="02000000000000000000"/>
              </a:rPr>
              <a:t>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631504" y="691803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1487488" y="1268760"/>
          <a:ext cx="87849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294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A4E49-10A4-42BD-9288-1CBD67E4CD17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248C5AD7-BCF4-484B-8A8C-AA5207450653}" type="slidenum">
              <a:rPr lang="uk-UA" altLang="ro-RO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uk-UA" altLang="ro-RO" dirty="0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5ECF59-9A0D-8FFE-1937-A8C4AB336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989" y="384455"/>
            <a:ext cx="4104456" cy="48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  <a:defRPr/>
            </a:pPr>
            <a:r>
              <a:rPr lang="en-US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Situatia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</a:t>
            </a:r>
            <a:r>
              <a:rPr lang="en-US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rezultatului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global</a:t>
            </a:r>
          </a:p>
        </p:txBody>
      </p:sp>
      <p:sp>
        <p:nvSpPr>
          <p:cNvPr id="12" name="Line 3">
            <a:extLst>
              <a:ext uri="{FF2B5EF4-FFF2-40B4-BE49-F238E27FC236}">
                <a16:creationId xmlns:a16="http://schemas.microsoft.com/office/drawing/2014/main" id="{9292C8F7-B0DA-44A8-4184-7918002847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119563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19" name="Line 3">
            <a:extLst>
              <a:ext uri="{FF2B5EF4-FFF2-40B4-BE49-F238E27FC236}">
                <a16:creationId xmlns:a16="http://schemas.microsoft.com/office/drawing/2014/main" id="{156AA976-C9D4-C0A2-62A6-AC02F07CD77C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119563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o-R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631504" y="476672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03512" y="980728"/>
          <a:ext cx="7920880" cy="54741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latin typeface="Trebuchet MS" pitchFamily="34" charset="0"/>
                        </a:rPr>
                        <a:t>INDICATORI</a:t>
                      </a: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latin typeface="Trebuchet MS" pitchFamily="34" charset="0"/>
                        </a:rPr>
                        <a:t>30.06.2022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latin typeface="Trebuchet MS" pitchFamily="34" charset="0"/>
                        </a:rPr>
                        <a:t>30.06.2023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u="none" strike="noStrike" dirty="0"/>
                        <a:t>Venituri din contractele cu clientii, din care: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248.618.974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315.870.916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Venituri din vanzarea de produse finite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204.453.878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259.529.965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Venituri din vanzarea produselor realizate pe alte site-uri de fabricatie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43.733.333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55.726.977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Venituri din prestarea de servicii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   431.763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   613.974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Alte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venituri</a:t>
                      </a:r>
                      <a:r>
                        <a:rPr lang="en-US" sz="1100" u="none" strike="noStrike" dirty="0"/>
                        <a:t> din </a:t>
                      </a:r>
                      <a:r>
                        <a:rPr lang="en-US" sz="1100" u="none" strike="noStrike" dirty="0" err="1"/>
                        <a:t>exploatare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1.897.037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         665.863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Venituri</a:t>
                      </a:r>
                      <a:r>
                        <a:rPr lang="en-US" sz="1100" u="none" strike="noStrike" dirty="0"/>
                        <a:t> din </a:t>
                      </a:r>
                      <a:r>
                        <a:rPr lang="en-US" sz="1100" u="none" strike="noStrike" dirty="0" err="1"/>
                        <a:t>subventii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   153.144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   135.453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Modificari in cadrul stocurilor de produse finite si productie in curs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25.880.818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23.879.385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Venituri din proiecte de imobilizari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5.592.604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6.582.645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Materiile prime, consumabile folosite si produsele realizate pe alte site-uri de fabricatie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(104.567.643)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(116.542.224)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Cheltuieli</a:t>
                      </a:r>
                      <a:r>
                        <a:rPr lang="en-US" sz="1100" u="none" strike="noStrike" dirty="0"/>
                        <a:t> cu </a:t>
                      </a:r>
                      <a:r>
                        <a:rPr lang="en-US" sz="1100" u="none" strike="noStrike" dirty="0" err="1"/>
                        <a:t>beneficiile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angajatilor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(57.048.693)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(68.296.274)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Cheltuieli</a:t>
                      </a:r>
                      <a:r>
                        <a:rPr lang="en-US" sz="1100" u="none" strike="noStrike" dirty="0"/>
                        <a:t> de transport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(2.022.375)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(2.352.216)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Cheltuieli cu utilitatile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(10.350.320)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(15.149.493)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/>
                        <a:t>Amortizare si </a:t>
                      </a:r>
                      <a:r>
                        <a:rPr lang="es-ES" sz="1100" u="none" strike="noStrike" dirty="0" err="1"/>
                        <a:t>ajustarile</a:t>
                      </a:r>
                      <a:r>
                        <a:rPr lang="es-ES" sz="1100" u="none" strike="noStrike" dirty="0"/>
                        <a:t> </a:t>
                      </a:r>
                      <a:r>
                        <a:rPr lang="es-ES" sz="1100" u="none" strike="noStrike" dirty="0" err="1"/>
                        <a:t>pentru</a:t>
                      </a:r>
                      <a:r>
                        <a:rPr lang="es-ES" sz="1100" u="none" strike="noStrike" dirty="0"/>
                        <a:t> </a:t>
                      </a:r>
                      <a:r>
                        <a:rPr lang="es-ES" sz="1100" u="none" strike="noStrike" dirty="0" err="1"/>
                        <a:t>deprecierea</a:t>
                      </a:r>
                      <a:r>
                        <a:rPr lang="es-ES" sz="1100" u="none" strike="noStrike" dirty="0"/>
                        <a:t> </a:t>
                      </a:r>
                      <a:r>
                        <a:rPr lang="es-ES" sz="1100" u="none" strike="noStrike" dirty="0" err="1"/>
                        <a:t>activelor</a:t>
                      </a:r>
                      <a:r>
                        <a:rPr lang="es-ES" sz="1100" u="none" strike="noStrike" dirty="0"/>
                        <a:t> </a:t>
                      </a:r>
                      <a:r>
                        <a:rPr lang="es-ES" sz="1100" u="none" strike="noStrike" dirty="0" err="1"/>
                        <a:t>imobilizate</a:t>
                      </a:r>
                      <a:r>
                        <a:rPr lang="es-ES" sz="1100" u="none" strike="noStrike" dirty="0"/>
                        <a:t>, net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(10.492.238)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(13.439.635)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Ajustarile pentru deprecierea activelor circulante, net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(16.022.689)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(6.549.531)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Provizioane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reversate</a:t>
                      </a:r>
                      <a:r>
                        <a:rPr lang="en-US" sz="1100" u="none" strike="noStrike" dirty="0"/>
                        <a:t>, net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     1.437.996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(5.117.881)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Sponsorizari</a:t>
                      </a:r>
                      <a:r>
                        <a:rPr lang="en-US" sz="1100" u="none" strike="noStrike" dirty="0"/>
                        <a:t>, </a:t>
                      </a:r>
                      <a:r>
                        <a:rPr lang="en-US" sz="1100" u="none" strike="noStrike" dirty="0" err="1"/>
                        <a:t>donatii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      (186.236)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(389.822)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Alte cheltuieli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(45.174.167)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(44.104.688)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err="1"/>
                        <a:t>Rezultat</a:t>
                      </a:r>
                      <a:r>
                        <a:rPr lang="en-US" sz="1100" b="1" u="none" strike="noStrike" dirty="0"/>
                        <a:t> operational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37.716.212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75.192.498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Diferente</a:t>
                      </a:r>
                      <a:r>
                        <a:rPr lang="en-US" sz="1100" u="none" strike="noStrike" dirty="0"/>
                        <a:t> de curs </a:t>
                      </a:r>
                      <a:r>
                        <a:rPr lang="en-US" sz="1100" u="none" strike="noStrike" dirty="0" err="1"/>
                        <a:t>valutar</a:t>
                      </a:r>
                      <a:r>
                        <a:rPr lang="en-US" sz="1100" u="none" strike="noStrike" dirty="0"/>
                        <a:t>, net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         110.657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(582.371)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Cheltuieli privind dobanzile, net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   (2.219.936)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(2.114.260)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Alte cheltuieli financiare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      (100.977)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     77.403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err="1"/>
                        <a:t>Rezultatul</a:t>
                      </a:r>
                      <a:r>
                        <a:rPr lang="en-US" sz="1100" b="1" u="none" strike="noStrike" dirty="0"/>
                        <a:t> </a:t>
                      </a:r>
                      <a:r>
                        <a:rPr lang="en-US" sz="1100" b="1" u="none" strike="noStrike" dirty="0" err="1"/>
                        <a:t>financiar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(2.210.256)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(2.619.228)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Profitul inainte de impozitare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   35.505.956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72.573.270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Cheltuiala cu impozitul pe profit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/>
                        <a:t>          1.529.991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10.570.957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err="1"/>
                        <a:t>Profitul</a:t>
                      </a:r>
                      <a:r>
                        <a:rPr lang="en-US" sz="1100" b="1" u="none" strike="noStrike" dirty="0"/>
                        <a:t> </a:t>
                      </a:r>
                      <a:r>
                        <a:rPr lang="en-US" sz="1100" b="1" u="none" strike="noStrike" dirty="0" err="1"/>
                        <a:t>exercitiului</a:t>
                      </a:r>
                      <a:r>
                        <a:rPr lang="en-US" sz="1100" b="1" u="none" strike="noStrike" dirty="0"/>
                        <a:t> </a:t>
                      </a:r>
                      <a:r>
                        <a:rPr lang="en-US" sz="1100" b="1" u="none" strike="noStrike" dirty="0" err="1"/>
                        <a:t>financiar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33.975.965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62.002.313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</a:t>
                      </a:r>
                      <a:r>
                        <a:rPr lang="en-US" sz="1100" b="1" u="none" strike="noStrike" dirty="0" err="1"/>
                        <a:t>rezultatul</a:t>
                      </a:r>
                      <a:r>
                        <a:rPr lang="en-US" sz="1100" b="1" u="none" strike="noStrike" dirty="0"/>
                        <a:t> global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33.975.965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62.002.313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94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Rezultat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pe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actiune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     0,0506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     0,0924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5763" marR="5763" marT="5763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888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F9A33-8A5B-FC85-1FCB-620986620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536" y="476672"/>
            <a:ext cx="8229600" cy="369333"/>
          </a:xfrm>
        </p:spPr>
        <p:txBody>
          <a:bodyPr/>
          <a:lstStyle/>
          <a:p>
            <a:r>
              <a:rPr lang="en-US" sz="2400" b="1" dirty="0" err="1">
                <a:latin typeface="Antibiotice Regular" panose="02000000000000000000"/>
              </a:rPr>
              <a:t>Situatia</a:t>
            </a:r>
            <a:r>
              <a:rPr lang="en-US" sz="2400" b="1" dirty="0">
                <a:latin typeface="Antibiotice Regular" panose="02000000000000000000"/>
              </a:rPr>
              <a:t> </a:t>
            </a:r>
            <a:r>
              <a:rPr lang="en-US" sz="2400" b="1" dirty="0" err="1">
                <a:latin typeface="Antibiotice Regular" panose="02000000000000000000"/>
              </a:rPr>
              <a:t>pozitiei</a:t>
            </a:r>
            <a:r>
              <a:rPr lang="en-US" sz="2400" b="1" dirty="0">
                <a:latin typeface="Antibiotice Regular" panose="02000000000000000000"/>
              </a:rPr>
              <a:t> </a:t>
            </a:r>
            <a:r>
              <a:rPr lang="en-US" sz="2400" b="1" dirty="0" err="1">
                <a:latin typeface="Antibiotice Regular" panose="02000000000000000000"/>
              </a:rPr>
              <a:t>financiare</a:t>
            </a:r>
            <a:endParaRPr lang="en-US" sz="2400" b="1" dirty="0">
              <a:latin typeface="Antibiotice Regular" panose="0200000000000000000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7A8F0-C6FC-ECA4-1E3E-BB4F961644F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14</a:t>
            </a:fld>
            <a:endParaRPr lang="uk-UA" alt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487488" y="548680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07568" y="1628800"/>
          <a:ext cx="6840760" cy="295481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719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8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/>
                        <a:t>INDICATORI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30.06.2023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31.12.2022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7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ACTIVE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b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b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7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ACTIVE IMOBILIZATE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Imobilizari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corporale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504.260.863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496.810.361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5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Imobilizari necorporale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  42.063.153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35.795.943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7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ACTIVE IMOBILIZATE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  546.324.016 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532.606.304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7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ACTIVE CIRCULANTE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7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Stocuri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161.422.612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122.494.428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Creante comerciale si similare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241.670.595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196.402.918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5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Cheltuieli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inregistrate</a:t>
                      </a:r>
                      <a:r>
                        <a:rPr lang="en-US" sz="1100" u="none" strike="noStrike" dirty="0"/>
                        <a:t> in </a:t>
                      </a:r>
                      <a:r>
                        <a:rPr lang="en-US" sz="1100" u="none" strike="noStrike" dirty="0" err="1"/>
                        <a:t>avans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    3.558.146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3.243.331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5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Numerar si depozite pe termen scurt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                      369.261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1.727.454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3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ACTIVE  CIRCULANTE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/>
                        <a:t>         407.020.614 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/>
                        <a:t>323.868.131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7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ACTIVE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       953.344.630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856.474.435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9525" marR="9525" marT="9525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268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F9A33-8A5B-FC85-1FCB-620986620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137" y="622478"/>
            <a:ext cx="8229600" cy="369333"/>
          </a:xfrm>
        </p:spPr>
        <p:txBody>
          <a:bodyPr/>
          <a:lstStyle/>
          <a:p>
            <a:r>
              <a:rPr lang="en-US" sz="2400" b="1" dirty="0" err="1">
                <a:latin typeface="Antibiotice Regular" panose="02000000000000000000"/>
              </a:rPr>
              <a:t>Situa</a:t>
            </a:r>
            <a:r>
              <a:rPr lang="ro-RO" sz="2400" b="1" dirty="0">
                <a:latin typeface="Antibiotice Regular" panose="02000000000000000000"/>
              </a:rPr>
              <a:t>t</a:t>
            </a:r>
            <a:r>
              <a:rPr lang="en-US" sz="2400" b="1" dirty="0" err="1">
                <a:latin typeface="Antibiotice Regular" panose="02000000000000000000"/>
              </a:rPr>
              <a:t>ia</a:t>
            </a:r>
            <a:r>
              <a:rPr lang="en-US" sz="2400" b="1" dirty="0">
                <a:latin typeface="Antibiotice Regular" panose="02000000000000000000"/>
              </a:rPr>
              <a:t> </a:t>
            </a:r>
            <a:r>
              <a:rPr lang="en-US" sz="2400" b="1" dirty="0" err="1">
                <a:latin typeface="Antibiotice Regular" panose="02000000000000000000"/>
              </a:rPr>
              <a:t>pozitiei</a:t>
            </a:r>
            <a:r>
              <a:rPr lang="en-US" sz="2400" b="1" dirty="0">
                <a:latin typeface="Antibiotice Regular" panose="02000000000000000000"/>
              </a:rPr>
              <a:t> </a:t>
            </a:r>
            <a:r>
              <a:rPr lang="en-US" sz="2400" b="1" dirty="0" err="1">
                <a:latin typeface="Antibiotice Regular" panose="02000000000000000000"/>
              </a:rPr>
              <a:t>financiare</a:t>
            </a:r>
            <a:endParaRPr lang="en-US" sz="2400" b="1" dirty="0">
              <a:latin typeface="Antibiotice Regular" panose="0200000000000000000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7A8F0-C6FC-ECA4-1E3E-BB4F961644F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15</a:t>
            </a:fld>
            <a:endParaRPr lang="uk-UA" alt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775520" y="692696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79576" y="1340768"/>
          <a:ext cx="6840760" cy="474542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572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14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/>
                        <a:t>INDICATORI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/>
                        <a:t> 30.06.2023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u="none" strike="noStrike" dirty="0"/>
                        <a:t> 31.12.2022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CAPITAL PROPRIU SI DATORII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CAPITAL PROPRIU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Capital </a:t>
                      </a:r>
                      <a:r>
                        <a:rPr lang="en-US" sz="1100" u="none" strike="noStrike" dirty="0" err="1"/>
                        <a:t>subscris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           67.133.804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67.133.804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6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Rezerve</a:t>
                      </a:r>
                      <a:r>
                        <a:rPr lang="en-US" sz="1100" u="none" strike="noStrike" dirty="0"/>
                        <a:t> din </a:t>
                      </a:r>
                      <a:r>
                        <a:rPr lang="en-US" sz="1100" u="none" strike="noStrike" dirty="0" err="1"/>
                        <a:t>reevaluare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109.888.645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111.164.239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4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Rezerve legale si alte rezerve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              308.266.127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305.594.766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4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Rezultat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reportat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222.602.840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157.537.792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4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CAPITALURI PROPRII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/>
                        <a:t>              707.891.416 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641.430.601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DATORII PE TERMEN LUNG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4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Imprumuturi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si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datorii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bancare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  42.005.673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46.973.501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4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Subventii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pentru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investitii</a:t>
                      </a:r>
                      <a:r>
                        <a:rPr lang="en-US" sz="1100" u="none" strike="noStrike" dirty="0"/>
                        <a:t> - </a:t>
                      </a:r>
                      <a:r>
                        <a:rPr lang="en-US" sz="1100" u="none" strike="noStrike" dirty="0" err="1"/>
                        <a:t>portiune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necurenta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                  1.721.869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1.857.322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4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Datorii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privind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impozitele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amanate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  31.638.512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30.871.210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DATORII PE TERMEN LUNG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/>
                        <a:t>75.366.054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u="none" strike="noStrike" dirty="0"/>
                        <a:t>79.702.033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DATORII CURENTE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23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Datorii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comerciale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si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similare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  99.587.821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86.067.391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3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Imprumuturi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bancare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                41.861.422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34.008.116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43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/>
                        <a:t>Datorii din impozite si taxe curente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  16.534.412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/>
                        <a:t>                8.280.670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44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Subventii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pentru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investitii</a:t>
                      </a:r>
                      <a:r>
                        <a:rPr lang="en-US" sz="1100" u="none" strike="noStrike" dirty="0"/>
                        <a:t> - </a:t>
                      </a:r>
                      <a:r>
                        <a:rPr lang="en-US" sz="1100" u="none" strike="noStrike" dirty="0" err="1"/>
                        <a:t>portiune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err="1"/>
                        <a:t>necurenta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/>
                        <a:t>                      306.289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306.289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Provizioane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11.797.216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/>
                        <a:t>6.679.335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 DATORII CURENTE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170.087.160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135.341.801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4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DATORII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245.453.214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215.043.834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957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/>
                        <a:t>TOTAL CAPITALURI SI DATORII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953.344.630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u="none" strike="noStrike" dirty="0"/>
                        <a:t>856.474.435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Trebuchet MS" pitchFamily="34" charset="0"/>
                      </a:endParaRPr>
                    </a:p>
                  </a:txBody>
                  <a:tcPr marL="8751" marR="8751" marT="8751" marB="0" anchor="ctr"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772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A4E49-10A4-42BD-9288-1CBD67E4CD17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248C5AD7-BCF4-484B-8A8C-AA5207450653}" type="slidenum">
              <a:rPr lang="uk-UA" altLang="ro-RO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uk-UA" altLang="ro-RO" dirty="0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5ECF59-9A0D-8FFE-1937-A8C4AB336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568" y="570012"/>
            <a:ext cx="701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  <a:defRPr/>
            </a:pPr>
            <a:r>
              <a:rPr lang="en-GB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Randamentele</a:t>
            </a:r>
            <a:r>
              <a:rPr lang="en-GB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</a:t>
            </a:r>
            <a:r>
              <a:rPr lang="en-GB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afacerii</a:t>
            </a:r>
            <a:endParaRPr lang="en-US" altLang="en-US" sz="2400" b="1" dirty="0">
              <a:solidFill>
                <a:srgbClr val="FF0000"/>
              </a:solidFill>
              <a:latin typeface="Antibiotice Regular" panose="0200000000000000000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775520" y="692696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91544" y="1223898"/>
          <a:ext cx="8064896" cy="4139732"/>
        </p:xfrm>
        <a:graphic>
          <a:graphicData uri="http://schemas.openxmlformats.org/drawingml/2006/table">
            <a:tbl>
              <a:tblPr/>
              <a:tblGrid>
                <a:gridCol w="3096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57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Trebuchet MS"/>
                          <a:ea typeface="Times New Roman"/>
                          <a:cs typeface="Arial"/>
                        </a:rPr>
                        <a:t>Indicatori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Perioada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incheiata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la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30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2023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Planificat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BVC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30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2023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Perioada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incheiata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la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30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endParaRPr lang="ro-RO" sz="900" dirty="0">
                        <a:solidFill>
                          <a:srgbClr val="000000"/>
                        </a:solidFill>
                        <a:latin typeface="Trebuchet MS"/>
                        <a:ea typeface="Times New Roman"/>
                        <a:cs typeface="Arial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2022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30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2023/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Planificat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BVC 30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endParaRPr lang="ro-RO" sz="900" dirty="0">
                        <a:solidFill>
                          <a:srgbClr val="000000"/>
                        </a:solidFill>
                        <a:latin typeface="Trebuchet MS"/>
                        <a:ea typeface="Times New Roman"/>
                        <a:cs typeface="Arial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2023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30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2023/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30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2022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Venituri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operationale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(lei), din care: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347.134.262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321.970.669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282.075.997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8%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23%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Venituri din contractele cu clientii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315.870.916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270.658.882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248.618.974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17%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27%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Cheltuieli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operationale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(lei)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271.941.764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292.026.988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253.684.706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-7%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7%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Cheltuieli cu taxa claw-back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18.520.768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17.300.000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15.829.565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7%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17%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Rezultat operational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Calibri"/>
                          <a:cs typeface="Arial"/>
                        </a:rPr>
                        <a:t>75.192.498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Calibri"/>
                          <a:cs typeface="Arial"/>
                        </a:rPr>
                        <a:t>29.943.681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Calibri"/>
                          <a:cs typeface="Arial"/>
                        </a:rPr>
                        <a:t>37.716.212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Calibri"/>
                          <a:cs typeface="Arial"/>
                        </a:rPr>
                        <a:t>151%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Calibri"/>
                          <a:cs typeface="Arial"/>
                        </a:rPr>
                        <a:t>99%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Rezultat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financiar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(lei)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-2.619.228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-1.538.267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-2.210.256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70%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Venituri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totale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(lei)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352.544.170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327.171.082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286.393.716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8%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23%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Cheltuieli totale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279.970.899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298.765.669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260.212.680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-6%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8%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Profitul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inainte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de </a:t>
                      </a:r>
                      <a:r>
                        <a:rPr lang="en-US" sz="900" dirty="0" err="1">
                          <a:latin typeface="Trebuchet MS"/>
                          <a:ea typeface="Times New Roman"/>
                          <a:cs typeface="Arial"/>
                        </a:rPr>
                        <a:t>impozitare</a:t>
                      </a: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 (lei)/Profit brut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Calibri"/>
                          <a:cs typeface="Arial"/>
                        </a:rPr>
                        <a:t>72.573.271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Calibri"/>
                          <a:cs typeface="Arial"/>
                        </a:rPr>
                        <a:t>28.405.413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Calibri"/>
                          <a:cs typeface="Arial"/>
                        </a:rPr>
                        <a:t>35.505.956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Calibri"/>
                          <a:cs typeface="Arial"/>
                        </a:rPr>
                        <a:t>155%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Calibri"/>
                          <a:cs typeface="Arial"/>
                        </a:rPr>
                        <a:t>104%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Rentabilitate profit brut (marja EBT) (%)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22,98%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10,49%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14,28%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119%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61%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1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Rentabilitate profit inainte de impozitare + cheltuieli cu taxa claw-back (%)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28,84%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16,89%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20,65%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71%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40%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Profitul exercitiului financiar (lei)/Profit net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62.002.313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28.405.414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33.975.965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118%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82%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7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Marja bruta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229.790.722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187.477.506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175.524.754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23%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31%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Marja bruta (%)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66%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58%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63%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14%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6%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883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Valoarea Adaugata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191.616.235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129.989.938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144.380.936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47%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33%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80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 dirty="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 dirty="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 dirty="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 dirty="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 dirty="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" dirty="0">
                          <a:latin typeface="Trebuchet MS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65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EBITDA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88.632.133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42.343.682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rebuchet MS"/>
                          <a:ea typeface="Times New Roman"/>
                          <a:cs typeface="Arial"/>
                        </a:rPr>
                        <a:t>38.883.529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109%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rebuchet MS"/>
                          <a:ea typeface="Times New Roman"/>
                          <a:cs typeface="Arial"/>
                        </a:rPr>
                        <a:t>128%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832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17</a:t>
            </a:fld>
            <a:endParaRPr lang="uk-UA" alt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5ECF59-9A0D-8FFE-1937-A8C4AB336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568" y="570012"/>
            <a:ext cx="701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  <a:defRPr/>
            </a:pPr>
            <a:r>
              <a:rPr lang="en-GB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Randamentele</a:t>
            </a:r>
            <a:r>
              <a:rPr lang="en-GB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</a:t>
            </a:r>
            <a:r>
              <a:rPr lang="en-GB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afacerii</a:t>
            </a:r>
            <a:endParaRPr lang="en-US" altLang="en-US" sz="2400" b="1" dirty="0">
              <a:solidFill>
                <a:srgbClr val="FF0000"/>
              </a:solidFill>
              <a:latin typeface="Antibiotice Regular" panose="0200000000000000000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775520" y="692696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91545" y="1484788"/>
          <a:ext cx="8496944" cy="3635921"/>
        </p:xfrm>
        <a:graphic>
          <a:graphicData uri="http://schemas.openxmlformats.org/drawingml/2006/table">
            <a:tbl>
              <a:tblPr/>
              <a:tblGrid>
                <a:gridCol w="4032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 err="1">
                          <a:latin typeface="Trebuchet MS"/>
                          <a:ea typeface="Times New Roman"/>
                          <a:cs typeface="Arial"/>
                        </a:rPr>
                        <a:t>Indicatori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Perioada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000" b="1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incheiata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la 30 </a:t>
                      </a:r>
                      <a:r>
                        <a:rPr lang="en-GB" sz="1000" b="1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2023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Perioada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000" b="1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incheiata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endParaRPr lang="ro-RO" sz="1000" b="1" dirty="0">
                        <a:solidFill>
                          <a:srgbClr val="000000"/>
                        </a:solidFill>
                        <a:latin typeface="Trebuchet MS"/>
                        <a:ea typeface="Times New Roman"/>
                        <a:cs typeface="Arial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l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a</a:t>
                      </a:r>
                      <a:r>
                        <a:rPr lang="ro-RO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31 </a:t>
                      </a:r>
                      <a:r>
                        <a:rPr lang="en-GB" sz="1000" b="1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decembrie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endParaRPr lang="ro-RO" sz="1000" b="1" dirty="0">
                        <a:solidFill>
                          <a:srgbClr val="000000"/>
                        </a:solidFill>
                        <a:latin typeface="Trebuchet MS"/>
                        <a:ea typeface="Times New Roman"/>
                        <a:cs typeface="Arial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2022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30 </a:t>
                      </a:r>
                      <a:r>
                        <a:rPr lang="en-GB" sz="1000" b="1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iunie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2023/ 31 </a:t>
                      </a:r>
                      <a:r>
                        <a:rPr lang="en-GB" sz="1000" b="1" dirty="0" err="1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decembrie</a:t>
                      </a: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endParaRPr lang="ro-RO" sz="1000" b="1" dirty="0">
                        <a:solidFill>
                          <a:srgbClr val="000000"/>
                        </a:solidFill>
                        <a:latin typeface="Trebuchet MS"/>
                        <a:ea typeface="Times New Roman"/>
                        <a:cs typeface="Arial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Arial"/>
                        </a:rPr>
                        <a:t>2022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rebuchet MS"/>
                          <a:ea typeface="Times New Roman"/>
                          <a:cs typeface="Arial"/>
                        </a:rPr>
                        <a:t>Activ total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Trebuchet MS"/>
                          <a:ea typeface="Times New Roman"/>
                          <a:cs typeface="Arial"/>
                        </a:rPr>
                        <a:t>953,344,630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rebuchet MS"/>
                          <a:ea typeface="Times New Roman"/>
                          <a:cs typeface="Arial"/>
                        </a:rPr>
                        <a:t>868.113.722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rebuchet MS"/>
                          <a:ea typeface="Times New Roman"/>
                          <a:cs typeface="Arial"/>
                        </a:rPr>
                        <a:t>10%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Active imobilizate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546,324,016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532,606,304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3%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Active circulante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Calibri"/>
                        </a:rPr>
                        <a:t>407,020,614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Calibri"/>
                        </a:rPr>
                        <a:t>335.507.418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21%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rebuchet MS"/>
                          <a:ea typeface="Times New Roman"/>
                          <a:cs typeface="Arial"/>
                        </a:rPr>
                        <a:t>Datorii totale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rebuchet MS"/>
                          <a:ea typeface="Times New Roman"/>
                          <a:cs typeface="Arial"/>
                        </a:rPr>
                        <a:t>245,453,214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rebuchet MS"/>
                          <a:ea typeface="Times New Roman"/>
                          <a:cs typeface="Arial"/>
                        </a:rPr>
                        <a:t>216.906.120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latin typeface="Trebuchet MS"/>
                          <a:ea typeface="Times New Roman"/>
                          <a:cs typeface="Arial"/>
                        </a:rPr>
                        <a:t>13%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Datorii curente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Calibri"/>
                        </a:rPr>
                        <a:t>170,087,160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latin typeface="Trebuchet MS"/>
                          <a:ea typeface="Times New Roman"/>
                          <a:cs typeface="Calibri"/>
                        </a:rPr>
                        <a:t>135,341,801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26%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Grad de </a:t>
                      </a:r>
                      <a:r>
                        <a:rPr lang="en-GB" sz="1000" dirty="0" err="1">
                          <a:latin typeface="Trebuchet MS"/>
                          <a:ea typeface="Times New Roman"/>
                          <a:cs typeface="Arial"/>
                        </a:rPr>
                        <a:t>indatorare</a:t>
                      </a: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 (total </a:t>
                      </a:r>
                      <a:r>
                        <a:rPr lang="en-GB" sz="1000" dirty="0" err="1">
                          <a:latin typeface="Trebuchet MS"/>
                          <a:ea typeface="Times New Roman"/>
                          <a:cs typeface="Arial"/>
                        </a:rPr>
                        <a:t>datorii</a:t>
                      </a: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/total </a:t>
                      </a:r>
                      <a:r>
                        <a:rPr lang="en-GB" sz="1000" dirty="0" err="1">
                          <a:latin typeface="Trebuchet MS"/>
                          <a:ea typeface="Times New Roman"/>
                          <a:cs typeface="Arial"/>
                        </a:rPr>
                        <a:t>activ</a:t>
                      </a: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) (%)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25.75%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24,99%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3%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latin typeface="Trebuchet MS"/>
                          <a:ea typeface="Times New Roman"/>
                          <a:cs typeface="Arial"/>
                        </a:rPr>
                        <a:t>Lichiditate</a:t>
                      </a: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GB" sz="1000" dirty="0" err="1">
                          <a:latin typeface="Trebuchet MS"/>
                          <a:ea typeface="Times New Roman"/>
                          <a:cs typeface="Arial"/>
                        </a:rPr>
                        <a:t>generala</a:t>
                      </a: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 (nr. </a:t>
                      </a:r>
                      <a:r>
                        <a:rPr lang="en-GB" sz="1000" dirty="0" err="1">
                          <a:latin typeface="Trebuchet MS"/>
                          <a:ea typeface="Times New Roman"/>
                          <a:cs typeface="Arial"/>
                        </a:rPr>
                        <a:t>ori</a:t>
                      </a: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2.39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2.48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-3%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6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Activ net contabil (lei)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707,891,416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latin typeface="Trebuchet MS"/>
                          <a:ea typeface="Times New Roman"/>
                          <a:cs typeface="Arial"/>
                        </a:rPr>
                        <a:t>651.207.602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rebuchet MS"/>
                          <a:ea typeface="Times New Roman"/>
                          <a:cs typeface="Arial"/>
                        </a:rPr>
                        <a:t>9%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A4E49-10A4-42BD-9288-1CBD67E4CD17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248C5AD7-BCF4-484B-8A8C-AA5207450653}" type="slidenum">
              <a:rPr lang="uk-UA" altLang="ro-RO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uk-UA" altLang="ro-RO" dirty="0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5ECF59-9A0D-8FFE-1937-A8C4AB336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568" y="570012"/>
            <a:ext cx="701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  <a:defRPr/>
            </a:pPr>
            <a:r>
              <a:rPr lang="en-GB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Randamentele</a:t>
            </a:r>
            <a:r>
              <a:rPr lang="en-GB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</a:t>
            </a:r>
            <a:r>
              <a:rPr lang="en-GB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afacerii</a:t>
            </a:r>
            <a:endParaRPr lang="en-US" altLang="en-US" sz="2400" b="1" dirty="0">
              <a:solidFill>
                <a:srgbClr val="FF0000"/>
              </a:solidFill>
              <a:latin typeface="Antibiotice Regular" panose="0200000000000000000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775520" y="692696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9" name="Diagram 8"/>
          <p:cNvGraphicFramePr/>
          <p:nvPr/>
        </p:nvGraphicFramePr>
        <p:xfrm>
          <a:off x="1847528" y="1007699"/>
          <a:ext cx="8128000" cy="5373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7732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38" name="Picture 13">
            <a:extLst>
              <a:ext uri="{FF2B5EF4-FFF2-40B4-BE49-F238E27FC236}">
                <a16:creationId xmlns:a16="http://schemas.microsoft.com/office/drawing/2014/main" id="{2C6D9796-927E-4F91-B633-FF1B992AD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-99392"/>
            <a:ext cx="1152128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9EA9DB7-54DB-405E-B71F-0D76487E94D5}"/>
              </a:ext>
            </a:extLst>
          </p:cNvPr>
          <p:cNvSpPr txBox="1"/>
          <p:nvPr/>
        </p:nvSpPr>
        <p:spPr>
          <a:xfrm>
            <a:off x="4583114" y="6092828"/>
            <a:ext cx="3457102" cy="5238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000000"/>
                </a:solidFill>
                <a:latin typeface="Antibiotice Regular" panose="02000000000000000000" pitchFamily="2" charset="0"/>
                <a:cs typeface="+mn-cs"/>
              </a:rPr>
              <a:t>www.antibiotice.ro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91716B3-A480-4DE8-BD3C-8DF2ADF11727}"/>
              </a:ext>
            </a:extLst>
          </p:cNvPr>
          <p:cNvCxnSpPr/>
          <p:nvPr/>
        </p:nvCxnSpPr>
        <p:spPr>
          <a:xfrm>
            <a:off x="1524000" y="5805488"/>
            <a:ext cx="914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350470C-C5B4-478E-8862-A7001987C6B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616" y="2841415"/>
            <a:ext cx="6336704" cy="20501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61359A-A27F-4A90-965C-84DDB2753D2E}"/>
              </a:ext>
            </a:extLst>
          </p:cNvPr>
          <p:cNvSpPr txBox="1"/>
          <p:nvPr/>
        </p:nvSpPr>
        <p:spPr>
          <a:xfrm>
            <a:off x="2351584" y="1856530"/>
            <a:ext cx="65527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err="1">
                <a:solidFill>
                  <a:srgbClr val="FF0000"/>
                </a:solidFill>
                <a:latin typeface="Trebuchet MS" panose="020B0603020202020204" pitchFamily="34" charset="0"/>
              </a:rPr>
              <a:t>Va</a:t>
            </a:r>
            <a:r>
              <a:rPr lang="en-GB" sz="40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Trebuchet MS" panose="020B0603020202020204" pitchFamily="34" charset="0"/>
              </a:rPr>
              <a:t>multumim</a:t>
            </a:r>
            <a:r>
              <a:rPr lang="en-GB" sz="4000" dirty="0">
                <a:solidFill>
                  <a:srgbClr val="FF0000"/>
                </a:solidFill>
                <a:latin typeface="Trebuchet MS" panose="020B0603020202020204" pitchFamily="34" charset="0"/>
              </a:rPr>
              <a:t>!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240C8-E0A2-C47B-D1C8-3CC65AA74A5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2</a:t>
            </a:fld>
            <a:endParaRPr lang="uk-UA" altLang="ro-R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502CF3-2BCD-FCD6-157A-DD7D2D14BB79}"/>
              </a:ext>
            </a:extLst>
          </p:cNvPr>
          <p:cNvSpPr/>
          <p:nvPr/>
        </p:nvSpPr>
        <p:spPr>
          <a:xfrm>
            <a:off x="2063552" y="618597"/>
            <a:ext cx="7416824" cy="50614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524001" y="692151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B7385EF-90B0-F17C-C77C-97EFA3770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603250"/>
            <a:ext cx="79200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err="1">
                <a:latin typeface="Antibiotice Regular"/>
              </a:rPr>
              <a:t>Antibiotice</a:t>
            </a:r>
            <a:r>
              <a:rPr lang="en-US" altLang="en-US" sz="2400" b="1" dirty="0">
                <a:latin typeface="Antibiotice Regular"/>
              </a:rPr>
              <a:t> - o </a:t>
            </a:r>
            <a:r>
              <a:rPr lang="en-US" altLang="en-US" sz="2400" b="1" dirty="0" err="1">
                <a:latin typeface="Antibiotice Regular"/>
              </a:rPr>
              <a:t>companie</a:t>
            </a:r>
            <a:r>
              <a:rPr lang="en-US" altLang="en-US" sz="2400" b="1" dirty="0">
                <a:latin typeface="Antibiotice Regular"/>
              </a:rPr>
              <a:t> </a:t>
            </a:r>
            <a:r>
              <a:rPr lang="en-US" altLang="en-US" sz="2400" b="1" dirty="0" err="1">
                <a:latin typeface="Antibiotice Regular"/>
              </a:rPr>
              <a:t>orientata</a:t>
            </a:r>
            <a:r>
              <a:rPr lang="en-US" altLang="en-US" sz="2400" b="1" dirty="0">
                <a:latin typeface="Antibiotice Regular"/>
              </a:rPr>
              <a:t> </a:t>
            </a:r>
            <a:r>
              <a:rPr lang="en-US" altLang="en-US" sz="2400" b="1" dirty="0" err="1">
                <a:latin typeface="Antibiotice Regular"/>
              </a:rPr>
              <a:t>spre</a:t>
            </a:r>
            <a:r>
              <a:rPr lang="en-US" altLang="en-US" sz="2400" b="1" dirty="0">
                <a:latin typeface="Antibiotice Regular"/>
              </a:rPr>
              <a:t> </a:t>
            </a:r>
            <a:r>
              <a:rPr lang="en-US" altLang="en-US" sz="2400" b="1" dirty="0" err="1">
                <a:latin typeface="Antibiotice Regular"/>
              </a:rPr>
              <a:t>performanta</a:t>
            </a:r>
            <a:r>
              <a:rPr lang="en-US" altLang="en-US" sz="2400" b="1" dirty="0">
                <a:latin typeface="Antibiotice Regular"/>
              </a:rPr>
              <a:t> </a:t>
            </a:r>
            <a:endParaRPr lang="en-US" altLang="en-US" sz="2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8" name="Group 24">
            <a:extLst>
              <a:ext uri="{FF2B5EF4-FFF2-40B4-BE49-F238E27FC236}">
                <a16:creationId xmlns:a16="http://schemas.microsoft.com/office/drawing/2014/main" id="{77F83CE0-D4C1-A969-B8C2-D31CECAE2CE0}"/>
              </a:ext>
            </a:extLst>
          </p:cNvPr>
          <p:cNvGrpSpPr>
            <a:grpSpLocks/>
          </p:cNvGrpSpPr>
          <p:nvPr/>
        </p:nvGrpSpPr>
        <p:grpSpPr bwMode="auto">
          <a:xfrm>
            <a:off x="8667751" y="1557338"/>
            <a:ext cx="1799695" cy="3714750"/>
            <a:chOff x="7020272" y="1484784"/>
            <a:chExt cx="1800200" cy="3715573"/>
          </a:xfrm>
        </p:grpSpPr>
        <p:grpSp>
          <p:nvGrpSpPr>
            <p:cNvPr id="9" name="Group 7">
              <a:extLst>
                <a:ext uri="{FF2B5EF4-FFF2-40B4-BE49-F238E27FC236}">
                  <a16:creationId xmlns:a16="http://schemas.microsoft.com/office/drawing/2014/main" id="{D26DADED-3B2F-3BFF-54C7-E1BEBBC309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0272" y="1484784"/>
              <a:ext cx="1792275" cy="3715573"/>
              <a:chOff x="7149068" y="2103634"/>
              <a:chExt cx="1792275" cy="3715573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00921B8-E787-9672-5C5C-631C4C1746B8}"/>
                  </a:ext>
                </a:extLst>
              </p:cNvPr>
              <p:cNvSpPr/>
              <p:nvPr/>
            </p:nvSpPr>
            <p:spPr>
              <a:xfrm>
                <a:off x="7169611" y="4047850"/>
                <a:ext cx="1749906" cy="806513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Calibri Light"/>
                  <a:cs typeface="+mn-cs"/>
                </a:endParaRPr>
              </a:p>
            </p:txBody>
          </p:sp>
          <p:grpSp>
            <p:nvGrpSpPr>
              <p:cNvPr id="13" name="Group 9">
                <a:extLst>
                  <a:ext uri="{FF2B5EF4-FFF2-40B4-BE49-F238E27FC236}">
                    <a16:creationId xmlns:a16="http://schemas.microsoft.com/office/drawing/2014/main" id="{6D88E8C8-59D1-E65D-384A-66FAECDAE2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149068" y="2103634"/>
                <a:ext cx="1792275" cy="793846"/>
                <a:chOff x="5139815" y="2254691"/>
                <a:chExt cx="3188726" cy="1449026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FD4EF07D-F9CA-A127-6A66-CAEE83537A14}"/>
                    </a:ext>
                  </a:extLst>
                </p:cNvPr>
                <p:cNvSpPr/>
                <p:nvPr/>
              </p:nvSpPr>
              <p:spPr>
                <a:xfrm>
                  <a:off x="5153915" y="2279944"/>
                  <a:ext cx="3141966" cy="1423773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white"/>
                    </a:solidFill>
                    <a:latin typeface="Calibri Light"/>
                    <a:cs typeface="+mn-cs"/>
                  </a:endParaRPr>
                </a:p>
              </p:txBody>
            </p:sp>
            <p:sp>
              <p:nvSpPr>
                <p:cNvPr id="19" name="TextBox 48">
                  <a:extLst>
                    <a:ext uri="{FF2B5EF4-FFF2-40B4-BE49-F238E27FC236}">
                      <a16:creationId xmlns:a16="http://schemas.microsoft.com/office/drawing/2014/main" id="{E685DCCC-4CCF-6662-7DAA-11DD24AB028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139815" y="2254691"/>
                  <a:ext cx="3188726" cy="134830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ro-RO" altLang="en-US" sz="1400" b="1" dirty="0">
                      <a:solidFill>
                        <a:srgbClr val="FFFFFF"/>
                      </a:solidFill>
                      <a:latin typeface="Antibiotice Regular"/>
                    </a:rPr>
                    <a:t>26 de ani de la l</a:t>
                  </a:r>
                  <a:r>
                    <a:rPr lang="it-IT" altLang="en-US" sz="1400" b="1" dirty="0">
                      <a:solidFill>
                        <a:srgbClr val="FFFFFF"/>
                      </a:solidFill>
                      <a:latin typeface="Antibiotice Regular"/>
                    </a:rPr>
                    <a:t>istare</a:t>
                  </a:r>
                  <a:r>
                    <a:rPr lang="ro-RO" altLang="en-US" sz="1400" b="1" dirty="0">
                      <a:solidFill>
                        <a:srgbClr val="FFFFFF"/>
                      </a:solidFill>
                      <a:latin typeface="Antibiotice Regular"/>
                    </a:rPr>
                    <a:t>a</a:t>
                  </a:r>
                  <a:r>
                    <a:rPr lang="it-IT" altLang="en-US" sz="1400" b="1" dirty="0">
                      <a:solidFill>
                        <a:srgbClr val="FFFFFF"/>
                      </a:solidFill>
                      <a:latin typeface="Antibiotice Regular"/>
                    </a:rPr>
                    <a:t> la Bursa de Valori Bucure</a:t>
                  </a:r>
                  <a:r>
                    <a:rPr lang="en-US" altLang="en-US" sz="1400" b="1" dirty="0">
                      <a:solidFill>
                        <a:srgbClr val="FFFFFF"/>
                      </a:solidFill>
                      <a:latin typeface="Antibiotice Regular"/>
                    </a:rPr>
                    <a:t>s</a:t>
                  </a:r>
                  <a:r>
                    <a:rPr lang="it-IT" altLang="en-US" sz="1400" b="1" dirty="0">
                      <a:solidFill>
                        <a:srgbClr val="FFFFFF"/>
                      </a:solidFill>
                      <a:latin typeface="Antibiotice Regular"/>
                    </a:rPr>
                    <a:t>ti </a:t>
                  </a:r>
                  <a:endParaRPr lang="en-US" altLang="en-US" sz="1400" dirty="0">
                    <a:solidFill>
                      <a:srgbClr val="FFFFFF"/>
                    </a:solidFill>
                    <a:latin typeface="Antibiotice Regular"/>
                  </a:endParaRPr>
                </a:p>
              </p:txBody>
            </p:sp>
          </p:grpSp>
          <p:grpSp>
            <p:nvGrpSpPr>
              <p:cNvPr id="14" name="Group 12">
                <a:extLst>
                  <a:ext uri="{FF2B5EF4-FFF2-40B4-BE49-F238E27FC236}">
                    <a16:creationId xmlns:a16="http://schemas.microsoft.com/office/drawing/2014/main" id="{B2285A7C-CCEC-5B21-468E-64D29E335A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173080" y="3057421"/>
                <a:ext cx="1749906" cy="789330"/>
                <a:chOff x="5180990" y="2424532"/>
                <a:chExt cx="3141966" cy="1423773"/>
              </a:xfrm>
            </p:grpSpPr>
            <p:sp>
              <p:nvSpPr>
                <p:cNvPr id="16" name="Rectangle 14">
                  <a:extLst>
                    <a:ext uri="{FF2B5EF4-FFF2-40B4-BE49-F238E27FC236}">
                      <a16:creationId xmlns:a16="http://schemas.microsoft.com/office/drawing/2014/main" id="{94FAE563-1AB5-BB34-F7B3-D0F89310D334}"/>
                    </a:ext>
                  </a:extLst>
                </p:cNvPr>
                <p:cNvSpPr/>
                <p:nvPr/>
              </p:nvSpPr>
              <p:spPr>
                <a:xfrm>
                  <a:off x="5180990" y="2424532"/>
                  <a:ext cx="3141966" cy="1423773"/>
                </a:xfrm>
                <a:prstGeom prst="rec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prstClr val="white"/>
                    </a:solidFill>
                    <a:latin typeface="Calibri Light"/>
                    <a:cs typeface="+mn-cs"/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F6E83290-3361-D786-7A24-AB7DC05B57A1}"/>
                    </a:ext>
                  </a:extLst>
                </p:cNvPr>
                <p:cNvSpPr txBox="1"/>
                <p:nvPr/>
              </p:nvSpPr>
              <p:spPr>
                <a:xfrm>
                  <a:off x="5180645" y="2494193"/>
                  <a:ext cx="3141984" cy="1331820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anchor="ctr">
                  <a:spAutoFit/>
                </a:bodyPr>
                <a:lstStyle>
                  <a:defPPr>
                    <a:defRPr lang="en-US"/>
                  </a:defPPr>
                  <a:lvl1pPr algn="ctr">
                    <a:defRPr>
                      <a:solidFill>
                        <a:schemeClr val="lt1"/>
                      </a:solidFill>
                    </a:defRPr>
                  </a:lvl1pPr>
                  <a:lvl2pPr>
                    <a:defRPr>
                      <a:solidFill>
                        <a:schemeClr val="lt1"/>
                      </a:solidFill>
                    </a:defRPr>
                  </a:lvl2pPr>
                  <a:lvl3pPr>
                    <a:defRPr>
                      <a:solidFill>
                        <a:schemeClr val="lt1"/>
                      </a:solidFill>
                    </a:defRPr>
                  </a:lvl3pPr>
                  <a:lvl4pPr>
                    <a:defRPr>
                      <a:solidFill>
                        <a:schemeClr val="lt1"/>
                      </a:solidFill>
                    </a:defRPr>
                  </a:lvl4pPr>
                  <a:lvl5pPr>
                    <a:defRPr>
                      <a:solidFill>
                        <a:schemeClr val="lt1"/>
                      </a:solidFill>
                    </a:defRPr>
                  </a:lvl5pPr>
                  <a:lvl6pPr>
                    <a:defRPr>
                      <a:solidFill>
                        <a:schemeClr val="lt1"/>
                      </a:solidFill>
                    </a:defRPr>
                  </a:lvl6pPr>
                  <a:lvl7pPr>
                    <a:defRPr>
                      <a:solidFill>
                        <a:schemeClr val="lt1"/>
                      </a:solidFill>
                    </a:defRPr>
                  </a:lvl7pPr>
                  <a:lvl8pPr>
                    <a:defRPr>
                      <a:solidFill>
                        <a:schemeClr val="lt1"/>
                      </a:solidFill>
                    </a:defRPr>
                  </a:lvl8pPr>
                  <a:lvl9pPr>
                    <a:defRPr>
                      <a:solidFill>
                        <a:schemeClr val="lt1"/>
                      </a:solidFill>
                    </a:defRPr>
                  </a:lvl9pPr>
                </a:lstStyle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400" b="1" dirty="0">
                      <a:latin typeface="Antibiotice Regular" panose="02000000000000000000"/>
                    </a:rPr>
                    <a:t>980 </a:t>
                  </a:r>
                  <a:r>
                    <a:rPr lang="ro-RO" sz="1400" b="1" dirty="0">
                      <a:latin typeface="Antibiotice Regular" panose="02000000000000000000"/>
                    </a:rPr>
                    <a:t> </a:t>
                  </a:r>
                  <a:r>
                    <a:rPr lang="en-US" sz="1400" b="1" dirty="0">
                      <a:latin typeface="Antibiotice Regular" panose="02000000000000000000"/>
                    </a:rPr>
                    <a:t>m</a:t>
                  </a:r>
                  <a:r>
                    <a:rPr lang="ro-RO" sz="1400" b="1" dirty="0">
                      <a:latin typeface="Antibiotice Regular" panose="02000000000000000000"/>
                    </a:rPr>
                    <a:t>ilioane</a:t>
                  </a:r>
                  <a:r>
                    <a:rPr lang="en-US" sz="1400" b="1" dirty="0">
                      <a:latin typeface="Antibiotice Regular" panose="02000000000000000000"/>
                    </a:rPr>
                    <a:t> lei - </a:t>
                  </a:r>
                  <a:r>
                    <a:rPr lang="ro-RO" sz="1400" b="1" dirty="0">
                      <a:latin typeface="Antibiotice Regular" panose="02000000000000000000"/>
                    </a:rPr>
                    <a:t> </a:t>
                  </a:r>
                  <a:r>
                    <a:rPr lang="en-US" sz="1400" b="1" dirty="0" err="1">
                      <a:latin typeface="Antibiotice Regular" panose="02000000000000000000"/>
                    </a:rPr>
                    <a:t>valoarea</a:t>
                  </a:r>
                  <a:r>
                    <a:rPr lang="en-US" sz="1400" b="1" dirty="0">
                      <a:latin typeface="Antibiotice Regular" panose="02000000000000000000"/>
                    </a:rPr>
                    <a:t> </a:t>
                  </a:r>
                  <a:r>
                    <a:rPr lang="ro-RO" sz="1400" b="1" dirty="0">
                      <a:latin typeface="Antibiotice Regular" panose="02000000000000000000"/>
                    </a:rPr>
                    <a:t>ac</a:t>
                  </a:r>
                  <a:r>
                    <a:rPr lang="en-US" sz="1400" b="1" dirty="0">
                      <a:latin typeface="Antibiotice Regular" panose="02000000000000000000"/>
                    </a:rPr>
                    <a:t>t</a:t>
                  </a:r>
                  <a:r>
                    <a:rPr lang="ro-RO" sz="1400" b="1" dirty="0">
                      <a:latin typeface="Antibiotice Regular" panose="02000000000000000000"/>
                    </a:rPr>
                    <a:t>iuni</a:t>
                  </a:r>
                  <a:r>
                    <a:rPr lang="en-US" sz="1400" b="1" dirty="0" err="1">
                      <a:latin typeface="Antibiotice Regular" panose="02000000000000000000"/>
                    </a:rPr>
                    <a:t>lor</a:t>
                  </a:r>
                  <a:r>
                    <a:rPr lang="ro-RO" sz="1400" b="1" dirty="0">
                      <a:latin typeface="Antibiotice Regular" panose="02000000000000000000"/>
                    </a:rPr>
                    <a:t> tranzac</a:t>
                  </a:r>
                  <a:r>
                    <a:rPr lang="en-US" sz="1400" b="1" dirty="0">
                      <a:latin typeface="Antibiotice Regular" panose="02000000000000000000"/>
                    </a:rPr>
                    <a:t>t</a:t>
                  </a:r>
                  <a:r>
                    <a:rPr lang="ro-RO" sz="1400" b="1" dirty="0">
                      <a:latin typeface="Antibiotice Regular" panose="02000000000000000000"/>
                    </a:rPr>
                    <a:t>ionate</a:t>
                  </a:r>
                  <a:endParaRPr lang="en-US" sz="1400" kern="0" dirty="0">
                    <a:solidFill>
                      <a:prstClr val="white"/>
                    </a:solidFill>
                    <a:latin typeface="Calibri Light"/>
                    <a:cs typeface="+mn-cs"/>
                  </a:endParaRPr>
                </a:p>
              </p:txBody>
            </p:sp>
          </p:grp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E5E3877-DCCF-3864-F7A7-C48E2EC34891}"/>
                  </a:ext>
                </a:extLst>
              </p:cNvPr>
              <p:cNvSpPr/>
              <p:nvPr/>
            </p:nvSpPr>
            <p:spPr>
              <a:xfrm>
                <a:off x="7169611" y="5012694"/>
                <a:ext cx="1765993" cy="806513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prstClr val="white"/>
                  </a:solidFill>
                  <a:latin typeface="Calibri Light"/>
                  <a:cs typeface="+mn-cs"/>
                </a:endParaRPr>
              </a:p>
            </p:txBody>
          </p:sp>
        </p:grpSp>
        <p:sp>
          <p:nvSpPr>
            <p:cNvPr id="10" name="TextBox 39">
              <a:extLst>
                <a:ext uri="{FF2B5EF4-FFF2-40B4-BE49-F238E27FC236}">
                  <a16:creationId xmlns:a16="http://schemas.microsoft.com/office/drawing/2014/main" id="{8390F18D-450C-0AC8-922A-2F78B03E9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280" y="3428918"/>
              <a:ext cx="1728192" cy="738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o-RO" altLang="en-US" sz="1400" b="1" dirty="0">
                  <a:solidFill>
                    <a:schemeClr val="bg1"/>
                  </a:solidFill>
                  <a:latin typeface="Antibiotice Regular"/>
                </a:rPr>
                <a:t>Capitalizare bursier</a:t>
              </a:r>
              <a:r>
                <a:rPr lang="en-US" altLang="en-US" sz="1400" b="1" dirty="0">
                  <a:solidFill>
                    <a:schemeClr val="bg1"/>
                  </a:solidFill>
                  <a:latin typeface="Antibiotice Regular"/>
                </a:rPr>
                <a:t>a</a:t>
              </a:r>
              <a:r>
                <a:rPr lang="ro-RO" altLang="en-US" sz="1400" b="1" dirty="0">
                  <a:solidFill>
                    <a:schemeClr val="bg1"/>
                  </a:solidFill>
                  <a:latin typeface="Antibiotice Regular"/>
                </a:rPr>
                <a:t> de </a:t>
              </a:r>
              <a:r>
                <a:rPr lang="en-GB" altLang="en-US" sz="1400" b="1" dirty="0">
                  <a:solidFill>
                    <a:schemeClr val="bg1"/>
                  </a:solidFill>
                  <a:latin typeface="Antibiotice Regular"/>
                </a:rPr>
                <a:t>474</a:t>
              </a:r>
              <a:r>
                <a:rPr lang="ro-RO" altLang="en-US" sz="1400" b="1" dirty="0">
                  <a:solidFill>
                    <a:schemeClr val="bg1"/>
                  </a:solidFill>
                  <a:latin typeface="Antibiotice Regular"/>
                </a:rPr>
                <a:t> milioane lei*</a:t>
              </a:r>
              <a:endParaRPr lang="en-US" altLang="en-US" sz="1400" b="1" dirty="0">
                <a:solidFill>
                  <a:schemeClr val="bg1"/>
                </a:solidFill>
                <a:latin typeface="Antibiotice Regular"/>
              </a:endParaRPr>
            </a:p>
          </p:txBody>
        </p:sp>
        <p:sp>
          <p:nvSpPr>
            <p:cNvPr id="11" name="TextBox 40">
              <a:extLst>
                <a:ext uri="{FF2B5EF4-FFF2-40B4-BE49-F238E27FC236}">
                  <a16:creationId xmlns:a16="http://schemas.microsoft.com/office/drawing/2014/main" id="{433634D3-476E-9782-FFD6-F17CEBFF59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2280" y="4509120"/>
              <a:ext cx="17281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o-RO" altLang="en-US" sz="1400" b="1" dirty="0">
                  <a:solidFill>
                    <a:schemeClr val="bg1"/>
                  </a:solidFill>
                  <a:latin typeface="Antibiotice Regular"/>
                </a:rPr>
                <a:t>Pre</a:t>
              </a:r>
              <a:r>
                <a:rPr lang="en-US" altLang="en-US" sz="1400" b="1" dirty="0">
                  <a:solidFill>
                    <a:schemeClr val="bg1"/>
                  </a:solidFill>
                  <a:latin typeface="Antibiotice Regular"/>
                </a:rPr>
                <a:t>t</a:t>
              </a:r>
              <a:r>
                <a:rPr lang="ro-RO" altLang="en-US" sz="1400" b="1" dirty="0">
                  <a:solidFill>
                    <a:schemeClr val="bg1"/>
                  </a:solidFill>
                  <a:latin typeface="Antibiotice Regular"/>
                </a:rPr>
                <a:t> mediu:</a:t>
              </a:r>
            </a:p>
            <a:p>
              <a:pPr algn="ctr"/>
              <a:r>
                <a:rPr lang="ro-RO" altLang="en-US" sz="1400" b="1" dirty="0">
                  <a:solidFill>
                    <a:schemeClr val="bg1"/>
                  </a:solidFill>
                  <a:latin typeface="Antibiotice Regular"/>
                </a:rPr>
                <a:t>0,</a:t>
              </a:r>
              <a:r>
                <a:rPr lang="en-GB" altLang="en-US" sz="1400" b="1" dirty="0">
                  <a:solidFill>
                    <a:schemeClr val="bg1"/>
                  </a:solidFill>
                  <a:latin typeface="Antibiotice Regular"/>
                </a:rPr>
                <a:t>5854</a:t>
              </a:r>
              <a:r>
                <a:rPr lang="ro-RO" altLang="en-US" sz="1400" b="1" dirty="0">
                  <a:solidFill>
                    <a:schemeClr val="bg1"/>
                  </a:solidFill>
                  <a:latin typeface="Antibiotice Regular"/>
                </a:rPr>
                <a:t> lei/ac</a:t>
              </a:r>
              <a:r>
                <a:rPr lang="en-US" altLang="en-US" sz="1400" b="1" dirty="0">
                  <a:solidFill>
                    <a:schemeClr val="bg1"/>
                  </a:solidFill>
                  <a:latin typeface="Antibiotice Regular"/>
                </a:rPr>
                <a:t>t</a:t>
              </a:r>
              <a:r>
                <a:rPr lang="ro-RO" altLang="en-US" sz="1400" b="1" dirty="0">
                  <a:solidFill>
                    <a:schemeClr val="bg1"/>
                  </a:solidFill>
                  <a:latin typeface="Antibiotice Regular"/>
                </a:rPr>
                <a:t>iune*</a:t>
              </a:r>
              <a:endParaRPr lang="en-US" altLang="en-US" sz="1400" b="1" dirty="0">
                <a:solidFill>
                  <a:schemeClr val="bg1"/>
                </a:solidFill>
                <a:latin typeface="Antibiotice Regular"/>
              </a:endParaRPr>
            </a:p>
          </p:txBody>
        </p:sp>
      </p:grpSp>
      <p:sp>
        <p:nvSpPr>
          <p:cNvPr id="20" name="TextBox 6">
            <a:extLst>
              <a:ext uri="{FF2B5EF4-FFF2-40B4-BE49-F238E27FC236}">
                <a16:creationId xmlns:a16="http://schemas.microsoft.com/office/drawing/2014/main" id="{7C5BC760-CD04-68B1-7EB1-E5E816097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6415089"/>
            <a:ext cx="56626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o-RO" altLang="en-US" sz="1100" dirty="0">
                <a:latin typeface="Trebuchet MS" panose="020B0603020202020204" pitchFamily="34" charset="0"/>
              </a:rPr>
              <a:t>*</a:t>
            </a:r>
            <a:r>
              <a:rPr lang="en-US" altLang="en-US" sz="1100" dirty="0" err="1">
                <a:latin typeface="Antibiotice Regular"/>
              </a:rPr>
              <a:t>Informatii</a:t>
            </a:r>
            <a:r>
              <a:rPr lang="en-US" altLang="en-US" sz="1100" dirty="0">
                <a:latin typeface="Antibiotice Regular"/>
              </a:rPr>
              <a:t> </a:t>
            </a:r>
            <a:r>
              <a:rPr lang="en-US" altLang="en-US" sz="1100" dirty="0" err="1">
                <a:latin typeface="Antibiotice Regular"/>
              </a:rPr>
              <a:t>valabile</a:t>
            </a:r>
            <a:r>
              <a:rPr lang="en-US" altLang="en-US" sz="1100" dirty="0">
                <a:latin typeface="Antibiotice Regular"/>
              </a:rPr>
              <a:t> la </a:t>
            </a:r>
            <a:r>
              <a:rPr lang="en-GB" altLang="en-US" sz="1100" dirty="0">
                <a:latin typeface="Antibiotice Regular"/>
              </a:rPr>
              <a:t>30 </a:t>
            </a:r>
            <a:r>
              <a:rPr lang="en-GB" altLang="en-US" sz="1100" dirty="0" err="1">
                <a:latin typeface="Antibiotice Regular"/>
              </a:rPr>
              <a:t>iunie</a:t>
            </a:r>
            <a:r>
              <a:rPr lang="en-GB" altLang="en-US" sz="1100" dirty="0">
                <a:latin typeface="Antibiotice Regular"/>
              </a:rPr>
              <a:t> </a:t>
            </a:r>
            <a:r>
              <a:rPr lang="ro-RO" altLang="en-US" sz="1100" dirty="0">
                <a:latin typeface="Antibiotice Regular"/>
              </a:rPr>
              <a:t>202</a:t>
            </a:r>
            <a:r>
              <a:rPr lang="en-US" altLang="en-US" sz="1100" dirty="0">
                <a:latin typeface="Antibiotice Regular"/>
              </a:rPr>
              <a:t>3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4830549"/>
              </p:ext>
            </p:extLst>
          </p:nvPr>
        </p:nvGraphicFramePr>
        <p:xfrm>
          <a:off x="1524001" y="1571170"/>
          <a:ext cx="6829420" cy="373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10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1650AC99-F46D-4A14-8DC2-2D4A3AF481A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3</a:t>
            </a:fld>
            <a:endParaRPr lang="uk-UA" altLang="ro-RO"/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5EC7D2C2-40C5-4B65-8300-82E69CB1D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2" y="603233"/>
            <a:ext cx="79208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</a:pPr>
            <a:endParaRPr lang="en-US" altLang="en-US" sz="2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8" name="Text Placeholder 2">
            <a:extLst>
              <a:ext uri="{FF2B5EF4-FFF2-40B4-BE49-F238E27FC236}">
                <a16:creationId xmlns:a16="http://schemas.microsoft.com/office/drawing/2014/main" id="{BA3C9DF5-9410-4CA3-7CC9-BF6884EE7D8E}"/>
              </a:ext>
            </a:extLst>
          </p:cNvPr>
          <p:cNvSpPr txBox="1">
            <a:spLocks/>
          </p:cNvSpPr>
          <p:nvPr/>
        </p:nvSpPr>
        <p:spPr>
          <a:xfrm flipH="1">
            <a:off x="8587345" y="2489645"/>
            <a:ext cx="1326181" cy="387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Trebuchet MS" panose="020B0603020202020204" pitchFamily="34" charset="0"/>
              </a:rPr>
              <a:t>343.725.076 lei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B438802-1FCE-1796-2DE6-122119B82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278" y="582483"/>
            <a:ext cx="701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Antibiotice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- </a:t>
            </a:r>
            <a:r>
              <a:rPr lang="ro-RO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î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n </a:t>
            </a:r>
            <a:r>
              <a:rPr lang="en-US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dinamica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</a:t>
            </a:r>
            <a:r>
              <a:rPr lang="en-US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viitorului</a:t>
            </a:r>
            <a:endParaRPr lang="en-US" altLang="en-US" sz="2400" b="1" dirty="0">
              <a:solidFill>
                <a:srgbClr val="242F38"/>
              </a:solidFill>
              <a:latin typeface="Antibiotice Regular" panose="0200000000000000000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3D579FD-C33B-8B8D-A6FA-5F14C030E9A7}"/>
              </a:ext>
            </a:extLst>
          </p:cNvPr>
          <p:cNvGrpSpPr/>
          <p:nvPr/>
        </p:nvGrpSpPr>
        <p:grpSpPr>
          <a:xfrm>
            <a:off x="1775520" y="1115884"/>
            <a:ext cx="8424936" cy="2601149"/>
            <a:chOff x="251520" y="1115883"/>
            <a:chExt cx="8424936" cy="260114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EF3F33F-85DD-E610-9823-E55B85A39436}"/>
                </a:ext>
              </a:extLst>
            </p:cNvPr>
            <p:cNvGrpSpPr/>
            <p:nvPr/>
          </p:nvGrpSpPr>
          <p:grpSpPr>
            <a:xfrm>
              <a:off x="251520" y="1115883"/>
              <a:ext cx="8208912" cy="2241110"/>
              <a:chOff x="251520" y="1115883"/>
              <a:chExt cx="8208912" cy="2241110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E049C5ED-F5CB-9F7F-27E2-5797064EFBAB}"/>
                  </a:ext>
                </a:extLst>
              </p:cNvPr>
              <p:cNvGrpSpPr/>
              <p:nvPr/>
            </p:nvGrpSpPr>
            <p:grpSpPr>
              <a:xfrm>
                <a:off x="251520" y="1115883"/>
                <a:ext cx="8208912" cy="2151170"/>
                <a:chOff x="338834" y="1841921"/>
                <a:chExt cx="8043629" cy="2151170"/>
              </a:xfrm>
            </p:grpSpPr>
            <p:sp>
              <p:nvSpPr>
                <p:cNvPr id="28" name="Google Shape;715;p25">
                  <a:extLst>
                    <a:ext uri="{FF2B5EF4-FFF2-40B4-BE49-F238E27FC236}">
                      <a16:creationId xmlns:a16="http://schemas.microsoft.com/office/drawing/2014/main" id="{9882B392-BC77-7612-9649-59FED6A28A4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14898" y="2282830"/>
                  <a:ext cx="556022" cy="4443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buClr>
                      <a:srgbClr val="55A8B1"/>
                    </a:buClr>
                    <a:buSzPts val="4900"/>
                    <a:buFont typeface="Montserrat" panose="02000505000000020004" pitchFamily="2" charset="0"/>
                    <a:buNone/>
                  </a:pPr>
                  <a:r>
                    <a:rPr lang="en-US" altLang="en-US" sz="3000" b="1" dirty="0">
                      <a:solidFill>
                        <a:schemeClr val="tx1"/>
                      </a:solidFill>
                      <a:latin typeface="Montserrat" panose="02000505000000020004" pitchFamily="2" charset="77"/>
                      <a:sym typeface="Montserrat" panose="02000505000000020004" pitchFamily="2" charset="0"/>
                    </a:rPr>
                    <a:t>01</a:t>
                  </a:r>
                  <a:endParaRPr lang="en-US" altLang="en-US" sz="3000" b="1" dirty="0">
                    <a:solidFill>
                      <a:schemeClr val="tx1"/>
                    </a:solidFill>
                    <a:latin typeface="Montserrat" panose="02000505000000020004" pitchFamily="2" charset="77"/>
                  </a:endParaRPr>
                </a:p>
              </p:txBody>
            </p:sp>
            <p:sp>
              <p:nvSpPr>
                <p:cNvPr id="29" name="Google Shape;716;p25">
                  <a:extLst>
                    <a:ext uri="{FF2B5EF4-FFF2-40B4-BE49-F238E27FC236}">
                      <a16:creationId xmlns:a16="http://schemas.microsoft.com/office/drawing/2014/main" id="{DBEAC554-3CC7-0D33-2D99-E73163D04E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139034" y="2270537"/>
                  <a:ext cx="700879" cy="4443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buClr>
                      <a:srgbClr val="81807E"/>
                    </a:buClr>
                    <a:buSzPts val="4900"/>
                    <a:buFont typeface="Montserrat" panose="02000505000000020004" pitchFamily="2" charset="0"/>
                    <a:buNone/>
                  </a:pPr>
                  <a:r>
                    <a:rPr lang="en-US" altLang="en-US" sz="3000" b="1" dirty="0">
                      <a:solidFill>
                        <a:schemeClr val="tx1"/>
                      </a:solidFill>
                      <a:latin typeface="Montserrat" panose="02000505000000020004" pitchFamily="2" charset="77"/>
                      <a:sym typeface="Montserrat" panose="02000505000000020004" pitchFamily="2" charset="0"/>
                    </a:rPr>
                    <a:t>02 </a:t>
                  </a:r>
                  <a:endParaRPr lang="en-US" altLang="en-US" sz="3000" b="1" dirty="0">
                    <a:solidFill>
                      <a:schemeClr val="tx1"/>
                    </a:solidFill>
                    <a:latin typeface="Montserrat" panose="02000505000000020004" pitchFamily="2" charset="77"/>
                  </a:endParaRPr>
                </a:p>
              </p:txBody>
            </p:sp>
            <p:sp>
              <p:nvSpPr>
                <p:cNvPr id="30" name="Google Shape;717;p25">
                  <a:extLst>
                    <a:ext uri="{FF2B5EF4-FFF2-40B4-BE49-F238E27FC236}">
                      <a16:creationId xmlns:a16="http://schemas.microsoft.com/office/drawing/2014/main" id="{4B0B41CA-1589-B401-47A5-A8608AD9A8F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890156" y="2275760"/>
                  <a:ext cx="639366" cy="4443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buClr>
                      <a:srgbClr val="E6685C"/>
                    </a:buClr>
                    <a:buSzPts val="4900"/>
                    <a:buFont typeface="Montserrat" panose="02000505000000020004" pitchFamily="2" charset="0"/>
                    <a:buNone/>
                  </a:pPr>
                  <a:r>
                    <a:rPr lang="en-US" altLang="en-US" sz="3000" b="1" dirty="0">
                      <a:solidFill>
                        <a:schemeClr val="tx1"/>
                      </a:solidFill>
                      <a:latin typeface="Montserrat" panose="02000505000000020004" pitchFamily="2" charset="77"/>
                      <a:sym typeface="Montserrat" panose="02000505000000020004" pitchFamily="2" charset="0"/>
                    </a:rPr>
                    <a:t>05</a:t>
                  </a:r>
                  <a:endParaRPr lang="en-US" altLang="en-US" sz="3000" b="1" dirty="0">
                    <a:solidFill>
                      <a:schemeClr val="tx1"/>
                    </a:solidFill>
                    <a:latin typeface="Montserrat" panose="02000505000000020004" pitchFamily="2" charset="77"/>
                  </a:endParaRPr>
                </a:p>
              </p:txBody>
            </p:sp>
            <p:sp>
              <p:nvSpPr>
                <p:cNvPr id="31" name="Google Shape;718;p25">
                  <a:extLst>
                    <a:ext uri="{FF2B5EF4-FFF2-40B4-BE49-F238E27FC236}">
                      <a16:creationId xmlns:a16="http://schemas.microsoft.com/office/drawing/2014/main" id="{6D383474-824D-FD9E-0E32-EE8F0CDF222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63170" y="2270537"/>
                  <a:ext cx="691753" cy="4443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buClr>
                      <a:srgbClr val="5A7589"/>
                    </a:buClr>
                    <a:buSzPts val="4900"/>
                    <a:buFont typeface="Montserrat" panose="02000505000000020004" pitchFamily="2" charset="0"/>
                    <a:buNone/>
                  </a:pPr>
                  <a:r>
                    <a:rPr lang="en-US" altLang="en-US" sz="3000" b="1" dirty="0">
                      <a:solidFill>
                        <a:schemeClr val="tx1"/>
                      </a:solidFill>
                      <a:latin typeface="Montserrat" panose="02000505000000020004" pitchFamily="2" charset="77"/>
                      <a:sym typeface="Montserrat" panose="02000505000000020004" pitchFamily="2" charset="0"/>
                    </a:rPr>
                    <a:t>03</a:t>
                  </a:r>
                  <a:endParaRPr lang="en-US" altLang="en-US" sz="3000" b="1" dirty="0">
                    <a:solidFill>
                      <a:schemeClr val="tx1"/>
                    </a:solidFill>
                    <a:latin typeface="Montserrat" panose="02000505000000020004" pitchFamily="2" charset="77"/>
                  </a:endParaRPr>
                </a:p>
              </p:txBody>
            </p:sp>
            <p:sp>
              <p:nvSpPr>
                <p:cNvPr id="32" name="Google Shape;719;p25">
                  <a:extLst>
                    <a:ext uri="{FF2B5EF4-FFF2-40B4-BE49-F238E27FC236}">
                      <a16:creationId xmlns:a16="http://schemas.microsoft.com/office/drawing/2014/main" id="{90AACB35-AE70-239F-4612-C4B4C29F806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82255" y="2276164"/>
                  <a:ext cx="688181" cy="4443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buClr>
                      <a:srgbClr val="C0C2C1"/>
                    </a:buClr>
                    <a:buSzPts val="4900"/>
                    <a:buFont typeface="Montserrat" panose="02000505000000020004" pitchFamily="2" charset="0"/>
                    <a:buNone/>
                  </a:pPr>
                  <a:r>
                    <a:rPr lang="en-US" altLang="en-US" sz="3000" b="1" dirty="0">
                      <a:solidFill>
                        <a:schemeClr val="tx1"/>
                      </a:solidFill>
                      <a:latin typeface="Montserrat" panose="02000505000000020004" pitchFamily="2" charset="77"/>
                      <a:sym typeface="Montserrat" panose="02000505000000020004" pitchFamily="2" charset="0"/>
                    </a:rPr>
                    <a:t>04</a:t>
                  </a:r>
                  <a:endParaRPr lang="en-US" altLang="en-US" sz="3000" b="1" dirty="0">
                    <a:solidFill>
                      <a:schemeClr val="tx1"/>
                    </a:solidFill>
                    <a:latin typeface="Montserrat" panose="02000505000000020004" pitchFamily="2" charset="77"/>
                  </a:endParaRPr>
                </a:p>
              </p:txBody>
            </p:sp>
            <p:sp>
              <p:nvSpPr>
                <p:cNvPr id="33" name="Google Shape;720;p25">
                  <a:extLst>
                    <a:ext uri="{FF2B5EF4-FFF2-40B4-BE49-F238E27FC236}">
                      <a16:creationId xmlns:a16="http://schemas.microsoft.com/office/drawing/2014/main" id="{AF865CC8-482C-F8CE-03DF-3C8668EC0B4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394649" y="2282830"/>
                  <a:ext cx="621506" cy="4443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buClr>
                      <a:srgbClr val="FACE74"/>
                    </a:buClr>
                    <a:buSzPts val="4900"/>
                    <a:buFont typeface="Montserrat" panose="02000505000000020004" pitchFamily="2" charset="0"/>
                    <a:buNone/>
                  </a:pPr>
                  <a:r>
                    <a:rPr lang="en-US" altLang="en-US" sz="3000" b="1" dirty="0">
                      <a:solidFill>
                        <a:schemeClr val="tx1"/>
                      </a:solidFill>
                      <a:latin typeface="Montserrat" panose="02000505000000020004" pitchFamily="2" charset="77"/>
                      <a:sym typeface="Montserrat" panose="02000505000000020004" pitchFamily="2" charset="0"/>
                    </a:rPr>
                    <a:t>06</a:t>
                  </a:r>
                  <a:endParaRPr lang="en-US" altLang="en-US" sz="3000" b="1" dirty="0">
                    <a:solidFill>
                      <a:schemeClr val="tx1"/>
                    </a:solidFill>
                    <a:latin typeface="Montserrat" panose="02000505000000020004" pitchFamily="2" charset="77"/>
                  </a:endParaRPr>
                </a:p>
              </p:txBody>
            </p:sp>
            <p:sp>
              <p:nvSpPr>
                <p:cNvPr id="34" name="Google Shape;722;p25">
                  <a:extLst>
                    <a:ext uri="{FF2B5EF4-FFF2-40B4-BE49-F238E27FC236}">
                      <a16:creationId xmlns:a16="http://schemas.microsoft.com/office/drawing/2014/main" id="{073DE0FF-1B85-94A1-2D7E-967982A47D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894861" y="3663287"/>
                  <a:ext cx="295204" cy="253347"/>
                </a:xfrm>
                <a:custGeom>
                  <a:avLst/>
                  <a:gdLst>
                    <a:gd name="T0" fmla="*/ 23 w 168"/>
                    <a:gd name="T1" fmla="*/ 114 h 140"/>
                    <a:gd name="T2" fmla="*/ 23 w 168"/>
                    <a:gd name="T3" fmla="*/ 77 h 140"/>
                    <a:gd name="T4" fmla="*/ 28 w 168"/>
                    <a:gd name="T5" fmla="*/ 71 h 140"/>
                    <a:gd name="T6" fmla="*/ 38 w 168"/>
                    <a:gd name="T7" fmla="*/ 71 h 140"/>
                    <a:gd name="T8" fmla="*/ 43 w 168"/>
                    <a:gd name="T9" fmla="*/ 77 h 140"/>
                    <a:gd name="T10" fmla="*/ 43 w 168"/>
                    <a:gd name="T11" fmla="*/ 114 h 140"/>
                    <a:gd name="T12" fmla="*/ 38 w 168"/>
                    <a:gd name="T13" fmla="*/ 120 h 140"/>
                    <a:gd name="T14" fmla="*/ 28 w 168"/>
                    <a:gd name="T15" fmla="*/ 120 h 140"/>
                    <a:gd name="T16" fmla="*/ 23 w 168"/>
                    <a:gd name="T17" fmla="*/ 114 h 140"/>
                    <a:gd name="T18" fmla="*/ 62 w 168"/>
                    <a:gd name="T19" fmla="*/ 58 h 140"/>
                    <a:gd name="T20" fmla="*/ 56 w 168"/>
                    <a:gd name="T21" fmla="*/ 63 h 140"/>
                    <a:gd name="T22" fmla="*/ 56 w 168"/>
                    <a:gd name="T23" fmla="*/ 114 h 140"/>
                    <a:gd name="T24" fmla="*/ 62 w 168"/>
                    <a:gd name="T25" fmla="*/ 120 h 140"/>
                    <a:gd name="T26" fmla="*/ 71 w 168"/>
                    <a:gd name="T27" fmla="*/ 120 h 140"/>
                    <a:gd name="T28" fmla="*/ 77 w 168"/>
                    <a:gd name="T29" fmla="*/ 114 h 140"/>
                    <a:gd name="T30" fmla="*/ 77 w 168"/>
                    <a:gd name="T31" fmla="*/ 63 h 140"/>
                    <a:gd name="T32" fmla="*/ 71 w 168"/>
                    <a:gd name="T33" fmla="*/ 58 h 140"/>
                    <a:gd name="T34" fmla="*/ 62 w 168"/>
                    <a:gd name="T35" fmla="*/ 58 h 140"/>
                    <a:gd name="T36" fmla="*/ 95 w 168"/>
                    <a:gd name="T37" fmla="*/ 46 h 140"/>
                    <a:gd name="T38" fmla="*/ 90 w 168"/>
                    <a:gd name="T39" fmla="*/ 52 h 140"/>
                    <a:gd name="T40" fmla="*/ 90 w 168"/>
                    <a:gd name="T41" fmla="*/ 114 h 140"/>
                    <a:gd name="T42" fmla="*/ 95 w 168"/>
                    <a:gd name="T43" fmla="*/ 120 h 140"/>
                    <a:gd name="T44" fmla="*/ 105 w 168"/>
                    <a:gd name="T45" fmla="*/ 120 h 140"/>
                    <a:gd name="T46" fmla="*/ 110 w 168"/>
                    <a:gd name="T47" fmla="*/ 114 h 140"/>
                    <a:gd name="T48" fmla="*/ 110 w 168"/>
                    <a:gd name="T49" fmla="*/ 52 h 140"/>
                    <a:gd name="T50" fmla="*/ 105 w 168"/>
                    <a:gd name="T51" fmla="*/ 46 h 140"/>
                    <a:gd name="T52" fmla="*/ 95 w 168"/>
                    <a:gd name="T53" fmla="*/ 46 h 140"/>
                    <a:gd name="T54" fmla="*/ 129 w 168"/>
                    <a:gd name="T55" fmla="*/ 34 h 140"/>
                    <a:gd name="T56" fmla="*/ 124 w 168"/>
                    <a:gd name="T57" fmla="*/ 40 h 140"/>
                    <a:gd name="T58" fmla="*/ 124 w 168"/>
                    <a:gd name="T59" fmla="*/ 114 h 140"/>
                    <a:gd name="T60" fmla="*/ 129 w 168"/>
                    <a:gd name="T61" fmla="*/ 120 h 140"/>
                    <a:gd name="T62" fmla="*/ 138 w 168"/>
                    <a:gd name="T63" fmla="*/ 120 h 140"/>
                    <a:gd name="T64" fmla="*/ 144 w 168"/>
                    <a:gd name="T65" fmla="*/ 114 h 140"/>
                    <a:gd name="T66" fmla="*/ 144 w 168"/>
                    <a:gd name="T67" fmla="*/ 40 h 140"/>
                    <a:gd name="T68" fmla="*/ 138 w 168"/>
                    <a:gd name="T69" fmla="*/ 34 h 140"/>
                    <a:gd name="T70" fmla="*/ 129 w 168"/>
                    <a:gd name="T71" fmla="*/ 34 h 140"/>
                    <a:gd name="T72" fmla="*/ 25 w 168"/>
                    <a:gd name="T73" fmla="*/ 56 h 140"/>
                    <a:gd name="T74" fmla="*/ 125 w 168"/>
                    <a:gd name="T75" fmla="*/ 19 h 140"/>
                    <a:gd name="T76" fmla="*/ 128 w 168"/>
                    <a:gd name="T77" fmla="*/ 24 h 140"/>
                    <a:gd name="T78" fmla="*/ 138 w 168"/>
                    <a:gd name="T79" fmla="*/ 7 h 140"/>
                    <a:gd name="T80" fmla="*/ 119 w 168"/>
                    <a:gd name="T81" fmla="*/ 7 h 140"/>
                    <a:gd name="T82" fmla="*/ 121 w 168"/>
                    <a:gd name="T83" fmla="*/ 12 h 140"/>
                    <a:gd name="T84" fmla="*/ 24 w 168"/>
                    <a:gd name="T85" fmla="*/ 49 h 140"/>
                    <a:gd name="T86" fmla="*/ 25 w 168"/>
                    <a:gd name="T87" fmla="*/ 56 h 140"/>
                    <a:gd name="T88" fmla="*/ 168 w 168"/>
                    <a:gd name="T89" fmla="*/ 131 h 140"/>
                    <a:gd name="T90" fmla="*/ 151 w 168"/>
                    <a:gd name="T91" fmla="*/ 121 h 140"/>
                    <a:gd name="T92" fmla="*/ 151 w 168"/>
                    <a:gd name="T93" fmla="*/ 127 h 140"/>
                    <a:gd name="T94" fmla="*/ 14 w 168"/>
                    <a:gd name="T95" fmla="*/ 127 h 140"/>
                    <a:gd name="T96" fmla="*/ 14 w 168"/>
                    <a:gd name="T97" fmla="*/ 17 h 140"/>
                    <a:gd name="T98" fmla="*/ 20 w 168"/>
                    <a:gd name="T99" fmla="*/ 17 h 140"/>
                    <a:gd name="T100" fmla="*/ 10 w 168"/>
                    <a:gd name="T101" fmla="*/ 0 h 140"/>
                    <a:gd name="T102" fmla="*/ 0 w 168"/>
                    <a:gd name="T103" fmla="*/ 17 h 140"/>
                    <a:gd name="T104" fmla="*/ 7 w 168"/>
                    <a:gd name="T105" fmla="*/ 17 h 140"/>
                    <a:gd name="T106" fmla="*/ 7 w 168"/>
                    <a:gd name="T107" fmla="*/ 127 h 140"/>
                    <a:gd name="T108" fmla="*/ 7 w 168"/>
                    <a:gd name="T109" fmla="*/ 131 h 140"/>
                    <a:gd name="T110" fmla="*/ 7 w 168"/>
                    <a:gd name="T111" fmla="*/ 134 h 140"/>
                    <a:gd name="T112" fmla="*/ 151 w 168"/>
                    <a:gd name="T113" fmla="*/ 134 h 140"/>
                    <a:gd name="T114" fmla="*/ 151 w 168"/>
                    <a:gd name="T115" fmla="*/ 140 h 140"/>
                    <a:gd name="T116" fmla="*/ 168 w 168"/>
                    <a:gd name="T117" fmla="*/ 131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68" h="140" extrusionOk="0">
                      <a:moveTo>
                        <a:pt x="23" y="114"/>
                      </a:moveTo>
                      <a:cubicBezTo>
                        <a:pt x="23" y="77"/>
                        <a:pt x="23" y="77"/>
                        <a:pt x="23" y="77"/>
                      </a:cubicBezTo>
                      <a:cubicBezTo>
                        <a:pt x="23" y="74"/>
                        <a:pt x="25" y="71"/>
                        <a:pt x="28" y="71"/>
                      </a:cubicBezTo>
                      <a:cubicBezTo>
                        <a:pt x="38" y="71"/>
                        <a:pt x="38" y="71"/>
                        <a:pt x="38" y="71"/>
                      </a:cubicBezTo>
                      <a:cubicBezTo>
                        <a:pt x="41" y="71"/>
                        <a:pt x="43" y="74"/>
                        <a:pt x="43" y="77"/>
                      </a:cubicBezTo>
                      <a:cubicBezTo>
                        <a:pt x="43" y="114"/>
                        <a:pt x="43" y="114"/>
                        <a:pt x="43" y="114"/>
                      </a:cubicBezTo>
                      <a:cubicBezTo>
                        <a:pt x="43" y="117"/>
                        <a:pt x="41" y="120"/>
                        <a:pt x="38" y="120"/>
                      </a:cubicBezTo>
                      <a:cubicBezTo>
                        <a:pt x="28" y="120"/>
                        <a:pt x="28" y="120"/>
                        <a:pt x="28" y="120"/>
                      </a:cubicBezTo>
                      <a:cubicBezTo>
                        <a:pt x="25" y="120"/>
                        <a:pt x="23" y="117"/>
                        <a:pt x="23" y="114"/>
                      </a:cubicBezTo>
                      <a:close/>
                      <a:moveTo>
                        <a:pt x="62" y="58"/>
                      </a:moveTo>
                      <a:cubicBezTo>
                        <a:pt x="59" y="58"/>
                        <a:pt x="56" y="60"/>
                        <a:pt x="56" y="63"/>
                      </a:cubicBezTo>
                      <a:cubicBezTo>
                        <a:pt x="56" y="114"/>
                        <a:pt x="56" y="114"/>
                        <a:pt x="56" y="114"/>
                      </a:cubicBezTo>
                      <a:cubicBezTo>
                        <a:pt x="56" y="117"/>
                        <a:pt x="59" y="120"/>
                        <a:pt x="62" y="120"/>
                      </a:cubicBezTo>
                      <a:cubicBezTo>
                        <a:pt x="71" y="120"/>
                        <a:pt x="71" y="120"/>
                        <a:pt x="71" y="120"/>
                      </a:cubicBezTo>
                      <a:cubicBezTo>
                        <a:pt x="74" y="120"/>
                        <a:pt x="77" y="117"/>
                        <a:pt x="77" y="114"/>
                      </a:cubicBezTo>
                      <a:cubicBezTo>
                        <a:pt x="77" y="63"/>
                        <a:pt x="77" y="63"/>
                        <a:pt x="77" y="63"/>
                      </a:cubicBezTo>
                      <a:cubicBezTo>
                        <a:pt x="77" y="60"/>
                        <a:pt x="74" y="58"/>
                        <a:pt x="71" y="58"/>
                      </a:cubicBezTo>
                      <a:lnTo>
                        <a:pt x="62" y="58"/>
                      </a:lnTo>
                      <a:close/>
                      <a:moveTo>
                        <a:pt x="95" y="46"/>
                      </a:moveTo>
                      <a:cubicBezTo>
                        <a:pt x="92" y="46"/>
                        <a:pt x="90" y="49"/>
                        <a:pt x="90" y="52"/>
                      </a:cubicBezTo>
                      <a:cubicBezTo>
                        <a:pt x="90" y="114"/>
                        <a:pt x="90" y="114"/>
                        <a:pt x="90" y="114"/>
                      </a:cubicBezTo>
                      <a:cubicBezTo>
                        <a:pt x="90" y="117"/>
                        <a:pt x="92" y="120"/>
                        <a:pt x="95" y="120"/>
                      </a:cubicBezTo>
                      <a:cubicBezTo>
                        <a:pt x="105" y="120"/>
                        <a:pt x="105" y="120"/>
                        <a:pt x="105" y="120"/>
                      </a:cubicBezTo>
                      <a:cubicBezTo>
                        <a:pt x="108" y="120"/>
                        <a:pt x="110" y="117"/>
                        <a:pt x="110" y="114"/>
                      </a:cubicBezTo>
                      <a:cubicBezTo>
                        <a:pt x="110" y="52"/>
                        <a:pt x="110" y="52"/>
                        <a:pt x="110" y="52"/>
                      </a:cubicBezTo>
                      <a:cubicBezTo>
                        <a:pt x="110" y="49"/>
                        <a:pt x="108" y="46"/>
                        <a:pt x="105" y="46"/>
                      </a:cubicBezTo>
                      <a:lnTo>
                        <a:pt x="95" y="46"/>
                      </a:lnTo>
                      <a:close/>
                      <a:moveTo>
                        <a:pt x="129" y="34"/>
                      </a:moveTo>
                      <a:cubicBezTo>
                        <a:pt x="126" y="34"/>
                        <a:pt x="124" y="37"/>
                        <a:pt x="124" y="40"/>
                      </a:cubicBezTo>
                      <a:cubicBezTo>
                        <a:pt x="124" y="114"/>
                        <a:pt x="124" y="114"/>
                        <a:pt x="124" y="114"/>
                      </a:cubicBezTo>
                      <a:cubicBezTo>
                        <a:pt x="124" y="117"/>
                        <a:pt x="126" y="120"/>
                        <a:pt x="129" y="120"/>
                      </a:cubicBezTo>
                      <a:cubicBezTo>
                        <a:pt x="138" y="120"/>
                        <a:pt x="138" y="120"/>
                        <a:pt x="138" y="120"/>
                      </a:cubicBezTo>
                      <a:cubicBezTo>
                        <a:pt x="141" y="120"/>
                        <a:pt x="144" y="117"/>
                        <a:pt x="144" y="114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4" y="37"/>
                        <a:pt x="141" y="34"/>
                        <a:pt x="138" y="34"/>
                      </a:cubicBezTo>
                      <a:lnTo>
                        <a:pt x="129" y="34"/>
                      </a:lnTo>
                      <a:close/>
                      <a:moveTo>
                        <a:pt x="25" y="56"/>
                      </a:moveTo>
                      <a:cubicBezTo>
                        <a:pt x="61" y="50"/>
                        <a:pt x="95" y="37"/>
                        <a:pt x="125" y="19"/>
                      </a:cubicBezTo>
                      <a:cubicBezTo>
                        <a:pt x="128" y="24"/>
                        <a:pt x="128" y="24"/>
                        <a:pt x="128" y="24"/>
                      </a:cubicBezTo>
                      <a:cubicBezTo>
                        <a:pt x="138" y="7"/>
                        <a:pt x="138" y="7"/>
                        <a:pt x="138" y="7"/>
                      </a:cubicBezTo>
                      <a:cubicBezTo>
                        <a:pt x="119" y="7"/>
                        <a:pt x="119" y="7"/>
                        <a:pt x="119" y="7"/>
                      </a:cubicBezTo>
                      <a:cubicBezTo>
                        <a:pt x="121" y="12"/>
                        <a:pt x="121" y="12"/>
                        <a:pt x="121" y="12"/>
                      </a:cubicBezTo>
                      <a:cubicBezTo>
                        <a:pt x="92" y="30"/>
                        <a:pt x="59" y="43"/>
                        <a:pt x="24" y="49"/>
                      </a:cubicBezTo>
                      <a:lnTo>
                        <a:pt x="25" y="56"/>
                      </a:lnTo>
                      <a:close/>
                      <a:moveTo>
                        <a:pt x="168" y="131"/>
                      </a:moveTo>
                      <a:cubicBezTo>
                        <a:pt x="151" y="121"/>
                        <a:pt x="151" y="121"/>
                        <a:pt x="151" y="121"/>
                      </a:cubicBezTo>
                      <a:cubicBezTo>
                        <a:pt x="151" y="127"/>
                        <a:pt x="151" y="127"/>
                        <a:pt x="151" y="127"/>
                      </a:cubicBezTo>
                      <a:cubicBezTo>
                        <a:pt x="14" y="127"/>
                        <a:pt x="14" y="127"/>
                        <a:pt x="14" y="127"/>
                      </a:cubicBezTo>
                      <a:cubicBezTo>
                        <a:pt x="14" y="17"/>
                        <a:pt x="14" y="17"/>
                        <a:pt x="14" y="17"/>
                      </a:cubicBezTo>
                      <a:cubicBezTo>
                        <a:pt x="20" y="17"/>
                        <a:pt x="20" y="17"/>
                        <a:pt x="20" y="17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7" y="17"/>
                        <a:pt x="7" y="17"/>
                        <a:pt x="7" y="17"/>
                      </a:cubicBezTo>
                      <a:cubicBezTo>
                        <a:pt x="7" y="127"/>
                        <a:pt x="7" y="127"/>
                        <a:pt x="7" y="127"/>
                      </a:cubicBezTo>
                      <a:cubicBezTo>
                        <a:pt x="7" y="131"/>
                        <a:pt x="7" y="131"/>
                        <a:pt x="7" y="131"/>
                      </a:cubicBezTo>
                      <a:cubicBezTo>
                        <a:pt x="7" y="134"/>
                        <a:pt x="7" y="134"/>
                        <a:pt x="7" y="134"/>
                      </a:cubicBezTo>
                      <a:cubicBezTo>
                        <a:pt x="151" y="134"/>
                        <a:pt x="151" y="134"/>
                        <a:pt x="151" y="134"/>
                      </a:cubicBezTo>
                      <a:cubicBezTo>
                        <a:pt x="151" y="140"/>
                        <a:pt x="151" y="140"/>
                        <a:pt x="151" y="140"/>
                      </a:cubicBezTo>
                      <a:lnTo>
                        <a:pt x="168" y="1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/>
                <a:p>
                  <a:endParaRPr lang="en-US"/>
                </a:p>
              </p:txBody>
            </p:sp>
            <p:sp>
              <p:nvSpPr>
                <p:cNvPr id="35" name="Google Shape;724;p25">
                  <a:extLst>
                    <a:ext uri="{FF2B5EF4-FFF2-40B4-BE49-F238E27FC236}">
                      <a16:creationId xmlns:a16="http://schemas.microsoft.com/office/drawing/2014/main" id="{27021F91-C35D-BDCC-0DFA-FB1FD1E547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91476" y="3681369"/>
                  <a:ext cx="263514" cy="294877"/>
                </a:xfrm>
                <a:custGeom>
                  <a:avLst/>
                  <a:gdLst>
                    <a:gd name="T0" fmla="*/ 113 w 113"/>
                    <a:gd name="T1" fmla="*/ 110 h 165"/>
                    <a:gd name="T2" fmla="*/ 73 w 113"/>
                    <a:gd name="T3" fmla="*/ 73 h 165"/>
                    <a:gd name="T4" fmla="*/ 53 w 113"/>
                    <a:gd name="T5" fmla="*/ 68 h 165"/>
                    <a:gd name="T6" fmla="*/ 27 w 113"/>
                    <a:gd name="T7" fmla="*/ 54 h 165"/>
                    <a:gd name="T8" fmla="*/ 55 w 113"/>
                    <a:gd name="T9" fmla="*/ 41 h 165"/>
                    <a:gd name="T10" fmla="*/ 84 w 113"/>
                    <a:gd name="T11" fmla="*/ 52 h 165"/>
                    <a:gd name="T12" fmla="*/ 98 w 113"/>
                    <a:gd name="T13" fmla="*/ 51 h 165"/>
                    <a:gd name="T14" fmla="*/ 104 w 113"/>
                    <a:gd name="T15" fmla="*/ 41 h 165"/>
                    <a:gd name="T16" fmla="*/ 68 w 113"/>
                    <a:gd name="T17" fmla="*/ 19 h 165"/>
                    <a:gd name="T18" fmla="*/ 68 w 113"/>
                    <a:gd name="T19" fmla="*/ 6 h 165"/>
                    <a:gd name="T20" fmla="*/ 60 w 113"/>
                    <a:gd name="T21" fmla="*/ 0 h 165"/>
                    <a:gd name="T22" fmla="*/ 52 w 113"/>
                    <a:gd name="T23" fmla="*/ 0 h 165"/>
                    <a:gd name="T24" fmla="*/ 44 w 113"/>
                    <a:gd name="T25" fmla="*/ 6 h 165"/>
                    <a:gd name="T26" fmla="*/ 44 w 113"/>
                    <a:gd name="T27" fmla="*/ 18 h 165"/>
                    <a:gd name="T28" fmla="*/ 0 w 113"/>
                    <a:gd name="T29" fmla="*/ 54 h 165"/>
                    <a:gd name="T30" fmla="*/ 42 w 113"/>
                    <a:gd name="T31" fmla="*/ 90 h 165"/>
                    <a:gd name="T32" fmla="*/ 66 w 113"/>
                    <a:gd name="T33" fmla="*/ 96 h 165"/>
                    <a:gd name="T34" fmla="*/ 86 w 113"/>
                    <a:gd name="T35" fmla="*/ 110 h 165"/>
                    <a:gd name="T36" fmla="*/ 58 w 113"/>
                    <a:gd name="T37" fmla="*/ 124 h 165"/>
                    <a:gd name="T38" fmla="*/ 23 w 113"/>
                    <a:gd name="T39" fmla="*/ 112 h 165"/>
                    <a:gd name="T40" fmla="*/ 7 w 113"/>
                    <a:gd name="T41" fmla="*/ 114 h 165"/>
                    <a:gd name="T42" fmla="*/ 4 w 113"/>
                    <a:gd name="T43" fmla="*/ 124 h 165"/>
                    <a:gd name="T44" fmla="*/ 44 w 113"/>
                    <a:gd name="T45" fmla="*/ 146 h 165"/>
                    <a:gd name="T46" fmla="*/ 44 w 113"/>
                    <a:gd name="T47" fmla="*/ 159 h 165"/>
                    <a:gd name="T48" fmla="*/ 52 w 113"/>
                    <a:gd name="T49" fmla="*/ 165 h 165"/>
                    <a:gd name="T50" fmla="*/ 60 w 113"/>
                    <a:gd name="T51" fmla="*/ 165 h 165"/>
                    <a:gd name="T52" fmla="*/ 68 w 113"/>
                    <a:gd name="T53" fmla="*/ 159 h 165"/>
                    <a:gd name="T54" fmla="*/ 68 w 113"/>
                    <a:gd name="T55" fmla="*/ 147 h 165"/>
                    <a:gd name="T56" fmla="*/ 113 w 113"/>
                    <a:gd name="T57" fmla="*/ 11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13" h="165" extrusionOk="0">
                      <a:moveTo>
                        <a:pt x="113" y="110"/>
                      </a:moveTo>
                      <a:cubicBezTo>
                        <a:pt x="113" y="93"/>
                        <a:pt x="100" y="79"/>
                        <a:pt x="73" y="73"/>
                      </a:cubicBezTo>
                      <a:cubicBezTo>
                        <a:pt x="70" y="72"/>
                        <a:pt x="56" y="68"/>
                        <a:pt x="53" y="68"/>
                      </a:cubicBezTo>
                      <a:cubicBezTo>
                        <a:pt x="32" y="62"/>
                        <a:pt x="27" y="59"/>
                        <a:pt x="27" y="54"/>
                      </a:cubicBezTo>
                      <a:cubicBezTo>
                        <a:pt x="27" y="48"/>
                        <a:pt x="34" y="41"/>
                        <a:pt x="55" y="41"/>
                      </a:cubicBezTo>
                      <a:cubicBezTo>
                        <a:pt x="69" y="41"/>
                        <a:pt x="84" y="52"/>
                        <a:pt x="84" y="52"/>
                      </a:cubicBezTo>
                      <a:cubicBezTo>
                        <a:pt x="90" y="56"/>
                        <a:pt x="93" y="56"/>
                        <a:pt x="98" y="51"/>
                      </a:cubicBezTo>
                      <a:cubicBezTo>
                        <a:pt x="98" y="51"/>
                        <a:pt x="104" y="46"/>
                        <a:pt x="104" y="41"/>
                      </a:cubicBezTo>
                      <a:cubicBezTo>
                        <a:pt x="104" y="34"/>
                        <a:pt x="87" y="23"/>
                        <a:pt x="68" y="19"/>
                      </a:cubicBezTo>
                      <a:cubicBezTo>
                        <a:pt x="68" y="6"/>
                        <a:pt x="68" y="6"/>
                        <a:pt x="68" y="6"/>
                      </a:cubicBezTo>
                      <a:cubicBezTo>
                        <a:pt x="68" y="3"/>
                        <a:pt x="65" y="0"/>
                        <a:pt x="60" y="0"/>
                      </a:cubicBezTo>
                      <a:cubicBezTo>
                        <a:pt x="52" y="0"/>
                        <a:pt x="52" y="0"/>
                        <a:pt x="52" y="0"/>
                      </a:cubicBezTo>
                      <a:cubicBezTo>
                        <a:pt x="48" y="0"/>
                        <a:pt x="44" y="3"/>
                        <a:pt x="44" y="6"/>
                      </a:cubicBezTo>
                      <a:cubicBezTo>
                        <a:pt x="44" y="18"/>
                        <a:pt x="44" y="18"/>
                        <a:pt x="44" y="18"/>
                      </a:cubicBezTo>
                      <a:cubicBezTo>
                        <a:pt x="15" y="21"/>
                        <a:pt x="0" y="36"/>
                        <a:pt x="0" y="54"/>
                      </a:cubicBezTo>
                      <a:cubicBezTo>
                        <a:pt x="0" y="76"/>
                        <a:pt x="20" y="84"/>
                        <a:pt x="42" y="90"/>
                      </a:cubicBezTo>
                      <a:cubicBezTo>
                        <a:pt x="45" y="91"/>
                        <a:pt x="63" y="95"/>
                        <a:pt x="66" y="96"/>
                      </a:cubicBezTo>
                      <a:cubicBezTo>
                        <a:pt x="82" y="100"/>
                        <a:pt x="86" y="106"/>
                        <a:pt x="86" y="110"/>
                      </a:cubicBezTo>
                      <a:cubicBezTo>
                        <a:pt x="86" y="117"/>
                        <a:pt x="78" y="124"/>
                        <a:pt x="58" y="124"/>
                      </a:cubicBezTo>
                      <a:cubicBezTo>
                        <a:pt x="43" y="124"/>
                        <a:pt x="23" y="112"/>
                        <a:pt x="23" y="112"/>
                      </a:cubicBezTo>
                      <a:cubicBezTo>
                        <a:pt x="17" y="108"/>
                        <a:pt x="12" y="109"/>
                        <a:pt x="7" y="114"/>
                      </a:cubicBezTo>
                      <a:cubicBezTo>
                        <a:pt x="7" y="114"/>
                        <a:pt x="4" y="119"/>
                        <a:pt x="4" y="124"/>
                      </a:cubicBezTo>
                      <a:cubicBezTo>
                        <a:pt x="4" y="132"/>
                        <a:pt x="25" y="142"/>
                        <a:pt x="44" y="146"/>
                      </a:cubicBezTo>
                      <a:cubicBezTo>
                        <a:pt x="44" y="159"/>
                        <a:pt x="44" y="159"/>
                        <a:pt x="44" y="159"/>
                      </a:cubicBezTo>
                      <a:cubicBezTo>
                        <a:pt x="44" y="163"/>
                        <a:pt x="48" y="165"/>
                        <a:pt x="52" y="165"/>
                      </a:cubicBezTo>
                      <a:cubicBezTo>
                        <a:pt x="60" y="165"/>
                        <a:pt x="60" y="165"/>
                        <a:pt x="60" y="165"/>
                      </a:cubicBezTo>
                      <a:cubicBezTo>
                        <a:pt x="65" y="165"/>
                        <a:pt x="68" y="163"/>
                        <a:pt x="68" y="159"/>
                      </a:cubicBezTo>
                      <a:cubicBezTo>
                        <a:pt x="68" y="147"/>
                        <a:pt x="68" y="147"/>
                        <a:pt x="68" y="147"/>
                      </a:cubicBezTo>
                      <a:cubicBezTo>
                        <a:pt x="99" y="144"/>
                        <a:pt x="113" y="127"/>
                        <a:pt x="113" y="1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/>
                <a:p>
                  <a:endParaRPr lang="en-US"/>
                </a:p>
              </p:txBody>
            </p:sp>
            <p:sp>
              <p:nvSpPr>
                <p:cNvPr id="36" name="Google Shape;725;p25">
                  <a:extLst>
                    <a:ext uri="{FF2B5EF4-FFF2-40B4-BE49-F238E27FC236}">
                      <a16:creationId xmlns:a16="http://schemas.microsoft.com/office/drawing/2014/main" id="{A0A00AF0-6D55-84BC-026C-B813FA9323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89688" y="3703742"/>
                  <a:ext cx="314686" cy="289349"/>
                </a:xfrm>
                <a:custGeom>
                  <a:avLst/>
                  <a:gdLst>
                    <a:gd name="T0" fmla="*/ 70 w 148"/>
                    <a:gd name="T1" fmla="*/ 78 h 147"/>
                    <a:gd name="T2" fmla="*/ 139 w 148"/>
                    <a:gd name="T3" fmla="*/ 78 h 147"/>
                    <a:gd name="T4" fmla="*/ 70 w 148"/>
                    <a:gd name="T5" fmla="*/ 147 h 147"/>
                    <a:gd name="T6" fmla="*/ 0 w 148"/>
                    <a:gd name="T7" fmla="*/ 78 h 147"/>
                    <a:gd name="T8" fmla="*/ 70 w 148"/>
                    <a:gd name="T9" fmla="*/ 8 h 147"/>
                    <a:gd name="T10" fmla="*/ 70 w 148"/>
                    <a:gd name="T11" fmla="*/ 78 h 147"/>
                    <a:gd name="T12" fmla="*/ 78 w 148"/>
                    <a:gd name="T13" fmla="*/ 0 h 147"/>
                    <a:gd name="T14" fmla="*/ 78 w 148"/>
                    <a:gd name="T15" fmla="*/ 69 h 147"/>
                    <a:gd name="T16" fmla="*/ 148 w 148"/>
                    <a:gd name="T17" fmla="*/ 69 h 147"/>
                    <a:gd name="T18" fmla="*/ 78 w 148"/>
                    <a:gd name="T19" fmla="*/ 0 h 1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8" h="147" extrusionOk="0">
                      <a:moveTo>
                        <a:pt x="70" y="78"/>
                      </a:moveTo>
                      <a:cubicBezTo>
                        <a:pt x="139" y="78"/>
                        <a:pt x="139" y="78"/>
                        <a:pt x="139" y="78"/>
                      </a:cubicBezTo>
                      <a:cubicBezTo>
                        <a:pt x="139" y="116"/>
                        <a:pt x="108" y="147"/>
                        <a:pt x="70" y="147"/>
                      </a:cubicBezTo>
                      <a:cubicBezTo>
                        <a:pt x="31" y="147"/>
                        <a:pt x="0" y="116"/>
                        <a:pt x="0" y="78"/>
                      </a:cubicBezTo>
                      <a:cubicBezTo>
                        <a:pt x="0" y="39"/>
                        <a:pt x="31" y="8"/>
                        <a:pt x="70" y="8"/>
                      </a:cubicBezTo>
                      <a:lnTo>
                        <a:pt x="70" y="78"/>
                      </a:lnTo>
                      <a:close/>
                      <a:moveTo>
                        <a:pt x="78" y="0"/>
                      </a:moveTo>
                      <a:cubicBezTo>
                        <a:pt x="78" y="69"/>
                        <a:pt x="78" y="69"/>
                        <a:pt x="78" y="69"/>
                      </a:cubicBez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8" y="31"/>
                        <a:pt x="117" y="0"/>
                        <a:pt x="7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/>
                <a:p>
                  <a:endParaRPr lang="en-US"/>
                </a:p>
              </p:txBody>
            </p:sp>
            <p:sp>
              <p:nvSpPr>
                <p:cNvPr id="37" name="Google Shape;727;p25">
                  <a:extLst>
                    <a:ext uri="{FF2B5EF4-FFF2-40B4-BE49-F238E27FC236}">
                      <a16:creationId xmlns:a16="http://schemas.microsoft.com/office/drawing/2014/main" id="{44879543-8FB9-34B1-850B-45350273A6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8834" y="2642870"/>
                  <a:ext cx="1628286" cy="7920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 anchor="ctr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buSzPts val="1400"/>
                    <a:buFont typeface="Open Sans" panose="020B0606030504020204" pitchFamily="34" charset="0"/>
                    <a:buNone/>
                  </a:pPr>
                  <a:r>
                    <a:rPr lang="en-US" altLang="en-US" sz="1200" b="1" dirty="0" err="1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Valorificare</a:t>
                  </a:r>
                  <a:r>
                    <a:rPr lang="en-US" altLang="en-US" sz="1200" b="1" dirty="0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 </a:t>
                  </a:r>
                  <a:r>
                    <a:rPr lang="en-US" altLang="en-US" sz="1200" b="1" dirty="0" err="1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echilibrata</a:t>
                  </a:r>
                  <a:r>
                    <a:rPr lang="en-US" altLang="en-US" sz="1200" b="1" dirty="0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 a </a:t>
                  </a:r>
                  <a:r>
                    <a:rPr lang="en-US" altLang="en-US" sz="1200" b="1" dirty="0" err="1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capacitatilor</a:t>
                  </a:r>
                  <a:r>
                    <a:rPr lang="en-US" altLang="en-US" sz="1200" b="1" dirty="0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 de </a:t>
                  </a:r>
                  <a:r>
                    <a:rPr lang="en-US" altLang="en-US" sz="1200" b="1" dirty="0" err="1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productie</a:t>
                  </a:r>
                  <a:endParaRPr lang="en-US" altLang="en-US" sz="1200" b="1" dirty="0">
                    <a:latin typeface="Antibiotice Regular" panose="02000000000000000000"/>
                  </a:endParaRPr>
                </a:p>
              </p:txBody>
            </p:sp>
            <p:sp>
              <p:nvSpPr>
                <p:cNvPr id="38" name="Google Shape;728;p25">
                  <a:extLst>
                    <a:ext uri="{FF2B5EF4-FFF2-40B4-BE49-F238E27FC236}">
                      <a16:creationId xmlns:a16="http://schemas.microsoft.com/office/drawing/2014/main" id="{B9B9CF34-FAC3-4599-9CC9-44BFD69D46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3010" y="2714878"/>
                  <a:ext cx="1225766" cy="6129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>
                  <a:lvl1pPr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buSzPts val="1400"/>
                    <a:buFont typeface="Open Sans" panose="020B0606030504020204" pitchFamily="34" charset="0"/>
                    <a:buNone/>
                  </a:pPr>
                  <a:r>
                    <a:rPr lang="en-US" altLang="en-US" sz="1200" b="1" dirty="0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Cota de </a:t>
                  </a:r>
                  <a:r>
                    <a:rPr lang="en-US" altLang="en-US" sz="1200" b="1" dirty="0" err="1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piata</a:t>
                  </a:r>
                  <a:r>
                    <a:rPr lang="en-US" altLang="en-US" sz="1200" b="1" dirty="0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 </a:t>
                  </a:r>
                  <a:r>
                    <a:rPr lang="en-US" altLang="en-US" sz="1200" b="1" dirty="0" err="1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fizica</a:t>
                  </a:r>
                  <a:r>
                    <a:rPr lang="en-US" altLang="en-US" sz="1200" b="1" dirty="0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 din Romania - </a:t>
                  </a:r>
                  <a:r>
                    <a:rPr lang="en-US" altLang="en-US" sz="1200" b="1" dirty="0" err="1">
                      <a:latin typeface="Antibiotice Regular" panose="02000000000000000000"/>
                      <a:cs typeface="Open Sans" panose="020B0606030504020204" pitchFamily="34" charset="0"/>
                      <a:sym typeface="Open Sans" panose="020B0606030504020204" pitchFamily="34" charset="0"/>
                    </a:rPr>
                    <a:t>cutii</a:t>
                  </a:r>
                  <a:endParaRPr lang="en-US" altLang="en-US" sz="1200" b="1" dirty="0">
                    <a:latin typeface="Antibiotice Regular" panose="02000000000000000000"/>
                  </a:endParaRPr>
                </a:p>
              </p:txBody>
            </p:sp>
            <p:sp>
              <p:nvSpPr>
                <p:cNvPr id="39" name="Google Shape;730;p25">
                  <a:extLst>
                    <a:ext uri="{FF2B5EF4-FFF2-40B4-BE49-F238E27FC236}">
                      <a16:creationId xmlns:a16="http://schemas.microsoft.com/office/drawing/2014/main" id="{3F9C3808-B8B9-92FB-182A-17441985FDD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91162" y="2714878"/>
                  <a:ext cx="943729" cy="4443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>
                  <a:defPPr>
                    <a:defRPr lang="uk-UA"/>
                  </a:defPPr>
                  <a:lvl1pPr algn="ctr" eaLnBrk="1" hangingPunct="1">
                    <a:buClr>
                      <a:srgbClr val="000000"/>
                    </a:buClr>
                    <a:buSzPts val="1400"/>
                    <a:buFont typeface="Open Sans" panose="020B0606030504020204" pitchFamily="34" charset="0"/>
                    <a:buNone/>
                    <a:defRPr sz="1200" b="1">
                      <a:solidFill>
                        <a:srgbClr val="000000"/>
                      </a:solidFill>
                      <a:latin typeface="Antibiotice Regular" panose="02000000000000000000"/>
                      <a:cs typeface="Open Sans" panose="020B0606030504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9pPr>
                </a:lstStyle>
                <a:p>
                  <a:r>
                    <a:rPr lang="en-US" altLang="en-US" dirty="0" err="1">
                      <a:sym typeface="Open Sans" panose="020B0606030504020204" pitchFamily="34" charset="0"/>
                    </a:rPr>
                    <a:t>Cifra</a:t>
                  </a:r>
                  <a:r>
                    <a:rPr lang="en-US" altLang="en-US" dirty="0">
                      <a:sym typeface="Open Sans" panose="020B0606030504020204" pitchFamily="34" charset="0"/>
                    </a:rPr>
                    <a:t> de </a:t>
                  </a:r>
                  <a:r>
                    <a:rPr lang="en-US" altLang="en-US" dirty="0" err="1">
                      <a:sym typeface="Open Sans" panose="020B0606030504020204" pitchFamily="34" charset="0"/>
                    </a:rPr>
                    <a:t>afaceri</a:t>
                  </a:r>
                  <a:endParaRPr lang="en-US" altLang="en-US" dirty="0"/>
                </a:p>
              </p:txBody>
            </p:sp>
            <p:sp>
              <p:nvSpPr>
                <p:cNvPr id="40" name="Google Shape;731;p25">
                  <a:extLst>
                    <a:ext uri="{FF2B5EF4-FFF2-40B4-BE49-F238E27FC236}">
                      <a16:creationId xmlns:a16="http://schemas.microsoft.com/office/drawing/2014/main" id="{E3044AB5-EDE4-4091-0427-47009E6D31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45676" y="2743550"/>
                  <a:ext cx="1149742" cy="3411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>
                  <a:defPPr>
                    <a:defRPr lang="uk-UA"/>
                  </a:defPPr>
                  <a:lvl1pPr algn="ctr" eaLnBrk="1" hangingPunct="1">
                    <a:buClr>
                      <a:srgbClr val="000000"/>
                    </a:buClr>
                    <a:buSzPts val="1400"/>
                    <a:buFont typeface="Open Sans" panose="020B0606030504020204" pitchFamily="34" charset="0"/>
                    <a:buNone/>
                    <a:defRPr sz="1200" b="1">
                      <a:solidFill>
                        <a:srgbClr val="000000"/>
                      </a:solidFill>
                      <a:latin typeface="Antibiotice Regular" panose="02000000000000000000"/>
                      <a:cs typeface="Open Sans" panose="020B0606030504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9pPr>
                </a:lstStyle>
                <a:p>
                  <a:r>
                    <a:rPr lang="en-US" altLang="en-US" dirty="0" err="1">
                      <a:sym typeface="Open Sans" panose="020B0606030504020204" pitchFamily="34" charset="0"/>
                    </a:rPr>
                    <a:t>Profitabilitate</a:t>
                  </a:r>
                  <a:endParaRPr lang="en-US" altLang="en-US" dirty="0"/>
                </a:p>
              </p:txBody>
            </p:sp>
            <p:sp>
              <p:nvSpPr>
                <p:cNvPr id="41" name="Google Shape;731;p25">
                  <a:extLst>
                    <a:ext uri="{FF2B5EF4-FFF2-40B4-BE49-F238E27FC236}">
                      <a16:creationId xmlns:a16="http://schemas.microsoft.com/office/drawing/2014/main" id="{08FF389B-7808-579B-EBD5-64C30569376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694705" y="2720505"/>
                  <a:ext cx="1189435" cy="4534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>
                  <a:defPPr>
                    <a:defRPr lang="uk-UA"/>
                  </a:defPPr>
                  <a:lvl1pPr algn="ctr" eaLnBrk="1" hangingPunct="1">
                    <a:buClr>
                      <a:srgbClr val="000000"/>
                    </a:buClr>
                    <a:buSzPts val="1400"/>
                    <a:buFont typeface="Open Sans" panose="020B0606030504020204" pitchFamily="34" charset="0"/>
                    <a:buNone/>
                    <a:defRPr sz="1200" b="1">
                      <a:solidFill>
                        <a:srgbClr val="000000"/>
                      </a:solidFill>
                      <a:latin typeface="Antibiotice Regular" panose="02000000000000000000"/>
                      <a:cs typeface="Open Sans" panose="020B0606030504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9pPr>
                </a:lstStyle>
                <a:p>
                  <a:r>
                    <a:rPr lang="en-US" altLang="en-US" dirty="0" err="1">
                      <a:sym typeface="Open Sans" panose="020B0606030504020204" pitchFamily="34" charset="0"/>
                    </a:rPr>
                    <a:t>Venit</a:t>
                  </a:r>
                  <a:r>
                    <a:rPr lang="en-US" altLang="en-US" dirty="0">
                      <a:sym typeface="Open Sans" panose="020B0606030504020204" pitchFamily="34" charset="0"/>
                    </a:rPr>
                    <a:t> </a:t>
                  </a:r>
                  <a:r>
                    <a:rPr lang="en-US" altLang="en-US" dirty="0" err="1">
                      <a:sym typeface="Open Sans" panose="020B0606030504020204" pitchFamily="34" charset="0"/>
                    </a:rPr>
                    <a:t>mediu</a:t>
                  </a:r>
                  <a:r>
                    <a:rPr lang="en-US" altLang="en-US" dirty="0">
                      <a:sym typeface="Open Sans" panose="020B0606030504020204" pitchFamily="34" charset="0"/>
                    </a:rPr>
                    <a:t> net pe </a:t>
                  </a:r>
                  <a:r>
                    <a:rPr lang="en-US" altLang="en-US" dirty="0" err="1">
                      <a:sym typeface="Open Sans" panose="020B0606030504020204" pitchFamily="34" charset="0"/>
                    </a:rPr>
                    <a:t>angajat</a:t>
                  </a:r>
                  <a:endParaRPr lang="en-US" altLang="en-US" dirty="0"/>
                </a:p>
              </p:txBody>
            </p:sp>
            <p:sp>
              <p:nvSpPr>
                <p:cNvPr id="42" name="Google Shape;731;p25">
                  <a:extLst>
                    <a:ext uri="{FF2B5EF4-FFF2-40B4-BE49-F238E27FC236}">
                      <a16:creationId xmlns:a16="http://schemas.microsoft.com/office/drawing/2014/main" id="{6E025E7A-4C51-4B53-EF24-037E77EC98C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22470" y="2729202"/>
                  <a:ext cx="1259993" cy="4534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>
                  <a:defPPr>
                    <a:defRPr lang="uk-UA"/>
                  </a:defPPr>
                  <a:lvl1pPr algn="ctr" eaLnBrk="1" hangingPunct="1">
                    <a:buClr>
                      <a:srgbClr val="000000"/>
                    </a:buClr>
                    <a:buSzPts val="1400"/>
                    <a:buFont typeface="Open Sans" panose="020B0606030504020204" pitchFamily="34" charset="0"/>
                    <a:buNone/>
                    <a:defRPr sz="1200" b="1">
                      <a:solidFill>
                        <a:srgbClr val="000000"/>
                      </a:solidFill>
                      <a:latin typeface="Antibiotice Regular" panose="02000000000000000000"/>
                      <a:cs typeface="Open Sans" panose="020B0606030504020204" pitchFamily="34" charset="0"/>
                    </a:defRPr>
                  </a:lvl1pPr>
                  <a:lvl2pPr marL="742950" indent="-28575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2pPr>
                  <a:lvl3pPr marL="11430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3pPr>
                  <a:lvl4pPr marL="16002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4pPr>
                  <a:lvl5pPr marL="2057400" indent="-228600"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Font typeface="Arial" panose="020B0604020202020204" pitchFamily="34" charset="0"/>
                    <a:defRPr sz="1400">
                      <a:solidFill>
                        <a:srgbClr val="000000"/>
                      </a:solidFill>
                    </a:defRPr>
                  </a:lvl9pPr>
                </a:lstStyle>
                <a:p>
                  <a:r>
                    <a:rPr lang="en-US" altLang="en-US" dirty="0" err="1">
                      <a:sym typeface="Open Sans" panose="020B0606030504020204" pitchFamily="34" charset="0"/>
                    </a:rPr>
                    <a:t>Productivitatea</a:t>
                  </a:r>
                  <a:r>
                    <a:rPr lang="en-US" altLang="en-US" dirty="0">
                      <a:sym typeface="Open Sans" panose="020B0606030504020204" pitchFamily="34" charset="0"/>
                    </a:rPr>
                    <a:t> </a:t>
                  </a:r>
                  <a:r>
                    <a:rPr lang="en-US" altLang="en-US" dirty="0" err="1">
                      <a:sym typeface="Open Sans" panose="020B0606030504020204" pitchFamily="34" charset="0"/>
                    </a:rPr>
                    <a:t>muncii</a:t>
                  </a:r>
                  <a:endParaRPr lang="en-US" altLang="en-US" dirty="0"/>
                </a:p>
              </p:txBody>
            </p:sp>
            <p:sp>
              <p:nvSpPr>
                <p:cNvPr id="43" name="Google Shape;982;p32">
                  <a:extLst>
                    <a:ext uri="{FF2B5EF4-FFF2-40B4-BE49-F238E27FC236}">
                      <a16:creationId xmlns:a16="http://schemas.microsoft.com/office/drawing/2014/main" id="{AA96504C-716B-A208-1E39-D32B7C63A5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33236" y="3581340"/>
                  <a:ext cx="495716" cy="310486"/>
                </a:xfrm>
                <a:custGeom>
                  <a:avLst/>
                  <a:gdLst>
                    <a:gd name="T0" fmla="*/ 123 w 170"/>
                    <a:gd name="T1" fmla="*/ 83 h 89"/>
                    <a:gd name="T2" fmla="*/ 115 w 170"/>
                    <a:gd name="T3" fmla="*/ 86 h 89"/>
                    <a:gd name="T4" fmla="*/ 87 w 170"/>
                    <a:gd name="T5" fmla="*/ 89 h 89"/>
                    <a:gd name="T6" fmla="*/ 59 w 170"/>
                    <a:gd name="T7" fmla="*/ 86 h 89"/>
                    <a:gd name="T8" fmla="*/ 51 w 170"/>
                    <a:gd name="T9" fmla="*/ 83 h 89"/>
                    <a:gd name="T10" fmla="*/ 48 w 170"/>
                    <a:gd name="T11" fmla="*/ 70 h 89"/>
                    <a:gd name="T12" fmla="*/ 64 w 170"/>
                    <a:gd name="T13" fmla="*/ 59 h 89"/>
                    <a:gd name="T14" fmla="*/ 72 w 170"/>
                    <a:gd name="T15" fmla="*/ 56 h 89"/>
                    <a:gd name="T16" fmla="*/ 75 w 170"/>
                    <a:gd name="T17" fmla="*/ 46 h 89"/>
                    <a:gd name="T18" fmla="*/ 65 w 170"/>
                    <a:gd name="T19" fmla="*/ 19 h 89"/>
                    <a:gd name="T20" fmla="*/ 81 w 170"/>
                    <a:gd name="T21" fmla="*/ 0 h 89"/>
                    <a:gd name="T22" fmla="*/ 87 w 170"/>
                    <a:gd name="T23" fmla="*/ 0 h 89"/>
                    <a:gd name="T24" fmla="*/ 93 w 170"/>
                    <a:gd name="T25" fmla="*/ 0 h 89"/>
                    <a:gd name="T26" fmla="*/ 110 w 170"/>
                    <a:gd name="T27" fmla="*/ 19 h 89"/>
                    <a:gd name="T28" fmla="*/ 100 w 170"/>
                    <a:gd name="T29" fmla="*/ 46 h 89"/>
                    <a:gd name="T30" fmla="*/ 102 w 170"/>
                    <a:gd name="T31" fmla="*/ 56 h 89"/>
                    <a:gd name="T32" fmla="*/ 110 w 170"/>
                    <a:gd name="T33" fmla="*/ 59 h 89"/>
                    <a:gd name="T34" fmla="*/ 126 w 170"/>
                    <a:gd name="T35" fmla="*/ 70 h 89"/>
                    <a:gd name="T36" fmla="*/ 123 w 170"/>
                    <a:gd name="T37" fmla="*/ 83 h 89"/>
                    <a:gd name="T38" fmla="*/ 168 w 170"/>
                    <a:gd name="T39" fmla="*/ 75 h 89"/>
                    <a:gd name="T40" fmla="*/ 157 w 170"/>
                    <a:gd name="T41" fmla="*/ 68 h 89"/>
                    <a:gd name="T42" fmla="*/ 151 w 170"/>
                    <a:gd name="T43" fmla="*/ 66 h 89"/>
                    <a:gd name="T44" fmla="*/ 149 w 170"/>
                    <a:gd name="T45" fmla="*/ 59 h 89"/>
                    <a:gd name="T46" fmla="*/ 156 w 170"/>
                    <a:gd name="T47" fmla="*/ 40 h 89"/>
                    <a:gd name="T48" fmla="*/ 145 w 170"/>
                    <a:gd name="T49" fmla="*/ 27 h 89"/>
                    <a:gd name="T50" fmla="*/ 141 w 170"/>
                    <a:gd name="T51" fmla="*/ 27 h 89"/>
                    <a:gd name="T52" fmla="*/ 136 w 170"/>
                    <a:gd name="T53" fmla="*/ 27 h 89"/>
                    <a:gd name="T54" fmla="*/ 125 w 170"/>
                    <a:gd name="T55" fmla="*/ 40 h 89"/>
                    <a:gd name="T56" fmla="*/ 132 w 170"/>
                    <a:gd name="T57" fmla="*/ 59 h 89"/>
                    <a:gd name="T58" fmla="*/ 130 w 170"/>
                    <a:gd name="T59" fmla="*/ 66 h 89"/>
                    <a:gd name="T60" fmla="*/ 129 w 170"/>
                    <a:gd name="T61" fmla="*/ 66 h 89"/>
                    <a:gd name="T62" fmla="*/ 131 w 170"/>
                    <a:gd name="T63" fmla="*/ 68 h 89"/>
                    <a:gd name="T64" fmla="*/ 134 w 170"/>
                    <a:gd name="T65" fmla="*/ 77 h 89"/>
                    <a:gd name="T66" fmla="*/ 127 w 170"/>
                    <a:gd name="T67" fmla="*/ 86 h 89"/>
                    <a:gd name="T68" fmla="*/ 124 w 170"/>
                    <a:gd name="T69" fmla="*/ 87 h 89"/>
                    <a:gd name="T70" fmla="*/ 141 w 170"/>
                    <a:gd name="T71" fmla="*/ 89 h 89"/>
                    <a:gd name="T72" fmla="*/ 160 w 170"/>
                    <a:gd name="T73" fmla="*/ 87 h 89"/>
                    <a:gd name="T74" fmla="*/ 165 w 170"/>
                    <a:gd name="T75" fmla="*/ 85 h 89"/>
                    <a:gd name="T76" fmla="*/ 168 w 170"/>
                    <a:gd name="T77" fmla="*/ 75 h 89"/>
                    <a:gd name="T78" fmla="*/ 40 w 170"/>
                    <a:gd name="T79" fmla="*/ 77 h 89"/>
                    <a:gd name="T80" fmla="*/ 43 w 170"/>
                    <a:gd name="T81" fmla="*/ 68 h 89"/>
                    <a:gd name="T82" fmla="*/ 47 w 170"/>
                    <a:gd name="T83" fmla="*/ 64 h 89"/>
                    <a:gd name="T84" fmla="*/ 45 w 170"/>
                    <a:gd name="T85" fmla="*/ 64 h 89"/>
                    <a:gd name="T86" fmla="*/ 43 w 170"/>
                    <a:gd name="T87" fmla="*/ 55 h 89"/>
                    <a:gd name="T88" fmla="*/ 50 w 170"/>
                    <a:gd name="T89" fmla="*/ 35 h 89"/>
                    <a:gd name="T90" fmla="*/ 38 w 170"/>
                    <a:gd name="T91" fmla="*/ 21 h 89"/>
                    <a:gd name="T92" fmla="*/ 33 w 170"/>
                    <a:gd name="T93" fmla="*/ 20 h 89"/>
                    <a:gd name="T94" fmla="*/ 28 w 170"/>
                    <a:gd name="T95" fmla="*/ 21 h 89"/>
                    <a:gd name="T96" fmla="*/ 16 w 170"/>
                    <a:gd name="T97" fmla="*/ 35 h 89"/>
                    <a:gd name="T98" fmla="*/ 23 w 170"/>
                    <a:gd name="T99" fmla="*/ 55 h 89"/>
                    <a:gd name="T100" fmla="*/ 21 w 170"/>
                    <a:gd name="T101" fmla="*/ 64 h 89"/>
                    <a:gd name="T102" fmla="*/ 15 w 170"/>
                    <a:gd name="T103" fmla="*/ 66 h 89"/>
                    <a:gd name="T104" fmla="*/ 3 w 170"/>
                    <a:gd name="T105" fmla="*/ 74 h 89"/>
                    <a:gd name="T106" fmla="*/ 5 w 170"/>
                    <a:gd name="T107" fmla="*/ 85 h 89"/>
                    <a:gd name="T108" fmla="*/ 11 w 170"/>
                    <a:gd name="T109" fmla="*/ 87 h 89"/>
                    <a:gd name="T110" fmla="*/ 33 w 170"/>
                    <a:gd name="T111" fmla="*/ 89 h 89"/>
                    <a:gd name="T112" fmla="*/ 51 w 170"/>
                    <a:gd name="T113" fmla="*/ 87 h 89"/>
                    <a:gd name="T114" fmla="*/ 47 w 170"/>
                    <a:gd name="T115" fmla="*/ 86 h 89"/>
                    <a:gd name="T116" fmla="*/ 40 w 170"/>
                    <a:gd name="T117" fmla="*/ 77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70" h="89" extrusionOk="0">
                      <a:moveTo>
                        <a:pt x="123" y="83"/>
                      </a:moveTo>
                      <a:cubicBezTo>
                        <a:pt x="121" y="84"/>
                        <a:pt x="118" y="85"/>
                        <a:pt x="115" y="86"/>
                      </a:cubicBezTo>
                      <a:cubicBezTo>
                        <a:pt x="107" y="88"/>
                        <a:pt x="98" y="88"/>
                        <a:pt x="87" y="89"/>
                      </a:cubicBezTo>
                      <a:cubicBezTo>
                        <a:pt x="76" y="88"/>
                        <a:pt x="68" y="88"/>
                        <a:pt x="59" y="86"/>
                      </a:cubicBezTo>
                      <a:cubicBezTo>
                        <a:pt x="57" y="85"/>
                        <a:pt x="54" y="84"/>
                        <a:pt x="51" y="83"/>
                      </a:cubicBezTo>
                      <a:cubicBezTo>
                        <a:pt x="44" y="80"/>
                        <a:pt x="44" y="74"/>
                        <a:pt x="48" y="70"/>
                      </a:cubicBezTo>
                      <a:cubicBezTo>
                        <a:pt x="53" y="65"/>
                        <a:pt x="58" y="62"/>
                        <a:pt x="64" y="59"/>
                      </a:cubicBezTo>
                      <a:cubicBezTo>
                        <a:pt x="67" y="58"/>
                        <a:pt x="69" y="57"/>
                        <a:pt x="72" y="56"/>
                      </a:cubicBezTo>
                      <a:cubicBezTo>
                        <a:pt x="77" y="54"/>
                        <a:pt x="78" y="49"/>
                        <a:pt x="75" y="46"/>
                      </a:cubicBezTo>
                      <a:cubicBezTo>
                        <a:pt x="67" y="38"/>
                        <a:pt x="64" y="29"/>
                        <a:pt x="65" y="19"/>
                      </a:cubicBezTo>
                      <a:cubicBezTo>
                        <a:pt x="65" y="8"/>
                        <a:pt x="71" y="3"/>
                        <a:pt x="81" y="0"/>
                      </a:cubicBezTo>
                      <a:cubicBezTo>
                        <a:pt x="83" y="0"/>
                        <a:pt x="85" y="0"/>
                        <a:pt x="87" y="0"/>
                      </a:cubicBezTo>
                      <a:cubicBezTo>
                        <a:pt x="89" y="0"/>
                        <a:pt x="91" y="0"/>
                        <a:pt x="93" y="0"/>
                      </a:cubicBezTo>
                      <a:cubicBezTo>
                        <a:pt x="103" y="3"/>
                        <a:pt x="109" y="8"/>
                        <a:pt x="110" y="19"/>
                      </a:cubicBezTo>
                      <a:cubicBezTo>
                        <a:pt x="110" y="29"/>
                        <a:pt x="107" y="38"/>
                        <a:pt x="100" y="46"/>
                      </a:cubicBezTo>
                      <a:cubicBezTo>
                        <a:pt x="96" y="49"/>
                        <a:pt x="98" y="54"/>
                        <a:pt x="102" y="56"/>
                      </a:cubicBezTo>
                      <a:cubicBezTo>
                        <a:pt x="105" y="57"/>
                        <a:pt x="108" y="58"/>
                        <a:pt x="110" y="59"/>
                      </a:cubicBezTo>
                      <a:cubicBezTo>
                        <a:pt x="116" y="62"/>
                        <a:pt x="122" y="65"/>
                        <a:pt x="126" y="70"/>
                      </a:cubicBezTo>
                      <a:cubicBezTo>
                        <a:pt x="129" y="73"/>
                        <a:pt x="130" y="80"/>
                        <a:pt x="123" y="83"/>
                      </a:cubicBezTo>
                      <a:close/>
                      <a:moveTo>
                        <a:pt x="168" y="75"/>
                      </a:moveTo>
                      <a:cubicBezTo>
                        <a:pt x="164" y="72"/>
                        <a:pt x="161" y="70"/>
                        <a:pt x="157" y="68"/>
                      </a:cubicBezTo>
                      <a:cubicBezTo>
                        <a:pt x="155" y="67"/>
                        <a:pt x="153" y="67"/>
                        <a:pt x="151" y="66"/>
                      </a:cubicBezTo>
                      <a:cubicBezTo>
                        <a:pt x="148" y="65"/>
                        <a:pt x="147" y="61"/>
                        <a:pt x="149" y="59"/>
                      </a:cubicBezTo>
                      <a:cubicBezTo>
                        <a:pt x="154" y="54"/>
                        <a:pt x="156" y="47"/>
                        <a:pt x="156" y="40"/>
                      </a:cubicBezTo>
                      <a:cubicBezTo>
                        <a:pt x="156" y="33"/>
                        <a:pt x="152" y="29"/>
                        <a:pt x="145" y="27"/>
                      </a:cubicBezTo>
                      <a:cubicBezTo>
                        <a:pt x="143" y="27"/>
                        <a:pt x="142" y="27"/>
                        <a:pt x="141" y="27"/>
                      </a:cubicBezTo>
                      <a:cubicBezTo>
                        <a:pt x="139" y="27"/>
                        <a:pt x="138" y="27"/>
                        <a:pt x="136" y="27"/>
                      </a:cubicBezTo>
                      <a:cubicBezTo>
                        <a:pt x="129" y="29"/>
                        <a:pt x="125" y="33"/>
                        <a:pt x="125" y="40"/>
                      </a:cubicBezTo>
                      <a:cubicBezTo>
                        <a:pt x="125" y="47"/>
                        <a:pt x="127" y="53"/>
                        <a:pt x="132" y="59"/>
                      </a:cubicBezTo>
                      <a:cubicBezTo>
                        <a:pt x="134" y="61"/>
                        <a:pt x="133" y="65"/>
                        <a:pt x="130" y="66"/>
                      </a:cubicBezTo>
                      <a:cubicBezTo>
                        <a:pt x="130" y="66"/>
                        <a:pt x="130" y="66"/>
                        <a:pt x="129" y="66"/>
                      </a:cubicBezTo>
                      <a:cubicBezTo>
                        <a:pt x="130" y="67"/>
                        <a:pt x="130" y="67"/>
                        <a:pt x="131" y="68"/>
                      </a:cubicBezTo>
                      <a:cubicBezTo>
                        <a:pt x="133" y="70"/>
                        <a:pt x="135" y="74"/>
                        <a:pt x="134" y="77"/>
                      </a:cubicBezTo>
                      <a:cubicBezTo>
                        <a:pt x="133" y="81"/>
                        <a:pt x="131" y="84"/>
                        <a:pt x="127" y="86"/>
                      </a:cubicBezTo>
                      <a:cubicBezTo>
                        <a:pt x="126" y="87"/>
                        <a:pt x="125" y="87"/>
                        <a:pt x="124" y="87"/>
                      </a:cubicBezTo>
                      <a:cubicBezTo>
                        <a:pt x="129" y="88"/>
                        <a:pt x="134" y="88"/>
                        <a:pt x="141" y="89"/>
                      </a:cubicBezTo>
                      <a:cubicBezTo>
                        <a:pt x="148" y="88"/>
                        <a:pt x="154" y="88"/>
                        <a:pt x="160" y="87"/>
                      </a:cubicBezTo>
                      <a:cubicBezTo>
                        <a:pt x="162" y="86"/>
                        <a:pt x="164" y="86"/>
                        <a:pt x="165" y="85"/>
                      </a:cubicBezTo>
                      <a:cubicBezTo>
                        <a:pt x="170" y="83"/>
                        <a:pt x="170" y="77"/>
                        <a:pt x="168" y="75"/>
                      </a:cubicBezTo>
                      <a:close/>
                      <a:moveTo>
                        <a:pt x="40" y="77"/>
                      </a:moveTo>
                      <a:cubicBezTo>
                        <a:pt x="39" y="74"/>
                        <a:pt x="41" y="70"/>
                        <a:pt x="43" y="68"/>
                      </a:cubicBezTo>
                      <a:cubicBezTo>
                        <a:pt x="44" y="67"/>
                        <a:pt x="46" y="65"/>
                        <a:pt x="47" y="64"/>
                      </a:cubicBezTo>
                      <a:cubicBezTo>
                        <a:pt x="46" y="64"/>
                        <a:pt x="45" y="64"/>
                        <a:pt x="45" y="64"/>
                      </a:cubicBezTo>
                      <a:cubicBezTo>
                        <a:pt x="41" y="62"/>
                        <a:pt x="40" y="58"/>
                        <a:pt x="43" y="55"/>
                      </a:cubicBezTo>
                      <a:cubicBezTo>
                        <a:pt x="48" y="50"/>
                        <a:pt x="51" y="43"/>
                        <a:pt x="50" y="35"/>
                      </a:cubicBezTo>
                      <a:cubicBezTo>
                        <a:pt x="50" y="27"/>
                        <a:pt x="45" y="23"/>
                        <a:pt x="38" y="21"/>
                      </a:cubicBezTo>
                      <a:cubicBezTo>
                        <a:pt x="36" y="20"/>
                        <a:pt x="34" y="20"/>
                        <a:pt x="33" y="20"/>
                      </a:cubicBezTo>
                      <a:cubicBezTo>
                        <a:pt x="31" y="20"/>
                        <a:pt x="30" y="20"/>
                        <a:pt x="28" y="21"/>
                      </a:cubicBezTo>
                      <a:cubicBezTo>
                        <a:pt x="21" y="23"/>
                        <a:pt x="16" y="27"/>
                        <a:pt x="16" y="35"/>
                      </a:cubicBezTo>
                      <a:cubicBezTo>
                        <a:pt x="15" y="43"/>
                        <a:pt x="17" y="50"/>
                        <a:pt x="23" y="55"/>
                      </a:cubicBezTo>
                      <a:cubicBezTo>
                        <a:pt x="26" y="58"/>
                        <a:pt x="25" y="62"/>
                        <a:pt x="21" y="64"/>
                      </a:cubicBezTo>
                      <a:cubicBezTo>
                        <a:pt x="19" y="64"/>
                        <a:pt x="17" y="65"/>
                        <a:pt x="15" y="66"/>
                      </a:cubicBezTo>
                      <a:cubicBezTo>
                        <a:pt x="11" y="68"/>
                        <a:pt x="6" y="71"/>
                        <a:pt x="3" y="74"/>
                      </a:cubicBezTo>
                      <a:cubicBezTo>
                        <a:pt x="0" y="77"/>
                        <a:pt x="0" y="82"/>
                        <a:pt x="5" y="85"/>
                      </a:cubicBezTo>
                      <a:cubicBezTo>
                        <a:pt x="7" y="85"/>
                        <a:pt x="9" y="86"/>
                        <a:pt x="11" y="87"/>
                      </a:cubicBezTo>
                      <a:cubicBezTo>
                        <a:pt x="18" y="88"/>
                        <a:pt x="25" y="88"/>
                        <a:pt x="33" y="89"/>
                      </a:cubicBezTo>
                      <a:cubicBezTo>
                        <a:pt x="40" y="88"/>
                        <a:pt x="45" y="88"/>
                        <a:pt x="51" y="87"/>
                      </a:cubicBezTo>
                      <a:cubicBezTo>
                        <a:pt x="49" y="87"/>
                        <a:pt x="48" y="87"/>
                        <a:pt x="47" y="86"/>
                      </a:cubicBezTo>
                      <a:cubicBezTo>
                        <a:pt x="43" y="84"/>
                        <a:pt x="41" y="81"/>
                        <a:pt x="40" y="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46" name="Text Placeholder 3">
                  <a:extLst>
                    <a:ext uri="{FF2B5EF4-FFF2-40B4-BE49-F238E27FC236}">
                      <a16:creationId xmlns:a16="http://schemas.microsoft.com/office/drawing/2014/main" id="{45133B94-F3BE-0829-7C5F-18D2927A7821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75346" y="1841921"/>
                  <a:ext cx="6588224" cy="359830"/>
                </a:xfrm>
                <a:prstGeom prst="rect">
                  <a:avLst/>
                </a:prstGeom>
              </p:spPr>
              <p:txBody>
                <a:bodyPr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11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1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1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1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>
                    <a:buNone/>
                  </a:pPr>
                  <a:r>
                    <a:rPr lang="en-US" altLang="en-US" sz="1600" b="1" dirty="0">
                      <a:latin typeface="Antibiotice Regular" panose="02000000000000000000"/>
                    </a:rPr>
                    <a:t>Plan de </a:t>
                  </a:r>
                  <a:r>
                    <a:rPr lang="en-US" altLang="en-US" sz="1600" b="1" dirty="0" err="1">
                      <a:latin typeface="Antibiotice Regular" panose="02000000000000000000"/>
                    </a:rPr>
                    <a:t>afaceri</a:t>
                  </a:r>
                  <a:r>
                    <a:rPr lang="en-US" altLang="en-US" sz="1600" b="1" dirty="0">
                      <a:latin typeface="Antibiotice Regular" panose="02000000000000000000"/>
                    </a:rPr>
                    <a:t> 2023 </a:t>
                  </a:r>
                  <a:r>
                    <a:rPr lang="en-US" sz="1600" b="1" dirty="0"/>
                    <a:t>→</a:t>
                  </a:r>
                  <a:r>
                    <a:rPr lang="en-US" altLang="en-US" sz="1600" b="1" dirty="0">
                      <a:latin typeface="Antibiotice Regular" panose="02000000000000000000"/>
                    </a:rPr>
                    <a:t> 2030 – ,,The Future Together</a:t>
                  </a:r>
                  <a:r>
                    <a:rPr lang="ro-RO" altLang="en-US" sz="1600" b="1" dirty="0">
                      <a:latin typeface="Antibiotice Regular" panose="02000000000000000000"/>
                    </a:rPr>
                    <a:t>”</a:t>
                  </a:r>
                  <a:r>
                    <a:rPr lang="en-US" altLang="en-US" sz="1600" b="1" dirty="0">
                      <a:latin typeface="Antibiotice Regular" panose="02000000000000000000"/>
                    </a:rPr>
                    <a:t> - </a:t>
                  </a:r>
                  <a:r>
                    <a:rPr lang="en-US" altLang="en-US" sz="1600" b="1" dirty="0" err="1">
                      <a:latin typeface="Antibiotice Regular" panose="02000000000000000000"/>
                    </a:rPr>
                    <a:t>Deziderate</a:t>
                  </a:r>
                  <a:endParaRPr lang="en-US" altLang="en-US" sz="1600" b="1" dirty="0">
                    <a:latin typeface="Antibiotice Regular" panose="02000000000000000000"/>
                  </a:endParaRPr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949764AF-E848-21AD-37BF-D06B46A821D5}"/>
                  </a:ext>
                </a:extLst>
              </p:cNvPr>
              <p:cNvGrpSpPr/>
              <p:nvPr/>
            </p:nvGrpSpPr>
            <p:grpSpPr>
              <a:xfrm>
                <a:off x="683568" y="2780928"/>
                <a:ext cx="7560840" cy="576065"/>
                <a:chOff x="683568" y="2780928"/>
                <a:chExt cx="7560840" cy="576065"/>
              </a:xfrm>
            </p:grpSpPr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95C3A758-E5E3-27DF-6A3F-9E98F8EB197B}"/>
                    </a:ext>
                  </a:extLst>
                </p:cNvPr>
                <p:cNvGrpSpPr/>
                <p:nvPr/>
              </p:nvGrpSpPr>
              <p:grpSpPr>
                <a:xfrm>
                  <a:off x="683568" y="2780928"/>
                  <a:ext cx="754624" cy="576064"/>
                  <a:chOff x="1009546" y="2629816"/>
                  <a:chExt cx="754624" cy="619858"/>
                </a:xfrm>
              </p:grpSpPr>
              <p:sp>
                <p:nvSpPr>
                  <p:cNvPr id="26" name="Rectangle 25">
                    <a:extLst>
                      <a:ext uri="{FF2B5EF4-FFF2-40B4-BE49-F238E27FC236}">
                        <a16:creationId xmlns:a16="http://schemas.microsoft.com/office/drawing/2014/main" id="{D07672C8-4A67-5D15-1141-4A453DEC38F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1076929" y="2562433"/>
                    <a:ext cx="619858" cy="754624"/>
                  </a:xfrm>
                  <a:prstGeom prst="rect">
                    <a:avLst/>
                  </a:prstGeom>
                  <a:solidFill>
                    <a:srgbClr val="25929E">
                      <a:alpha val="80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x-none"/>
                  </a:p>
                </p:txBody>
              </p:sp>
              <p:sp>
                <p:nvSpPr>
                  <p:cNvPr id="27" name="Google Shape;726;p25">
                    <a:extLst>
                      <a:ext uri="{FF2B5EF4-FFF2-40B4-BE49-F238E27FC236}">
                        <a16:creationId xmlns:a16="http://schemas.microsoft.com/office/drawing/2014/main" id="{7E2D9522-7716-8F42-637A-CAFE0B99AD4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49727" y="2780546"/>
                    <a:ext cx="440595" cy="340579"/>
                  </a:xfrm>
                  <a:custGeom>
                    <a:avLst/>
                    <a:gdLst>
                      <a:gd name="T0" fmla="*/ 152 w 155"/>
                      <a:gd name="T1" fmla="*/ 66 h 154"/>
                      <a:gd name="T2" fmla="*/ 133 w 155"/>
                      <a:gd name="T3" fmla="*/ 63 h 154"/>
                      <a:gd name="T4" fmla="*/ 126 w 155"/>
                      <a:gd name="T5" fmla="*/ 48 h 154"/>
                      <a:gd name="T6" fmla="*/ 138 w 155"/>
                      <a:gd name="T7" fmla="*/ 32 h 154"/>
                      <a:gd name="T8" fmla="*/ 138 w 155"/>
                      <a:gd name="T9" fmla="*/ 28 h 154"/>
                      <a:gd name="T10" fmla="*/ 126 w 155"/>
                      <a:gd name="T11" fmla="*/ 17 h 154"/>
                      <a:gd name="T12" fmla="*/ 122 w 155"/>
                      <a:gd name="T13" fmla="*/ 17 h 154"/>
                      <a:gd name="T14" fmla="*/ 106 w 155"/>
                      <a:gd name="T15" fmla="*/ 28 h 154"/>
                      <a:gd name="T16" fmla="*/ 92 w 155"/>
                      <a:gd name="T17" fmla="*/ 22 h 154"/>
                      <a:gd name="T18" fmla="*/ 89 w 155"/>
                      <a:gd name="T19" fmla="*/ 3 h 154"/>
                      <a:gd name="T20" fmla="*/ 85 w 155"/>
                      <a:gd name="T21" fmla="*/ 0 h 154"/>
                      <a:gd name="T22" fmla="*/ 70 w 155"/>
                      <a:gd name="T23" fmla="*/ 0 h 154"/>
                      <a:gd name="T24" fmla="*/ 66 w 155"/>
                      <a:gd name="T25" fmla="*/ 3 h 154"/>
                      <a:gd name="T26" fmla="*/ 63 w 155"/>
                      <a:gd name="T27" fmla="*/ 22 h 154"/>
                      <a:gd name="T28" fmla="*/ 48 w 155"/>
                      <a:gd name="T29" fmla="*/ 28 h 154"/>
                      <a:gd name="T30" fmla="*/ 33 w 155"/>
                      <a:gd name="T31" fmla="*/ 17 h 154"/>
                      <a:gd name="T32" fmla="*/ 28 w 155"/>
                      <a:gd name="T33" fmla="*/ 17 h 154"/>
                      <a:gd name="T34" fmla="*/ 17 w 155"/>
                      <a:gd name="T35" fmla="*/ 28 h 154"/>
                      <a:gd name="T36" fmla="*/ 17 w 155"/>
                      <a:gd name="T37" fmla="*/ 32 h 154"/>
                      <a:gd name="T38" fmla="*/ 28 w 155"/>
                      <a:gd name="T39" fmla="*/ 48 h 154"/>
                      <a:gd name="T40" fmla="*/ 22 w 155"/>
                      <a:gd name="T41" fmla="*/ 63 h 154"/>
                      <a:gd name="T42" fmla="*/ 3 w 155"/>
                      <a:gd name="T43" fmla="*/ 66 h 154"/>
                      <a:gd name="T44" fmla="*/ 0 w 155"/>
                      <a:gd name="T45" fmla="*/ 69 h 154"/>
                      <a:gd name="T46" fmla="*/ 0 w 155"/>
                      <a:gd name="T47" fmla="*/ 85 h 154"/>
                      <a:gd name="T48" fmla="*/ 3 w 155"/>
                      <a:gd name="T49" fmla="*/ 88 h 154"/>
                      <a:gd name="T50" fmla="*/ 22 w 155"/>
                      <a:gd name="T51" fmla="*/ 91 h 154"/>
                      <a:gd name="T52" fmla="*/ 28 w 155"/>
                      <a:gd name="T53" fmla="*/ 106 h 154"/>
                      <a:gd name="T54" fmla="*/ 17 w 155"/>
                      <a:gd name="T55" fmla="*/ 122 h 154"/>
                      <a:gd name="T56" fmla="*/ 17 w 155"/>
                      <a:gd name="T57" fmla="*/ 126 h 154"/>
                      <a:gd name="T58" fmla="*/ 28 w 155"/>
                      <a:gd name="T59" fmla="*/ 137 h 154"/>
                      <a:gd name="T60" fmla="*/ 33 w 155"/>
                      <a:gd name="T61" fmla="*/ 138 h 154"/>
                      <a:gd name="T62" fmla="*/ 48 w 155"/>
                      <a:gd name="T63" fmla="*/ 126 h 154"/>
                      <a:gd name="T64" fmla="*/ 63 w 155"/>
                      <a:gd name="T65" fmla="*/ 132 h 154"/>
                      <a:gd name="T66" fmla="*/ 66 w 155"/>
                      <a:gd name="T67" fmla="*/ 152 h 154"/>
                      <a:gd name="T68" fmla="*/ 70 w 155"/>
                      <a:gd name="T69" fmla="*/ 154 h 154"/>
                      <a:gd name="T70" fmla="*/ 85 w 155"/>
                      <a:gd name="T71" fmla="*/ 154 h 154"/>
                      <a:gd name="T72" fmla="*/ 89 w 155"/>
                      <a:gd name="T73" fmla="*/ 152 h 154"/>
                      <a:gd name="T74" fmla="*/ 92 w 155"/>
                      <a:gd name="T75" fmla="*/ 132 h 154"/>
                      <a:gd name="T76" fmla="*/ 106 w 155"/>
                      <a:gd name="T77" fmla="*/ 126 h 154"/>
                      <a:gd name="T78" fmla="*/ 122 w 155"/>
                      <a:gd name="T79" fmla="*/ 138 h 154"/>
                      <a:gd name="T80" fmla="*/ 126 w 155"/>
                      <a:gd name="T81" fmla="*/ 137 h 154"/>
                      <a:gd name="T82" fmla="*/ 138 w 155"/>
                      <a:gd name="T83" fmla="*/ 126 h 154"/>
                      <a:gd name="T84" fmla="*/ 138 w 155"/>
                      <a:gd name="T85" fmla="*/ 122 h 154"/>
                      <a:gd name="T86" fmla="*/ 126 w 155"/>
                      <a:gd name="T87" fmla="*/ 106 h 154"/>
                      <a:gd name="T88" fmla="*/ 133 w 155"/>
                      <a:gd name="T89" fmla="*/ 91 h 154"/>
                      <a:gd name="T90" fmla="*/ 152 w 155"/>
                      <a:gd name="T91" fmla="*/ 88 h 154"/>
                      <a:gd name="T92" fmla="*/ 155 w 155"/>
                      <a:gd name="T93" fmla="*/ 85 h 154"/>
                      <a:gd name="T94" fmla="*/ 155 w 155"/>
                      <a:gd name="T95" fmla="*/ 69 h 154"/>
                      <a:gd name="T96" fmla="*/ 152 w 155"/>
                      <a:gd name="T97" fmla="*/ 66 h 154"/>
                      <a:gd name="T98" fmla="*/ 77 w 155"/>
                      <a:gd name="T99" fmla="*/ 106 h 154"/>
                      <a:gd name="T100" fmla="*/ 49 w 155"/>
                      <a:gd name="T101" fmla="*/ 77 h 154"/>
                      <a:gd name="T102" fmla="*/ 77 w 155"/>
                      <a:gd name="T103" fmla="*/ 49 h 154"/>
                      <a:gd name="T104" fmla="*/ 106 w 155"/>
                      <a:gd name="T105" fmla="*/ 77 h 154"/>
                      <a:gd name="T106" fmla="*/ 77 w 155"/>
                      <a:gd name="T107" fmla="*/ 106 h 15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155" h="154" extrusionOk="0">
                        <a:moveTo>
                          <a:pt x="152" y="66"/>
                        </a:moveTo>
                        <a:cubicBezTo>
                          <a:pt x="133" y="63"/>
                          <a:pt x="133" y="63"/>
                          <a:pt x="133" y="63"/>
                        </a:cubicBezTo>
                        <a:cubicBezTo>
                          <a:pt x="131" y="58"/>
                          <a:pt x="129" y="53"/>
                          <a:pt x="126" y="48"/>
                        </a:cubicBezTo>
                        <a:cubicBezTo>
                          <a:pt x="138" y="32"/>
                          <a:pt x="138" y="32"/>
                          <a:pt x="138" y="32"/>
                        </a:cubicBezTo>
                        <a:cubicBezTo>
                          <a:pt x="139" y="31"/>
                          <a:pt x="139" y="29"/>
                          <a:pt x="138" y="28"/>
                        </a:cubicBezTo>
                        <a:cubicBezTo>
                          <a:pt x="126" y="17"/>
                          <a:pt x="126" y="17"/>
                          <a:pt x="126" y="17"/>
                        </a:cubicBezTo>
                        <a:cubicBezTo>
                          <a:pt x="125" y="16"/>
                          <a:pt x="123" y="16"/>
                          <a:pt x="122" y="17"/>
                        </a:cubicBezTo>
                        <a:cubicBezTo>
                          <a:pt x="106" y="28"/>
                          <a:pt x="106" y="28"/>
                          <a:pt x="106" y="28"/>
                        </a:cubicBezTo>
                        <a:cubicBezTo>
                          <a:pt x="102" y="25"/>
                          <a:pt x="97" y="23"/>
                          <a:pt x="92" y="22"/>
                        </a:cubicBezTo>
                        <a:cubicBezTo>
                          <a:pt x="89" y="3"/>
                          <a:pt x="89" y="3"/>
                          <a:pt x="89" y="3"/>
                        </a:cubicBezTo>
                        <a:cubicBezTo>
                          <a:pt x="88" y="1"/>
                          <a:pt x="87" y="0"/>
                          <a:pt x="85" y="0"/>
                        </a:cubicBezTo>
                        <a:cubicBezTo>
                          <a:pt x="70" y="0"/>
                          <a:pt x="70" y="0"/>
                          <a:pt x="70" y="0"/>
                        </a:cubicBezTo>
                        <a:cubicBezTo>
                          <a:pt x="68" y="0"/>
                          <a:pt x="66" y="1"/>
                          <a:pt x="66" y="3"/>
                        </a:cubicBezTo>
                        <a:cubicBezTo>
                          <a:pt x="63" y="22"/>
                          <a:pt x="63" y="22"/>
                          <a:pt x="63" y="22"/>
                        </a:cubicBezTo>
                        <a:cubicBezTo>
                          <a:pt x="58" y="23"/>
                          <a:pt x="53" y="25"/>
                          <a:pt x="48" y="28"/>
                        </a:cubicBezTo>
                        <a:cubicBezTo>
                          <a:pt x="33" y="17"/>
                          <a:pt x="33" y="17"/>
                          <a:pt x="33" y="17"/>
                        </a:cubicBezTo>
                        <a:cubicBezTo>
                          <a:pt x="31" y="16"/>
                          <a:pt x="29" y="16"/>
                          <a:pt x="28" y="17"/>
                        </a:cubicBezTo>
                        <a:cubicBezTo>
                          <a:pt x="17" y="28"/>
                          <a:pt x="17" y="28"/>
                          <a:pt x="17" y="28"/>
                        </a:cubicBezTo>
                        <a:cubicBezTo>
                          <a:pt x="16" y="29"/>
                          <a:pt x="16" y="31"/>
                          <a:pt x="17" y="32"/>
                        </a:cubicBezTo>
                        <a:cubicBezTo>
                          <a:pt x="28" y="48"/>
                          <a:pt x="28" y="48"/>
                          <a:pt x="28" y="48"/>
                        </a:cubicBezTo>
                        <a:cubicBezTo>
                          <a:pt x="26" y="53"/>
                          <a:pt x="24" y="58"/>
                          <a:pt x="22" y="63"/>
                        </a:cubicBezTo>
                        <a:cubicBezTo>
                          <a:pt x="3" y="66"/>
                          <a:pt x="3" y="66"/>
                          <a:pt x="3" y="66"/>
                        </a:cubicBezTo>
                        <a:cubicBezTo>
                          <a:pt x="1" y="66"/>
                          <a:pt x="0" y="68"/>
                          <a:pt x="0" y="69"/>
                        </a:cubicBezTo>
                        <a:cubicBezTo>
                          <a:pt x="0" y="85"/>
                          <a:pt x="0" y="85"/>
                          <a:pt x="0" y="85"/>
                        </a:cubicBezTo>
                        <a:cubicBezTo>
                          <a:pt x="0" y="87"/>
                          <a:pt x="1" y="88"/>
                          <a:pt x="3" y="88"/>
                        </a:cubicBezTo>
                        <a:cubicBezTo>
                          <a:pt x="22" y="91"/>
                          <a:pt x="22" y="91"/>
                          <a:pt x="22" y="91"/>
                        </a:cubicBezTo>
                        <a:cubicBezTo>
                          <a:pt x="24" y="97"/>
                          <a:pt x="26" y="102"/>
                          <a:pt x="28" y="106"/>
                        </a:cubicBezTo>
                        <a:cubicBezTo>
                          <a:pt x="17" y="122"/>
                          <a:pt x="17" y="122"/>
                          <a:pt x="17" y="122"/>
                        </a:cubicBezTo>
                        <a:cubicBezTo>
                          <a:pt x="16" y="123"/>
                          <a:pt x="16" y="125"/>
                          <a:pt x="17" y="126"/>
                        </a:cubicBezTo>
                        <a:cubicBezTo>
                          <a:pt x="28" y="137"/>
                          <a:pt x="28" y="137"/>
                          <a:pt x="28" y="137"/>
                        </a:cubicBezTo>
                        <a:cubicBezTo>
                          <a:pt x="29" y="139"/>
                          <a:pt x="31" y="139"/>
                          <a:pt x="33" y="138"/>
                        </a:cubicBezTo>
                        <a:cubicBezTo>
                          <a:pt x="48" y="126"/>
                          <a:pt x="48" y="126"/>
                          <a:pt x="48" y="126"/>
                        </a:cubicBezTo>
                        <a:cubicBezTo>
                          <a:pt x="53" y="129"/>
                          <a:pt x="58" y="131"/>
                          <a:pt x="63" y="132"/>
                        </a:cubicBezTo>
                        <a:cubicBezTo>
                          <a:pt x="66" y="152"/>
                          <a:pt x="66" y="152"/>
                          <a:pt x="66" y="152"/>
                        </a:cubicBezTo>
                        <a:cubicBezTo>
                          <a:pt x="66" y="153"/>
                          <a:pt x="68" y="154"/>
                          <a:pt x="70" y="154"/>
                        </a:cubicBezTo>
                        <a:cubicBezTo>
                          <a:pt x="85" y="154"/>
                          <a:pt x="85" y="154"/>
                          <a:pt x="85" y="154"/>
                        </a:cubicBezTo>
                        <a:cubicBezTo>
                          <a:pt x="87" y="154"/>
                          <a:pt x="88" y="153"/>
                          <a:pt x="89" y="152"/>
                        </a:cubicBezTo>
                        <a:cubicBezTo>
                          <a:pt x="92" y="132"/>
                          <a:pt x="92" y="132"/>
                          <a:pt x="92" y="132"/>
                        </a:cubicBezTo>
                        <a:cubicBezTo>
                          <a:pt x="97" y="131"/>
                          <a:pt x="102" y="129"/>
                          <a:pt x="106" y="126"/>
                        </a:cubicBezTo>
                        <a:cubicBezTo>
                          <a:pt x="122" y="138"/>
                          <a:pt x="122" y="138"/>
                          <a:pt x="122" y="138"/>
                        </a:cubicBezTo>
                        <a:cubicBezTo>
                          <a:pt x="123" y="139"/>
                          <a:pt x="125" y="139"/>
                          <a:pt x="126" y="137"/>
                        </a:cubicBezTo>
                        <a:cubicBezTo>
                          <a:pt x="138" y="126"/>
                          <a:pt x="138" y="126"/>
                          <a:pt x="138" y="126"/>
                        </a:cubicBezTo>
                        <a:cubicBezTo>
                          <a:pt x="139" y="125"/>
                          <a:pt x="139" y="123"/>
                          <a:pt x="138" y="122"/>
                        </a:cubicBezTo>
                        <a:cubicBezTo>
                          <a:pt x="126" y="106"/>
                          <a:pt x="126" y="106"/>
                          <a:pt x="126" y="106"/>
                        </a:cubicBezTo>
                        <a:cubicBezTo>
                          <a:pt x="129" y="102"/>
                          <a:pt x="131" y="97"/>
                          <a:pt x="133" y="91"/>
                        </a:cubicBezTo>
                        <a:cubicBezTo>
                          <a:pt x="152" y="88"/>
                          <a:pt x="152" y="88"/>
                          <a:pt x="152" y="88"/>
                        </a:cubicBezTo>
                        <a:cubicBezTo>
                          <a:pt x="153" y="88"/>
                          <a:pt x="155" y="87"/>
                          <a:pt x="155" y="85"/>
                        </a:cubicBezTo>
                        <a:cubicBezTo>
                          <a:pt x="155" y="69"/>
                          <a:pt x="155" y="69"/>
                          <a:pt x="155" y="69"/>
                        </a:cubicBezTo>
                        <a:cubicBezTo>
                          <a:pt x="155" y="68"/>
                          <a:pt x="153" y="66"/>
                          <a:pt x="152" y="66"/>
                        </a:cubicBezTo>
                        <a:close/>
                        <a:moveTo>
                          <a:pt x="77" y="106"/>
                        </a:moveTo>
                        <a:cubicBezTo>
                          <a:pt x="62" y="106"/>
                          <a:pt x="49" y="93"/>
                          <a:pt x="49" y="77"/>
                        </a:cubicBezTo>
                        <a:cubicBezTo>
                          <a:pt x="49" y="61"/>
                          <a:pt x="62" y="49"/>
                          <a:pt x="77" y="49"/>
                        </a:cubicBezTo>
                        <a:cubicBezTo>
                          <a:pt x="93" y="49"/>
                          <a:pt x="106" y="61"/>
                          <a:pt x="106" y="77"/>
                        </a:cubicBezTo>
                        <a:cubicBezTo>
                          <a:pt x="106" y="93"/>
                          <a:pt x="93" y="106"/>
                          <a:pt x="77" y="10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lIns="68569" tIns="34275" rIns="68569" bIns="34275" anchor="ctr"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CD4F78FC-ECEE-D657-0F18-8E6EA4D00580}"/>
                    </a:ext>
                  </a:extLst>
                </p:cNvPr>
                <p:cNvSpPr/>
                <p:nvPr/>
              </p:nvSpPr>
              <p:spPr>
                <a:xfrm rot="5400000">
                  <a:off x="2123729" y="2708919"/>
                  <a:ext cx="576062" cy="720080"/>
                </a:xfrm>
                <a:prstGeom prst="rect">
                  <a:avLst/>
                </a:prstGeom>
                <a:solidFill>
                  <a:srgbClr val="2F506B">
                    <a:alpha val="8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 dirty="0"/>
                </a:p>
              </p:txBody>
            </p:sp>
            <p:sp>
              <p:nvSpPr>
                <p:cNvPr id="17" name="Google Shape;725;p25">
                  <a:extLst>
                    <a:ext uri="{FF2B5EF4-FFF2-40B4-BE49-F238E27FC236}">
                      <a16:creationId xmlns:a16="http://schemas.microsoft.com/office/drawing/2014/main" id="{EF8B31E9-ACB7-B877-DB62-F723307742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744" y="2924944"/>
                  <a:ext cx="317810" cy="255436"/>
                </a:xfrm>
                <a:custGeom>
                  <a:avLst/>
                  <a:gdLst>
                    <a:gd name="T0" fmla="*/ 70 w 148"/>
                    <a:gd name="T1" fmla="*/ 78 h 147"/>
                    <a:gd name="T2" fmla="*/ 139 w 148"/>
                    <a:gd name="T3" fmla="*/ 78 h 147"/>
                    <a:gd name="T4" fmla="*/ 70 w 148"/>
                    <a:gd name="T5" fmla="*/ 147 h 147"/>
                    <a:gd name="T6" fmla="*/ 0 w 148"/>
                    <a:gd name="T7" fmla="*/ 78 h 147"/>
                    <a:gd name="T8" fmla="*/ 70 w 148"/>
                    <a:gd name="T9" fmla="*/ 8 h 147"/>
                    <a:gd name="T10" fmla="*/ 70 w 148"/>
                    <a:gd name="T11" fmla="*/ 78 h 147"/>
                    <a:gd name="T12" fmla="*/ 78 w 148"/>
                    <a:gd name="T13" fmla="*/ 0 h 147"/>
                    <a:gd name="T14" fmla="*/ 78 w 148"/>
                    <a:gd name="T15" fmla="*/ 69 h 147"/>
                    <a:gd name="T16" fmla="*/ 148 w 148"/>
                    <a:gd name="T17" fmla="*/ 69 h 147"/>
                    <a:gd name="T18" fmla="*/ 78 w 148"/>
                    <a:gd name="T19" fmla="*/ 0 h 1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8" h="147" extrusionOk="0">
                      <a:moveTo>
                        <a:pt x="70" y="78"/>
                      </a:moveTo>
                      <a:cubicBezTo>
                        <a:pt x="139" y="78"/>
                        <a:pt x="139" y="78"/>
                        <a:pt x="139" y="78"/>
                      </a:cubicBezTo>
                      <a:cubicBezTo>
                        <a:pt x="139" y="116"/>
                        <a:pt x="108" y="147"/>
                        <a:pt x="70" y="147"/>
                      </a:cubicBezTo>
                      <a:cubicBezTo>
                        <a:pt x="31" y="147"/>
                        <a:pt x="0" y="116"/>
                        <a:pt x="0" y="78"/>
                      </a:cubicBezTo>
                      <a:cubicBezTo>
                        <a:pt x="0" y="39"/>
                        <a:pt x="31" y="8"/>
                        <a:pt x="70" y="8"/>
                      </a:cubicBezTo>
                      <a:lnTo>
                        <a:pt x="70" y="78"/>
                      </a:lnTo>
                      <a:close/>
                      <a:moveTo>
                        <a:pt x="78" y="0"/>
                      </a:moveTo>
                      <a:cubicBezTo>
                        <a:pt x="78" y="69"/>
                        <a:pt x="78" y="69"/>
                        <a:pt x="78" y="69"/>
                      </a:cubicBezTo>
                      <a:cubicBezTo>
                        <a:pt x="148" y="69"/>
                        <a:pt x="148" y="69"/>
                        <a:pt x="148" y="69"/>
                      </a:cubicBezTo>
                      <a:cubicBezTo>
                        <a:pt x="148" y="31"/>
                        <a:pt x="117" y="0"/>
                        <a:pt x="7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 anchor="ctr"/>
                <a:lstStyle/>
                <a:p>
                  <a:endParaRPr lang="en-US"/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12842FD4-51E0-BA83-2AFA-DC9DE66AF5AF}"/>
                    </a:ext>
                  </a:extLst>
                </p:cNvPr>
                <p:cNvSpPr/>
                <p:nvPr/>
              </p:nvSpPr>
              <p:spPr>
                <a:xfrm>
                  <a:off x="3347864" y="2780929"/>
                  <a:ext cx="720080" cy="576064"/>
                </a:xfrm>
                <a:prstGeom prst="rect">
                  <a:avLst/>
                </a:prstGeom>
                <a:solidFill>
                  <a:srgbClr val="E1412A">
                    <a:alpha val="8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x-none" dirty="0"/>
                    <a:t>€</a:t>
                  </a: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8C607D49-7459-D7AA-7B7D-FC4FC0C0258A}"/>
                    </a:ext>
                  </a:extLst>
                </p:cNvPr>
                <p:cNvSpPr/>
                <p:nvPr/>
              </p:nvSpPr>
              <p:spPr>
                <a:xfrm rot="5400000">
                  <a:off x="4631192" y="2721738"/>
                  <a:ext cx="576062" cy="694446"/>
                </a:xfrm>
                <a:prstGeom prst="rect">
                  <a:avLst/>
                </a:prstGeom>
                <a:solidFill>
                  <a:srgbClr val="FAC245">
                    <a:alpha val="8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20" name="Google Shape;722;p25">
                  <a:extLst>
                    <a:ext uri="{FF2B5EF4-FFF2-40B4-BE49-F238E27FC236}">
                      <a16:creationId xmlns:a16="http://schemas.microsoft.com/office/drawing/2014/main" id="{C5467161-AD5C-5AB8-AA55-A3121568D3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675390" y="2901665"/>
                  <a:ext cx="472674" cy="383319"/>
                </a:xfrm>
                <a:custGeom>
                  <a:avLst/>
                  <a:gdLst>
                    <a:gd name="T0" fmla="*/ 23 w 168"/>
                    <a:gd name="T1" fmla="*/ 114 h 140"/>
                    <a:gd name="T2" fmla="*/ 23 w 168"/>
                    <a:gd name="T3" fmla="*/ 77 h 140"/>
                    <a:gd name="T4" fmla="*/ 28 w 168"/>
                    <a:gd name="T5" fmla="*/ 71 h 140"/>
                    <a:gd name="T6" fmla="*/ 38 w 168"/>
                    <a:gd name="T7" fmla="*/ 71 h 140"/>
                    <a:gd name="T8" fmla="*/ 43 w 168"/>
                    <a:gd name="T9" fmla="*/ 77 h 140"/>
                    <a:gd name="T10" fmla="*/ 43 w 168"/>
                    <a:gd name="T11" fmla="*/ 114 h 140"/>
                    <a:gd name="T12" fmla="*/ 38 w 168"/>
                    <a:gd name="T13" fmla="*/ 120 h 140"/>
                    <a:gd name="T14" fmla="*/ 28 w 168"/>
                    <a:gd name="T15" fmla="*/ 120 h 140"/>
                    <a:gd name="T16" fmla="*/ 23 w 168"/>
                    <a:gd name="T17" fmla="*/ 114 h 140"/>
                    <a:gd name="T18" fmla="*/ 62 w 168"/>
                    <a:gd name="T19" fmla="*/ 58 h 140"/>
                    <a:gd name="T20" fmla="*/ 56 w 168"/>
                    <a:gd name="T21" fmla="*/ 63 h 140"/>
                    <a:gd name="T22" fmla="*/ 56 w 168"/>
                    <a:gd name="T23" fmla="*/ 114 h 140"/>
                    <a:gd name="T24" fmla="*/ 62 w 168"/>
                    <a:gd name="T25" fmla="*/ 120 h 140"/>
                    <a:gd name="T26" fmla="*/ 71 w 168"/>
                    <a:gd name="T27" fmla="*/ 120 h 140"/>
                    <a:gd name="T28" fmla="*/ 77 w 168"/>
                    <a:gd name="T29" fmla="*/ 114 h 140"/>
                    <a:gd name="T30" fmla="*/ 77 w 168"/>
                    <a:gd name="T31" fmla="*/ 63 h 140"/>
                    <a:gd name="T32" fmla="*/ 71 w 168"/>
                    <a:gd name="T33" fmla="*/ 58 h 140"/>
                    <a:gd name="T34" fmla="*/ 62 w 168"/>
                    <a:gd name="T35" fmla="*/ 58 h 140"/>
                    <a:gd name="T36" fmla="*/ 95 w 168"/>
                    <a:gd name="T37" fmla="*/ 46 h 140"/>
                    <a:gd name="T38" fmla="*/ 90 w 168"/>
                    <a:gd name="T39" fmla="*/ 52 h 140"/>
                    <a:gd name="T40" fmla="*/ 90 w 168"/>
                    <a:gd name="T41" fmla="*/ 114 h 140"/>
                    <a:gd name="T42" fmla="*/ 95 w 168"/>
                    <a:gd name="T43" fmla="*/ 120 h 140"/>
                    <a:gd name="T44" fmla="*/ 105 w 168"/>
                    <a:gd name="T45" fmla="*/ 120 h 140"/>
                    <a:gd name="T46" fmla="*/ 110 w 168"/>
                    <a:gd name="T47" fmla="*/ 114 h 140"/>
                    <a:gd name="T48" fmla="*/ 110 w 168"/>
                    <a:gd name="T49" fmla="*/ 52 h 140"/>
                    <a:gd name="T50" fmla="*/ 105 w 168"/>
                    <a:gd name="T51" fmla="*/ 46 h 140"/>
                    <a:gd name="T52" fmla="*/ 95 w 168"/>
                    <a:gd name="T53" fmla="*/ 46 h 140"/>
                    <a:gd name="T54" fmla="*/ 129 w 168"/>
                    <a:gd name="T55" fmla="*/ 34 h 140"/>
                    <a:gd name="T56" fmla="*/ 124 w 168"/>
                    <a:gd name="T57" fmla="*/ 40 h 140"/>
                    <a:gd name="T58" fmla="*/ 124 w 168"/>
                    <a:gd name="T59" fmla="*/ 114 h 140"/>
                    <a:gd name="T60" fmla="*/ 129 w 168"/>
                    <a:gd name="T61" fmla="*/ 120 h 140"/>
                    <a:gd name="T62" fmla="*/ 138 w 168"/>
                    <a:gd name="T63" fmla="*/ 120 h 140"/>
                    <a:gd name="T64" fmla="*/ 144 w 168"/>
                    <a:gd name="T65" fmla="*/ 114 h 140"/>
                    <a:gd name="T66" fmla="*/ 144 w 168"/>
                    <a:gd name="T67" fmla="*/ 40 h 140"/>
                    <a:gd name="T68" fmla="*/ 138 w 168"/>
                    <a:gd name="T69" fmla="*/ 34 h 140"/>
                    <a:gd name="T70" fmla="*/ 129 w 168"/>
                    <a:gd name="T71" fmla="*/ 34 h 140"/>
                    <a:gd name="T72" fmla="*/ 25 w 168"/>
                    <a:gd name="T73" fmla="*/ 56 h 140"/>
                    <a:gd name="T74" fmla="*/ 125 w 168"/>
                    <a:gd name="T75" fmla="*/ 19 h 140"/>
                    <a:gd name="T76" fmla="*/ 128 w 168"/>
                    <a:gd name="T77" fmla="*/ 24 h 140"/>
                    <a:gd name="T78" fmla="*/ 138 w 168"/>
                    <a:gd name="T79" fmla="*/ 7 h 140"/>
                    <a:gd name="T80" fmla="*/ 119 w 168"/>
                    <a:gd name="T81" fmla="*/ 7 h 140"/>
                    <a:gd name="T82" fmla="*/ 121 w 168"/>
                    <a:gd name="T83" fmla="*/ 12 h 140"/>
                    <a:gd name="T84" fmla="*/ 24 w 168"/>
                    <a:gd name="T85" fmla="*/ 49 h 140"/>
                    <a:gd name="T86" fmla="*/ 25 w 168"/>
                    <a:gd name="T87" fmla="*/ 56 h 140"/>
                    <a:gd name="T88" fmla="*/ 168 w 168"/>
                    <a:gd name="T89" fmla="*/ 131 h 140"/>
                    <a:gd name="T90" fmla="*/ 151 w 168"/>
                    <a:gd name="T91" fmla="*/ 121 h 140"/>
                    <a:gd name="T92" fmla="*/ 151 w 168"/>
                    <a:gd name="T93" fmla="*/ 127 h 140"/>
                    <a:gd name="T94" fmla="*/ 14 w 168"/>
                    <a:gd name="T95" fmla="*/ 127 h 140"/>
                    <a:gd name="T96" fmla="*/ 14 w 168"/>
                    <a:gd name="T97" fmla="*/ 17 h 140"/>
                    <a:gd name="T98" fmla="*/ 20 w 168"/>
                    <a:gd name="T99" fmla="*/ 17 h 140"/>
                    <a:gd name="T100" fmla="*/ 10 w 168"/>
                    <a:gd name="T101" fmla="*/ 0 h 140"/>
                    <a:gd name="T102" fmla="*/ 0 w 168"/>
                    <a:gd name="T103" fmla="*/ 17 h 140"/>
                    <a:gd name="T104" fmla="*/ 7 w 168"/>
                    <a:gd name="T105" fmla="*/ 17 h 140"/>
                    <a:gd name="T106" fmla="*/ 7 w 168"/>
                    <a:gd name="T107" fmla="*/ 127 h 140"/>
                    <a:gd name="T108" fmla="*/ 7 w 168"/>
                    <a:gd name="T109" fmla="*/ 131 h 140"/>
                    <a:gd name="T110" fmla="*/ 7 w 168"/>
                    <a:gd name="T111" fmla="*/ 134 h 140"/>
                    <a:gd name="T112" fmla="*/ 151 w 168"/>
                    <a:gd name="T113" fmla="*/ 134 h 140"/>
                    <a:gd name="T114" fmla="*/ 151 w 168"/>
                    <a:gd name="T115" fmla="*/ 140 h 140"/>
                    <a:gd name="T116" fmla="*/ 168 w 168"/>
                    <a:gd name="T117" fmla="*/ 131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68" h="140" extrusionOk="0">
                      <a:moveTo>
                        <a:pt x="23" y="114"/>
                      </a:moveTo>
                      <a:cubicBezTo>
                        <a:pt x="23" y="77"/>
                        <a:pt x="23" y="77"/>
                        <a:pt x="23" y="77"/>
                      </a:cubicBezTo>
                      <a:cubicBezTo>
                        <a:pt x="23" y="74"/>
                        <a:pt x="25" y="71"/>
                        <a:pt x="28" y="71"/>
                      </a:cubicBezTo>
                      <a:cubicBezTo>
                        <a:pt x="38" y="71"/>
                        <a:pt x="38" y="71"/>
                        <a:pt x="38" y="71"/>
                      </a:cubicBezTo>
                      <a:cubicBezTo>
                        <a:pt x="41" y="71"/>
                        <a:pt x="43" y="74"/>
                        <a:pt x="43" y="77"/>
                      </a:cubicBezTo>
                      <a:cubicBezTo>
                        <a:pt x="43" y="114"/>
                        <a:pt x="43" y="114"/>
                        <a:pt x="43" y="114"/>
                      </a:cubicBezTo>
                      <a:cubicBezTo>
                        <a:pt x="43" y="117"/>
                        <a:pt x="41" y="120"/>
                        <a:pt x="38" y="120"/>
                      </a:cubicBezTo>
                      <a:cubicBezTo>
                        <a:pt x="28" y="120"/>
                        <a:pt x="28" y="120"/>
                        <a:pt x="28" y="120"/>
                      </a:cubicBezTo>
                      <a:cubicBezTo>
                        <a:pt x="25" y="120"/>
                        <a:pt x="23" y="117"/>
                        <a:pt x="23" y="114"/>
                      </a:cubicBezTo>
                      <a:close/>
                      <a:moveTo>
                        <a:pt x="62" y="58"/>
                      </a:moveTo>
                      <a:cubicBezTo>
                        <a:pt x="59" y="58"/>
                        <a:pt x="56" y="60"/>
                        <a:pt x="56" y="63"/>
                      </a:cubicBezTo>
                      <a:cubicBezTo>
                        <a:pt x="56" y="114"/>
                        <a:pt x="56" y="114"/>
                        <a:pt x="56" y="114"/>
                      </a:cubicBezTo>
                      <a:cubicBezTo>
                        <a:pt x="56" y="117"/>
                        <a:pt x="59" y="120"/>
                        <a:pt x="62" y="120"/>
                      </a:cubicBezTo>
                      <a:cubicBezTo>
                        <a:pt x="71" y="120"/>
                        <a:pt x="71" y="120"/>
                        <a:pt x="71" y="120"/>
                      </a:cubicBezTo>
                      <a:cubicBezTo>
                        <a:pt x="74" y="120"/>
                        <a:pt x="77" y="117"/>
                        <a:pt x="77" y="114"/>
                      </a:cubicBezTo>
                      <a:cubicBezTo>
                        <a:pt x="77" y="63"/>
                        <a:pt x="77" y="63"/>
                        <a:pt x="77" y="63"/>
                      </a:cubicBezTo>
                      <a:cubicBezTo>
                        <a:pt x="77" y="60"/>
                        <a:pt x="74" y="58"/>
                        <a:pt x="71" y="58"/>
                      </a:cubicBezTo>
                      <a:lnTo>
                        <a:pt x="62" y="58"/>
                      </a:lnTo>
                      <a:close/>
                      <a:moveTo>
                        <a:pt x="95" y="46"/>
                      </a:moveTo>
                      <a:cubicBezTo>
                        <a:pt x="92" y="46"/>
                        <a:pt x="90" y="49"/>
                        <a:pt x="90" y="52"/>
                      </a:cubicBezTo>
                      <a:cubicBezTo>
                        <a:pt x="90" y="114"/>
                        <a:pt x="90" y="114"/>
                        <a:pt x="90" y="114"/>
                      </a:cubicBezTo>
                      <a:cubicBezTo>
                        <a:pt x="90" y="117"/>
                        <a:pt x="92" y="120"/>
                        <a:pt x="95" y="120"/>
                      </a:cubicBezTo>
                      <a:cubicBezTo>
                        <a:pt x="105" y="120"/>
                        <a:pt x="105" y="120"/>
                        <a:pt x="105" y="120"/>
                      </a:cubicBezTo>
                      <a:cubicBezTo>
                        <a:pt x="108" y="120"/>
                        <a:pt x="110" y="117"/>
                        <a:pt x="110" y="114"/>
                      </a:cubicBezTo>
                      <a:cubicBezTo>
                        <a:pt x="110" y="52"/>
                        <a:pt x="110" y="52"/>
                        <a:pt x="110" y="52"/>
                      </a:cubicBezTo>
                      <a:cubicBezTo>
                        <a:pt x="110" y="49"/>
                        <a:pt x="108" y="46"/>
                        <a:pt x="105" y="46"/>
                      </a:cubicBezTo>
                      <a:lnTo>
                        <a:pt x="95" y="46"/>
                      </a:lnTo>
                      <a:close/>
                      <a:moveTo>
                        <a:pt x="129" y="34"/>
                      </a:moveTo>
                      <a:cubicBezTo>
                        <a:pt x="126" y="34"/>
                        <a:pt x="124" y="37"/>
                        <a:pt x="124" y="40"/>
                      </a:cubicBezTo>
                      <a:cubicBezTo>
                        <a:pt x="124" y="114"/>
                        <a:pt x="124" y="114"/>
                        <a:pt x="124" y="114"/>
                      </a:cubicBezTo>
                      <a:cubicBezTo>
                        <a:pt x="124" y="117"/>
                        <a:pt x="126" y="120"/>
                        <a:pt x="129" y="120"/>
                      </a:cubicBezTo>
                      <a:cubicBezTo>
                        <a:pt x="138" y="120"/>
                        <a:pt x="138" y="120"/>
                        <a:pt x="138" y="120"/>
                      </a:cubicBezTo>
                      <a:cubicBezTo>
                        <a:pt x="141" y="120"/>
                        <a:pt x="144" y="117"/>
                        <a:pt x="144" y="114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4" y="37"/>
                        <a:pt x="141" y="34"/>
                        <a:pt x="138" y="34"/>
                      </a:cubicBezTo>
                      <a:lnTo>
                        <a:pt x="129" y="34"/>
                      </a:lnTo>
                      <a:close/>
                      <a:moveTo>
                        <a:pt x="25" y="56"/>
                      </a:moveTo>
                      <a:cubicBezTo>
                        <a:pt x="61" y="50"/>
                        <a:pt x="95" y="37"/>
                        <a:pt x="125" y="19"/>
                      </a:cubicBezTo>
                      <a:cubicBezTo>
                        <a:pt x="128" y="24"/>
                        <a:pt x="128" y="24"/>
                        <a:pt x="128" y="24"/>
                      </a:cubicBezTo>
                      <a:cubicBezTo>
                        <a:pt x="138" y="7"/>
                        <a:pt x="138" y="7"/>
                        <a:pt x="138" y="7"/>
                      </a:cubicBezTo>
                      <a:cubicBezTo>
                        <a:pt x="119" y="7"/>
                        <a:pt x="119" y="7"/>
                        <a:pt x="119" y="7"/>
                      </a:cubicBezTo>
                      <a:cubicBezTo>
                        <a:pt x="121" y="12"/>
                        <a:pt x="121" y="12"/>
                        <a:pt x="121" y="12"/>
                      </a:cubicBezTo>
                      <a:cubicBezTo>
                        <a:pt x="92" y="30"/>
                        <a:pt x="59" y="43"/>
                        <a:pt x="24" y="49"/>
                      </a:cubicBezTo>
                      <a:lnTo>
                        <a:pt x="25" y="56"/>
                      </a:lnTo>
                      <a:close/>
                      <a:moveTo>
                        <a:pt x="168" y="131"/>
                      </a:moveTo>
                      <a:cubicBezTo>
                        <a:pt x="151" y="121"/>
                        <a:pt x="151" y="121"/>
                        <a:pt x="151" y="121"/>
                      </a:cubicBezTo>
                      <a:cubicBezTo>
                        <a:pt x="151" y="127"/>
                        <a:pt x="151" y="127"/>
                        <a:pt x="151" y="127"/>
                      </a:cubicBezTo>
                      <a:cubicBezTo>
                        <a:pt x="14" y="127"/>
                        <a:pt x="14" y="127"/>
                        <a:pt x="14" y="127"/>
                      </a:cubicBezTo>
                      <a:cubicBezTo>
                        <a:pt x="14" y="17"/>
                        <a:pt x="14" y="17"/>
                        <a:pt x="14" y="17"/>
                      </a:cubicBezTo>
                      <a:cubicBezTo>
                        <a:pt x="20" y="17"/>
                        <a:pt x="20" y="17"/>
                        <a:pt x="20" y="17"/>
                      </a:cubicBezTo>
                      <a:cubicBezTo>
                        <a:pt x="10" y="0"/>
                        <a:pt x="10" y="0"/>
                        <a:pt x="10" y="0"/>
                      </a:cubicBezTo>
                      <a:cubicBezTo>
                        <a:pt x="0" y="17"/>
                        <a:pt x="0" y="17"/>
                        <a:pt x="0" y="17"/>
                      </a:cubicBezTo>
                      <a:cubicBezTo>
                        <a:pt x="7" y="17"/>
                        <a:pt x="7" y="17"/>
                        <a:pt x="7" y="17"/>
                      </a:cubicBezTo>
                      <a:cubicBezTo>
                        <a:pt x="7" y="127"/>
                        <a:pt x="7" y="127"/>
                        <a:pt x="7" y="127"/>
                      </a:cubicBezTo>
                      <a:cubicBezTo>
                        <a:pt x="7" y="131"/>
                        <a:pt x="7" y="131"/>
                        <a:pt x="7" y="131"/>
                      </a:cubicBezTo>
                      <a:cubicBezTo>
                        <a:pt x="7" y="134"/>
                        <a:pt x="7" y="134"/>
                        <a:pt x="7" y="134"/>
                      </a:cubicBezTo>
                      <a:cubicBezTo>
                        <a:pt x="151" y="134"/>
                        <a:pt x="151" y="134"/>
                        <a:pt x="151" y="134"/>
                      </a:cubicBezTo>
                      <a:cubicBezTo>
                        <a:pt x="151" y="140"/>
                        <a:pt x="151" y="140"/>
                        <a:pt x="151" y="140"/>
                      </a:cubicBezTo>
                      <a:lnTo>
                        <a:pt x="168" y="1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68569" tIns="34275" rIns="68569" bIns="34275"/>
                <a:lstStyle/>
                <a:p>
                  <a:endParaRPr lang="en-US"/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8F38C99F-AD3D-7687-8A10-9BADB3401968}"/>
                    </a:ext>
                  </a:extLst>
                </p:cNvPr>
                <p:cNvSpPr/>
                <p:nvPr/>
              </p:nvSpPr>
              <p:spPr>
                <a:xfrm rot="5400000">
                  <a:off x="5955877" y="2693194"/>
                  <a:ext cx="576064" cy="751533"/>
                </a:xfrm>
                <a:prstGeom prst="rect">
                  <a:avLst/>
                </a:prstGeom>
                <a:solidFill>
                  <a:srgbClr val="61615E">
                    <a:alpha val="8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22" name="Google Shape;982;p32">
                  <a:extLst>
                    <a:ext uri="{FF2B5EF4-FFF2-40B4-BE49-F238E27FC236}">
                      <a16:creationId xmlns:a16="http://schemas.microsoft.com/office/drawing/2014/main" id="{D67B7168-159F-58AE-5908-A134CB9716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79750">
                  <a:off x="6007808" y="2937814"/>
                  <a:ext cx="500636" cy="310486"/>
                </a:xfrm>
                <a:custGeom>
                  <a:avLst/>
                  <a:gdLst>
                    <a:gd name="T0" fmla="*/ 123 w 170"/>
                    <a:gd name="T1" fmla="*/ 83 h 89"/>
                    <a:gd name="T2" fmla="*/ 115 w 170"/>
                    <a:gd name="T3" fmla="*/ 86 h 89"/>
                    <a:gd name="T4" fmla="*/ 87 w 170"/>
                    <a:gd name="T5" fmla="*/ 89 h 89"/>
                    <a:gd name="T6" fmla="*/ 59 w 170"/>
                    <a:gd name="T7" fmla="*/ 86 h 89"/>
                    <a:gd name="T8" fmla="*/ 51 w 170"/>
                    <a:gd name="T9" fmla="*/ 83 h 89"/>
                    <a:gd name="T10" fmla="*/ 48 w 170"/>
                    <a:gd name="T11" fmla="*/ 70 h 89"/>
                    <a:gd name="T12" fmla="*/ 64 w 170"/>
                    <a:gd name="T13" fmla="*/ 59 h 89"/>
                    <a:gd name="T14" fmla="*/ 72 w 170"/>
                    <a:gd name="T15" fmla="*/ 56 h 89"/>
                    <a:gd name="T16" fmla="*/ 75 w 170"/>
                    <a:gd name="T17" fmla="*/ 46 h 89"/>
                    <a:gd name="T18" fmla="*/ 65 w 170"/>
                    <a:gd name="T19" fmla="*/ 19 h 89"/>
                    <a:gd name="T20" fmla="*/ 81 w 170"/>
                    <a:gd name="T21" fmla="*/ 0 h 89"/>
                    <a:gd name="T22" fmla="*/ 87 w 170"/>
                    <a:gd name="T23" fmla="*/ 0 h 89"/>
                    <a:gd name="T24" fmla="*/ 93 w 170"/>
                    <a:gd name="T25" fmla="*/ 0 h 89"/>
                    <a:gd name="T26" fmla="*/ 110 w 170"/>
                    <a:gd name="T27" fmla="*/ 19 h 89"/>
                    <a:gd name="T28" fmla="*/ 100 w 170"/>
                    <a:gd name="T29" fmla="*/ 46 h 89"/>
                    <a:gd name="T30" fmla="*/ 102 w 170"/>
                    <a:gd name="T31" fmla="*/ 56 h 89"/>
                    <a:gd name="T32" fmla="*/ 110 w 170"/>
                    <a:gd name="T33" fmla="*/ 59 h 89"/>
                    <a:gd name="T34" fmla="*/ 126 w 170"/>
                    <a:gd name="T35" fmla="*/ 70 h 89"/>
                    <a:gd name="T36" fmla="*/ 123 w 170"/>
                    <a:gd name="T37" fmla="*/ 83 h 89"/>
                    <a:gd name="T38" fmla="*/ 168 w 170"/>
                    <a:gd name="T39" fmla="*/ 75 h 89"/>
                    <a:gd name="T40" fmla="*/ 157 w 170"/>
                    <a:gd name="T41" fmla="*/ 68 h 89"/>
                    <a:gd name="T42" fmla="*/ 151 w 170"/>
                    <a:gd name="T43" fmla="*/ 66 h 89"/>
                    <a:gd name="T44" fmla="*/ 149 w 170"/>
                    <a:gd name="T45" fmla="*/ 59 h 89"/>
                    <a:gd name="T46" fmla="*/ 156 w 170"/>
                    <a:gd name="T47" fmla="*/ 40 h 89"/>
                    <a:gd name="T48" fmla="*/ 145 w 170"/>
                    <a:gd name="T49" fmla="*/ 27 h 89"/>
                    <a:gd name="T50" fmla="*/ 141 w 170"/>
                    <a:gd name="T51" fmla="*/ 27 h 89"/>
                    <a:gd name="T52" fmla="*/ 136 w 170"/>
                    <a:gd name="T53" fmla="*/ 27 h 89"/>
                    <a:gd name="T54" fmla="*/ 125 w 170"/>
                    <a:gd name="T55" fmla="*/ 40 h 89"/>
                    <a:gd name="T56" fmla="*/ 132 w 170"/>
                    <a:gd name="T57" fmla="*/ 59 h 89"/>
                    <a:gd name="T58" fmla="*/ 130 w 170"/>
                    <a:gd name="T59" fmla="*/ 66 h 89"/>
                    <a:gd name="T60" fmla="*/ 129 w 170"/>
                    <a:gd name="T61" fmla="*/ 66 h 89"/>
                    <a:gd name="T62" fmla="*/ 131 w 170"/>
                    <a:gd name="T63" fmla="*/ 68 h 89"/>
                    <a:gd name="T64" fmla="*/ 134 w 170"/>
                    <a:gd name="T65" fmla="*/ 77 h 89"/>
                    <a:gd name="T66" fmla="*/ 127 w 170"/>
                    <a:gd name="T67" fmla="*/ 86 h 89"/>
                    <a:gd name="T68" fmla="*/ 124 w 170"/>
                    <a:gd name="T69" fmla="*/ 87 h 89"/>
                    <a:gd name="T70" fmla="*/ 141 w 170"/>
                    <a:gd name="T71" fmla="*/ 89 h 89"/>
                    <a:gd name="T72" fmla="*/ 160 w 170"/>
                    <a:gd name="T73" fmla="*/ 87 h 89"/>
                    <a:gd name="T74" fmla="*/ 165 w 170"/>
                    <a:gd name="T75" fmla="*/ 85 h 89"/>
                    <a:gd name="T76" fmla="*/ 168 w 170"/>
                    <a:gd name="T77" fmla="*/ 75 h 89"/>
                    <a:gd name="T78" fmla="*/ 40 w 170"/>
                    <a:gd name="T79" fmla="*/ 77 h 89"/>
                    <a:gd name="T80" fmla="*/ 43 w 170"/>
                    <a:gd name="T81" fmla="*/ 68 h 89"/>
                    <a:gd name="T82" fmla="*/ 47 w 170"/>
                    <a:gd name="T83" fmla="*/ 64 h 89"/>
                    <a:gd name="T84" fmla="*/ 45 w 170"/>
                    <a:gd name="T85" fmla="*/ 64 h 89"/>
                    <a:gd name="T86" fmla="*/ 43 w 170"/>
                    <a:gd name="T87" fmla="*/ 55 h 89"/>
                    <a:gd name="T88" fmla="*/ 50 w 170"/>
                    <a:gd name="T89" fmla="*/ 35 h 89"/>
                    <a:gd name="T90" fmla="*/ 38 w 170"/>
                    <a:gd name="T91" fmla="*/ 21 h 89"/>
                    <a:gd name="T92" fmla="*/ 33 w 170"/>
                    <a:gd name="T93" fmla="*/ 20 h 89"/>
                    <a:gd name="T94" fmla="*/ 28 w 170"/>
                    <a:gd name="T95" fmla="*/ 21 h 89"/>
                    <a:gd name="T96" fmla="*/ 16 w 170"/>
                    <a:gd name="T97" fmla="*/ 35 h 89"/>
                    <a:gd name="T98" fmla="*/ 23 w 170"/>
                    <a:gd name="T99" fmla="*/ 55 h 89"/>
                    <a:gd name="T100" fmla="*/ 21 w 170"/>
                    <a:gd name="T101" fmla="*/ 64 h 89"/>
                    <a:gd name="T102" fmla="*/ 15 w 170"/>
                    <a:gd name="T103" fmla="*/ 66 h 89"/>
                    <a:gd name="T104" fmla="*/ 3 w 170"/>
                    <a:gd name="T105" fmla="*/ 74 h 89"/>
                    <a:gd name="T106" fmla="*/ 5 w 170"/>
                    <a:gd name="T107" fmla="*/ 85 h 89"/>
                    <a:gd name="T108" fmla="*/ 11 w 170"/>
                    <a:gd name="T109" fmla="*/ 87 h 89"/>
                    <a:gd name="T110" fmla="*/ 33 w 170"/>
                    <a:gd name="T111" fmla="*/ 89 h 89"/>
                    <a:gd name="T112" fmla="*/ 51 w 170"/>
                    <a:gd name="T113" fmla="*/ 87 h 89"/>
                    <a:gd name="T114" fmla="*/ 47 w 170"/>
                    <a:gd name="T115" fmla="*/ 86 h 89"/>
                    <a:gd name="T116" fmla="*/ 40 w 170"/>
                    <a:gd name="T117" fmla="*/ 77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70" h="89" extrusionOk="0">
                      <a:moveTo>
                        <a:pt x="123" y="83"/>
                      </a:moveTo>
                      <a:cubicBezTo>
                        <a:pt x="121" y="84"/>
                        <a:pt x="118" y="85"/>
                        <a:pt x="115" y="86"/>
                      </a:cubicBezTo>
                      <a:cubicBezTo>
                        <a:pt x="107" y="88"/>
                        <a:pt x="98" y="88"/>
                        <a:pt x="87" y="89"/>
                      </a:cubicBezTo>
                      <a:cubicBezTo>
                        <a:pt x="76" y="88"/>
                        <a:pt x="68" y="88"/>
                        <a:pt x="59" y="86"/>
                      </a:cubicBezTo>
                      <a:cubicBezTo>
                        <a:pt x="57" y="85"/>
                        <a:pt x="54" y="84"/>
                        <a:pt x="51" y="83"/>
                      </a:cubicBezTo>
                      <a:cubicBezTo>
                        <a:pt x="44" y="80"/>
                        <a:pt x="44" y="74"/>
                        <a:pt x="48" y="70"/>
                      </a:cubicBezTo>
                      <a:cubicBezTo>
                        <a:pt x="53" y="65"/>
                        <a:pt x="58" y="62"/>
                        <a:pt x="64" y="59"/>
                      </a:cubicBezTo>
                      <a:cubicBezTo>
                        <a:pt x="67" y="58"/>
                        <a:pt x="69" y="57"/>
                        <a:pt x="72" y="56"/>
                      </a:cubicBezTo>
                      <a:cubicBezTo>
                        <a:pt x="77" y="54"/>
                        <a:pt x="78" y="49"/>
                        <a:pt x="75" y="46"/>
                      </a:cubicBezTo>
                      <a:cubicBezTo>
                        <a:pt x="67" y="38"/>
                        <a:pt x="64" y="29"/>
                        <a:pt x="65" y="19"/>
                      </a:cubicBezTo>
                      <a:cubicBezTo>
                        <a:pt x="65" y="8"/>
                        <a:pt x="71" y="3"/>
                        <a:pt x="81" y="0"/>
                      </a:cubicBezTo>
                      <a:cubicBezTo>
                        <a:pt x="83" y="0"/>
                        <a:pt x="85" y="0"/>
                        <a:pt x="87" y="0"/>
                      </a:cubicBezTo>
                      <a:cubicBezTo>
                        <a:pt x="89" y="0"/>
                        <a:pt x="91" y="0"/>
                        <a:pt x="93" y="0"/>
                      </a:cubicBezTo>
                      <a:cubicBezTo>
                        <a:pt x="103" y="3"/>
                        <a:pt x="109" y="8"/>
                        <a:pt x="110" y="19"/>
                      </a:cubicBezTo>
                      <a:cubicBezTo>
                        <a:pt x="110" y="29"/>
                        <a:pt x="107" y="38"/>
                        <a:pt x="100" y="46"/>
                      </a:cubicBezTo>
                      <a:cubicBezTo>
                        <a:pt x="96" y="49"/>
                        <a:pt x="98" y="54"/>
                        <a:pt x="102" y="56"/>
                      </a:cubicBezTo>
                      <a:cubicBezTo>
                        <a:pt x="105" y="57"/>
                        <a:pt x="108" y="58"/>
                        <a:pt x="110" y="59"/>
                      </a:cubicBezTo>
                      <a:cubicBezTo>
                        <a:pt x="116" y="62"/>
                        <a:pt x="122" y="65"/>
                        <a:pt x="126" y="70"/>
                      </a:cubicBezTo>
                      <a:cubicBezTo>
                        <a:pt x="129" y="73"/>
                        <a:pt x="130" y="80"/>
                        <a:pt x="123" y="83"/>
                      </a:cubicBezTo>
                      <a:close/>
                      <a:moveTo>
                        <a:pt x="168" y="75"/>
                      </a:moveTo>
                      <a:cubicBezTo>
                        <a:pt x="164" y="72"/>
                        <a:pt x="161" y="70"/>
                        <a:pt x="157" y="68"/>
                      </a:cubicBezTo>
                      <a:cubicBezTo>
                        <a:pt x="155" y="67"/>
                        <a:pt x="153" y="67"/>
                        <a:pt x="151" y="66"/>
                      </a:cubicBezTo>
                      <a:cubicBezTo>
                        <a:pt x="148" y="65"/>
                        <a:pt x="147" y="61"/>
                        <a:pt x="149" y="59"/>
                      </a:cubicBezTo>
                      <a:cubicBezTo>
                        <a:pt x="154" y="54"/>
                        <a:pt x="156" y="47"/>
                        <a:pt x="156" y="40"/>
                      </a:cubicBezTo>
                      <a:cubicBezTo>
                        <a:pt x="156" y="33"/>
                        <a:pt x="152" y="29"/>
                        <a:pt x="145" y="27"/>
                      </a:cubicBezTo>
                      <a:cubicBezTo>
                        <a:pt x="143" y="27"/>
                        <a:pt x="142" y="27"/>
                        <a:pt x="141" y="27"/>
                      </a:cubicBezTo>
                      <a:cubicBezTo>
                        <a:pt x="139" y="27"/>
                        <a:pt x="138" y="27"/>
                        <a:pt x="136" y="27"/>
                      </a:cubicBezTo>
                      <a:cubicBezTo>
                        <a:pt x="129" y="29"/>
                        <a:pt x="125" y="33"/>
                        <a:pt x="125" y="40"/>
                      </a:cubicBezTo>
                      <a:cubicBezTo>
                        <a:pt x="125" y="47"/>
                        <a:pt x="127" y="53"/>
                        <a:pt x="132" y="59"/>
                      </a:cubicBezTo>
                      <a:cubicBezTo>
                        <a:pt x="134" y="61"/>
                        <a:pt x="133" y="65"/>
                        <a:pt x="130" y="66"/>
                      </a:cubicBezTo>
                      <a:cubicBezTo>
                        <a:pt x="130" y="66"/>
                        <a:pt x="130" y="66"/>
                        <a:pt x="129" y="66"/>
                      </a:cubicBezTo>
                      <a:cubicBezTo>
                        <a:pt x="130" y="67"/>
                        <a:pt x="130" y="67"/>
                        <a:pt x="131" y="68"/>
                      </a:cubicBezTo>
                      <a:cubicBezTo>
                        <a:pt x="133" y="70"/>
                        <a:pt x="135" y="74"/>
                        <a:pt x="134" y="77"/>
                      </a:cubicBezTo>
                      <a:cubicBezTo>
                        <a:pt x="133" y="81"/>
                        <a:pt x="131" y="84"/>
                        <a:pt x="127" y="86"/>
                      </a:cubicBezTo>
                      <a:cubicBezTo>
                        <a:pt x="126" y="87"/>
                        <a:pt x="125" y="87"/>
                        <a:pt x="124" y="87"/>
                      </a:cubicBezTo>
                      <a:cubicBezTo>
                        <a:pt x="129" y="88"/>
                        <a:pt x="134" y="88"/>
                        <a:pt x="141" y="89"/>
                      </a:cubicBezTo>
                      <a:cubicBezTo>
                        <a:pt x="148" y="88"/>
                        <a:pt x="154" y="88"/>
                        <a:pt x="160" y="87"/>
                      </a:cubicBezTo>
                      <a:cubicBezTo>
                        <a:pt x="162" y="86"/>
                        <a:pt x="164" y="86"/>
                        <a:pt x="165" y="85"/>
                      </a:cubicBezTo>
                      <a:cubicBezTo>
                        <a:pt x="170" y="83"/>
                        <a:pt x="170" y="77"/>
                        <a:pt x="168" y="75"/>
                      </a:cubicBezTo>
                      <a:close/>
                      <a:moveTo>
                        <a:pt x="40" y="77"/>
                      </a:moveTo>
                      <a:cubicBezTo>
                        <a:pt x="39" y="74"/>
                        <a:pt x="41" y="70"/>
                        <a:pt x="43" y="68"/>
                      </a:cubicBezTo>
                      <a:cubicBezTo>
                        <a:pt x="44" y="67"/>
                        <a:pt x="46" y="65"/>
                        <a:pt x="47" y="64"/>
                      </a:cubicBezTo>
                      <a:cubicBezTo>
                        <a:pt x="46" y="64"/>
                        <a:pt x="45" y="64"/>
                        <a:pt x="45" y="64"/>
                      </a:cubicBezTo>
                      <a:cubicBezTo>
                        <a:pt x="41" y="62"/>
                        <a:pt x="40" y="58"/>
                        <a:pt x="43" y="55"/>
                      </a:cubicBezTo>
                      <a:cubicBezTo>
                        <a:pt x="48" y="50"/>
                        <a:pt x="51" y="43"/>
                        <a:pt x="50" y="35"/>
                      </a:cubicBezTo>
                      <a:cubicBezTo>
                        <a:pt x="50" y="27"/>
                        <a:pt x="45" y="23"/>
                        <a:pt x="38" y="21"/>
                      </a:cubicBezTo>
                      <a:cubicBezTo>
                        <a:pt x="36" y="20"/>
                        <a:pt x="34" y="20"/>
                        <a:pt x="33" y="20"/>
                      </a:cubicBezTo>
                      <a:cubicBezTo>
                        <a:pt x="31" y="20"/>
                        <a:pt x="30" y="20"/>
                        <a:pt x="28" y="21"/>
                      </a:cubicBezTo>
                      <a:cubicBezTo>
                        <a:pt x="21" y="23"/>
                        <a:pt x="16" y="27"/>
                        <a:pt x="16" y="35"/>
                      </a:cubicBezTo>
                      <a:cubicBezTo>
                        <a:pt x="15" y="43"/>
                        <a:pt x="17" y="50"/>
                        <a:pt x="23" y="55"/>
                      </a:cubicBezTo>
                      <a:cubicBezTo>
                        <a:pt x="26" y="58"/>
                        <a:pt x="25" y="62"/>
                        <a:pt x="21" y="64"/>
                      </a:cubicBezTo>
                      <a:cubicBezTo>
                        <a:pt x="19" y="64"/>
                        <a:pt x="17" y="65"/>
                        <a:pt x="15" y="66"/>
                      </a:cubicBezTo>
                      <a:cubicBezTo>
                        <a:pt x="11" y="68"/>
                        <a:pt x="6" y="71"/>
                        <a:pt x="3" y="74"/>
                      </a:cubicBezTo>
                      <a:cubicBezTo>
                        <a:pt x="0" y="77"/>
                        <a:pt x="0" y="82"/>
                        <a:pt x="5" y="85"/>
                      </a:cubicBezTo>
                      <a:cubicBezTo>
                        <a:pt x="7" y="85"/>
                        <a:pt x="9" y="86"/>
                        <a:pt x="11" y="87"/>
                      </a:cubicBezTo>
                      <a:cubicBezTo>
                        <a:pt x="18" y="88"/>
                        <a:pt x="25" y="88"/>
                        <a:pt x="33" y="89"/>
                      </a:cubicBezTo>
                      <a:cubicBezTo>
                        <a:pt x="40" y="88"/>
                        <a:pt x="45" y="88"/>
                        <a:pt x="51" y="87"/>
                      </a:cubicBezTo>
                      <a:cubicBezTo>
                        <a:pt x="49" y="87"/>
                        <a:pt x="48" y="87"/>
                        <a:pt x="47" y="86"/>
                      </a:cubicBezTo>
                      <a:cubicBezTo>
                        <a:pt x="43" y="84"/>
                        <a:pt x="41" y="81"/>
                        <a:pt x="40" y="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08B7335B-985C-685B-CD1C-73F4BA1AF4C3}"/>
                    </a:ext>
                  </a:extLst>
                </p:cNvPr>
                <p:cNvSpPr/>
                <p:nvPr/>
              </p:nvSpPr>
              <p:spPr>
                <a:xfrm rot="5400000">
                  <a:off x="7560333" y="2672915"/>
                  <a:ext cx="576062" cy="792088"/>
                </a:xfrm>
                <a:prstGeom prst="rect">
                  <a:avLst/>
                </a:prstGeom>
                <a:solidFill>
                  <a:srgbClr val="C3C4C4">
                    <a:alpha val="8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 dirty="0"/>
                </a:p>
              </p:txBody>
            </p:sp>
            <p:sp>
              <p:nvSpPr>
                <p:cNvPr id="25" name="Google Shape;983;p32">
                  <a:extLst>
                    <a:ext uri="{FF2B5EF4-FFF2-40B4-BE49-F238E27FC236}">
                      <a16:creationId xmlns:a16="http://schemas.microsoft.com/office/drawing/2014/main" id="{CB2E1C74-2DCC-4526-B6D9-924F6F73B0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96336" y="2852936"/>
                  <a:ext cx="489677" cy="412750"/>
                </a:xfrm>
                <a:custGeom>
                  <a:avLst/>
                  <a:gdLst>
                    <a:gd name="T0" fmla="*/ 68 w 111"/>
                    <a:gd name="T1" fmla="*/ 14 h 100"/>
                    <a:gd name="T2" fmla="*/ 49 w 111"/>
                    <a:gd name="T3" fmla="*/ 7 h 100"/>
                    <a:gd name="T4" fmla="*/ 35 w 111"/>
                    <a:gd name="T5" fmla="*/ 14 h 100"/>
                    <a:gd name="T6" fmla="*/ 63 w 111"/>
                    <a:gd name="T7" fmla="*/ 0 h 100"/>
                    <a:gd name="T8" fmla="*/ 16 w 111"/>
                    <a:gd name="T9" fmla="*/ 56 h 100"/>
                    <a:gd name="T10" fmla="*/ 44 w 111"/>
                    <a:gd name="T11" fmla="*/ 52 h 100"/>
                    <a:gd name="T12" fmla="*/ 61 w 111"/>
                    <a:gd name="T13" fmla="*/ 46 h 100"/>
                    <a:gd name="T14" fmla="*/ 66 w 111"/>
                    <a:gd name="T15" fmla="*/ 56 h 100"/>
                    <a:gd name="T16" fmla="*/ 111 w 111"/>
                    <a:gd name="T17" fmla="*/ 40 h 100"/>
                    <a:gd name="T18" fmla="*/ 98 w 111"/>
                    <a:gd name="T19" fmla="*/ 17 h 100"/>
                    <a:gd name="T20" fmla="*/ 89 w 111"/>
                    <a:gd name="T21" fmla="*/ 17 h 100"/>
                    <a:gd name="T22" fmla="*/ 79 w 111"/>
                    <a:gd name="T23" fmla="*/ 17 h 100"/>
                    <a:gd name="T24" fmla="*/ 68 w 111"/>
                    <a:gd name="T25" fmla="*/ 17 h 100"/>
                    <a:gd name="T26" fmla="*/ 35 w 111"/>
                    <a:gd name="T27" fmla="*/ 17 h 100"/>
                    <a:gd name="T28" fmla="*/ 21 w 111"/>
                    <a:gd name="T29" fmla="*/ 17 h 100"/>
                    <a:gd name="T30" fmla="*/ 13 w 111"/>
                    <a:gd name="T31" fmla="*/ 17 h 100"/>
                    <a:gd name="T32" fmla="*/ 0 w 111"/>
                    <a:gd name="T33" fmla="*/ 40 h 100"/>
                    <a:gd name="T34" fmla="*/ 94 w 111"/>
                    <a:gd name="T35" fmla="*/ 60 h 100"/>
                    <a:gd name="T36" fmla="*/ 66 w 111"/>
                    <a:gd name="T37" fmla="*/ 64 h 100"/>
                    <a:gd name="T38" fmla="*/ 50 w 111"/>
                    <a:gd name="T39" fmla="*/ 70 h 100"/>
                    <a:gd name="T40" fmla="*/ 44 w 111"/>
                    <a:gd name="T41" fmla="*/ 60 h 100"/>
                    <a:gd name="T42" fmla="*/ 0 w 111"/>
                    <a:gd name="T43" fmla="*/ 51 h 100"/>
                    <a:gd name="T44" fmla="*/ 13 w 111"/>
                    <a:gd name="T45" fmla="*/ 100 h 100"/>
                    <a:gd name="T46" fmla="*/ 21 w 111"/>
                    <a:gd name="T47" fmla="*/ 100 h 100"/>
                    <a:gd name="T48" fmla="*/ 84 w 111"/>
                    <a:gd name="T49" fmla="*/ 100 h 100"/>
                    <a:gd name="T50" fmla="*/ 91 w 111"/>
                    <a:gd name="T51" fmla="*/ 100 h 100"/>
                    <a:gd name="T52" fmla="*/ 111 w 111"/>
                    <a:gd name="T53" fmla="*/ 85 h 100"/>
                    <a:gd name="T54" fmla="*/ 94 w 111"/>
                    <a:gd name="T55" fmla="*/ 60 h 100"/>
                    <a:gd name="T56" fmla="*/ 50 w 111"/>
                    <a:gd name="T57" fmla="*/ 50 h 100"/>
                    <a:gd name="T58" fmla="*/ 48 w 111"/>
                    <a:gd name="T59" fmla="*/ 55 h 100"/>
                    <a:gd name="T60" fmla="*/ 48 w 111"/>
                    <a:gd name="T61" fmla="*/ 60 h 100"/>
                    <a:gd name="T62" fmla="*/ 48 w 111"/>
                    <a:gd name="T63" fmla="*/ 64 h 100"/>
                    <a:gd name="T64" fmla="*/ 60 w 111"/>
                    <a:gd name="T65" fmla="*/ 66 h 100"/>
                    <a:gd name="T66" fmla="*/ 62 w 111"/>
                    <a:gd name="T67" fmla="*/ 61 h 100"/>
                    <a:gd name="T68" fmla="*/ 62 w 111"/>
                    <a:gd name="T69" fmla="*/ 57 h 100"/>
                    <a:gd name="T70" fmla="*/ 62 w 111"/>
                    <a:gd name="T71" fmla="*/ 53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11" h="100" extrusionOk="0">
                      <a:moveTo>
                        <a:pt x="75" y="14"/>
                      </a:moveTo>
                      <a:cubicBezTo>
                        <a:pt x="68" y="14"/>
                        <a:pt x="68" y="14"/>
                        <a:pt x="68" y="14"/>
                      </a:cubicBezTo>
                      <a:cubicBezTo>
                        <a:pt x="68" y="10"/>
                        <a:pt x="65" y="7"/>
                        <a:pt x="61" y="7"/>
                      </a:cubicBezTo>
                      <a:cubicBezTo>
                        <a:pt x="49" y="7"/>
                        <a:pt x="49" y="7"/>
                        <a:pt x="49" y="7"/>
                      </a:cubicBezTo>
                      <a:cubicBezTo>
                        <a:pt x="45" y="7"/>
                        <a:pt x="42" y="10"/>
                        <a:pt x="42" y="14"/>
                      </a:cubicBezTo>
                      <a:cubicBezTo>
                        <a:pt x="35" y="14"/>
                        <a:pt x="35" y="14"/>
                        <a:pt x="35" y="14"/>
                      </a:cubicBezTo>
                      <a:cubicBezTo>
                        <a:pt x="35" y="6"/>
                        <a:pt x="41" y="0"/>
                        <a:pt x="47" y="0"/>
                      </a:cubicBezTo>
                      <a:cubicBezTo>
                        <a:pt x="63" y="0"/>
                        <a:pt x="63" y="0"/>
                        <a:pt x="63" y="0"/>
                      </a:cubicBezTo>
                      <a:cubicBezTo>
                        <a:pt x="69" y="0"/>
                        <a:pt x="75" y="6"/>
                        <a:pt x="75" y="14"/>
                      </a:cubicBezTo>
                      <a:close/>
                      <a:moveTo>
                        <a:pt x="16" y="56"/>
                      </a:moveTo>
                      <a:cubicBezTo>
                        <a:pt x="44" y="56"/>
                        <a:pt x="44" y="56"/>
                        <a:pt x="44" y="56"/>
                      </a:cubicBezTo>
                      <a:cubicBezTo>
                        <a:pt x="44" y="52"/>
                        <a:pt x="44" y="52"/>
                        <a:pt x="44" y="52"/>
                      </a:cubicBezTo>
                      <a:cubicBezTo>
                        <a:pt x="44" y="49"/>
                        <a:pt x="47" y="46"/>
                        <a:pt x="50" y="46"/>
                      </a:cubicBezTo>
                      <a:cubicBezTo>
                        <a:pt x="61" y="46"/>
                        <a:pt x="61" y="46"/>
                        <a:pt x="61" y="46"/>
                      </a:cubicBezTo>
                      <a:cubicBezTo>
                        <a:pt x="63" y="46"/>
                        <a:pt x="66" y="49"/>
                        <a:pt x="66" y="52"/>
                      </a:cubicBezTo>
                      <a:cubicBezTo>
                        <a:pt x="66" y="56"/>
                        <a:pt x="66" y="56"/>
                        <a:pt x="66" y="56"/>
                      </a:cubicBezTo>
                      <a:cubicBezTo>
                        <a:pt x="94" y="56"/>
                        <a:pt x="94" y="56"/>
                        <a:pt x="94" y="56"/>
                      </a:cubicBezTo>
                      <a:cubicBezTo>
                        <a:pt x="102" y="56"/>
                        <a:pt x="109" y="49"/>
                        <a:pt x="111" y="40"/>
                      </a:cubicBezTo>
                      <a:cubicBezTo>
                        <a:pt x="111" y="31"/>
                        <a:pt x="111" y="31"/>
                        <a:pt x="111" y="31"/>
                      </a:cubicBezTo>
                      <a:cubicBezTo>
                        <a:pt x="111" y="23"/>
                        <a:pt x="105" y="17"/>
                        <a:pt x="98" y="17"/>
                      </a:cubicBezTo>
                      <a:cubicBezTo>
                        <a:pt x="91" y="17"/>
                        <a:pt x="91" y="17"/>
                        <a:pt x="91" y="17"/>
                      </a:cubicBezTo>
                      <a:cubicBezTo>
                        <a:pt x="89" y="17"/>
                        <a:pt x="89" y="17"/>
                        <a:pt x="89" y="17"/>
                      </a:cubicBezTo>
                      <a:cubicBezTo>
                        <a:pt x="84" y="17"/>
                        <a:pt x="84" y="17"/>
                        <a:pt x="84" y="17"/>
                      </a:cubicBezTo>
                      <a:cubicBezTo>
                        <a:pt x="79" y="17"/>
                        <a:pt x="79" y="17"/>
                        <a:pt x="79" y="17"/>
                      </a:cubicBezTo>
                      <a:cubicBezTo>
                        <a:pt x="76" y="17"/>
                        <a:pt x="76" y="17"/>
                        <a:pt x="76" y="17"/>
                      </a:cubicBezTo>
                      <a:cubicBezTo>
                        <a:pt x="68" y="17"/>
                        <a:pt x="68" y="17"/>
                        <a:pt x="68" y="17"/>
                      </a:cubicBezTo>
                      <a:cubicBezTo>
                        <a:pt x="42" y="17"/>
                        <a:pt x="42" y="17"/>
                        <a:pt x="42" y="17"/>
                      </a:cubicBezTo>
                      <a:cubicBezTo>
                        <a:pt x="35" y="17"/>
                        <a:pt x="35" y="17"/>
                        <a:pt x="35" y="17"/>
                      </a:cubicBezTo>
                      <a:cubicBezTo>
                        <a:pt x="26" y="17"/>
                        <a:pt x="26" y="17"/>
                        <a:pt x="26" y="17"/>
                      </a:cubicBezTo>
                      <a:cubicBezTo>
                        <a:pt x="21" y="17"/>
                        <a:pt x="21" y="17"/>
                        <a:pt x="21" y="17"/>
                      </a:cubicBezTo>
                      <a:cubicBezTo>
                        <a:pt x="17" y="17"/>
                        <a:pt x="17" y="17"/>
                        <a:pt x="17" y="17"/>
                      </a:cubicBezTo>
                      <a:cubicBezTo>
                        <a:pt x="13" y="17"/>
                        <a:pt x="13" y="17"/>
                        <a:pt x="13" y="17"/>
                      </a:cubicBezTo>
                      <a:cubicBezTo>
                        <a:pt x="5" y="17"/>
                        <a:pt x="0" y="23"/>
                        <a:pt x="0" y="31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1" y="49"/>
                        <a:pt x="8" y="56"/>
                        <a:pt x="16" y="56"/>
                      </a:cubicBezTo>
                      <a:close/>
                      <a:moveTo>
                        <a:pt x="94" y="60"/>
                      </a:moveTo>
                      <a:cubicBezTo>
                        <a:pt x="66" y="60"/>
                        <a:pt x="66" y="60"/>
                        <a:pt x="66" y="60"/>
                      </a:cubicBezTo>
                      <a:cubicBezTo>
                        <a:pt x="66" y="64"/>
                        <a:pt x="66" y="64"/>
                        <a:pt x="66" y="64"/>
                      </a:cubicBezTo>
                      <a:cubicBezTo>
                        <a:pt x="66" y="67"/>
                        <a:pt x="63" y="70"/>
                        <a:pt x="61" y="70"/>
                      </a:cubicBezTo>
                      <a:cubicBezTo>
                        <a:pt x="50" y="70"/>
                        <a:pt x="50" y="70"/>
                        <a:pt x="50" y="70"/>
                      </a:cubicBezTo>
                      <a:cubicBezTo>
                        <a:pt x="47" y="70"/>
                        <a:pt x="44" y="67"/>
                        <a:pt x="44" y="64"/>
                      </a:cubicBezTo>
                      <a:cubicBezTo>
                        <a:pt x="44" y="60"/>
                        <a:pt x="44" y="60"/>
                        <a:pt x="44" y="60"/>
                      </a:cubicBezTo>
                      <a:cubicBezTo>
                        <a:pt x="16" y="60"/>
                        <a:pt x="16" y="60"/>
                        <a:pt x="16" y="60"/>
                      </a:cubicBezTo>
                      <a:cubicBezTo>
                        <a:pt x="9" y="60"/>
                        <a:pt x="3" y="57"/>
                        <a:pt x="0" y="51"/>
                      </a:cubicBezTo>
                      <a:cubicBezTo>
                        <a:pt x="0" y="85"/>
                        <a:pt x="0" y="85"/>
                        <a:pt x="0" y="85"/>
                      </a:cubicBezTo>
                      <a:cubicBezTo>
                        <a:pt x="0" y="93"/>
                        <a:pt x="5" y="100"/>
                        <a:pt x="13" y="100"/>
                      </a:cubicBezTo>
                      <a:cubicBezTo>
                        <a:pt x="17" y="100"/>
                        <a:pt x="17" y="100"/>
                        <a:pt x="17" y="100"/>
                      </a:cubicBezTo>
                      <a:cubicBezTo>
                        <a:pt x="21" y="100"/>
                        <a:pt x="21" y="100"/>
                        <a:pt x="21" y="100"/>
                      </a:cubicBezTo>
                      <a:cubicBezTo>
                        <a:pt x="26" y="100"/>
                        <a:pt x="26" y="100"/>
                        <a:pt x="26" y="100"/>
                      </a:cubicBezTo>
                      <a:cubicBezTo>
                        <a:pt x="84" y="100"/>
                        <a:pt x="84" y="100"/>
                        <a:pt x="84" y="100"/>
                      </a:cubicBezTo>
                      <a:cubicBezTo>
                        <a:pt x="89" y="100"/>
                        <a:pt x="89" y="100"/>
                        <a:pt x="89" y="100"/>
                      </a:cubicBezTo>
                      <a:cubicBezTo>
                        <a:pt x="91" y="100"/>
                        <a:pt x="91" y="100"/>
                        <a:pt x="91" y="100"/>
                      </a:cubicBezTo>
                      <a:cubicBezTo>
                        <a:pt x="98" y="100"/>
                        <a:pt x="98" y="100"/>
                        <a:pt x="98" y="100"/>
                      </a:cubicBezTo>
                      <a:cubicBezTo>
                        <a:pt x="105" y="100"/>
                        <a:pt x="111" y="93"/>
                        <a:pt x="111" y="85"/>
                      </a:cubicBezTo>
                      <a:cubicBezTo>
                        <a:pt x="111" y="51"/>
                        <a:pt x="111" y="51"/>
                        <a:pt x="111" y="51"/>
                      </a:cubicBezTo>
                      <a:cubicBezTo>
                        <a:pt x="107" y="57"/>
                        <a:pt x="101" y="60"/>
                        <a:pt x="94" y="60"/>
                      </a:cubicBezTo>
                      <a:close/>
                      <a:moveTo>
                        <a:pt x="60" y="50"/>
                      </a:moveTo>
                      <a:cubicBezTo>
                        <a:pt x="50" y="50"/>
                        <a:pt x="50" y="50"/>
                        <a:pt x="50" y="50"/>
                      </a:cubicBezTo>
                      <a:cubicBezTo>
                        <a:pt x="49" y="50"/>
                        <a:pt x="48" y="51"/>
                        <a:pt x="48" y="53"/>
                      </a:cubicBezTo>
                      <a:cubicBezTo>
                        <a:pt x="48" y="55"/>
                        <a:pt x="48" y="55"/>
                        <a:pt x="48" y="55"/>
                      </a:cubicBezTo>
                      <a:cubicBezTo>
                        <a:pt x="48" y="57"/>
                        <a:pt x="48" y="57"/>
                        <a:pt x="48" y="57"/>
                      </a:cubicBezTo>
                      <a:cubicBezTo>
                        <a:pt x="48" y="60"/>
                        <a:pt x="48" y="60"/>
                        <a:pt x="48" y="60"/>
                      </a:cubicBezTo>
                      <a:cubicBezTo>
                        <a:pt x="48" y="61"/>
                        <a:pt x="48" y="61"/>
                        <a:pt x="48" y="61"/>
                      </a:cubicBezTo>
                      <a:cubicBezTo>
                        <a:pt x="48" y="64"/>
                        <a:pt x="48" y="64"/>
                        <a:pt x="48" y="64"/>
                      </a:cubicBezTo>
                      <a:cubicBezTo>
                        <a:pt x="48" y="65"/>
                        <a:pt x="49" y="66"/>
                        <a:pt x="50" y="66"/>
                      </a:cubicBezTo>
                      <a:cubicBezTo>
                        <a:pt x="60" y="66"/>
                        <a:pt x="60" y="66"/>
                        <a:pt x="60" y="66"/>
                      </a:cubicBezTo>
                      <a:cubicBezTo>
                        <a:pt x="61" y="66"/>
                        <a:pt x="62" y="65"/>
                        <a:pt x="62" y="64"/>
                      </a:cubicBezTo>
                      <a:cubicBezTo>
                        <a:pt x="62" y="61"/>
                        <a:pt x="62" y="61"/>
                        <a:pt x="62" y="61"/>
                      </a:cubicBezTo>
                      <a:cubicBezTo>
                        <a:pt x="62" y="60"/>
                        <a:pt x="62" y="60"/>
                        <a:pt x="62" y="60"/>
                      </a:cubicBezTo>
                      <a:cubicBezTo>
                        <a:pt x="62" y="57"/>
                        <a:pt x="62" y="57"/>
                        <a:pt x="62" y="57"/>
                      </a:cubicBezTo>
                      <a:cubicBezTo>
                        <a:pt x="62" y="55"/>
                        <a:pt x="62" y="55"/>
                        <a:pt x="62" y="55"/>
                      </a:cubicBezTo>
                      <a:cubicBezTo>
                        <a:pt x="62" y="53"/>
                        <a:pt x="62" y="53"/>
                        <a:pt x="62" y="53"/>
                      </a:cubicBezTo>
                      <a:cubicBezTo>
                        <a:pt x="62" y="51"/>
                        <a:pt x="61" y="50"/>
                        <a:pt x="60" y="5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91425" tIns="45700" rIns="91425" bIns="45700"/>
                <a:lstStyle/>
                <a:p>
                  <a:endParaRPr lang="en-US"/>
                </a:p>
              </p:txBody>
            </p:sp>
          </p:grpSp>
        </p:grpSp>
        <p:sp>
          <p:nvSpPr>
            <p:cNvPr id="7" name="Google Shape;694;p25">
              <a:extLst>
                <a:ext uri="{FF2B5EF4-FFF2-40B4-BE49-F238E27FC236}">
                  <a16:creationId xmlns:a16="http://schemas.microsoft.com/office/drawing/2014/main" id="{6AD90E3E-BC72-37D1-1B74-01A0C92FB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712" y="3429000"/>
              <a:ext cx="1080120" cy="288032"/>
            </a:xfrm>
            <a:custGeom>
              <a:avLst/>
              <a:gdLst>
                <a:gd name="T0" fmla="*/ 709 w 1207"/>
                <a:gd name="T1" fmla="*/ 0 h 1417"/>
                <a:gd name="T2" fmla="*/ 0 w 1207"/>
                <a:gd name="T3" fmla="*/ 710 h 1417"/>
                <a:gd name="T4" fmla="*/ 709 w 1207"/>
                <a:gd name="T5" fmla="*/ 1417 h 1417"/>
                <a:gd name="T6" fmla="*/ 1207 w 1207"/>
                <a:gd name="T7" fmla="*/ 918 h 1417"/>
                <a:gd name="T8" fmla="*/ 999 w 1207"/>
                <a:gd name="T9" fmla="*/ 710 h 1417"/>
                <a:gd name="T10" fmla="*/ 1207 w 1207"/>
                <a:gd name="T11" fmla="*/ 499 h 1417"/>
                <a:gd name="T12" fmla="*/ 709 w 1207"/>
                <a:gd name="T13" fmla="*/ 0 h 1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7" h="1417" extrusionOk="0">
                  <a:moveTo>
                    <a:pt x="709" y="0"/>
                  </a:moveTo>
                  <a:lnTo>
                    <a:pt x="0" y="710"/>
                  </a:lnTo>
                  <a:lnTo>
                    <a:pt x="709" y="1417"/>
                  </a:lnTo>
                  <a:lnTo>
                    <a:pt x="1207" y="918"/>
                  </a:lnTo>
                  <a:lnTo>
                    <a:pt x="999" y="710"/>
                  </a:lnTo>
                  <a:lnTo>
                    <a:pt x="1207" y="499"/>
                  </a:lnTo>
                  <a:lnTo>
                    <a:pt x="70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34275" rIns="68569" bIns="34275"/>
            <a:lstStyle/>
            <a:p>
              <a:r>
                <a:rPr lang="en-US" sz="800" dirty="0">
                  <a:latin typeface="Antibiotice Regular" panose="02000000000000000000"/>
                </a:rPr>
                <a:t>5,2% → 6,5%</a:t>
              </a:r>
            </a:p>
          </p:txBody>
        </p:sp>
        <p:sp>
          <p:nvSpPr>
            <p:cNvPr id="8" name="Google Shape;712;p25">
              <a:extLst>
                <a:ext uri="{FF2B5EF4-FFF2-40B4-BE49-F238E27FC236}">
                  <a16:creationId xmlns:a16="http://schemas.microsoft.com/office/drawing/2014/main" id="{4578FC86-0DBB-43F4-A0F8-8001264764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8304" y="3429000"/>
              <a:ext cx="1368152" cy="288032"/>
            </a:xfrm>
            <a:custGeom>
              <a:avLst/>
              <a:gdLst>
                <a:gd name="T0" fmla="*/ 499 w 1208"/>
                <a:gd name="T1" fmla="*/ 0 h 1417"/>
                <a:gd name="T2" fmla="*/ 0 w 1208"/>
                <a:gd name="T3" fmla="*/ 499 h 1417"/>
                <a:gd name="T4" fmla="*/ 209 w 1208"/>
                <a:gd name="T5" fmla="*/ 710 h 1417"/>
                <a:gd name="T6" fmla="*/ 0 w 1208"/>
                <a:gd name="T7" fmla="*/ 918 h 1417"/>
                <a:gd name="T8" fmla="*/ 499 w 1208"/>
                <a:gd name="T9" fmla="*/ 1417 h 1417"/>
                <a:gd name="T10" fmla="*/ 1208 w 1208"/>
                <a:gd name="T11" fmla="*/ 710 h 1417"/>
                <a:gd name="T12" fmla="*/ 499 w 1208"/>
                <a:gd name="T13" fmla="*/ 0 h 1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8" h="1417" extrusionOk="0">
                  <a:moveTo>
                    <a:pt x="499" y="0"/>
                  </a:moveTo>
                  <a:lnTo>
                    <a:pt x="0" y="499"/>
                  </a:lnTo>
                  <a:lnTo>
                    <a:pt x="209" y="710"/>
                  </a:lnTo>
                  <a:lnTo>
                    <a:pt x="0" y="918"/>
                  </a:lnTo>
                  <a:lnTo>
                    <a:pt x="499" y="1417"/>
                  </a:lnTo>
                  <a:lnTo>
                    <a:pt x="1208" y="710"/>
                  </a:lnTo>
                  <a:lnTo>
                    <a:pt x="49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69" tIns="34275" rIns="68569" bIns="34275"/>
            <a:lstStyle/>
            <a:p>
              <a:r>
                <a:rPr lang="en-US" sz="800" dirty="0">
                  <a:latin typeface="Antibiotice Regular" panose="02000000000000000000"/>
                </a:rPr>
                <a:t>84.000</a:t>
              </a:r>
              <a:r>
                <a:rPr lang="ro-RO" sz="800" dirty="0">
                  <a:latin typeface="Antibiotice Regular" panose="02000000000000000000"/>
                </a:rPr>
                <a:t> </a:t>
              </a:r>
              <a:r>
                <a:rPr lang="en-US" sz="800" dirty="0">
                  <a:latin typeface="Antibiotice Regular" panose="02000000000000000000"/>
                </a:rPr>
                <a:t>€ →</a:t>
              </a:r>
              <a:r>
                <a:rPr lang="en-US" sz="800" dirty="0">
                  <a:solidFill>
                    <a:srgbClr val="3333FF"/>
                  </a:solidFill>
                  <a:latin typeface="Antibiotice Regular" panose="02000000000000000000"/>
                </a:rPr>
                <a:t> </a:t>
              </a:r>
              <a:r>
                <a:rPr lang="en-US" sz="800" dirty="0">
                  <a:latin typeface="Antibiotice Regular" panose="02000000000000000000"/>
                </a:rPr>
                <a:t>230.000</a:t>
              </a:r>
              <a:r>
                <a:rPr lang="ro-RO" sz="800" dirty="0">
                  <a:latin typeface="Antibiotice Regular" panose="02000000000000000000"/>
                </a:rPr>
                <a:t> </a:t>
              </a:r>
              <a:r>
                <a:rPr lang="en-US" sz="800" dirty="0">
                  <a:latin typeface="Antibiotice Regular" panose="02000000000000000000"/>
                </a:rPr>
                <a:t>€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DBE57D-2F75-B105-E235-C5647F82EFAA}"/>
                </a:ext>
              </a:extLst>
            </p:cNvPr>
            <p:cNvSpPr txBox="1"/>
            <p:nvPr/>
          </p:nvSpPr>
          <p:spPr>
            <a:xfrm>
              <a:off x="611560" y="3429000"/>
              <a:ext cx="1080120" cy="21544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800" dirty="0">
                  <a:latin typeface="Antibiotice Regular" panose="02000000000000000000"/>
                </a:rPr>
                <a:t>70%→75%-80%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6994B13-4388-CF4B-22DD-F792E9221244}"/>
                </a:ext>
              </a:extLst>
            </p:cNvPr>
            <p:cNvSpPr txBox="1"/>
            <p:nvPr/>
          </p:nvSpPr>
          <p:spPr>
            <a:xfrm>
              <a:off x="3131840" y="3429000"/>
              <a:ext cx="15121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Antibiotice Regular" panose="02000000000000000000"/>
                </a:rPr>
                <a:t>112 mil € → 250 mil €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15B6FC8-3409-FE9F-CF65-7A525E6F14C2}"/>
                </a:ext>
              </a:extLst>
            </p:cNvPr>
            <p:cNvSpPr txBox="1"/>
            <p:nvPr/>
          </p:nvSpPr>
          <p:spPr>
            <a:xfrm>
              <a:off x="4427984" y="3429000"/>
              <a:ext cx="11521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Antibiotice Regular" panose="02000000000000000000"/>
                </a:rPr>
                <a:t>10 mil € → 50 mil €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B390F99-AABF-2999-B86A-2F69C3E96BAA}"/>
                </a:ext>
              </a:extLst>
            </p:cNvPr>
            <p:cNvSpPr txBox="1"/>
            <p:nvPr/>
          </p:nvSpPr>
          <p:spPr>
            <a:xfrm>
              <a:off x="5796136" y="3429000"/>
              <a:ext cx="100839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Antibiotice Regular" panose="02000000000000000000"/>
                </a:rPr>
                <a:t> 975</a:t>
              </a:r>
              <a:r>
                <a:rPr lang="ro-RO" sz="800" dirty="0">
                  <a:latin typeface="Antibiotice Regular" panose="02000000000000000000"/>
                </a:rPr>
                <a:t> </a:t>
              </a:r>
              <a:r>
                <a:rPr lang="en-US" sz="800" dirty="0">
                  <a:latin typeface="Antibiotice Regular" panose="02000000000000000000"/>
                </a:rPr>
                <a:t>€ → 2.100 €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0DAF2D9-7AEC-40A9-18C6-802243C44C22}"/>
              </a:ext>
            </a:extLst>
          </p:cNvPr>
          <p:cNvGrpSpPr/>
          <p:nvPr/>
        </p:nvGrpSpPr>
        <p:grpSpPr>
          <a:xfrm>
            <a:off x="1757773" y="3786193"/>
            <a:ext cx="8336129" cy="2924944"/>
            <a:chOff x="192209" y="3933056"/>
            <a:chExt cx="8336129" cy="2924944"/>
          </a:xfrm>
        </p:grpSpPr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87EBBADE-48F6-BF62-6019-78AD1B1407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9752" y="3933056"/>
              <a:ext cx="372598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1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9718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4290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886200" indent="-228600" algn="l" defTabSz="914400" rtl="0" eaLnBrk="0" fontAlgn="base" latinLnBrk="0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marL="0" indent="0">
                <a:buNone/>
                <a:defRPr/>
              </a:pPr>
              <a:r>
                <a:rPr lang="en-US" altLang="en-US" sz="1600" b="1" dirty="0" err="1">
                  <a:latin typeface="Antibiotice Regular" panose="02000000000000000000"/>
                </a:rPr>
                <a:t>Orientari</a:t>
              </a:r>
              <a:r>
                <a:rPr lang="en-US" altLang="en-US" sz="1600" b="1" dirty="0">
                  <a:latin typeface="Antibiotice Regular" panose="02000000000000000000"/>
                </a:rPr>
                <a:t> </a:t>
              </a:r>
              <a:r>
                <a:rPr lang="en-US" altLang="en-US" sz="1600" b="1" dirty="0" err="1">
                  <a:latin typeface="Antibiotice Regular" panose="02000000000000000000"/>
                </a:rPr>
                <a:t>pentru</a:t>
              </a:r>
              <a:r>
                <a:rPr lang="en-US" altLang="en-US" sz="1600" b="1" dirty="0">
                  <a:latin typeface="Antibiotice Regular" panose="02000000000000000000"/>
                </a:rPr>
                <a:t> </a:t>
              </a:r>
              <a:r>
                <a:rPr lang="en-US" altLang="en-US" sz="1600" b="1" dirty="0" err="1">
                  <a:latin typeface="Antibiotice Regular" panose="02000000000000000000"/>
                </a:rPr>
                <a:t>dinamica</a:t>
              </a:r>
              <a:r>
                <a:rPr lang="en-US" altLang="en-US" sz="1600" b="1" dirty="0">
                  <a:latin typeface="Antibiotice Regular" panose="02000000000000000000"/>
                </a:rPr>
                <a:t> </a:t>
              </a:r>
              <a:r>
                <a:rPr lang="en-US" altLang="en-US" sz="1600" b="1" dirty="0" err="1">
                  <a:latin typeface="Antibiotice Regular" panose="02000000000000000000"/>
                </a:rPr>
                <a:t>perioadei</a:t>
              </a:r>
              <a:endParaRPr lang="en-US" altLang="en-US" sz="1600" b="1" dirty="0">
                <a:latin typeface="Antibiotice Regular" panose="02000000000000000000"/>
              </a:endParaRP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EC63D74-7F59-63D1-500D-9BA25BF7D247}"/>
                </a:ext>
              </a:extLst>
            </p:cNvPr>
            <p:cNvGrpSpPr/>
            <p:nvPr/>
          </p:nvGrpSpPr>
          <p:grpSpPr>
            <a:xfrm>
              <a:off x="192209" y="4408662"/>
              <a:ext cx="2482987" cy="2069450"/>
              <a:chOff x="192209" y="4408662"/>
              <a:chExt cx="2482987" cy="2069450"/>
            </a:xfrm>
          </p:grpSpPr>
          <p:sp>
            <p:nvSpPr>
              <p:cNvPr id="63" name="Google Shape;220;p19">
                <a:extLst>
                  <a:ext uri="{FF2B5EF4-FFF2-40B4-BE49-F238E27FC236}">
                    <a16:creationId xmlns:a16="http://schemas.microsoft.com/office/drawing/2014/main" id="{66142532-6F4A-02F9-A64F-488D77882E8A}"/>
                  </a:ext>
                </a:extLst>
              </p:cNvPr>
              <p:cNvSpPr/>
              <p:nvPr/>
            </p:nvSpPr>
            <p:spPr>
              <a:xfrm>
                <a:off x="192209" y="4517962"/>
                <a:ext cx="1188442" cy="1160375"/>
              </a:xfrm>
              <a:custGeom>
                <a:avLst/>
                <a:gdLst/>
                <a:ahLst/>
                <a:cxnLst/>
                <a:rect l="l" t="t" r="r" b="b"/>
                <a:pathLst>
                  <a:path w="596" h="842" extrusionOk="0">
                    <a:moveTo>
                      <a:pt x="586" y="178"/>
                    </a:moveTo>
                    <a:cubicBezTo>
                      <a:pt x="523" y="91"/>
                      <a:pt x="523" y="91"/>
                      <a:pt x="523" y="91"/>
                    </a:cubicBezTo>
                    <a:cubicBezTo>
                      <a:pt x="513" y="78"/>
                      <a:pt x="497" y="56"/>
                      <a:pt x="487" y="42"/>
                    </a:cubicBezTo>
                    <a:cubicBezTo>
                      <a:pt x="480" y="33"/>
                      <a:pt x="473" y="22"/>
                      <a:pt x="466" y="13"/>
                    </a:cubicBezTo>
                    <a:cubicBezTo>
                      <a:pt x="456" y="0"/>
                      <a:pt x="448" y="2"/>
                      <a:pt x="448" y="19"/>
                    </a:cubicBezTo>
                    <a:cubicBezTo>
                      <a:pt x="448" y="43"/>
                      <a:pt x="448" y="43"/>
                      <a:pt x="448" y="43"/>
                    </a:cubicBezTo>
                    <a:cubicBezTo>
                      <a:pt x="448" y="60"/>
                      <a:pt x="435" y="76"/>
                      <a:pt x="418" y="79"/>
                    </a:cubicBezTo>
                    <a:cubicBezTo>
                      <a:pt x="179" y="135"/>
                      <a:pt x="0" y="350"/>
                      <a:pt x="0" y="606"/>
                    </a:cubicBezTo>
                    <a:cubicBezTo>
                      <a:pt x="0" y="685"/>
                      <a:pt x="17" y="759"/>
                      <a:pt x="47" y="826"/>
                    </a:cubicBezTo>
                    <a:cubicBezTo>
                      <a:pt x="54" y="842"/>
                      <a:pt x="65" y="841"/>
                      <a:pt x="72" y="826"/>
                    </a:cubicBezTo>
                    <a:cubicBezTo>
                      <a:pt x="116" y="727"/>
                      <a:pt x="116" y="727"/>
                      <a:pt x="116" y="727"/>
                    </a:cubicBezTo>
                    <a:cubicBezTo>
                      <a:pt x="123" y="712"/>
                      <a:pt x="142" y="701"/>
                      <a:pt x="159" y="702"/>
                    </a:cubicBezTo>
                    <a:cubicBezTo>
                      <a:pt x="259" y="713"/>
                      <a:pt x="259" y="713"/>
                      <a:pt x="259" y="713"/>
                    </a:cubicBezTo>
                    <a:cubicBezTo>
                      <a:pt x="275" y="715"/>
                      <a:pt x="283" y="704"/>
                      <a:pt x="278" y="688"/>
                    </a:cubicBezTo>
                    <a:cubicBezTo>
                      <a:pt x="270" y="662"/>
                      <a:pt x="266" y="635"/>
                      <a:pt x="266" y="606"/>
                    </a:cubicBezTo>
                    <a:cubicBezTo>
                      <a:pt x="266" y="498"/>
                      <a:pt x="329" y="404"/>
                      <a:pt x="420" y="359"/>
                    </a:cubicBezTo>
                    <a:cubicBezTo>
                      <a:pt x="435" y="352"/>
                      <a:pt x="448" y="361"/>
                      <a:pt x="448" y="378"/>
                    </a:cubicBezTo>
                    <a:cubicBezTo>
                      <a:pt x="448" y="386"/>
                      <a:pt x="448" y="386"/>
                      <a:pt x="448" y="386"/>
                    </a:cubicBezTo>
                    <a:cubicBezTo>
                      <a:pt x="448" y="403"/>
                      <a:pt x="456" y="406"/>
                      <a:pt x="466" y="392"/>
                    </a:cubicBezTo>
                    <a:cubicBezTo>
                      <a:pt x="496" y="351"/>
                      <a:pt x="556" y="268"/>
                      <a:pt x="586" y="227"/>
                    </a:cubicBezTo>
                    <a:cubicBezTo>
                      <a:pt x="596" y="214"/>
                      <a:pt x="596" y="192"/>
                      <a:pt x="586" y="178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218;p19">
                <a:extLst>
                  <a:ext uri="{FF2B5EF4-FFF2-40B4-BE49-F238E27FC236}">
                    <a16:creationId xmlns:a16="http://schemas.microsoft.com/office/drawing/2014/main" id="{81B77C2E-61A7-A82F-A669-CFFE58DEC68E}"/>
                  </a:ext>
                </a:extLst>
              </p:cNvPr>
              <p:cNvSpPr/>
              <p:nvPr/>
            </p:nvSpPr>
            <p:spPr>
              <a:xfrm>
                <a:off x="1259631" y="4593130"/>
                <a:ext cx="1053137" cy="1193013"/>
              </a:xfrm>
              <a:custGeom>
                <a:avLst/>
                <a:gdLst/>
                <a:ahLst/>
                <a:cxnLst/>
                <a:rect l="l" t="t" r="r" b="b"/>
                <a:pathLst>
                  <a:path w="535" h="797" extrusionOk="0">
                    <a:moveTo>
                      <a:pt x="520" y="754"/>
                    </a:moveTo>
                    <a:cubicBezTo>
                      <a:pt x="500" y="742"/>
                      <a:pt x="500" y="742"/>
                      <a:pt x="500" y="742"/>
                    </a:cubicBezTo>
                    <a:cubicBezTo>
                      <a:pt x="485" y="733"/>
                      <a:pt x="478" y="714"/>
                      <a:pt x="483" y="698"/>
                    </a:cubicBezTo>
                    <a:cubicBezTo>
                      <a:pt x="498" y="648"/>
                      <a:pt x="506" y="595"/>
                      <a:pt x="506" y="540"/>
                    </a:cubicBezTo>
                    <a:cubicBezTo>
                      <a:pt x="506" y="261"/>
                      <a:pt x="294" y="31"/>
                      <a:pt x="22" y="2"/>
                    </a:cubicBezTo>
                    <a:cubicBezTo>
                      <a:pt x="5" y="0"/>
                      <a:pt x="0" y="11"/>
                      <a:pt x="9" y="25"/>
                    </a:cubicBezTo>
                    <a:cubicBezTo>
                      <a:pt x="73" y="112"/>
                      <a:pt x="73" y="112"/>
                      <a:pt x="73" y="112"/>
                    </a:cubicBezTo>
                    <a:cubicBezTo>
                      <a:pt x="83" y="126"/>
                      <a:pt x="83" y="148"/>
                      <a:pt x="73" y="161"/>
                    </a:cubicBezTo>
                    <a:cubicBezTo>
                      <a:pt x="14" y="243"/>
                      <a:pt x="14" y="243"/>
                      <a:pt x="14" y="243"/>
                    </a:cubicBezTo>
                    <a:cubicBezTo>
                      <a:pt x="4" y="256"/>
                      <a:pt x="10" y="269"/>
                      <a:pt x="26" y="272"/>
                    </a:cubicBezTo>
                    <a:cubicBezTo>
                      <a:pt x="149" y="300"/>
                      <a:pt x="240" y="409"/>
                      <a:pt x="240" y="540"/>
                    </a:cubicBezTo>
                    <a:cubicBezTo>
                      <a:pt x="240" y="549"/>
                      <a:pt x="240" y="557"/>
                      <a:pt x="239" y="565"/>
                    </a:cubicBezTo>
                    <a:cubicBezTo>
                      <a:pt x="238" y="579"/>
                      <a:pt x="224" y="583"/>
                      <a:pt x="209" y="574"/>
                    </a:cubicBezTo>
                    <a:cubicBezTo>
                      <a:pt x="202" y="570"/>
                      <a:pt x="202" y="570"/>
                      <a:pt x="202" y="570"/>
                    </a:cubicBezTo>
                    <a:cubicBezTo>
                      <a:pt x="188" y="562"/>
                      <a:pt x="182" y="567"/>
                      <a:pt x="188" y="583"/>
                    </a:cubicBezTo>
                    <a:cubicBezTo>
                      <a:pt x="205" y="621"/>
                      <a:pt x="205" y="621"/>
                      <a:pt x="205" y="621"/>
                    </a:cubicBezTo>
                    <a:cubicBezTo>
                      <a:pt x="212" y="637"/>
                      <a:pt x="223" y="662"/>
                      <a:pt x="230" y="677"/>
                    </a:cubicBezTo>
                    <a:cubicBezTo>
                      <a:pt x="249" y="720"/>
                      <a:pt x="283" y="797"/>
                      <a:pt x="283" y="797"/>
                    </a:cubicBezTo>
                    <a:cubicBezTo>
                      <a:pt x="283" y="797"/>
                      <a:pt x="447" y="780"/>
                      <a:pt x="516" y="772"/>
                    </a:cubicBezTo>
                    <a:cubicBezTo>
                      <a:pt x="533" y="770"/>
                      <a:pt x="535" y="762"/>
                      <a:pt x="520" y="754"/>
                    </a:cubicBezTo>
                    <a:close/>
                  </a:path>
                </a:pathLst>
              </a:custGeom>
              <a:solidFill>
                <a:srgbClr val="8FD0ED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219;p19">
                <a:extLst>
                  <a:ext uri="{FF2B5EF4-FFF2-40B4-BE49-F238E27FC236}">
                    <a16:creationId xmlns:a16="http://schemas.microsoft.com/office/drawing/2014/main" id="{C70CA50A-4325-4937-777A-A5DA84DF2E05}"/>
                  </a:ext>
                </a:extLst>
              </p:cNvPr>
              <p:cNvSpPr/>
              <p:nvPr/>
            </p:nvSpPr>
            <p:spPr>
              <a:xfrm>
                <a:off x="251520" y="5519515"/>
                <a:ext cx="1817015" cy="756001"/>
              </a:xfrm>
              <a:custGeom>
                <a:avLst/>
                <a:gdLst/>
                <a:ahLst/>
                <a:cxnLst/>
                <a:rect l="l" t="t" r="r" b="b"/>
                <a:pathLst>
                  <a:path w="931" h="393" extrusionOk="0">
                    <a:moveTo>
                      <a:pt x="758" y="135"/>
                    </a:moveTo>
                    <a:cubicBezTo>
                      <a:pt x="717" y="43"/>
                      <a:pt x="717" y="43"/>
                      <a:pt x="717" y="43"/>
                    </a:cubicBezTo>
                    <a:cubicBezTo>
                      <a:pt x="710" y="27"/>
                      <a:pt x="696" y="26"/>
                      <a:pt x="685" y="38"/>
                    </a:cubicBezTo>
                    <a:cubicBezTo>
                      <a:pt x="635" y="93"/>
                      <a:pt x="563" y="126"/>
                      <a:pt x="483" y="126"/>
                    </a:cubicBezTo>
                    <a:cubicBezTo>
                      <a:pt x="426" y="126"/>
                      <a:pt x="374" y="109"/>
                      <a:pt x="330" y="80"/>
                    </a:cubicBezTo>
                    <a:cubicBezTo>
                      <a:pt x="316" y="70"/>
                      <a:pt x="317" y="55"/>
                      <a:pt x="332" y="46"/>
                    </a:cubicBezTo>
                    <a:cubicBezTo>
                      <a:pt x="339" y="42"/>
                      <a:pt x="339" y="42"/>
                      <a:pt x="339" y="42"/>
                    </a:cubicBezTo>
                    <a:cubicBezTo>
                      <a:pt x="353" y="34"/>
                      <a:pt x="352" y="25"/>
                      <a:pt x="335" y="24"/>
                    </a:cubicBezTo>
                    <a:cubicBezTo>
                      <a:pt x="293" y="19"/>
                      <a:pt x="293" y="19"/>
                      <a:pt x="293" y="19"/>
                    </a:cubicBezTo>
                    <a:cubicBezTo>
                      <a:pt x="276" y="17"/>
                      <a:pt x="249" y="14"/>
                      <a:pt x="232" y="13"/>
                    </a:cubicBezTo>
                    <a:cubicBezTo>
                      <a:pt x="204" y="10"/>
                      <a:pt x="161" y="5"/>
                      <a:pt x="132" y="2"/>
                    </a:cubicBezTo>
                    <a:cubicBezTo>
                      <a:pt x="115" y="0"/>
                      <a:pt x="96" y="11"/>
                      <a:pt x="90" y="27"/>
                    </a:cubicBezTo>
                    <a:cubicBezTo>
                      <a:pt x="69" y="73"/>
                      <a:pt x="28" y="166"/>
                      <a:pt x="7" y="213"/>
                    </a:cubicBezTo>
                    <a:cubicBezTo>
                      <a:pt x="0" y="228"/>
                      <a:pt x="6" y="234"/>
                      <a:pt x="21" y="226"/>
                    </a:cubicBezTo>
                    <a:cubicBezTo>
                      <a:pt x="42" y="214"/>
                      <a:pt x="42" y="214"/>
                      <a:pt x="42" y="214"/>
                    </a:cubicBezTo>
                    <a:cubicBezTo>
                      <a:pt x="56" y="205"/>
                      <a:pt x="77" y="209"/>
                      <a:pt x="88" y="221"/>
                    </a:cubicBezTo>
                    <a:cubicBezTo>
                      <a:pt x="187" y="327"/>
                      <a:pt x="327" y="393"/>
                      <a:pt x="483" y="393"/>
                    </a:cubicBezTo>
                    <a:cubicBezTo>
                      <a:pt x="663" y="393"/>
                      <a:pt x="822" y="305"/>
                      <a:pt x="921" y="170"/>
                    </a:cubicBezTo>
                    <a:cubicBezTo>
                      <a:pt x="931" y="156"/>
                      <a:pt x="924" y="146"/>
                      <a:pt x="908" y="148"/>
                    </a:cubicBezTo>
                    <a:cubicBezTo>
                      <a:pt x="800" y="159"/>
                      <a:pt x="800" y="159"/>
                      <a:pt x="800" y="159"/>
                    </a:cubicBezTo>
                    <a:cubicBezTo>
                      <a:pt x="783" y="161"/>
                      <a:pt x="764" y="150"/>
                      <a:pt x="758" y="135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R="0" lvl="1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R="0" lvl="2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R="0" lvl="3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R="0" lvl="4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R="0" lvl="5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R="0" lvl="6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R="0" lvl="7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R="0" lvl="8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def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D1D1F421-169D-D837-10D2-1DD07CA1DE5D}"/>
                  </a:ext>
                </a:extLst>
              </p:cNvPr>
              <p:cNvGrpSpPr/>
              <p:nvPr/>
            </p:nvGrpSpPr>
            <p:grpSpPr>
              <a:xfrm>
                <a:off x="2055593" y="4408662"/>
                <a:ext cx="619603" cy="2069450"/>
                <a:chOff x="3817938" y="879475"/>
                <a:chExt cx="1454149" cy="5054600"/>
              </a:xfrm>
              <a:solidFill>
                <a:srgbClr val="FFCA5B"/>
              </a:solidFill>
            </p:grpSpPr>
            <p:sp>
              <p:nvSpPr>
                <p:cNvPr id="100" name="Google Shape;212;p19">
                  <a:extLst>
                    <a:ext uri="{FF2B5EF4-FFF2-40B4-BE49-F238E27FC236}">
                      <a16:creationId xmlns:a16="http://schemas.microsoft.com/office/drawing/2014/main" id="{0B016B7F-9ACF-0355-5659-B2D265B2265B}"/>
                    </a:ext>
                  </a:extLst>
                </p:cNvPr>
                <p:cNvSpPr/>
                <p:nvPr/>
              </p:nvSpPr>
              <p:spPr>
                <a:xfrm>
                  <a:off x="3817938" y="879475"/>
                  <a:ext cx="890587" cy="892174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1" name="Google Shape;210;p19">
                  <a:extLst>
                    <a:ext uri="{FF2B5EF4-FFF2-40B4-BE49-F238E27FC236}">
                      <a16:creationId xmlns:a16="http://schemas.microsoft.com/office/drawing/2014/main" id="{7C79F935-2547-1FED-5930-EB7A9C0A0636}"/>
                    </a:ext>
                  </a:extLst>
                </p:cNvPr>
                <p:cNvSpPr/>
                <p:nvPr/>
              </p:nvSpPr>
              <p:spPr>
                <a:xfrm>
                  <a:off x="4381500" y="2989264"/>
                  <a:ext cx="890587" cy="892176"/>
                </a:xfrm>
                <a:prstGeom prst="ellipse">
                  <a:avLst/>
                </a:prstGeom>
                <a:solidFill>
                  <a:srgbClr val="8FD0ED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sz="18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2" name="Google Shape;211;p19">
                  <a:extLst>
                    <a:ext uri="{FF2B5EF4-FFF2-40B4-BE49-F238E27FC236}">
                      <a16:creationId xmlns:a16="http://schemas.microsoft.com/office/drawing/2014/main" id="{99731E55-8291-6E00-15E2-CBAC0371E644}"/>
                    </a:ext>
                  </a:extLst>
                </p:cNvPr>
                <p:cNvSpPr/>
                <p:nvPr/>
              </p:nvSpPr>
              <p:spPr>
                <a:xfrm>
                  <a:off x="3817938" y="5041901"/>
                  <a:ext cx="890587" cy="892174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3" name="Google Shape;216;p19">
                  <a:extLst>
                    <a:ext uri="{FF2B5EF4-FFF2-40B4-BE49-F238E27FC236}">
                      <a16:creationId xmlns:a16="http://schemas.microsoft.com/office/drawing/2014/main" id="{E5FEBF2A-2B3E-D4DA-A44B-34B487F0D110}"/>
                    </a:ext>
                  </a:extLst>
                </p:cNvPr>
                <p:cNvSpPr/>
                <p:nvPr/>
              </p:nvSpPr>
              <p:spPr>
                <a:xfrm>
                  <a:off x="4489450" y="1820863"/>
                  <a:ext cx="322262" cy="10620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" h="237" extrusionOk="0">
                      <a:moveTo>
                        <a:pt x="67" y="237"/>
                      </a:moveTo>
                      <a:cubicBezTo>
                        <a:pt x="64" y="237"/>
                        <a:pt x="62" y="235"/>
                        <a:pt x="62" y="232"/>
                      </a:cubicBezTo>
                      <a:cubicBezTo>
                        <a:pt x="51" y="155"/>
                        <a:pt x="31" y="79"/>
                        <a:pt x="1" y="7"/>
                      </a:cubicBezTo>
                      <a:cubicBezTo>
                        <a:pt x="0" y="5"/>
                        <a:pt x="1" y="2"/>
                        <a:pt x="4" y="1"/>
                      </a:cubicBezTo>
                      <a:cubicBezTo>
                        <a:pt x="6" y="0"/>
                        <a:pt x="9" y="1"/>
                        <a:pt x="10" y="3"/>
                      </a:cubicBezTo>
                      <a:cubicBezTo>
                        <a:pt x="41" y="76"/>
                        <a:pt x="61" y="153"/>
                        <a:pt x="72" y="231"/>
                      </a:cubicBezTo>
                      <a:cubicBezTo>
                        <a:pt x="72" y="234"/>
                        <a:pt x="70" y="236"/>
                        <a:pt x="68" y="237"/>
                      </a:cubicBezTo>
                      <a:cubicBezTo>
                        <a:pt x="67" y="237"/>
                        <a:pt x="67" y="237"/>
                        <a:pt x="67" y="23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4" name="Google Shape;217;p19">
                  <a:extLst>
                    <a:ext uri="{FF2B5EF4-FFF2-40B4-BE49-F238E27FC236}">
                      <a16:creationId xmlns:a16="http://schemas.microsoft.com/office/drawing/2014/main" id="{07AD5243-C2CE-A799-8283-5A19C1867823}"/>
                    </a:ext>
                  </a:extLst>
                </p:cNvPr>
                <p:cNvSpPr/>
                <p:nvPr/>
              </p:nvSpPr>
              <p:spPr>
                <a:xfrm>
                  <a:off x="4489450" y="3962400"/>
                  <a:ext cx="322262" cy="10620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" h="237" extrusionOk="0">
                      <a:moveTo>
                        <a:pt x="6" y="237"/>
                      </a:moveTo>
                      <a:cubicBezTo>
                        <a:pt x="5" y="237"/>
                        <a:pt x="5" y="237"/>
                        <a:pt x="4" y="237"/>
                      </a:cubicBezTo>
                      <a:cubicBezTo>
                        <a:pt x="1" y="236"/>
                        <a:pt x="0" y="233"/>
                        <a:pt x="1" y="230"/>
                      </a:cubicBezTo>
                      <a:cubicBezTo>
                        <a:pt x="31" y="158"/>
                        <a:pt x="51" y="82"/>
                        <a:pt x="62" y="5"/>
                      </a:cubicBezTo>
                      <a:cubicBezTo>
                        <a:pt x="62" y="2"/>
                        <a:pt x="65" y="0"/>
                        <a:pt x="68" y="1"/>
                      </a:cubicBezTo>
                      <a:cubicBezTo>
                        <a:pt x="70" y="1"/>
                        <a:pt x="72" y="4"/>
                        <a:pt x="72" y="6"/>
                      </a:cubicBezTo>
                      <a:cubicBezTo>
                        <a:pt x="61" y="85"/>
                        <a:pt x="41" y="161"/>
                        <a:pt x="10" y="234"/>
                      </a:cubicBezTo>
                      <a:cubicBezTo>
                        <a:pt x="10" y="236"/>
                        <a:pt x="8" y="237"/>
                        <a:pt x="6" y="23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>
                  <a:def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</a:defPPr>
                  <a:lvl1pPr marR="0" lvl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1pPr>
                  <a:lvl2pPr marR="0" lvl="1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2pPr>
                  <a:lvl3pPr marR="0" lvl="2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3pPr>
                  <a:lvl4pPr marR="0" lvl="3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4pPr>
                  <a:lvl5pPr marR="0" lvl="4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5pPr>
                  <a:lvl6pPr marR="0" lvl="5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6pPr>
                  <a:lvl7pPr marR="0" lvl="6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7pPr>
                  <a:lvl8pPr marR="0" lvl="7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8pPr>
                  <a:lvl9pPr marR="0" lvl="8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defRPr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defRPr>
                  </a:lvl9pPr>
                </a:lstStyle>
                <a:p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0" name="TextBox 29">
              <a:extLst>
                <a:ext uri="{FF2B5EF4-FFF2-40B4-BE49-F238E27FC236}">
                  <a16:creationId xmlns:a16="http://schemas.microsoft.com/office/drawing/2014/main" id="{1EB28A2D-5642-75CD-CE6B-DF7B083129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9792" y="4505052"/>
              <a:ext cx="3096344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857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indent="0" algn="ctr"/>
              <a:r>
                <a:rPr lang="en-US" altLang="en-US" sz="1200" dirty="0" err="1">
                  <a:latin typeface="Antibiotice Regular" panose="02000000000000000000"/>
                </a:rPr>
                <a:t>Integrare</a:t>
              </a:r>
              <a:r>
                <a:rPr lang="en-US" altLang="en-US" sz="1200" dirty="0">
                  <a:latin typeface="Antibiotice Regular" panose="02000000000000000000"/>
                </a:rPr>
                <a:t> in </a:t>
              </a:r>
              <a:r>
                <a:rPr lang="en-US" altLang="en-US" sz="1200" dirty="0" err="1">
                  <a:latin typeface="Antibiotice Regular" panose="02000000000000000000"/>
                </a:rPr>
                <a:t>lantul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valoric</a:t>
              </a:r>
              <a:r>
                <a:rPr lang="en-US" altLang="en-US" sz="1200" dirty="0">
                  <a:latin typeface="Antibiotice Regular" panose="02000000000000000000"/>
                </a:rPr>
                <a:t> al </a:t>
              </a:r>
              <a:r>
                <a:rPr lang="en-US" altLang="en-US" sz="1200" dirty="0" err="1">
                  <a:latin typeface="Antibiotice Regular" panose="02000000000000000000"/>
                </a:rPr>
                <a:t>industriei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farmaceutice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europene</a:t>
              </a:r>
              <a:endParaRPr lang="ro-RO" altLang="en-US" sz="1200" dirty="0">
                <a:latin typeface="Antibiotice Regular" panose="02000000000000000000"/>
              </a:endParaRPr>
            </a:p>
            <a:p>
              <a:pPr marL="0" indent="0" algn="ctr"/>
              <a:endParaRPr lang="ro-RO" altLang="en-US" sz="1200" dirty="0">
                <a:latin typeface="Antibiotice Regular" panose="02000000000000000000"/>
              </a:endParaRPr>
            </a:p>
            <a:p>
              <a:pPr marL="0" indent="0" algn="ctr"/>
              <a:r>
                <a:rPr lang="en-US" altLang="en-US" sz="1200" dirty="0" err="1">
                  <a:latin typeface="Antibiotice Regular" panose="02000000000000000000"/>
                </a:rPr>
                <a:t>Integrare</a:t>
              </a:r>
              <a:r>
                <a:rPr lang="en-US" altLang="en-US" sz="1200" dirty="0">
                  <a:latin typeface="Antibiotice Regular" panose="02000000000000000000"/>
                </a:rPr>
                <a:t> in </a:t>
              </a:r>
              <a:r>
                <a:rPr lang="en-US" altLang="en-US" sz="1200" dirty="0" err="1">
                  <a:latin typeface="Antibiotice Regular" panose="02000000000000000000"/>
                </a:rPr>
                <a:t>efortul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european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pentru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solutionarea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problemelor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sistemelor</a:t>
              </a:r>
              <a:r>
                <a:rPr lang="en-US" altLang="en-US" sz="1200" dirty="0">
                  <a:latin typeface="Antibiotice Regular" panose="02000000000000000000"/>
                </a:rPr>
                <a:t> de </a:t>
              </a:r>
              <a:r>
                <a:rPr lang="en-US" altLang="en-US" sz="1200" dirty="0" err="1">
                  <a:latin typeface="Antibiotice Regular" panose="02000000000000000000"/>
                </a:rPr>
                <a:t>sanatate</a:t>
              </a:r>
              <a:endParaRPr lang="ro-RO" altLang="en-US" sz="1200" dirty="0">
                <a:latin typeface="Antibiotice Regular" panose="02000000000000000000"/>
              </a:endParaRPr>
            </a:p>
            <a:p>
              <a:pPr marL="0" indent="0" algn="ctr"/>
              <a:endParaRPr lang="ro-RO" altLang="en-US" sz="1200" dirty="0">
                <a:latin typeface="Antibiotice Regular" panose="02000000000000000000"/>
              </a:endParaRPr>
            </a:p>
            <a:p>
              <a:pPr marL="0" indent="0" algn="ctr"/>
              <a:r>
                <a:rPr lang="en-US" altLang="en-US" sz="1200" dirty="0" err="1">
                  <a:latin typeface="Antibiotice Regular" panose="02000000000000000000"/>
                </a:rPr>
                <a:t>Participarea</a:t>
              </a:r>
              <a:r>
                <a:rPr lang="en-US" altLang="en-US" sz="1200" dirty="0">
                  <a:latin typeface="Antibiotice Regular" panose="02000000000000000000"/>
                </a:rPr>
                <a:t> la </a:t>
              </a:r>
              <a:r>
                <a:rPr lang="en-US" altLang="en-US" sz="1200" dirty="0" err="1">
                  <a:latin typeface="Antibiotice Regular" panose="02000000000000000000"/>
                </a:rPr>
                <a:t>produc</a:t>
              </a:r>
              <a:r>
                <a:rPr lang="ro-RO" altLang="en-US" sz="1200" dirty="0">
                  <a:latin typeface="Antibiotice Regular" panose="02000000000000000000"/>
                </a:rPr>
                <a:t>ț</a:t>
              </a:r>
              <a:r>
                <a:rPr lang="en-US" altLang="en-US" sz="1200" dirty="0" err="1">
                  <a:latin typeface="Antibiotice Regular" panose="02000000000000000000"/>
                </a:rPr>
                <a:t>ia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europeana</a:t>
              </a:r>
              <a:r>
                <a:rPr lang="en-US" altLang="en-US" sz="1200" dirty="0">
                  <a:latin typeface="Antibiotice Regular" panose="02000000000000000000"/>
                </a:rPr>
                <a:t> de API pe </a:t>
              </a:r>
              <a:r>
                <a:rPr lang="en-US" altLang="en-US" sz="1200" dirty="0" err="1">
                  <a:latin typeface="Antibiotice Regular" panose="02000000000000000000"/>
                </a:rPr>
                <a:t>fondul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tendintelor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industriei</a:t>
              </a:r>
              <a:r>
                <a:rPr lang="en-US" altLang="en-US" sz="1200" dirty="0">
                  <a:latin typeface="Antibiotice Regular" panose="02000000000000000000"/>
                </a:rPr>
                <a:t> de a </a:t>
              </a:r>
              <a:r>
                <a:rPr lang="en-US" altLang="en-US" sz="1200" dirty="0" err="1">
                  <a:latin typeface="Antibiotice Regular" panose="02000000000000000000"/>
                </a:rPr>
                <a:t>micsora</a:t>
              </a:r>
              <a:r>
                <a:rPr lang="en-US" altLang="en-US" sz="1200" dirty="0"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latin typeface="Antibiotice Regular" panose="02000000000000000000"/>
                </a:rPr>
                <a:t>dependenta</a:t>
              </a:r>
              <a:r>
                <a:rPr lang="en-US" altLang="en-US" sz="1200" dirty="0">
                  <a:latin typeface="Antibiotice Regular" panose="02000000000000000000"/>
                </a:rPr>
                <a:t> de </a:t>
              </a:r>
              <a:r>
                <a:rPr lang="en-US" altLang="en-US" sz="1200" dirty="0" err="1">
                  <a:latin typeface="Antibiotice Regular" panose="02000000000000000000"/>
                </a:rPr>
                <a:t>sursele</a:t>
              </a:r>
              <a:r>
                <a:rPr lang="en-US" altLang="en-US" sz="1200" dirty="0">
                  <a:latin typeface="Antibiotice Regular" panose="02000000000000000000"/>
                </a:rPr>
                <a:t> din Asia</a:t>
              </a:r>
            </a:p>
            <a:p>
              <a:pPr marL="0" indent="0" algn="ctr"/>
              <a:endParaRPr lang="en-US" altLang="en-US" sz="1200" dirty="0">
                <a:latin typeface="Antibiotice Regular" panose="02000000000000000000"/>
              </a:endParaRPr>
            </a:p>
            <a:p>
              <a:pPr marL="0" indent="0" algn="ctr"/>
              <a:endParaRPr lang="en-US" altLang="en-US" sz="1200" dirty="0">
                <a:latin typeface="Antibiotice Regular" panose="02000000000000000000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25BB0754-74CE-F59A-BEEF-76CC7C2650E2}"/>
                </a:ext>
              </a:extLst>
            </p:cNvPr>
            <p:cNvGrpSpPr/>
            <p:nvPr/>
          </p:nvGrpSpPr>
          <p:grpSpPr>
            <a:xfrm>
              <a:off x="5756673" y="4060002"/>
              <a:ext cx="2771665" cy="2797998"/>
              <a:chOff x="6831013" y="1971146"/>
              <a:chExt cx="4624388" cy="7847641"/>
            </a:xfrm>
          </p:grpSpPr>
          <p:sp>
            <p:nvSpPr>
              <p:cNvPr id="55" name="Freeform 66">
                <a:extLst>
                  <a:ext uri="{FF2B5EF4-FFF2-40B4-BE49-F238E27FC236}">
                    <a16:creationId xmlns:a16="http://schemas.microsoft.com/office/drawing/2014/main" id="{89E05B85-0071-7969-63E5-EB60E94761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31013" y="4364037"/>
                <a:ext cx="4624388" cy="1400175"/>
              </a:xfrm>
              <a:custGeom>
                <a:avLst/>
                <a:gdLst>
                  <a:gd name="T0" fmla="*/ 2503 w 2913"/>
                  <a:gd name="T1" fmla="*/ 732 h 882"/>
                  <a:gd name="T2" fmla="*/ 2913 w 2913"/>
                  <a:gd name="T3" fmla="*/ 0 h 882"/>
                  <a:gd name="T4" fmla="*/ 0 w 2913"/>
                  <a:gd name="T5" fmla="*/ 0 h 882"/>
                  <a:gd name="T6" fmla="*/ 517 w 2913"/>
                  <a:gd name="T7" fmla="*/ 882 h 882"/>
                  <a:gd name="T8" fmla="*/ 2496 w 2913"/>
                  <a:gd name="T9" fmla="*/ 882 h 882"/>
                  <a:gd name="T10" fmla="*/ 2503 w 2913"/>
                  <a:gd name="T11" fmla="*/ 732 h 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13" h="882">
                    <a:moveTo>
                      <a:pt x="2503" y="732"/>
                    </a:moveTo>
                    <a:lnTo>
                      <a:pt x="2913" y="0"/>
                    </a:lnTo>
                    <a:lnTo>
                      <a:pt x="0" y="0"/>
                    </a:lnTo>
                    <a:lnTo>
                      <a:pt x="517" y="882"/>
                    </a:lnTo>
                    <a:lnTo>
                      <a:pt x="2496" y="882"/>
                    </a:lnTo>
                    <a:lnTo>
                      <a:pt x="2503" y="732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6" name="Freeform 67">
                <a:extLst>
                  <a:ext uri="{FF2B5EF4-FFF2-40B4-BE49-F238E27FC236}">
                    <a16:creationId xmlns:a16="http://schemas.microsoft.com/office/drawing/2014/main" id="{2F9F74A3-9252-1A2D-6D05-76B3FBA041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8739" y="5843587"/>
                <a:ext cx="3111499" cy="1485901"/>
              </a:xfrm>
              <a:custGeom>
                <a:avLst/>
                <a:gdLst>
                  <a:gd name="T0" fmla="*/ 1960 w 1960"/>
                  <a:gd name="T1" fmla="*/ 0 h 936"/>
                  <a:gd name="T2" fmla="*/ 12 w 1960"/>
                  <a:gd name="T3" fmla="*/ 0 h 936"/>
                  <a:gd name="T4" fmla="*/ 88 w 1960"/>
                  <a:gd name="T5" fmla="*/ 130 h 936"/>
                  <a:gd name="T6" fmla="*/ 0 w 1960"/>
                  <a:gd name="T7" fmla="*/ 783 h 936"/>
                  <a:gd name="T8" fmla="*/ 175 w 1960"/>
                  <a:gd name="T9" fmla="*/ 936 h 936"/>
                  <a:gd name="T10" fmla="*/ 1725 w 1960"/>
                  <a:gd name="T11" fmla="*/ 936 h 936"/>
                  <a:gd name="T12" fmla="*/ 1929 w 1960"/>
                  <a:gd name="T13" fmla="*/ 715 h 936"/>
                  <a:gd name="T14" fmla="*/ 1960 w 1960"/>
                  <a:gd name="T15" fmla="*/ 0 h 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60" h="936">
                    <a:moveTo>
                      <a:pt x="1960" y="0"/>
                    </a:moveTo>
                    <a:lnTo>
                      <a:pt x="12" y="0"/>
                    </a:lnTo>
                    <a:lnTo>
                      <a:pt x="88" y="130"/>
                    </a:lnTo>
                    <a:lnTo>
                      <a:pt x="0" y="783"/>
                    </a:lnTo>
                    <a:lnTo>
                      <a:pt x="175" y="936"/>
                    </a:lnTo>
                    <a:lnTo>
                      <a:pt x="1725" y="936"/>
                    </a:lnTo>
                    <a:lnTo>
                      <a:pt x="1929" y="715"/>
                    </a:lnTo>
                    <a:lnTo>
                      <a:pt x="1960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65">
                <a:extLst>
                  <a:ext uri="{FF2B5EF4-FFF2-40B4-BE49-F238E27FC236}">
                    <a16:creationId xmlns:a16="http://schemas.microsoft.com/office/drawing/2014/main" id="{75405708-2565-1478-BB2E-594EFF24A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0922" y="7408864"/>
                <a:ext cx="3239318" cy="2409923"/>
              </a:xfrm>
              <a:custGeom>
                <a:avLst/>
                <a:gdLst>
                  <a:gd name="T0" fmla="*/ 229 w 1447"/>
                  <a:gd name="T1" fmla="*/ 200 h 1312"/>
                  <a:gd name="T2" fmla="*/ 353 w 1447"/>
                  <a:gd name="T3" fmla="*/ 713 h 1312"/>
                  <a:gd name="T4" fmla="*/ 594 w 1447"/>
                  <a:gd name="T5" fmla="*/ 812 h 1312"/>
                  <a:gd name="T6" fmla="*/ 844 w 1447"/>
                  <a:gd name="T7" fmla="*/ 1312 h 1312"/>
                  <a:gd name="T8" fmla="*/ 1024 w 1447"/>
                  <a:gd name="T9" fmla="*/ 855 h 1312"/>
                  <a:gd name="T10" fmla="*/ 1198 w 1447"/>
                  <a:gd name="T11" fmla="*/ 713 h 1312"/>
                  <a:gd name="T12" fmla="*/ 1303 w 1447"/>
                  <a:gd name="T13" fmla="*/ 157 h 1312"/>
                  <a:gd name="T14" fmla="*/ 1447 w 1447"/>
                  <a:gd name="T15" fmla="*/ 0 h 1312"/>
                  <a:gd name="T16" fmla="*/ 0 w 1447"/>
                  <a:gd name="T17" fmla="*/ 0 h 1312"/>
                  <a:gd name="T18" fmla="*/ 229 w 1447"/>
                  <a:gd name="T19" fmla="*/ 200 h 1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47" h="1312">
                    <a:moveTo>
                      <a:pt x="229" y="200"/>
                    </a:moveTo>
                    <a:lnTo>
                      <a:pt x="353" y="713"/>
                    </a:lnTo>
                    <a:lnTo>
                      <a:pt x="594" y="812"/>
                    </a:lnTo>
                    <a:lnTo>
                      <a:pt x="844" y="1312"/>
                    </a:lnTo>
                    <a:lnTo>
                      <a:pt x="1024" y="855"/>
                    </a:lnTo>
                    <a:lnTo>
                      <a:pt x="1198" y="713"/>
                    </a:lnTo>
                    <a:lnTo>
                      <a:pt x="1303" y="157"/>
                    </a:lnTo>
                    <a:lnTo>
                      <a:pt x="1447" y="0"/>
                    </a:lnTo>
                    <a:lnTo>
                      <a:pt x="0" y="0"/>
                    </a:lnTo>
                    <a:lnTo>
                      <a:pt x="229" y="20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58" name="Группа 4">
                <a:extLst>
                  <a:ext uri="{FF2B5EF4-FFF2-40B4-BE49-F238E27FC236}">
                    <a16:creationId xmlns:a16="http://schemas.microsoft.com/office/drawing/2014/main" id="{879D5D3F-79AE-5C08-9CB2-50E08E5DF557}"/>
                  </a:ext>
                </a:extLst>
              </p:cNvPr>
              <p:cNvGrpSpPr/>
              <p:nvPr/>
            </p:nvGrpSpPr>
            <p:grpSpPr>
              <a:xfrm>
                <a:off x="6831013" y="1971146"/>
                <a:ext cx="4624388" cy="2390775"/>
                <a:chOff x="6831013" y="1973263"/>
                <a:chExt cx="4624388" cy="2390775"/>
              </a:xfrm>
            </p:grpSpPr>
            <p:sp>
              <p:nvSpPr>
                <p:cNvPr id="59" name="Freeform 61">
                  <a:extLst>
                    <a:ext uri="{FF2B5EF4-FFF2-40B4-BE49-F238E27FC236}">
                      <a16:creationId xmlns:a16="http://schemas.microsoft.com/office/drawing/2014/main" id="{7DDE454B-B510-1FC3-272B-7684FE2CA1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1013" y="1973263"/>
                  <a:ext cx="4624388" cy="2390775"/>
                </a:xfrm>
                <a:custGeom>
                  <a:avLst/>
                  <a:gdLst>
                    <a:gd name="T0" fmla="*/ 2046 w 2913"/>
                    <a:gd name="T1" fmla="*/ 750 h 1506"/>
                    <a:gd name="T2" fmla="*/ 2365 w 2913"/>
                    <a:gd name="T3" fmla="*/ 461 h 1506"/>
                    <a:gd name="T4" fmla="*/ 2913 w 2913"/>
                    <a:gd name="T5" fmla="*/ 1506 h 1506"/>
                    <a:gd name="T6" fmla="*/ 0 w 2913"/>
                    <a:gd name="T7" fmla="*/ 1506 h 1506"/>
                    <a:gd name="T8" fmla="*/ 443 w 2913"/>
                    <a:gd name="T9" fmla="*/ 396 h 1506"/>
                    <a:gd name="T10" fmla="*/ 686 w 2913"/>
                    <a:gd name="T11" fmla="*/ 693 h 1506"/>
                    <a:gd name="T12" fmla="*/ 1287 w 2913"/>
                    <a:gd name="T13" fmla="*/ 0 h 1506"/>
                    <a:gd name="T14" fmla="*/ 2046 w 2913"/>
                    <a:gd name="T15" fmla="*/ 750 h 15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13" h="1506">
                      <a:moveTo>
                        <a:pt x="2046" y="750"/>
                      </a:moveTo>
                      <a:lnTo>
                        <a:pt x="2365" y="461"/>
                      </a:lnTo>
                      <a:lnTo>
                        <a:pt x="2913" y="1506"/>
                      </a:lnTo>
                      <a:lnTo>
                        <a:pt x="0" y="1506"/>
                      </a:lnTo>
                      <a:lnTo>
                        <a:pt x="443" y="396"/>
                      </a:lnTo>
                      <a:lnTo>
                        <a:pt x="686" y="693"/>
                      </a:lnTo>
                      <a:lnTo>
                        <a:pt x="1287" y="0"/>
                      </a:lnTo>
                      <a:lnTo>
                        <a:pt x="2046" y="750"/>
                      </a:lnTo>
                      <a:close/>
                    </a:path>
                  </a:pathLst>
                </a:custGeom>
                <a:solidFill>
                  <a:srgbClr val="DAE2E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62">
                  <a:extLst>
                    <a:ext uri="{FF2B5EF4-FFF2-40B4-BE49-F238E27FC236}">
                      <a16:creationId xmlns:a16="http://schemas.microsoft.com/office/drawing/2014/main" id="{1F4BEDFC-320A-9F20-000F-C82CF1D008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831013" y="2601913"/>
                  <a:ext cx="820738" cy="1754188"/>
                </a:xfrm>
                <a:custGeom>
                  <a:avLst/>
                  <a:gdLst>
                    <a:gd name="T0" fmla="*/ 443 w 517"/>
                    <a:gd name="T1" fmla="*/ 0 h 1105"/>
                    <a:gd name="T2" fmla="*/ 517 w 517"/>
                    <a:gd name="T3" fmla="*/ 355 h 1105"/>
                    <a:gd name="T4" fmla="*/ 0 w 517"/>
                    <a:gd name="T5" fmla="*/ 1105 h 1105"/>
                    <a:gd name="T6" fmla="*/ 443 w 517"/>
                    <a:gd name="T7" fmla="*/ 0 h 1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17" h="1105">
                      <a:moveTo>
                        <a:pt x="443" y="0"/>
                      </a:moveTo>
                      <a:lnTo>
                        <a:pt x="517" y="355"/>
                      </a:lnTo>
                      <a:lnTo>
                        <a:pt x="0" y="1105"/>
                      </a:lnTo>
                      <a:lnTo>
                        <a:pt x="443" y="0"/>
                      </a:lnTo>
                      <a:close/>
                    </a:path>
                  </a:pathLst>
                </a:custGeom>
                <a:solidFill>
                  <a:srgbClr val="F5F9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63">
                  <a:extLst>
                    <a:ext uri="{FF2B5EF4-FFF2-40B4-BE49-F238E27FC236}">
                      <a16:creationId xmlns:a16="http://schemas.microsoft.com/office/drawing/2014/main" id="{C09DF4E8-4FB3-4F84-A6E5-83B7D2AC77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920038" y="1974850"/>
                  <a:ext cx="1704975" cy="1952625"/>
                </a:xfrm>
                <a:custGeom>
                  <a:avLst/>
                  <a:gdLst>
                    <a:gd name="T0" fmla="*/ 0 w 1074"/>
                    <a:gd name="T1" fmla="*/ 693 h 1230"/>
                    <a:gd name="T2" fmla="*/ 148 w 1074"/>
                    <a:gd name="T3" fmla="*/ 742 h 1230"/>
                    <a:gd name="T4" fmla="*/ 245 w 1074"/>
                    <a:gd name="T5" fmla="*/ 1134 h 1230"/>
                    <a:gd name="T6" fmla="*/ 452 w 1074"/>
                    <a:gd name="T7" fmla="*/ 934 h 1230"/>
                    <a:gd name="T8" fmla="*/ 612 w 1074"/>
                    <a:gd name="T9" fmla="*/ 1230 h 1230"/>
                    <a:gd name="T10" fmla="*/ 736 w 1074"/>
                    <a:gd name="T11" fmla="*/ 706 h 1230"/>
                    <a:gd name="T12" fmla="*/ 1074 w 1074"/>
                    <a:gd name="T13" fmla="*/ 886 h 1230"/>
                    <a:gd name="T14" fmla="*/ 601 w 1074"/>
                    <a:gd name="T15" fmla="*/ 0 h 1230"/>
                    <a:gd name="T16" fmla="*/ 0 w 1074"/>
                    <a:gd name="T17" fmla="*/ 693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74" h="1230">
                      <a:moveTo>
                        <a:pt x="0" y="693"/>
                      </a:moveTo>
                      <a:lnTo>
                        <a:pt x="148" y="742"/>
                      </a:lnTo>
                      <a:lnTo>
                        <a:pt x="245" y="1134"/>
                      </a:lnTo>
                      <a:lnTo>
                        <a:pt x="452" y="934"/>
                      </a:lnTo>
                      <a:lnTo>
                        <a:pt x="612" y="1230"/>
                      </a:lnTo>
                      <a:lnTo>
                        <a:pt x="736" y="706"/>
                      </a:lnTo>
                      <a:lnTo>
                        <a:pt x="1074" y="886"/>
                      </a:lnTo>
                      <a:lnTo>
                        <a:pt x="601" y="0"/>
                      </a:lnTo>
                      <a:lnTo>
                        <a:pt x="0" y="693"/>
                      </a:lnTo>
                      <a:close/>
                    </a:path>
                  </a:pathLst>
                </a:custGeom>
                <a:solidFill>
                  <a:srgbClr val="F5F9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64">
                  <a:extLst>
                    <a:ext uri="{FF2B5EF4-FFF2-40B4-BE49-F238E27FC236}">
                      <a16:creationId xmlns:a16="http://schemas.microsoft.com/office/drawing/2014/main" id="{03656F19-0CE5-2E0A-93E2-EE740965A21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079038" y="2705100"/>
                  <a:ext cx="560388" cy="1158875"/>
                </a:xfrm>
                <a:custGeom>
                  <a:avLst/>
                  <a:gdLst>
                    <a:gd name="T0" fmla="*/ 0 w 353"/>
                    <a:gd name="T1" fmla="*/ 290 h 730"/>
                    <a:gd name="T2" fmla="*/ 89 w 353"/>
                    <a:gd name="T3" fmla="*/ 366 h 730"/>
                    <a:gd name="T4" fmla="*/ 119 w 353"/>
                    <a:gd name="T5" fmla="*/ 730 h 730"/>
                    <a:gd name="T6" fmla="*/ 228 w 353"/>
                    <a:gd name="T7" fmla="*/ 242 h 730"/>
                    <a:gd name="T8" fmla="*/ 353 w 353"/>
                    <a:gd name="T9" fmla="*/ 284 h 730"/>
                    <a:gd name="T10" fmla="*/ 319 w 353"/>
                    <a:gd name="T11" fmla="*/ 0 h 730"/>
                    <a:gd name="T12" fmla="*/ 0 w 353"/>
                    <a:gd name="T13" fmla="*/ 290 h 7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3" h="730">
                      <a:moveTo>
                        <a:pt x="0" y="290"/>
                      </a:moveTo>
                      <a:lnTo>
                        <a:pt x="89" y="366"/>
                      </a:lnTo>
                      <a:lnTo>
                        <a:pt x="119" y="730"/>
                      </a:lnTo>
                      <a:lnTo>
                        <a:pt x="228" y="242"/>
                      </a:lnTo>
                      <a:lnTo>
                        <a:pt x="353" y="284"/>
                      </a:lnTo>
                      <a:lnTo>
                        <a:pt x="319" y="0"/>
                      </a:lnTo>
                      <a:lnTo>
                        <a:pt x="0" y="290"/>
                      </a:lnTo>
                      <a:close/>
                    </a:path>
                  </a:pathLst>
                </a:custGeom>
                <a:solidFill>
                  <a:srgbClr val="F5F9F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52" name="TextBox 29">
              <a:extLst>
                <a:ext uri="{FF2B5EF4-FFF2-40B4-BE49-F238E27FC236}">
                  <a16:creationId xmlns:a16="http://schemas.microsoft.com/office/drawing/2014/main" id="{2F8A95FF-4182-1D45-514E-186DA29663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1172" y="5445224"/>
              <a:ext cx="1373196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indent="0" algn="ctr">
                <a:defRPr/>
              </a:pPr>
              <a:r>
                <a:rPr lang="en-US" altLang="en-US" sz="1200" b="1" dirty="0" err="1">
                  <a:latin typeface="Antibiotice Regular" panose="02000000000000000000"/>
                </a:rPr>
                <a:t>Diversificarea</a:t>
              </a:r>
              <a:r>
                <a:rPr lang="en-US" altLang="en-US" sz="1200" b="1" dirty="0">
                  <a:latin typeface="Antibiotice Regular" panose="02000000000000000000"/>
                </a:rPr>
                <a:t> </a:t>
              </a:r>
            </a:p>
            <a:p>
              <a:pPr marL="0" lvl="1" indent="0" algn="ctr">
                <a:defRPr/>
              </a:pPr>
              <a:r>
                <a:rPr lang="en-US" altLang="en-US" sz="1200" b="1" dirty="0" err="1">
                  <a:latin typeface="Antibiotice Regular" panose="02000000000000000000"/>
                </a:rPr>
                <a:t>Productiei</a:t>
              </a:r>
              <a:endParaRPr lang="en-US" altLang="en-US" sz="1200" b="1" dirty="0">
                <a:latin typeface="Antibiotice Regular" panose="02000000000000000000"/>
              </a:endParaRPr>
            </a:p>
          </p:txBody>
        </p:sp>
        <p:sp>
          <p:nvSpPr>
            <p:cNvPr id="53" name="TextBox 29">
              <a:extLst>
                <a:ext uri="{FF2B5EF4-FFF2-40B4-BE49-F238E27FC236}">
                  <a16:creationId xmlns:a16="http://schemas.microsoft.com/office/drawing/2014/main" id="{6AA28BD4-D7BE-87B5-E6B5-D011106360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2604" y="4923375"/>
              <a:ext cx="219464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indent="60325" algn="ctr">
                <a:defRPr/>
              </a:pPr>
              <a:r>
                <a:rPr lang="en-US" altLang="en-US" sz="1200" b="1" dirty="0" err="1">
                  <a:latin typeface="Antibiotice Regular" panose="02000000000000000000"/>
                </a:rPr>
                <a:t>Activitati</a:t>
              </a:r>
              <a:r>
                <a:rPr lang="en-US" altLang="en-US" sz="1200" b="1" dirty="0">
                  <a:latin typeface="Antibiotice Regular" panose="02000000000000000000"/>
                </a:rPr>
                <a:t> </a:t>
              </a:r>
              <a:r>
                <a:rPr lang="en-US" altLang="en-US" sz="1200" b="1" dirty="0" err="1">
                  <a:latin typeface="Antibiotice Regular" panose="02000000000000000000"/>
                </a:rPr>
                <a:t>complementare</a:t>
              </a:r>
              <a:r>
                <a:rPr lang="en-US" altLang="en-US" sz="1200" b="1" dirty="0">
                  <a:latin typeface="Antibiotice Regular" panose="02000000000000000000"/>
                </a:rPr>
                <a:t> (</a:t>
              </a:r>
              <a:r>
                <a:rPr lang="en-US" altLang="en-US" sz="1200" b="1" dirty="0" err="1">
                  <a:latin typeface="Antibiotice Regular" panose="02000000000000000000"/>
                </a:rPr>
                <a:t>segmente</a:t>
              </a:r>
              <a:r>
                <a:rPr lang="en-US" altLang="en-US" sz="1200" b="1" dirty="0">
                  <a:latin typeface="Antibiotice Regular" panose="02000000000000000000"/>
                </a:rPr>
                <a:t> </a:t>
              </a:r>
              <a:r>
                <a:rPr lang="en-US" altLang="en-US" sz="1200" b="1" dirty="0" err="1">
                  <a:latin typeface="Antibiotice Regular" panose="02000000000000000000"/>
                </a:rPr>
                <a:t>noi</a:t>
              </a:r>
              <a:r>
                <a:rPr lang="en-US" altLang="en-US" sz="1200" b="1" dirty="0">
                  <a:latin typeface="Antibiotice Regular" panose="02000000000000000000"/>
                </a:rPr>
                <a:t> de business)</a:t>
              </a:r>
            </a:p>
          </p:txBody>
        </p:sp>
        <p:sp>
          <p:nvSpPr>
            <p:cNvPr id="54" name="TextBox 29">
              <a:extLst>
                <a:ext uri="{FF2B5EF4-FFF2-40B4-BE49-F238E27FC236}">
                  <a16:creationId xmlns:a16="http://schemas.microsoft.com/office/drawing/2014/main" id="{08319ADE-4EA0-3930-880E-610E28ADA8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9389" y="5970465"/>
              <a:ext cx="1667793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lvl="1" indent="0" algn="ctr">
                <a:defRPr/>
              </a:pPr>
              <a:r>
                <a:rPr lang="en-US" altLang="en-US" sz="1200" dirty="0" err="1">
                  <a:solidFill>
                    <a:schemeClr val="bg1"/>
                  </a:solidFill>
                  <a:latin typeface="Antibiotice Regular" panose="02000000000000000000"/>
                </a:rPr>
                <a:t>Studii</a:t>
              </a:r>
              <a:r>
                <a:rPr lang="en-US" altLang="en-US" sz="1200" dirty="0">
                  <a:solidFill>
                    <a:schemeClr val="bg1"/>
                  </a:solidFill>
                  <a:latin typeface="Antibiotice Regular" panose="02000000000000000000"/>
                </a:rPr>
                <a:t> de </a:t>
              </a:r>
              <a:r>
                <a:rPr lang="en-US" altLang="en-US" sz="1200" dirty="0" err="1">
                  <a:solidFill>
                    <a:schemeClr val="bg1"/>
                  </a:solidFill>
                  <a:latin typeface="Antibiotice Regular" panose="02000000000000000000"/>
                </a:rPr>
                <a:t>fezabilitate</a:t>
              </a:r>
              <a:r>
                <a:rPr lang="en-US" altLang="en-US" sz="1200" dirty="0">
                  <a:solidFill>
                    <a:schemeClr val="bg1"/>
                  </a:solidFill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solidFill>
                    <a:schemeClr val="bg1"/>
                  </a:solidFill>
                  <a:latin typeface="Antibiotice Regular" panose="02000000000000000000"/>
                </a:rPr>
                <a:t>pentru</a:t>
              </a:r>
              <a:r>
                <a:rPr lang="en-US" altLang="en-US" sz="1200" dirty="0">
                  <a:solidFill>
                    <a:schemeClr val="bg1"/>
                  </a:solidFill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solidFill>
                    <a:schemeClr val="bg1"/>
                  </a:solidFill>
                  <a:latin typeface="Antibiotice Regular" panose="02000000000000000000"/>
                </a:rPr>
                <a:t>investiile</a:t>
              </a:r>
              <a:endParaRPr lang="en-US" altLang="en-US" sz="1200" dirty="0">
                <a:solidFill>
                  <a:schemeClr val="bg1"/>
                </a:solidFill>
                <a:latin typeface="Antibiotice Regular" panose="02000000000000000000"/>
              </a:endParaRPr>
            </a:p>
            <a:p>
              <a:pPr marL="0" lvl="1" indent="0" algn="ctr">
                <a:defRPr/>
              </a:pPr>
              <a:r>
                <a:rPr lang="en-US" altLang="en-US" sz="1200" dirty="0">
                  <a:solidFill>
                    <a:schemeClr val="bg1"/>
                  </a:solidFill>
                  <a:latin typeface="Antibiotice Regular" panose="02000000000000000000"/>
                </a:rPr>
                <a:t> </a:t>
              </a:r>
              <a:r>
                <a:rPr lang="en-US" altLang="en-US" sz="1200" dirty="0" err="1">
                  <a:solidFill>
                    <a:schemeClr val="bg1"/>
                  </a:solidFill>
                  <a:latin typeface="Antibiotice Regular" panose="02000000000000000000"/>
                </a:rPr>
                <a:t>noi</a:t>
              </a:r>
              <a:endParaRPr lang="en-US" altLang="en-US" sz="1200" dirty="0">
                <a:solidFill>
                  <a:schemeClr val="bg1"/>
                </a:solidFill>
                <a:latin typeface="Antibiotice Regular" panose="02000000000000000000"/>
              </a:endParaRPr>
            </a:p>
          </p:txBody>
        </p:sp>
      </p:grpSp>
      <p:sp>
        <p:nvSpPr>
          <p:cNvPr id="71" name="Rectangle 70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631504" y="691803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3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240C8-E0A2-C47B-D1C8-3CC65AA74A5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4</a:t>
            </a:fld>
            <a:endParaRPr lang="uk-UA" altLang="ro-RO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83743906"/>
              </p:ext>
            </p:extLst>
          </p:nvPr>
        </p:nvGraphicFramePr>
        <p:xfrm>
          <a:off x="1127448" y="1628800"/>
          <a:ext cx="9505056" cy="4616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524001" y="620688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028718-9001-4367-A039-E1154A1B3E3F}"/>
              </a:ext>
            </a:extLst>
          </p:cNvPr>
          <p:cNvSpPr txBox="1"/>
          <p:nvPr/>
        </p:nvSpPr>
        <p:spPr>
          <a:xfrm>
            <a:off x="2063552" y="62068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Antibiotice</a:t>
            </a:r>
            <a:r>
              <a:rPr lang="en-GB" b="1" dirty="0"/>
              <a:t> S.A. </a:t>
            </a:r>
            <a:r>
              <a:rPr lang="en-US" b="1" dirty="0" err="1"/>
              <a:t>i</a:t>
            </a:r>
            <a:r>
              <a:rPr lang="ro-RO" b="1" dirty="0"/>
              <a:t>n primul semestru al anului 2023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12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9A7B5-D4AC-7220-779F-25EB89F9CA81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248C5AD7-BCF4-484B-8A8C-AA5207450653}" type="slidenum">
              <a:rPr lang="uk-UA" altLang="ro-RO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uk-UA" altLang="ro-RO">
              <a:solidFill>
                <a:srgbClr val="FFFF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3ECB18-02F5-C212-BCE8-552C249C4856}"/>
              </a:ext>
            </a:extLst>
          </p:cNvPr>
          <p:cNvSpPr/>
          <p:nvPr/>
        </p:nvSpPr>
        <p:spPr>
          <a:xfrm>
            <a:off x="1524000" y="727966"/>
            <a:ext cx="467544" cy="28803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945437-7054-8C6F-89C1-D0C7921C7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2" y="605282"/>
            <a:ext cx="864096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  <a:defRPr/>
            </a:pPr>
            <a:r>
              <a:rPr lang="en-US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Antibiotice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– </a:t>
            </a:r>
            <a:r>
              <a:rPr lang="en-US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lucr</a:t>
            </a:r>
            <a:r>
              <a:rPr lang="ro-RO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a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m de-o via</a:t>
            </a:r>
            <a:r>
              <a:rPr lang="ro-RO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ta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</a:t>
            </a:r>
            <a:r>
              <a:rPr lang="en-US" altLang="en-US" sz="2400" b="1" dirty="0" err="1">
                <a:solidFill>
                  <a:srgbClr val="242F38"/>
                </a:solidFill>
                <a:latin typeface="Antibiotice Regular" panose="02000000000000000000"/>
              </a:rPr>
              <a:t>pentru</a:t>
            </a:r>
            <a:r>
              <a:rPr lang="en-US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 via</a:t>
            </a:r>
            <a:r>
              <a:rPr lang="ro-RO" altLang="en-US" sz="2400" b="1" dirty="0">
                <a:solidFill>
                  <a:srgbClr val="242F38"/>
                </a:solidFill>
                <a:latin typeface="Antibiotice Regular" panose="02000000000000000000"/>
              </a:rPr>
              <a:t>ta</a:t>
            </a:r>
            <a:endParaRPr lang="en-US" altLang="en-US" sz="2400" b="1" dirty="0">
              <a:solidFill>
                <a:srgbClr val="C00000"/>
              </a:solidFill>
              <a:latin typeface="Antibiotice Regular" panose="0200000000000000000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951984" y="1268760"/>
            <a:ext cx="5760640" cy="5083539"/>
            <a:chOff x="1631504" y="1196752"/>
            <a:chExt cx="8640959" cy="6077215"/>
          </a:xfrm>
        </p:grpSpPr>
        <p:graphicFrame>
          <p:nvGraphicFramePr>
            <p:cNvPr id="13" name="Diagram 12"/>
            <p:cNvGraphicFramePr/>
            <p:nvPr/>
          </p:nvGraphicFramePr>
          <p:xfrm>
            <a:off x="1847528" y="1196752"/>
            <a:ext cx="8208912" cy="244827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4" name="Rectangle 13"/>
            <p:cNvSpPr/>
            <p:nvPr/>
          </p:nvSpPr>
          <p:spPr>
            <a:xfrm>
              <a:off x="1631504" y="3607086"/>
              <a:ext cx="2664295" cy="1931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100" b="1" dirty="0" err="1"/>
                <a:t>Equilibra</a:t>
              </a:r>
              <a:r>
                <a:rPr lang="en-US" sz="1100" b="1" dirty="0"/>
                <a:t>® Plus </a:t>
              </a:r>
              <a:r>
                <a:rPr lang="ro-RO" sz="1100" b="1" dirty="0"/>
                <a:t> </a:t>
              </a:r>
            </a:p>
            <a:p>
              <a:r>
                <a:rPr lang="ro-RO" sz="1100" dirty="0"/>
                <a:t>- </a:t>
              </a:r>
              <a:r>
                <a:rPr lang="en-US" sz="1100" dirty="0" err="1"/>
                <a:t>comprimate</a:t>
              </a:r>
              <a:r>
                <a:rPr lang="en-US" sz="1100" dirty="0"/>
                <a:t>, un </a:t>
              </a:r>
              <a:r>
                <a:rPr lang="en-US" sz="1100" dirty="0" err="1"/>
                <a:t>supliment</a:t>
              </a:r>
              <a:r>
                <a:rPr lang="en-US" sz="1100" dirty="0"/>
                <a:t> </a:t>
              </a:r>
              <a:r>
                <a:rPr lang="en-US" sz="1100" dirty="0" err="1"/>
                <a:t>alimentar</a:t>
              </a:r>
              <a:endParaRPr lang="ro-RO" sz="1100" dirty="0"/>
            </a:p>
            <a:p>
              <a:endParaRPr lang="ro-RO" sz="1100" dirty="0"/>
            </a:p>
            <a:p>
              <a:r>
                <a:rPr lang="en-US" sz="1100" b="1" dirty="0" err="1"/>
                <a:t>Remiflu</a:t>
              </a:r>
              <a:r>
                <a:rPr lang="en-US" sz="1100" b="1" dirty="0"/>
                <a:t> granule </a:t>
              </a:r>
              <a:endParaRPr lang="ro-RO" sz="1100" b="1" dirty="0"/>
            </a:p>
            <a:p>
              <a:r>
                <a:rPr lang="ro-RO" sz="1100" dirty="0"/>
                <a:t>- </a:t>
              </a:r>
              <a:r>
                <a:rPr lang="en-US" sz="1100" dirty="0"/>
                <a:t>medicament OTC</a:t>
              </a:r>
              <a:r>
                <a:rPr lang="ro-RO" sz="1100" dirty="0"/>
                <a:t> </a:t>
              </a:r>
              <a:r>
                <a:rPr lang="it-IT" sz="1100" dirty="0"/>
                <a:t>indicat in ameliorarea principalelor simptome din raceala si gripa</a:t>
              </a:r>
              <a:endParaRPr lang="en-US" sz="11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536159" y="3607085"/>
              <a:ext cx="2736304" cy="21340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o-RO" sz="1100" b="1" dirty="0"/>
                <a:t>Vancomicina 500 mg</a:t>
              </a:r>
            </a:p>
            <a:p>
              <a:endParaRPr lang="ro-RO" sz="1100" dirty="0"/>
            </a:p>
            <a:p>
              <a:r>
                <a:rPr lang="ro-RO" sz="1100" b="1" dirty="0"/>
                <a:t>Vancomicina 1 g </a:t>
              </a:r>
            </a:p>
            <a:p>
              <a:r>
                <a:rPr lang="ro-RO" sz="1100" dirty="0"/>
                <a:t>- pulbere pentru concentrat pentru solutie perfuzabila</a:t>
              </a:r>
            </a:p>
            <a:p>
              <a:endParaRPr lang="ro-RO" sz="1100" dirty="0"/>
            </a:p>
            <a:p>
              <a:r>
                <a:rPr lang="ro-RO" sz="1100" b="1" dirty="0"/>
                <a:t>Cefazolina Atb 1 g </a:t>
              </a:r>
            </a:p>
            <a:p>
              <a:r>
                <a:rPr lang="ro-RO" sz="1100" dirty="0"/>
                <a:t>-</a:t>
              </a:r>
              <a:r>
                <a:rPr lang="ro-RO" sz="1100" b="1" dirty="0"/>
                <a:t> </a:t>
              </a:r>
              <a:r>
                <a:rPr lang="ro-RO" sz="1100" dirty="0"/>
                <a:t>pulbere pentru solutie injectabila/perfuzabila</a:t>
              </a:r>
              <a:endParaRPr lang="en-US" sz="11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439816" y="3521004"/>
              <a:ext cx="2916322" cy="37529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o-RO" sz="1100" b="1" dirty="0"/>
                <a:t>Tinero</a:t>
              </a:r>
              <a:r>
                <a:rPr lang="ro-RO" sz="1100" b="1" baseline="30000" dirty="0"/>
                <a:t>®</a:t>
              </a:r>
              <a:r>
                <a:rPr lang="ro-RO" sz="1100" b="1" dirty="0"/>
                <a:t> AZ </a:t>
              </a:r>
              <a:r>
                <a:rPr lang="ro-RO" sz="1100" dirty="0"/>
                <a:t>(3 produse)</a:t>
              </a:r>
            </a:p>
            <a:p>
              <a:r>
                <a:rPr lang="ro-RO" sz="1100" dirty="0"/>
                <a:t>- dermatocosmetic - solutie pentru ameliorarea simptomelor din rozacee</a:t>
              </a:r>
            </a:p>
            <a:p>
              <a:r>
                <a:rPr lang="ro-RO" sz="1100" dirty="0"/>
                <a:t>- dermatocosmetic - spuma de curatare</a:t>
              </a:r>
            </a:p>
            <a:p>
              <a:r>
                <a:rPr lang="ro-RO" sz="1100" dirty="0"/>
                <a:t>- dermatocosmetic - crema hidratanta cu factor de protectie solara si ser pentru tratament</a:t>
              </a:r>
            </a:p>
            <a:p>
              <a:endParaRPr lang="ro-RO" sz="1100" b="1" dirty="0"/>
            </a:p>
            <a:p>
              <a:r>
                <a:rPr lang="ro-RO" sz="1100" b="1" dirty="0"/>
                <a:t>Zinba</a:t>
              </a:r>
              <a:r>
                <a:rPr lang="ro-RO" sz="1100" b="1" baseline="30000" dirty="0"/>
                <a:t>®</a:t>
              </a:r>
              <a:r>
                <a:rPr lang="ro-RO" sz="1100" b="1" dirty="0"/>
                <a:t> </a:t>
              </a:r>
            </a:p>
            <a:p>
              <a:r>
                <a:rPr lang="ro-RO" sz="1100" dirty="0"/>
                <a:t>- unguent, medicament OTC antiinfectios topic cu spectru larg, destinat prevenirii si tratamentului unui spectru larg de infectii bacteriene cutanate</a:t>
              </a:r>
              <a:endParaRPr lang="en-US" sz="1100" dirty="0"/>
            </a:p>
          </p:txBody>
        </p:sp>
      </p:grpSp>
      <p:graphicFrame>
        <p:nvGraphicFramePr>
          <p:cNvPr id="15" name="Chart 14"/>
          <p:cNvGraphicFramePr/>
          <p:nvPr/>
        </p:nvGraphicFramePr>
        <p:xfrm>
          <a:off x="263352" y="1196752"/>
          <a:ext cx="75361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895ECA21-8044-F413-10E9-63BF4B11EA81}"/>
              </a:ext>
            </a:extLst>
          </p:cNvPr>
          <p:cNvSpPr/>
          <p:nvPr/>
        </p:nvSpPr>
        <p:spPr>
          <a:xfrm>
            <a:off x="407368" y="1916832"/>
            <a:ext cx="1728192" cy="79208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Antibiotice Regular" panose="02000000000000000000"/>
              </a:rPr>
              <a:t>2030</a:t>
            </a:r>
          </a:p>
          <a:p>
            <a:pPr algn="ctr"/>
            <a:r>
              <a:rPr lang="ro-RO" sz="1200" dirty="0">
                <a:solidFill>
                  <a:srgbClr val="000000"/>
                </a:solidFill>
                <a:latin typeface="Antibiotice Regular" panose="02000000000000000000"/>
              </a:rPr>
              <a:t>Portofoliu de </a:t>
            </a:r>
            <a:r>
              <a:rPr lang="en-US" sz="1200" dirty="0">
                <a:solidFill>
                  <a:srgbClr val="000000"/>
                </a:solidFill>
                <a:latin typeface="Antibiotice Regular" panose="02000000000000000000"/>
              </a:rPr>
              <a:t>2</a:t>
            </a:r>
            <a:r>
              <a:rPr lang="ro-RO" sz="1200" dirty="0">
                <a:solidFill>
                  <a:srgbClr val="000000"/>
                </a:solidFill>
                <a:latin typeface="Antibiotice Regular" panose="02000000000000000000"/>
              </a:rPr>
              <a:t>50 produse, din 11 clase terapeutice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5ECA21-8044-F413-10E9-63BF4B11EA81}"/>
              </a:ext>
            </a:extLst>
          </p:cNvPr>
          <p:cNvSpPr/>
          <p:nvPr/>
        </p:nvSpPr>
        <p:spPr>
          <a:xfrm>
            <a:off x="1703512" y="1268760"/>
            <a:ext cx="1728192" cy="79208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Antibiotice Regular" panose="02000000000000000000"/>
              </a:rPr>
              <a:t>S1 2023</a:t>
            </a:r>
          </a:p>
          <a:p>
            <a:pPr algn="ctr"/>
            <a:r>
              <a:rPr lang="ro-RO" sz="1200" dirty="0">
                <a:solidFill>
                  <a:srgbClr val="000000"/>
                </a:solidFill>
                <a:latin typeface="Antibiotice Regular" panose="02000000000000000000"/>
              </a:rPr>
              <a:t>Portofoliu de </a:t>
            </a:r>
            <a:r>
              <a:rPr lang="en-US" sz="1200" dirty="0">
                <a:solidFill>
                  <a:srgbClr val="000000"/>
                </a:solidFill>
                <a:latin typeface="Antibiotice Regular" panose="02000000000000000000"/>
              </a:rPr>
              <a:t>166</a:t>
            </a:r>
            <a:r>
              <a:rPr lang="ro-RO" sz="1200" dirty="0">
                <a:solidFill>
                  <a:srgbClr val="000000"/>
                </a:solidFill>
                <a:latin typeface="Antibiotice Regular" panose="02000000000000000000"/>
              </a:rPr>
              <a:t> produse, din 11 clase terapeutice</a:t>
            </a:r>
          </a:p>
        </p:txBody>
      </p:sp>
    </p:spTree>
    <p:extLst>
      <p:ext uri="{BB962C8B-B14F-4D97-AF65-F5344CB8AC3E}">
        <p14:creationId xmlns:p14="http://schemas.microsoft.com/office/powerpoint/2010/main" val="3523055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1650AC99-F46D-4A14-8DC2-2D4A3AF481A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6</a:t>
            </a:fld>
            <a:endParaRPr lang="uk-UA" altLang="ro-RO"/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5EC7D2C2-40C5-4B65-8300-82E69CB1D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2" y="603233"/>
            <a:ext cx="79208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</a:pPr>
            <a:r>
              <a:rPr lang="en-US" altLang="en-US" sz="2400" b="1" dirty="0" err="1">
                <a:latin typeface="Antibiotice Regular" panose="02000000000000000000"/>
              </a:rPr>
              <a:t>Antibiotice</a:t>
            </a:r>
            <a:r>
              <a:rPr lang="en-US" altLang="en-US" sz="2400" b="1" dirty="0">
                <a:latin typeface="Antibiotice Regular" panose="02000000000000000000"/>
              </a:rPr>
              <a:t> in </a:t>
            </a:r>
            <a:r>
              <a:rPr lang="en-US" altLang="en-US" sz="2400" b="1" dirty="0" err="1">
                <a:latin typeface="Antibiotice Regular" panose="02000000000000000000"/>
              </a:rPr>
              <a:t>piata</a:t>
            </a:r>
            <a:r>
              <a:rPr lang="ro-RO" altLang="en-US" sz="2400" b="1" dirty="0">
                <a:latin typeface="Antibiotice Regular" panose="02000000000000000000"/>
              </a:rPr>
              <a:t> farmaceutic</a:t>
            </a:r>
            <a:r>
              <a:rPr lang="en-US" altLang="en-US" sz="2400" b="1" dirty="0">
                <a:latin typeface="Antibiotice Regular" panose="02000000000000000000"/>
              </a:rPr>
              <a:t>a</a:t>
            </a:r>
            <a:r>
              <a:rPr lang="ro-RO" altLang="en-US" sz="2400" b="1" dirty="0">
                <a:latin typeface="Antibiotice Regular" panose="02000000000000000000"/>
              </a:rPr>
              <a:t> din Rom</a:t>
            </a:r>
            <a:r>
              <a:rPr lang="en-US" altLang="en-US" sz="2400" b="1" dirty="0">
                <a:latin typeface="Antibiotice Regular" panose="02000000000000000000"/>
              </a:rPr>
              <a:t>a</a:t>
            </a:r>
            <a:r>
              <a:rPr lang="ro-RO" altLang="en-US" sz="2400" b="1" dirty="0">
                <a:latin typeface="Antibiotice Regular" panose="02000000000000000000"/>
              </a:rPr>
              <a:t>nia</a:t>
            </a:r>
            <a:endParaRPr lang="en-US" altLang="en-US" sz="2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8" name="Text Placeholder 2">
            <a:extLst>
              <a:ext uri="{FF2B5EF4-FFF2-40B4-BE49-F238E27FC236}">
                <a16:creationId xmlns:a16="http://schemas.microsoft.com/office/drawing/2014/main" id="{BA3C9DF5-9410-4CA3-7CC9-BF6884EE7D8E}"/>
              </a:ext>
            </a:extLst>
          </p:cNvPr>
          <p:cNvSpPr txBox="1">
            <a:spLocks/>
          </p:cNvSpPr>
          <p:nvPr/>
        </p:nvSpPr>
        <p:spPr>
          <a:xfrm flipH="1">
            <a:off x="8587345" y="2489645"/>
            <a:ext cx="1326181" cy="387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Trebuchet MS" panose="020B0603020202020204" pitchFamily="34" charset="0"/>
              </a:rPr>
              <a:t>343.725.076 lei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631504" y="691803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1487488" y="1340768"/>
          <a:ext cx="878497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954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1650AC99-F46D-4A14-8DC2-2D4A3AF481A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7</a:t>
            </a:fld>
            <a:endParaRPr lang="uk-UA" altLang="ro-RO"/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5EC7D2C2-40C5-4B65-8300-82E69CB1D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552" y="603233"/>
            <a:ext cx="79208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</a:pPr>
            <a:r>
              <a:rPr lang="en-US" altLang="en-US" sz="2400" b="1" dirty="0" err="1">
                <a:latin typeface="Antibiotice Regular" panose="02000000000000000000"/>
              </a:rPr>
              <a:t>Antibiotice</a:t>
            </a:r>
            <a:r>
              <a:rPr lang="en-US" altLang="en-US" sz="2400" b="1" dirty="0">
                <a:latin typeface="Antibiotice Regular" panose="02000000000000000000"/>
              </a:rPr>
              <a:t> in </a:t>
            </a:r>
            <a:r>
              <a:rPr lang="en-US" altLang="en-US" sz="2400" b="1" dirty="0" err="1">
                <a:latin typeface="Antibiotice Regular" panose="02000000000000000000"/>
              </a:rPr>
              <a:t>piata</a:t>
            </a:r>
            <a:r>
              <a:rPr lang="ro-RO" altLang="en-US" sz="2400" b="1" dirty="0">
                <a:latin typeface="Antibiotice Regular" panose="02000000000000000000"/>
              </a:rPr>
              <a:t> farmaceutic</a:t>
            </a:r>
            <a:r>
              <a:rPr lang="en-US" altLang="en-US" sz="2400" b="1" dirty="0">
                <a:latin typeface="Antibiotice Regular" panose="02000000000000000000"/>
              </a:rPr>
              <a:t>a</a:t>
            </a:r>
            <a:r>
              <a:rPr lang="ro-RO" altLang="en-US" sz="2400" b="1" dirty="0">
                <a:latin typeface="Antibiotice Regular" panose="02000000000000000000"/>
              </a:rPr>
              <a:t> din Rom</a:t>
            </a:r>
            <a:r>
              <a:rPr lang="en-US" altLang="en-US" sz="2400" b="1" dirty="0">
                <a:latin typeface="Antibiotice Regular" panose="02000000000000000000"/>
              </a:rPr>
              <a:t>a</a:t>
            </a:r>
            <a:r>
              <a:rPr lang="ro-RO" altLang="en-US" sz="2400" b="1" dirty="0">
                <a:latin typeface="Antibiotice Regular" panose="02000000000000000000"/>
              </a:rPr>
              <a:t>nia</a:t>
            </a:r>
            <a:endParaRPr lang="en-US" altLang="en-US" sz="2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8" name="Text Placeholder 2">
            <a:extLst>
              <a:ext uri="{FF2B5EF4-FFF2-40B4-BE49-F238E27FC236}">
                <a16:creationId xmlns:a16="http://schemas.microsoft.com/office/drawing/2014/main" id="{BA3C9DF5-9410-4CA3-7CC9-BF6884EE7D8E}"/>
              </a:ext>
            </a:extLst>
          </p:cNvPr>
          <p:cNvSpPr txBox="1">
            <a:spLocks/>
          </p:cNvSpPr>
          <p:nvPr/>
        </p:nvSpPr>
        <p:spPr>
          <a:xfrm flipH="1">
            <a:off x="8587345" y="2489645"/>
            <a:ext cx="1326181" cy="3877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000" indent="-2340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1400" b="1" dirty="0">
                <a:solidFill>
                  <a:prstClr val="white"/>
                </a:solidFill>
                <a:latin typeface="Trebuchet MS" panose="020B0603020202020204" pitchFamily="34" charset="0"/>
              </a:rPr>
              <a:t>343.725.076 lei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38D56B3-9DD6-76BE-B63A-9B7B44905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672" y="1456037"/>
            <a:ext cx="107125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524001" y="691803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FD3D11-6CA4-444E-9241-C0821FA0D1F1}"/>
              </a:ext>
            </a:extLst>
          </p:cNvPr>
          <p:cNvGraphicFramePr/>
          <p:nvPr/>
        </p:nvGraphicFramePr>
        <p:xfrm>
          <a:off x="1847528" y="1412776"/>
          <a:ext cx="813690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074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240C8-E0A2-C47B-D1C8-3CC65AA74A5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48C5AD7-BCF4-484B-8A8C-AA5207450653}" type="slidenum">
              <a:rPr lang="uk-UA" altLang="ro-RO" smtClean="0"/>
              <a:pPr/>
              <a:t>8</a:t>
            </a:fld>
            <a:endParaRPr lang="uk-UA" altLang="ro-RO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502CF3-2BCD-FCD6-157A-DD7D2D14BB79}"/>
              </a:ext>
            </a:extLst>
          </p:cNvPr>
          <p:cNvSpPr/>
          <p:nvPr/>
        </p:nvSpPr>
        <p:spPr>
          <a:xfrm>
            <a:off x="2063552" y="618597"/>
            <a:ext cx="7416824" cy="50614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o-RO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Antibiotice </a:t>
            </a:r>
            <a:r>
              <a:rPr lang="en-US" sz="2400" b="1" dirty="0" err="1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o-RO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pia</a:t>
            </a:r>
            <a:r>
              <a:rPr lang="en-US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o-RO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farmaceutic</a:t>
            </a:r>
            <a:r>
              <a:rPr lang="en-US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Rom</a:t>
            </a:r>
            <a:r>
              <a:rPr lang="en-US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o-RO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nia</a:t>
            </a:r>
            <a:endParaRPr lang="en-US" sz="2400" b="1" dirty="0">
              <a:solidFill>
                <a:schemeClr val="tx1"/>
              </a:solidFill>
              <a:latin typeface="Antibiotice Regular" panose="0200000000000000000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o-RO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524001" y="620688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2BDAE2-36ED-A359-1071-D16C5D4846C0}"/>
              </a:ext>
            </a:extLst>
          </p:cNvPr>
          <p:cNvSpPr txBox="1"/>
          <p:nvPr/>
        </p:nvSpPr>
        <p:spPr>
          <a:xfrm>
            <a:off x="839416" y="1484784"/>
            <a:ext cx="9865096" cy="4050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I</a:t>
            </a:r>
            <a:r>
              <a:rPr lang="ro-RO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n </a:t>
            </a:r>
            <a:r>
              <a:rPr lang="en-GB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se</a:t>
            </a:r>
            <a:r>
              <a:rPr lang="ro-RO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mestrul I 2023 pe pia</a:t>
            </a:r>
            <a:r>
              <a:rPr lang="en-US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t</a:t>
            </a:r>
            <a:r>
              <a:rPr lang="ro-RO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a intern</a:t>
            </a:r>
            <a:r>
              <a:rPr lang="en-US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ro-RO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, Antibiotice S.A.:</a:t>
            </a:r>
          </a:p>
          <a:p>
            <a:pPr indent="22860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GB" sz="1400" dirty="0"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lvl="1" indent="-2857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realizat v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nz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 în pia</a:t>
            </a:r>
            <a:r>
              <a:rPr lang="en-US" sz="1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valoare de 257,5 milioane lei, </a:t>
            </a:r>
            <a:r>
              <a:rPr lang="en-US" sz="1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cre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tere cu 20,3% comparativ cu semestrul I din 2022</a:t>
            </a:r>
            <a:endParaRPr lang="en-GB" sz="1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locul 4 în consum (cutii) pe segmentul medicamentelor generice cu prescrip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ie 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OTC (cu o cota de pia</a:t>
            </a:r>
            <a:r>
              <a:rPr lang="en-US" sz="1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5,6%)</a:t>
            </a:r>
            <a:endParaRPr lang="en-GB" sz="1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 lider cantitativ (unitate indivizibi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1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pia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total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 forma farmaceutic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unguente (20,9%), supozitoare 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ovule (36,1%) 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pulberi injectabile (56,3%)</a:t>
            </a:r>
            <a:endParaRPr lang="en-GB" sz="1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ocup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locul doi, dup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num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rul de cutii </a:t>
            </a:r>
            <a:r>
              <a:rPr lang="en-US" sz="1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pia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total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 forma farmaceutic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capsule (10,8%)</a:t>
            </a:r>
            <a:endParaRPr lang="en-GB" sz="1600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endParaRPr lang="en-US" sz="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 lider valoric pe segmentul medicamentelor generice cu prescrip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ie </a:t>
            </a:r>
            <a:r>
              <a:rPr lang="en-US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 non-RX comercializate </a:t>
            </a:r>
            <a:r>
              <a:rPr lang="en-US" sz="1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spitale, cu o cota de pia</a:t>
            </a:r>
            <a:r>
              <a:rPr lang="en-US" sz="16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</a:t>
            </a:r>
            <a:r>
              <a:rPr lang="ro-RO" sz="1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13,9%</a:t>
            </a:r>
            <a:r>
              <a:rPr lang="ro-RO" sz="1600" dirty="0"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en-US" sz="16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83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8CABAE-BCA2-4682-9A93-5A0A96FBE588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>
              <a:defRPr/>
            </a:pPr>
            <a:fld id="{248C5AD7-BCF4-484B-8A8C-AA5207450653}" type="slidenum">
              <a:rPr lang="uk-UA" altLang="ro-RO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uk-UA" altLang="ro-RO" dirty="0">
              <a:solidFill>
                <a:srgbClr val="FFFFFF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4F0EE4-FF87-87B2-43F7-AD10A2B37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560" y="587735"/>
            <a:ext cx="936104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1pPr>
            <a:lvl2pPr marL="742950" indent="-28575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2pPr>
            <a:lvl3pPr marL="11430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3pPr>
            <a:lvl4pPr marL="16002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4pPr>
            <a:lvl5pPr marL="2057400" indent="-228600">
              <a:spcBef>
                <a:spcPct val="20000"/>
              </a:spcBef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Blip>
                <a:blip r:embed="rId2"/>
              </a:buBlip>
              <a:defRPr sz="2200">
                <a:solidFill>
                  <a:schemeClr val="tx1"/>
                </a:solidFill>
                <a:latin typeface="Antibiotice Regular" panose="02000000000000000000" pitchFamily="2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None/>
              <a:defRPr/>
            </a:pPr>
            <a:r>
              <a:rPr lang="en-US" altLang="en-US" sz="2400" b="1" dirty="0" err="1">
                <a:latin typeface="Antibiotice Regular" panose="02000000000000000000"/>
              </a:rPr>
              <a:t>Antibiotice</a:t>
            </a:r>
            <a:r>
              <a:rPr lang="en-US" altLang="en-US" sz="2400" b="1" dirty="0">
                <a:latin typeface="Antibiotice Regular" panose="02000000000000000000"/>
              </a:rPr>
              <a:t>, </a:t>
            </a:r>
            <a:r>
              <a:rPr lang="ro-RO" altLang="en-US" sz="2400" b="1" dirty="0">
                <a:latin typeface="Antibiotice Regular" panose="02000000000000000000"/>
              </a:rPr>
              <a:t>un brand rom</a:t>
            </a:r>
            <a:r>
              <a:rPr lang="en-US" altLang="en-US" sz="2400" b="1" dirty="0">
                <a:latin typeface="Antibiotice Regular" panose="02000000000000000000"/>
              </a:rPr>
              <a:t>a</a:t>
            </a:r>
            <a:r>
              <a:rPr lang="ro-RO" altLang="en-US" sz="2400" b="1" dirty="0">
                <a:latin typeface="Antibiotice Regular" panose="02000000000000000000"/>
              </a:rPr>
              <a:t>nesc recunoscut interna</a:t>
            </a:r>
            <a:r>
              <a:rPr lang="en-US" altLang="en-US" sz="2400" b="1" dirty="0">
                <a:latin typeface="Antibiotice Regular" panose="02000000000000000000"/>
              </a:rPr>
              <a:t>t</a:t>
            </a:r>
            <a:r>
              <a:rPr lang="ro-RO" altLang="en-US" sz="2400" b="1" dirty="0">
                <a:latin typeface="Antibiotice Regular" panose="02000000000000000000"/>
              </a:rPr>
              <a:t>ional</a:t>
            </a:r>
            <a:r>
              <a:rPr lang="en-US" altLang="en-US" sz="2400" b="1" dirty="0">
                <a:latin typeface="Antibiotice Regular" panose="02000000000000000000"/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311FDF-B217-F74A-33D9-F6594BE4F169}"/>
              </a:ext>
            </a:extLst>
          </p:cNvPr>
          <p:cNvSpPr/>
          <p:nvPr/>
        </p:nvSpPr>
        <p:spPr>
          <a:xfrm>
            <a:off x="3503712" y="1268760"/>
            <a:ext cx="4752528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80BAF2-393C-D1DE-A466-A8CAB71AF484}"/>
              </a:ext>
            </a:extLst>
          </p:cNvPr>
          <p:cNvSpPr txBox="1"/>
          <p:nvPr/>
        </p:nvSpPr>
        <p:spPr>
          <a:xfrm>
            <a:off x="983432" y="1556793"/>
            <a:ext cx="5688632" cy="3761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o-RO" sz="1600" b="1" dirty="0"/>
              <a:t>Cifra de afaceri</a:t>
            </a:r>
            <a:r>
              <a:rPr lang="en-US" sz="1600" b="1" dirty="0"/>
              <a:t> </a:t>
            </a:r>
            <a:r>
              <a:rPr lang="en-US" sz="1600" b="1" dirty="0" err="1"/>
              <a:t>pe</a:t>
            </a:r>
            <a:r>
              <a:rPr lang="en-US" sz="1600" b="1" dirty="0"/>
              <a:t> </a:t>
            </a:r>
            <a:r>
              <a:rPr lang="en-US" sz="1600" b="1" dirty="0" err="1"/>
              <a:t>pietele</a:t>
            </a:r>
            <a:r>
              <a:rPr lang="en-US" sz="1600" b="1" dirty="0"/>
              <a:t> </a:t>
            </a:r>
            <a:r>
              <a:rPr lang="en-US" sz="1600" b="1" dirty="0" err="1"/>
              <a:t>internationale</a:t>
            </a:r>
            <a:endParaRPr lang="en-GB" sz="1600" b="1" dirty="0"/>
          </a:p>
          <a:p>
            <a:pPr lvl="0"/>
            <a:endParaRPr lang="en-GB" sz="1600" b="1" dirty="0"/>
          </a:p>
          <a:p>
            <a:pPr lvl="0"/>
            <a:endParaRPr lang="en-GB" sz="1600" dirty="0"/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din care:</a:t>
            </a:r>
          </a:p>
          <a:p>
            <a:pPr lvl="0"/>
            <a:endParaRPr lang="en-GB" sz="1600" dirty="0"/>
          </a:p>
          <a:p>
            <a:pPr marL="742950" lvl="1" indent="-285750">
              <a:buFont typeface="Wingdings" pitchFamily="2" charset="2"/>
              <a:buChar char="§"/>
            </a:pPr>
            <a:r>
              <a:rPr lang="en-GB" sz="1600" dirty="0" err="1"/>
              <a:t>Produse</a:t>
            </a:r>
            <a:r>
              <a:rPr lang="en-GB" sz="1600" dirty="0"/>
              <a:t> finite</a:t>
            </a:r>
            <a:r>
              <a:rPr lang="ro-RO" sz="1600" dirty="0"/>
              <a:t> - 69,9 milioane lei, in crestere cu 37%</a:t>
            </a:r>
            <a:endParaRPr lang="en-GB" sz="1600" dirty="0"/>
          </a:p>
          <a:p>
            <a:pPr marL="742950" lvl="1" indent="-285750">
              <a:buFont typeface="Wingdings" pitchFamily="2" charset="2"/>
              <a:buChar char="§"/>
            </a:pPr>
            <a:r>
              <a:rPr lang="en-GB" sz="1600" dirty="0" err="1"/>
              <a:t>Nistatina</a:t>
            </a:r>
            <a:r>
              <a:rPr lang="en-GB" sz="1600" dirty="0"/>
              <a:t> </a:t>
            </a:r>
            <a:r>
              <a:rPr lang="ro-RO" sz="1600" dirty="0"/>
              <a:t> -  49,9 milioane lei, in crestere cu 12%</a:t>
            </a:r>
          </a:p>
          <a:p>
            <a:pPr marL="285750" lvl="0" indent="-285750"/>
            <a:endParaRPr lang="ro-RO" sz="1600" dirty="0"/>
          </a:p>
          <a:p>
            <a:pPr marL="285750" lvl="0" indent="-285750">
              <a:buFontTx/>
              <a:buChar char="-"/>
            </a:pPr>
            <a:endParaRPr lang="ro-RO" sz="1600" dirty="0"/>
          </a:p>
          <a:p>
            <a:pPr marL="285750" lvl="0" indent="-285750"/>
            <a:endParaRPr lang="ro-RO" sz="1600" dirty="0"/>
          </a:p>
          <a:p>
            <a:pPr marL="285750" lvl="0" indent="-285750">
              <a:buFontTx/>
              <a:buChar char="-"/>
            </a:pPr>
            <a:endParaRPr lang="ro-RO" sz="1600" dirty="0"/>
          </a:p>
          <a:p>
            <a:pPr marL="285750" lvl="0" indent="-285750"/>
            <a:endParaRPr lang="ro-RO" sz="1600" dirty="0"/>
          </a:p>
          <a:p>
            <a:pPr marL="285750" lvl="0" indent="-285750"/>
            <a:endParaRPr lang="ro-RO" sz="1600" dirty="0"/>
          </a:p>
          <a:p>
            <a:pPr marL="0" marR="0" indent="45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6B30B5-D3CB-F34E-B083-ED5BF1690140}"/>
              </a:ext>
            </a:extLst>
          </p:cNvPr>
          <p:cNvSpPr/>
          <p:nvPr/>
        </p:nvSpPr>
        <p:spPr>
          <a:xfrm>
            <a:off x="1631504" y="691803"/>
            <a:ext cx="323527" cy="2889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27B71AD-E797-4D9C-B438-CF01E9075DF4}"/>
              </a:ext>
            </a:extLst>
          </p:cNvPr>
          <p:cNvGraphicFramePr/>
          <p:nvPr/>
        </p:nvGraphicFramePr>
        <p:xfrm>
          <a:off x="6672064" y="1484784"/>
          <a:ext cx="532859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ctangle 11"/>
          <p:cNvSpPr/>
          <p:nvPr/>
        </p:nvSpPr>
        <p:spPr>
          <a:xfrm>
            <a:off x="839416" y="4437112"/>
            <a:ext cx="11089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/>
            <a:r>
              <a:rPr lang="ro-RO" dirty="0"/>
              <a:t>- consolidarea unui export cu 82% mai mare în SUA, ceea ce a determinat cre</a:t>
            </a:r>
            <a:r>
              <a:rPr lang="en-US" dirty="0"/>
              <a:t>s</a:t>
            </a:r>
            <a:r>
              <a:rPr lang="ro-RO" dirty="0"/>
              <a:t>terea corespunz</a:t>
            </a:r>
            <a:r>
              <a:rPr lang="en-US" dirty="0"/>
              <a:t>a</a:t>
            </a:r>
            <a:r>
              <a:rPr lang="ro-RO" dirty="0"/>
              <a:t>toare a profitabilit</a:t>
            </a:r>
            <a:r>
              <a:rPr lang="en-US" dirty="0"/>
              <a:t>at</a:t>
            </a:r>
            <a:r>
              <a:rPr lang="ro-RO" dirty="0"/>
              <a:t>ii afacerii</a:t>
            </a:r>
          </a:p>
          <a:p>
            <a:pPr marL="285750" lvl="0" indent="-285750"/>
            <a:r>
              <a:rPr lang="ro-RO" dirty="0"/>
              <a:t>- dublarea v</a:t>
            </a:r>
            <a:r>
              <a:rPr lang="en-US" dirty="0"/>
              <a:t>a</a:t>
            </a:r>
            <a:r>
              <a:rPr lang="ro-RO" dirty="0"/>
              <a:t>nz</a:t>
            </a:r>
            <a:r>
              <a:rPr lang="en-US" dirty="0"/>
              <a:t>a</a:t>
            </a:r>
            <a:r>
              <a:rPr lang="ro-RO" dirty="0"/>
              <a:t>rilor pe pia</a:t>
            </a:r>
            <a:r>
              <a:rPr lang="en-US" dirty="0"/>
              <a:t>t</a:t>
            </a:r>
            <a:r>
              <a:rPr lang="ro-RO" dirty="0"/>
              <a:t>a Vietnamului ca urmare a relu</a:t>
            </a:r>
            <a:r>
              <a:rPr lang="en-US" dirty="0"/>
              <a:t>a</a:t>
            </a:r>
            <a:r>
              <a:rPr lang="ro-RO" dirty="0"/>
              <a:t>rii consumului post-pandemic, cu impact pozitiv asupra profitabilit</a:t>
            </a:r>
            <a:r>
              <a:rPr lang="en-US" dirty="0"/>
              <a:t>at</a:t>
            </a:r>
            <a:r>
              <a:rPr lang="ro-RO" dirty="0"/>
              <a:t>ii </a:t>
            </a:r>
          </a:p>
          <a:p>
            <a:pPr marL="285750" lvl="0" indent="-285750"/>
            <a:r>
              <a:rPr lang="ro-RO" dirty="0"/>
              <a:t>- c</a:t>
            </a:r>
            <a:r>
              <a:rPr lang="en-US" dirty="0"/>
              <a:t>as</a:t>
            </a:r>
            <a:r>
              <a:rPr lang="ro-RO" dirty="0"/>
              <a:t>tigarea unei noi licita</a:t>
            </a:r>
            <a:r>
              <a:rPr lang="en-US" dirty="0"/>
              <a:t>t</a:t>
            </a:r>
            <a:r>
              <a:rPr lang="ro-RO" dirty="0"/>
              <a:t>ii </a:t>
            </a:r>
            <a:r>
              <a:rPr lang="en-US" dirty="0" err="1"/>
              <a:t>i</a:t>
            </a:r>
            <a:r>
              <a:rPr lang="ro-RO" dirty="0"/>
              <a:t>n UK în valoare de 5,2 milioane euro, cu produse injectabile cu profitabilitate crescut</a:t>
            </a:r>
            <a:r>
              <a:rPr lang="en-US" dirty="0"/>
              <a:t>a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3359696" y="1988840"/>
            <a:ext cx="25922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119,8 milioane lei </a:t>
            </a:r>
            <a:endParaRPr lang="en-GB" dirty="0"/>
          </a:p>
          <a:p>
            <a:pPr algn="ctr"/>
            <a:r>
              <a:rPr lang="en-GB" dirty="0"/>
              <a:t>+25,7%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82436"/>
      </p:ext>
    </p:extLst>
  </p:cSld>
  <p:clrMapOvr>
    <a:masterClrMapping/>
  </p:clrMapOvr>
</p:sld>
</file>

<file path=ppt/theme/theme1.xml><?xml version="1.0" encoding="utf-8"?>
<a:theme xmlns:a="http://schemas.openxmlformats.org/drawingml/2006/main" name="APLUS_60_Theme_Sergiu">
  <a:themeElements>
    <a:clrScheme name="DNA">
      <a:dk1>
        <a:srgbClr val="242F38"/>
      </a:dk1>
      <a:lt1>
        <a:srgbClr val="FFFFFF"/>
      </a:lt1>
      <a:dk2>
        <a:srgbClr val="354552"/>
      </a:dk2>
      <a:lt2>
        <a:srgbClr val="FFFFFF"/>
      </a:lt2>
      <a:accent1>
        <a:srgbClr val="E51C24"/>
      </a:accent1>
      <a:accent2>
        <a:srgbClr val="8AA1AC"/>
      </a:accent2>
      <a:accent3>
        <a:srgbClr val="CF1720"/>
      </a:accent3>
      <a:accent4>
        <a:srgbClr val="6C8997"/>
      </a:accent4>
      <a:accent5>
        <a:srgbClr val="BB151D"/>
      </a:accent5>
      <a:accent6>
        <a:srgbClr val="668290"/>
      </a:accent6>
      <a:hlink>
        <a:srgbClr val="0A8CAA"/>
      </a:hlink>
      <a:folHlink>
        <a:srgbClr val="5F497A"/>
      </a:folHlink>
    </a:clrScheme>
    <a:fontScheme name="Custom 8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DNA">
      <a:dk1>
        <a:srgbClr val="242F38"/>
      </a:dk1>
      <a:lt1>
        <a:srgbClr val="FFFFFF"/>
      </a:lt1>
      <a:dk2>
        <a:srgbClr val="354552"/>
      </a:dk2>
      <a:lt2>
        <a:srgbClr val="FFFFFF"/>
      </a:lt2>
      <a:accent1>
        <a:srgbClr val="E51C24"/>
      </a:accent1>
      <a:accent2>
        <a:srgbClr val="8AA1AC"/>
      </a:accent2>
      <a:accent3>
        <a:srgbClr val="CF1720"/>
      </a:accent3>
      <a:accent4>
        <a:srgbClr val="6C8997"/>
      </a:accent4>
      <a:accent5>
        <a:srgbClr val="BB151D"/>
      </a:accent5>
      <a:accent6>
        <a:srgbClr val="668290"/>
      </a:accent6>
      <a:hlink>
        <a:srgbClr val="0A8CAA"/>
      </a:hlink>
      <a:folHlink>
        <a:srgbClr val="5F497A"/>
      </a:folHlink>
    </a:clrScheme>
    <a:fontScheme name="Custom 8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21113</TotalTime>
  <Words>2369</Words>
  <Application>Microsoft Office PowerPoint</Application>
  <PresentationFormat>Widescreen</PresentationFormat>
  <Paragraphs>539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Antibiotice Medium</vt:lpstr>
      <vt:lpstr>Antibiotice Regular</vt:lpstr>
      <vt:lpstr>Arial</vt:lpstr>
      <vt:lpstr>Calibri</vt:lpstr>
      <vt:lpstr>Calibri Light</vt:lpstr>
      <vt:lpstr>Georgia</vt:lpstr>
      <vt:lpstr>Montserrat</vt:lpstr>
      <vt:lpstr>Open Sans</vt:lpstr>
      <vt:lpstr>Trebuchet MS</vt:lpstr>
      <vt:lpstr>WebHostingHub-Glyphs</vt:lpstr>
      <vt:lpstr>Wingdings</vt:lpstr>
      <vt:lpstr>APLUS_60_Theme_Sergiu</vt:lpstr>
      <vt:lpstr>2_Custom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Situatia pozitiei financiare</vt:lpstr>
      <vt:lpstr>Situatia pozitiei financiare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</dc:creator>
  <cp:lastModifiedBy>CeraselaM</cp:lastModifiedBy>
  <cp:revision>2542</cp:revision>
  <cp:lastPrinted>2023-05-16T10:37:52Z</cp:lastPrinted>
  <dcterms:created xsi:type="dcterms:W3CDTF">2014-10-25T08:24:46Z</dcterms:created>
  <dcterms:modified xsi:type="dcterms:W3CDTF">2023-08-23T07:55:25Z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PManualFileClassification">
    <vt:lpwstr>{BE86F195-CFA6-4788-8E2B-F195213FF9EB}</vt:lpwstr>
  </property>
  <property fmtid="{D5CDD505-2E9C-101B-9397-08002B2CF9AE}" pid="3" name="DLPManualFileClassificationLastModifiedBy">
    <vt:lpwstr>ANTIBIOTICE\cristinaf</vt:lpwstr>
  </property>
  <property fmtid="{D5CDD505-2E9C-101B-9397-08002B2CF9AE}" pid="4" name="DLPManualFileClassificationLastModificationDate">
    <vt:lpwstr>1635762398</vt:lpwstr>
  </property>
  <property fmtid="{D5CDD505-2E9C-101B-9397-08002B2CF9AE}" pid="5" name="DLPManualFileClassificationVersion">
    <vt:lpwstr>11.6.300.5</vt:lpwstr>
  </property>
</Properties>
</file>