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6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8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01" r:id="rId2"/>
    <p:sldId id="259" r:id="rId3"/>
    <p:sldId id="405" r:id="rId4"/>
    <p:sldId id="487" r:id="rId5"/>
    <p:sldId id="552" r:id="rId6"/>
    <p:sldId id="547" r:id="rId7"/>
    <p:sldId id="403" r:id="rId8"/>
    <p:sldId id="472" r:id="rId9"/>
    <p:sldId id="530" r:id="rId10"/>
    <p:sldId id="529" r:id="rId11"/>
    <p:sldId id="488" r:id="rId12"/>
    <p:sldId id="406" r:id="rId13"/>
    <p:sldId id="540" r:id="rId14"/>
    <p:sldId id="541" r:id="rId15"/>
    <p:sldId id="545" r:id="rId16"/>
    <p:sldId id="546" r:id="rId17"/>
    <p:sldId id="539" r:id="rId18"/>
    <p:sldId id="548" r:id="rId19"/>
    <p:sldId id="549" r:id="rId20"/>
    <p:sldId id="475" r:id="rId21"/>
    <p:sldId id="476" r:id="rId22"/>
    <p:sldId id="550" r:id="rId23"/>
    <p:sldId id="551" r:id="rId24"/>
    <p:sldId id="490" r:id="rId25"/>
    <p:sldId id="489" r:id="rId26"/>
    <p:sldId id="477" r:id="rId27"/>
    <p:sldId id="521" r:id="rId28"/>
    <p:sldId id="522" r:id="rId29"/>
    <p:sldId id="525" r:id="rId30"/>
    <p:sldId id="484" r:id="rId31"/>
    <p:sldId id="523" r:id="rId32"/>
    <p:sldId id="531" r:id="rId33"/>
    <p:sldId id="532" r:id="rId34"/>
    <p:sldId id="533" r:id="rId35"/>
    <p:sldId id="534" r:id="rId36"/>
    <p:sldId id="527" r:id="rId37"/>
    <p:sldId id="535" r:id="rId38"/>
    <p:sldId id="400" r:id="rId3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3113">
          <p15:clr>
            <a:srgbClr val="A4A3A4"/>
          </p15:clr>
        </p15:guide>
        <p15:guide id="4" pos="2835">
          <p15:clr>
            <a:srgbClr val="A4A3A4"/>
          </p15:clr>
        </p15:guide>
        <p15:guide id="5" pos="295">
          <p15:clr>
            <a:srgbClr val="A4A3A4"/>
          </p15:clr>
        </p15:guide>
        <p15:guide id="6" pos="5465">
          <p15:clr>
            <a:srgbClr val="A4A3A4"/>
          </p15:clr>
        </p15:guide>
        <p15:guide id="7" pos="3515">
          <p15:clr>
            <a:srgbClr val="A4A3A4"/>
          </p15:clr>
        </p15:guide>
        <p15:guide id="8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elia Isaic" initials="C" lastIdx="16" clrIdx="0">
    <p:extLst>
      <p:ext uri="{19B8F6BF-5375-455C-9EA6-DF929625EA0E}">
        <p15:presenceInfo xmlns:p15="http://schemas.microsoft.com/office/powerpoint/2012/main" userId="Camelia Isa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000"/>
    <a:srgbClr val="D50F1C"/>
    <a:srgbClr val="4A4EE4"/>
    <a:srgbClr val="D41024"/>
    <a:srgbClr val="000000"/>
    <a:srgbClr val="333333"/>
    <a:srgbClr val="1C1C1C"/>
    <a:srgbClr val="ED6065"/>
    <a:srgbClr val="6D6D6D"/>
    <a:srgbClr val="D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86271" autoAdjust="0"/>
  </p:normalViewPr>
  <p:slideViewPr>
    <p:cSldViewPr showGuides="1">
      <p:cViewPr varScale="1">
        <p:scale>
          <a:sx n="74" d="100"/>
          <a:sy n="74" d="100"/>
        </p:scale>
        <p:origin x="1603" y="77"/>
      </p:cViewPr>
      <p:guideLst>
        <p:guide orient="horz" pos="1026"/>
        <p:guide orient="horz" pos="3884"/>
        <p:guide orient="horz" pos="3113"/>
        <p:guide pos="2835"/>
        <p:guide pos="295"/>
        <p:guide pos="5465"/>
        <p:guide pos="3515"/>
        <p:guide pos="12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768"/>
    </p:cViewPr>
  </p:sorterViewPr>
  <p:notesViewPr>
    <p:cSldViewPr showGuides="1">
      <p:cViewPr varScale="1">
        <p:scale>
          <a:sx n="95" d="100"/>
          <a:sy n="95" d="100"/>
        </p:scale>
        <p:origin x="-363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i="0" baseline="0" dirty="0">
                <a:solidFill>
                  <a:schemeClr val="tx1"/>
                </a:solidFill>
              </a:rPr>
              <a:t>Cifra de </a:t>
            </a:r>
            <a:r>
              <a:rPr lang="en-US" b="1" i="0" baseline="0" dirty="0" err="1">
                <a:solidFill>
                  <a:schemeClr val="tx1"/>
                </a:solidFill>
              </a:rPr>
              <a:t>afaceri</a:t>
            </a:r>
            <a:endParaRPr lang="ro-RO" b="1" i="0" baseline="0" dirty="0">
              <a:solidFill>
                <a:schemeClr val="tx1"/>
              </a:solidFill>
            </a:endParaRPr>
          </a:p>
          <a:p>
            <a:pPr>
              <a:defRPr sz="185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o-RO" sz="1396" b="0" i="0" baseline="0" dirty="0">
                <a:solidFill>
                  <a:schemeClr val="tx1"/>
                </a:solidFill>
              </a:rPr>
              <a:t>milioane </a:t>
            </a:r>
            <a:r>
              <a:rPr lang="en-US" sz="1396" b="0" i="0" baseline="0" dirty="0">
                <a:solidFill>
                  <a:schemeClr val="tx1"/>
                </a:solidFill>
              </a:rPr>
              <a:t>lei</a:t>
            </a:r>
            <a:endParaRPr lang="en-US" sz="1400" b="0" i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1049540112719798"/>
          <c:y val="6.2342922858421221E-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169607314139889"/>
          <c:y val="0.23747792368006695"/>
          <c:w val="0.83661720169594189"/>
          <c:h val="0.64552910114722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Cifra de afaceri milioane lei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4F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0B-4060-8195-C95DF97E032F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C0B-4060-8195-C95DF97E032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C0B-4060-8195-C95DF97E032F}"/>
              </c:ext>
            </c:extLst>
          </c:dPt>
          <c:dLbls>
            <c:dLbl>
              <c:idx val="1"/>
              <c:layout>
                <c:manualLayout>
                  <c:x val="4.704066091017341E-3"/>
                  <c:y val="-1.43002128892585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331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C0B-4060-8195-C95DF97E032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365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C0B-4060-8195-C95DF97E032F}"/>
                </c:ext>
              </c:extLst>
            </c:dLbl>
            <c:spPr>
              <a:noFill/>
              <a:ln>
                <a:solidFill>
                  <a:srgbClr val="0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6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2010</c:v>
                </c:pt>
                <c:pt idx="1">
                  <c:v>2015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243.6</c:v>
                </c:pt>
                <c:pt idx="1">
                  <c:v>331.7</c:v>
                </c:pt>
                <c:pt idx="2">
                  <c:v>360</c:v>
                </c:pt>
                <c:pt idx="3">
                  <c:v>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0B-4060-8195-C95DF97E0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738240"/>
        <c:axId val="110112768"/>
      </c:barChart>
      <c:catAx>
        <c:axId val="10973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112768"/>
        <c:crosses val="autoZero"/>
        <c:auto val="1"/>
        <c:lblAlgn val="ctr"/>
        <c:lblOffset val="100"/>
        <c:noMultiLvlLbl val="0"/>
      </c:catAx>
      <c:valAx>
        <c:axId val="110112768"/>
        <c:scaling>
          <c:orientation val="minMax"/>
        </c:scaling>
        <c:delete val="0"/>
        <c:axPos val="l"/>
        <c:majorGridlines>
          <c:spPr>
            <a:ln w="950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738240"/>
        <c:crosses val="autoZero"/>
        <c:crossBetween val="between"/>
      </c:valAx>
      <c:spPr>
        <a:noFill/>
        <a:ln w="25336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4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o-RO" b="1" i="0" baseline="0" dirty="0">
                <a:solidFill>
                  <a:schemeClr val="tx1"/>
                </a:solidFill>
              </a:rPr>
              <a:t>Export</a:t>
            </a:r>
          </a:p>
          <a:p>
            <a:pPr>
              <a:defRPr sz="1854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o-RO" sz="1397" b="0" i="0" baseline="0" dirty="0">
                <a:solidFill>
                  <a:schemeClr val="tx1"/>
                </a:solidFill>
              </a:rPr>
              <a:t>milioane </a:t>
            </a:r>
            <a:r>
              <a:rPr lang="en-US" sz="1397" b="0" i="0" baseline="0" dirty="0">
                <a:solidFill>
                  <a:schemeClr val="tx1"/>
                </a:solidFill>
              </a:rPr>
              <a:t>lei</a:t>
            </a:r>
            <a:endParaRPr lang="en-US" sz="1400" b="0" i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2568880460623062"/>
          <c:y val="2.374163288760503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Cifra de afaceri milioane lei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A4EE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C9-4A9E-836A-821B1D4F09C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FC9-4A9E-836A-821B1D4F09C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FC9-4A9E-836A-821B1D4F09C2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FC9-4A9E-836A-821B1D4F09C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FC9-4A9E-836A-821B1D4F09C2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124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FC9-4A9E-836A-821B1D4F09C2}"/>
                </c:ext>
              </c:extLst>
            </c:dLbl>
            <c:spPr>
              <a:noFill/>
              <a:ln>
                <a:solidFill>
                  <a:srgbClr val="0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2015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57.1</c:v>
                </c:pt>
                <c:pt idx="1">
                  <c:v>92.7</c:v>
                </c:pt>
                <c:pt idx="2">
                  <c:v>120</c:v>
                </c:pt>
                <c:pt idx="3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FC9-4A9E-836A-821B1D4F09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740992"/>
        <c:axId val="110742528"/>
      </c:barChart>
      <c:catAx>
        <c:axId val="11074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742528"/>
        <c:crosses val="autoZero"/>
        <c:auto val="1"/>
        <c:lblAlgn val="ctr"/>
        <c:lblOffset val="100"/>
        <c:noMultiLvlLbl val="0"/>
      </c:catAx>
      <c:valAx>
        <c:axId val="110742528"/>
        <c:scaling>
          <c:orientation val="minMax"/>
        </c:scaling>
        <c:delete val="0"/>
        <c:axPos val="l"/>
        <c:majorGridlines>
          <c:spPr>
            <a:ln w="950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740992"/>
        <c:crosses val="autoZero"/>
        <c:crossBetween val="between"/>
      </c:valAx>
      <c:spPr>
        <a:noFill/>
        <a:ln w="25347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4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o-RO" b="1" i="0" baseline="0" dirty="0">
                <a:solidFill>
                  <a:schemeClr val="tx1"/>
                </a:solidFill>
              </a:rPr>
              <a:t>Profit</a:t>
            </a:r>
          </a:p>
          <a:p>
            <a:pPr>
              <a:defRPr sz="1854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o-RO" sz="1397" b="0" i="0" baseline="0" dirty="0">
                <a:solidFill>
                  <a:schemeClr val="tx1"/>
                </a:solidFill>
              </a:rPr>
              <a:t>milioane </a:t>
            </a:r>
            <a:r>
              <a:rPr lang="en-US" sz="1397" b="0" i="0" baseline="0">
                <a:solidFill>
                  <a:schemeClr val="tx1"/>
                </a:solidFill>
              </a:rPr>
              <a:t>lei</a:t>
            </a:r>
            <a:endParaRPr lang="en-US" sz="1400" b="0" i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2568880460623062"/>
          <c:y val="2.374163288760503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454540909318169"/>
          <c:y val="0.20786200149313391"/>
          <c:w val="0.8578332032578676"/>
          <c:h val="0.64539046862465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Cifra de afaceri milioane lei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B5-4307-9439-6EC75DF9599F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B5-4307-9439-6EC75DF9599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1B5-4307-9439-6EC75DF9599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1B5-4307-9439-6EC75DF9599F}"/>
              </c:ext>
            </c:extLst>
          </c:dPt>
          <c:dLbls>
            <c:spPr>
              <a:noFill/>
              <a:ln>
                <a:solidFill>
                  <a:srgbClr val="0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2015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</c:v>
                </c:pt>
                <c:pt idx="1">
                  <c:v>32</c:v>
                </c:pt>
                <c:pt idx="2">
                  <c:v>35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B5-4307-9439-6EC75DF95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909696"/>
        <c:axId val="110919680"/>
      </c:barChart>
      <c:catAx>
        <c:axId val="11090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919680"/>
        <c:crosses val="autoZero"/>
        <c:auto val="1"/>
        <c:lblAlgn val="ctr"/>
        <c:lblOffset val="100"/>
        <c:noMultiLvlLbl val="0"/>
      </c:catAx>
      <c:valAx>
        <c:axId val="110919680"/>
        <c:scaling>
          <c:orientation val="minMax"/>
        </c:scaling>
        <c:delete val="0"/>
        <c:axPos val="l"/>
        <c:majorGridlines>
          <c:spPr>
            <a:ln w="950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909696"/>
        <c:crosses val="autoZero"/>
        <c:crossBetween val="between"/>
      </c:valAx>
      <c:spPr>
        <a:noFill/>
        <a:ln w="25347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4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o-RO" sz="1200" b="1" i="0" baseline="0" dirty="0">
                <a:solidFill>
                  <a:schemeClr val="tx1"/>
                </a:solidFill>
                <a:latin typeface="Trebuchet MS" panose="020B0603020202020204" pitchFamily="34" charset="0"/>
              </a:rPr>
              <a:t>Export</a:t>
            </a:r>
          </a:p>
          <a:p>
            <a:pPr>
              <a:defRPr sz="1854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baseline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millio</a:t>
            </a:r>
            <a:r>
              <a:rPr lang="ro-RO" sz="1200" b="0" i="0" baseline="0" dirty="0">
                <a:solidFill>
                  <a:schemeClr val="tx1"/>
                </a:solidFill>
                <a:latin typeface="Trebuchet MS" panose="020B0603020202020204" pitchFamily="34" charset="0"/>
              </a:rPr>
              <a:t>ane</a:t>
            </a:r>
            <a:r>
              <a:rPr lang="en-US" sz="1200" b="0" i="0" baseline="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o-RO" sz="1200" b="0" i="0" baseline="0" dirty="0">
                <a:solidFill>
                  <a:schemeClr val="tx1"/>
                </a:solidFill>
                <a:latin typeface="Trebuchet MS" panose="020B0603020202020204" pitchFamily="34" charset="0"/>
              </a:rPr>
              <a:t>lei</a:t>
            </a:r>
            <a:endParaRPr lang="en-US" sz="1200" b="0" i="0" baseline="0" dirty="0">
              <a:solidFill>
                <a:schemeClr val="tx1"/>
              </a:solidFill>
              <a:latin typeface="Trebuchet MS" panose="020B0603020202020204" pitchFamily="34" charset="0"/>
            </a:endParaRPr>
          </a:p>
        </c:rich>
      </c:tx>
      <c:layout>
        <c:manualLayout>
          <c:xMode val="edge"/>
          <c:yMode val="edge"/>
          <c:x val="0.33773709009265407"/>
          <c:y val="7.874708730715591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946779242956076"/>
          <c:y val="0.29789593132541603"/>
          <c:w val="0.81233943648610185"/>
          <c:h val="0.571988340566340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Prezentare companie (1).ppt (Compatibility Mode)]Sheet1'!$B$1</c:f>
              <c:strCache>
                <c:ptCount val="1"/>
                <c:pt idx="0">
                  <c:v>Cifra de afaceri milioane lei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6666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FFF4-4912-9757-752CFE9CCFFE}"/>
              </c:ext>
            </c:extLst>
          </c:dPt>
          <c:dPt>
            <c:idx val="1"/>
            <c:invertIfNegative val="0"/>
            <c:bubble3D val="0"/>
            <c:spPr>
              <a:solidFill>
                <a:srgbClr val="008E8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3-FFF4-4912-9757-752CFE9CCFFE}"/>
              </c:ext>
            </c:extLst>
          </c:dPt>
          <c:dPt>
            <c:idx val="2"/>
            <c:invertIfNegative val="0"/>
            <c:bubble3D val="0"/>
            <c:spPr>
              <a:solidFill>
                <a:srgbClr val="00CC97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5-FFF4-4912-9757-752CFE9CCFFE}"/>
              </c:ext>
            </c:extLst>
          </c:dPt>
          <c:dPt>
            <c:idx val="3"/>
            <c:invertIfNegative val="0"/>
            <c:bubble3D val="0"/>
            <c:spPr>
              <a:solidFill>
                <a:srgbClr val="2FFFCD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7-FFF4-4912-9757-752CFE9CCFF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FF4-4912-9757-752CFE9CCFF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F4-4912-9757-752CFE9CCFF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332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FFF4-4912-9757-752CFE9CCFFE}"/>
                </c:ext>
              </c:extLst>
            </c:dLbl>
            <c:spPr>
              <a:noFill/>
              <a:ln w="12700">
                <a:solidFill>
                  <a:srgbClr val="000000"/>
                </a:solidFill>
                <a:prstDash val="solid"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in Prezentare companie (1).ppt (Compatibility Mode)]Sheet1'!$A$2:$A$6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2015</c:v>
                </c:pt>
                <c:pt idx="2">
                  <c:v>2018</c:v>
                </c:pt>
                <c:pt idx="3">
                  <c:v>2020</c:v>
                </c:pt>
                <c:pt idx="4">
                  <c:v>2025</c:v>
                </c:pt>
              </c:numCache>
            </c:numRef>
          </c:cat>
          <c:val>
            <c:numRef>
              <c:f>'[Chart in Prezentare companie (1).ppt (Compatibility Mode)]Sheet1'!$B$2:$B$6</c:f>
              <c:numCache>
                <c:formatCode>General</c:formatCode>
                <c:ptCount val="5"/>
                <c:pt idx="0">
                  <c:v>54</c:v>
                </c:pt>
                <c:pt idx="1">
                  <c:v>92</c:v>
                </c:pt>
                <c:pt idx="2">
                  <c:v>124</c:v>
                </c:pt>
                <c:pt idx="3">
                  <c:v>158</c:v>
                </c:pt>
                <c:pt idx="4">
                  <c:v>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FF4-4912-9757-752CFE9CC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1007392"/>
        <c:axId val="351008960"/>
      </c:barChart>
      <c:catAx>
        <c:axId val="35100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008960"/>
        <c:crosses val="autoZero"/>
        <c:auto val="1"/>
        <c:lblAlgn val="ctr"/>
        <c:lblOffset val="100"/>
        <c:noMultiLvlLbl val="0"/>
      </c:catAx>
      <c:valAx>
        <c:axId val="351008960"/>
        <c:scaling>
          <c:orientation val="minMax"/>
        </c:scaling>
        <c:delete val="0"/>
        <c:axPos val="l"/>
        <c:majorGridlines>
          <c:spPr>
            <a:ln w="950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0073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/>
              <a:t>CIFRA DE AFACERI BRUTA PIATA INTERNA(mil</a:t>
            </a:r>
            <a:r>
              <a:rPr lang="en-US" sz="1000" baseline="0" dirty="0"/>
              <a:t> lei)</a:t>
            </a:r>
            <a:endParaRPr lang="en-US" sz="1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162007541946164E-2"/>
          <c:y val="0.1499139409436199"/>
          <c:w val="0.89553842676484241"/>
          <c:h val="0.766586809681806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Sheet2!$A$7</c:f>
              <c:strCache>
                <c:ptCount val="1"/>
                <c:pt idx="0">
                  <c:v>CIFRA DE AFACERI BRUTA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solidFill>
                <a:schemeClr val="accent6"/>
              </a:solidFill>
            </a:ln>
            <a:effectLst/>
            <a:sp3d>
              <a:contourClr>
                <a:schemeClr val="accent6"/>
              </a:contourClr>
            </a:sp3d>
          </c:spPr>
          <c:invertIfNegative val="0"/>
          <c:dLbls>
            <c:spPr>
              <a:solidFill>
                <a:srgbClr val="FFFFFF">
                  <a:lumMod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Sheet2!$B$6:$E$6</c:f>
              <c:numCache>
                <c:formatCode>General</c:formatCode>
                <c:ptCount val="4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</c:numCache>
            </c:numRef>
          </c:cat>
          <c:val>
            <c:numRef>
              <c:f>Sheet2!$B$7:$E$7</c:f>
              <c:numCache>
                <c:formatCode>#,#00</c:formatCode>
                <c:ptCount val="4"/>
                <c:pt idx="0" formatCode="General">
                  <c:v>213.4</c:v>
                </c:pt>
                <c:pt idx="1">
                  <c:v>311.65022428440079</c:v>
                </c:pt>
                <c:pt idx="2">
                  <c:v>326</c:v>
                </c:pt>
                <c:pt idx="3" formatCode="_(* #.##00_);_(* \(#.##00\);_(* &quot;-&quot;??_);_(@_)">
                  <c:v>490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BF-4423-8F0D-BD280718C2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0"/>
        <c:shape val="box"/>
        <c:axId val="875260879"/>
        <c:axId val="874152959"/>
        <c:axId val="0"/>
      </c:bar3DChart>
      <c:catAx>
        <c:axId val="875260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4152959"/>
        <c:crosses val="autoZero"/>
        <c:auto val="1"/>
        <c:lblAlgn val="ctr"/>
        <c:lblOffset val="100"/>
        <c:noMultiLvlLbl val="0"/>
      </c:catAx>
      <c:valAx>
        <c:axId val="8741529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5260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u="sng" dirty="0" err="1"/>
              <a:t>Venituri</a:t>
            </a:r>
            <a:r>
              <a:rPr lang="ro-RO" u="sng" dirty="0"/>
              <a:t> (milioane lei)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631844527048797E-2"/>
          <c:y val="0.26667439069287646"/>
          <c:w val="0.80623326209713053"/>
          <c:h val="0.5198742363142451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Venituri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BEF-4FC6-A2AC-DE3025DB91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BEF-4FC6-A2AC-DE3025DB91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Export</c:v>
                </c:pt>
                <c:pt idx="1">
                  <c:v>Piața internă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73.8</c:v>
                </c:pt>
                <c:pt idx="1">
                  <c:v>72.599999999999994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87-4095-9249-C3ADD90713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351918491935413"/>
          <c:y val="0.83457954084391994"/>
          <c:w val="0.45171595731144087"/>
          <c:h val="9.9661470356798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Investiții</a:t>
            </a:r>
            <a:r>
              <a:rPr lang="ro-RO" dirty="0"/>
              <a:t> (milioane lei)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Investiții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142-49D3-A762-77E2C9C167BF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8108-44DF-B559-8139B0A68EB1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8108-44DF-B559-8139B0A68EB1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108-44DF-B559-8139B0A68EB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142-49D3-A762-77E2C9C167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142-49D3-A762-77E2C9C167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cercetare-dezvoltare</c:v>
                </c:pt>
                <c:pt idx="1">
                  <c:v>noi site-uri de producție</c:v>
                </c:pt>
                <c:pt idx="2">
                  <c:v>site-uri de producție existente</c:v>
                </c:pt>
                <c:pt idx="3">
                  <c:v>control calitate, protecție</c:v>
                </c:pt>
                <c:pt idx="4">
                  <c:v>reabilitarea platformei industriale</c:v>
                </c:pt>
                <c:pt idx="5">
                  <c:v>proiecte de responsabilitate socială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4.2300000000000004</c:v>
                </c:pt>
                <c:pt idx="1">
                  <c:v>10.92</c:v>
                </c:pt>
                <c:pt idx="2">
                  <c:v>0.2</c:v>
                </c:pt>
                <c:pt idx="3">
                  <c:v>1.51</c:v>
                </c:pt>
                <c:pt idx="4">
                  <c:v>4.12</c:v>
                </c:pt>
                <c:pt idx="5">
                  <c:v>4.99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08-44DF-B559-8139B0A68E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82E563-A6CF-44DF-B01C-EADAEFFF816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6D8D3B2-E005-4AB6-A94C-D5AB84BBF9C5}">
      <dgm:prSet/>
      <dgm:spPr/>
      <dgm:t>
        <a:bodyPr/>
        <a:lstStyle/>
        <a:p>
          <a:r>
            <a:rPr lang="ro-RO"/>
            <a:t>Profilul companiei</a:t>
          </a:r>
          <a:endParaRPr lang="en-US"/>
        </a:p>
      </dgm:t>
    </dgm:pt>
    <dgm:pt modelId="{F20F9DB0-E0DD-42F8-A417-628006A89BCC}" type="parTrans" cxnId="{4AF911D9-7144-40AC-9489-A704A0485B99}">
      <dgm:prSet/>
      <dgm:spPr/>
      <dgm:t>
        <a:bodyPr/>
        <a:lstStyle/>
        <a:p>
          <a:endParaRPr lang="en-US"/>
        </a:p>
      </dgm:t>
    </dgm:pt>
    <dgm:pt modelId="{88A5C93F-2ECB-42F8-9A78-DC117E98B472}" type="sibTrans" cxnId="{4AF911D9-7144-40AC-9489-A704A0485B99}">
      <dgm:prSet/>
      <dgm:spPr/>
      <dgm:t>
        <a:bodyPr/>
        <a:lstStyle/>
        <a:p>
          <a:endParaRPr lang="en-US"/>
        </a:p>
      </dgm:t>
    </dgm:pt>
    <dgm:pt modelId="{F4AD1C8C-0909-41A0-9F8F-128E93C64DAE}">
      <dgm:prSet/>
      <dgm:spPr/>
      <dgm:t>
        <a:bodyPr/>
        <a:lstStyle/>
        <a:p>
          <a:r>
            <a:rPr lang="ro-RO"/>
            <a:t>Strategia de dezvoltare</a:t>
          </a:r>
          <a:endParaRPr lang="en-US"/>
        </a:p>
      </dgm:t>
    </dgm:pt>
    <dgm:pt modelId="{F7C95B76-80F0-4225-8B5C-41FF1B2B2648}" type="parTrans" cxnId="{880093B7-6B18-42B8-BE91-B790141F4DC1}">
      <dgm:prSet/>
      <dgm:spPr/>
      <dgm:t>
        <a:bodyPr/>
        <a:lstStyle/>
        <a:p>
          <a:endParaRPr lang="en-US"/>
        </a:p>
      </dgm:t>
    </dgm:pt>
    <dgm:pt modelId="{1EB6A0FE-0802-4C3B-9D7C-EC2EEDEBFB8E}" type="sibTrans" cxnId="{880093B7-6B18-42B8-BE91-B790141F4DC1}">
      <dgm:prSet/>
      <dgm:spPr/>
      <dgm:t>
        <a:bodyPr/>
        <a:lstStyle/>
        <a:p>
          <a:endParaRPr lang="en-US"/>
        </a:p>
      </dgm:t>
    </dgm:pt>
    <dgm:pt modelId="{0E269CFD-C75F-4BD7-9494-1394D6778C6D}">
      <dgm:prSet/>
      <dgm:spPr/>
      <dgm:t>
        <a:bodyPr/>
        <a:lstStyle/>
        <a:p>
          <a:r>
            <a:rPr lang="ro-RO"/>
            <a:t>Semestrul I 2020: activitate și rezultate</a:t>
          </a:r>
          <a:endParaRPr lang="en-US"/>
        </a:p>
      </dgm:t>
    </dgm:pt>
    <dgm:pt modelId="{B6FA5DD5-4E8E-4C1D-B5A7-3C6C555C45B5}" type="parTrans" cxnId="{38D55F6B-644A-49D0-ACF8-EE2A7109D896}">
      <dgm:prSet/>
      <dgm:spPr/>
      <dgm:t>
        <a:bodyPr/>
        <a:lstStyle/>
        <a:p>
          <a:endParaRPr lang="en-US"/>
        </a:p>
      </dgm:t>
    </dgm:pt>
    <dgm:pt modelId="{E54087B0-83B4-414C-94E3-74B056157849}" type="sibTrans" cxnId="{38D55F6B-644A-49D0-ACF8-EE2A7109D896}">
      <dgm:prSet/>
      <dgm:spPr/>
      <dgm:t>
        <a:bodyPr/>
        <a:lstStyle/>
        <a:p>
          <a:endParaRPr lang="en-US"/>
        </a:p>
      </dgm:t>
    </dgm:pt>
    <dgm:pt modelId="{446DC238-04C1-4476-91F3-A9987324A73A}" type="pres">
      <dgm:prSet presAssocID="{6682E563-A6CF-44DF-B01C-EADAEFFF8168}" presName="Name0" presStyleCnt="0">
        <dgm:presLayoutVars>
          <dgm:chMax val="7"/>
          <dgm:chPref val="7"/>
          <dgm:dir/>
        </dgm:presLayoutVars>
      </dgm:prSet>
      <dgm:spPr/>
    </dgm:pt>
    <dgm:pt modelId="{2AEEF2DF-BED3-4FD0-8EB6-B1910B00E417}" type="pres">
      <dgm:prSet presAssocID="{6682E563-A6CF-44DF-B01C-EADAEFFF8168}" presName="Name1" presStyleCnt="0"/>
      <dgm:spPr/>
    </dgm:pt>
    <dgm:pt modelId="{87CD3742-0C54-4B2C-93BA-F8388CD9EC5D}" type="pres">
      <dgm:prSet presAssocID="{6682E563-A6CF-44DF-B01C-EADAEFFF8168}" presName="cycle" presStyleCnt="0"/>
      <dgm:spPr/>
    </dgm:pt>
    <dgm:pt modelId="{FC6E19E3-A32F-42A6-A8D3-6A9252B740A9}" type="pres">
      <dgm:prSet presAssocID="{6682E563-A6CF-44DF-B01C-EADAEFFF8168}" presName="srcNode" presStyleLbl="node1" presStyleIdx="0" presStyleCnt="3"/>
      <dgm:spPr/>
    </dgm:pt>
    <dgm:pt modelId="{804CDA6A-E448-44DE-88EF-5BF8E5BE3F81}" type="pres">
      <dgm:prSet presAssocID="{6682E563-A6CF-44DF-B01C-EADAEFFF8168}" presName="conn" presStyleLbl="parChTrans1D2" presStyleIdx="0" presStyleCnt="1"/>
      <dgm:spPr/>
    </dgm:pt>
    <dgm:pt modelId="{A0332ABE-EF82-444C-AAE7-5E2D00B40443}" type="pres">
      <dgm:prSet presAssocID="{6682E563-A6CF-44DF-B01C-EADAEFFF8168}" presName="extraNode" presStyleLbl="node1" presStyleIdx="0" presStyleCnt="3"/>
      <dgm:spPr/>
    </dgm:pt>
    <dgm:pt modelId="{AC76EA08-04FC-456E-A520-F8D8109BFB27}" type="pres">
      <dgm:prSet presAssocID="{6682E563-A6CF-44DF-B01C-EADAEFFF8168}" presName="dstNode" presStyleLbl="node1" presStyleIdx="0" presStyleCnt="3"/>
      <dgm:spPr/>
    </dgm:pt>
    <dgm:pt modelId="{D6AFC0E1-B5AD-427F-9E7B-C2FC44F9A9CC}" type="pres">
      <dgm:prSet presAssocID="{A6D8D3B2-E005-4AB6-A94C-D5AB84BBF9C5}" presName="text_1" presStyleLbl="node1" presStyleIdx="0" presStyleCnt="3">
        <dgm:presLayoutVars>
          <dgm:bulletEnabled val="1"/>
        </dgm:presLayoutVars>
      </dgm:prSet>
      <dgm:spPr/>
    </dgm:pt>
    <dgm:pt modelId="{9FB620A4-5898-4328-B78E-4387C480394F}" type="pres">
      <dgm:prSet presAssocID="{A6D8D3B2-E005-4AB6-A94C-D5AB84BBF9C5}" presName="accent_1" presStyleCnt="0"/>
      <dgm:spPr/>
    </dgm:pt>
    <dgm:pt modelId="{3930A2F7-B4AA-4A3C-9385-270F997E7A5B}" type="pres">
      <dgm:prSet presAssocID="{A6D8D3B2-E005-4AB6-A94C-D5AB84BBF9C5}" presName="accentRepeatNode" presStyleLbl="solidFgAcc1" presStyleIdx="0" presStyleCnt="3"/>
      <dgm:spPr/>
    </dgm:pt>
    <dgm:pt modelId="{9D56B5C3-37C2-4AD5-AB6F-F562ACD80FE1}" type="pres">
      <dgm:prSet presAssocID="{F4AD1C8C-0909-41A0-9F8F-128E93C64DAE}" presName="text_2" presStyleLbl="node1" presStyleIdx="1" presStyleCnt="3">
        <dgm:presLayoutVars>
          <dgm:bulletEnabled val="1"/>
        </dgm:presLayoutVars>
      </dgm:prSet>
      <dgm:spPr/>
    </dgm:pt>
    <dgm:pt modelId="{DA076941-9185-4CDA-9BCD-E5EB3C50FEB7}" type="pres">
      <dgm:prSet presAssocID="{F4AD1C8C-0909-41A0-9F8F-128E93C64DAE}" presName="accent_2" presStyleCnt="0"/>
      <dgm:spPr/>
    </dgm:pt>
    <dgm:pt modelId="{77D0BCD3-5B61-4328-9A24-454AE856D9CD}" type="pres">
      <dgm:prSet presAssocID="{F4AD1C8C-0909-41A0-9F8F-128E93C64DAE}" presName="accentRepeatNode" presStyleLbl="solidFgAcc1" presStyleIdx="1" presStyleCnt="3"/>
      <dgm:spPr/>
    </dgm:pt>
    <dgm:pt modelId="{6362D75A-B848-44ED-948F-E444EF716120}" type="pres">
      <dgm:prSet presAssocID="{0E269CFD-C75F-4BD7-9494-1394D6778C6D}" presName="text_3" presStyleLbl="node1" presStyleIdx="2" presStyleCnt="3">
        <dgm:presLayoutVars>
          <dgm:bulletEnabled val="1"/>
        </dgm:presLayoutVars>
      </dgm:prSet>
      <dgm:spPr/>
    </dgm:pt>
    <dgm:pt modelId="{F5946738-92D7-44B6-B8C5-1BD68C6377E2}" type="pres">
      <dgm:prSet presAssocID="{0E269CFD-C75F-4BD7-9494-1394D6778C6D}" presName="accent_3" presStyleCnt="0"/>
      <dgm:spPr/>
    </dgm:pt>
    <dgm:pt modelId="{13C2585D-3ADC-462F-9A3A-3E28DA66C8E9}" type="pres">
      <dgm:prSet presAssocID="{0E269CFD-C75F-4BD7-9494-1394D6778C6D}" presName="accentRepeatNode" presStyleLbl="solidFgAcc1" presStyleIdx="2" presStyleCnt="3"/>
      <dgm:spPr/>
    </dgm:pt>
  </dgm:ptLst>
  <dgm:cxnLst>
    <dgm:cxn modelId="{B810A709-E626-4703-9DF7-9854FE12DB31}" type="presOf" srcId="{A6D8D3B2-E005-4AB6-A94C-D5AB84BBF9C5}" destId="{D6AFC0E1-B5AD-427F-9E7B-C2FC44F9A9CC}" srcOrd="0" destOrd="0" presId="urn:microsoft.com/office/officeart/2008/layout/VerticalCurvedList"/>
    <dgm:cxn modelId="{5723E03C-BCA0-4385-A49E-D35E9844C19A}" type="presOf" srcId="{F4AD1C8C-0909-41A0-9F8F-128E93C64DAE}" destId="{9D56B5C3-37C2-4AD5-AB6F-F562ACD80FE1}" srcOrd="0" destOrd="0" presId="urn:microsoft.com/office/officeart/2008/layout/VerticalCurvedList"/>
    <dgm:cxn modelId="{38D55F6B-644A-49D0-ACF8-EE2A7109D896}" srcId="{6682E563-A6CF-44DF-B01C-EADAEFFF8168}" destId="{0E269CFD-C75F-4BD7-9494-1394D6778C6D}" srcOrd="2" destOrd="0" parTransId="{B6FA5DD5-4E8E-4C1D-B5A7-3C6C555C45B5}" sibTransId="{E54087B0-83B4-414C-94E3-74B056157849}"/>
    <dgm:cxn modelId="{73340D4D-0524-4A25-A3F1-D78E5D0AEFE4}" type="presOf" srcId="{0E269CFD-C75F-4BD7-9494-1394D6778C6D}" destId="{6362D75A-B848-44ED-948F-E444EF716120}" srcOrd="0" destOrd="0" presId="urn:microsoft.com/office/officeart/2008/layout/VerticalCurvedList"/>
    <dgm:cxn modelId="{004CA79A-1757-4935-B29A-023946AB939E}" type="presOf" srcId="{6682E563-A6CF-44DF-B01C-EADAEFFF8168}" destId="{446DC238-04C1-4476-91F3-A9987324A73A}" srcOrd="0" destOrd="0" presId="urn:microsoft.com/office/officeart/2008/layout/VerticalCurvedList"/>
    <dgm:cxn modelId="{880093B7-6B18-42B8-BE91-B790141F4DC1}" srcId="{6682E563-A6CF-44DF-B01C-EADAEFFF8168}" destId="{F4AD1C8C-0909-41A0-9F8F-128E93C64DAE}" srcOrd="1" destOrd="0" parTransId="{F7C95B76-80F0-4225-8B5C-41FF1B2B2648}" sibTransId="{1EB6A0FE-0802-4C3B-9D7C-EC2EEDEBFB8E}"/>
    <dgm:cxn modelId="{4AF911D9-7144-40AC-9489-A704A0485B99}" srcId="{6682E563-A6CF-44DF-B01C-EADAEFFF8168}" destId="{A6D8D3B2-E005-4AB6-A94C-D5AB84BBF9C5}" srcOrd="0" destOrd="0" parTransId="{F20F9DB0-E0DD-42F8-A417-628006A89BCC}" sibTransId="{88A5C93F-2ECB-42F8-9A78-DC117E98B472}"/>
    <dgm:cxn modelId="{9A9E41E8-2940-436A-88CD-CEEA6B24B008}" type="presOf" srcId="{88A5C93F-2ECB-42F8-9A78-DC117E98B472}" destId="{804CDA6A-E448-44DE-88EF-5BF8E5BE3F81}" srcOrd="0" destOrd="0" presId="urn:microsoft.com/office/officeart/2008/layout/VerticalCurvedList"/>
    <dgm:cxn modelId="{CB1072B7-E2E5-45F3-9776-53021FF7FA5F}" type="presParOf" srcId="{446DC238-04C1-4476-91F3-A9987324A73A}" destId="{2AEEF2DF-BED3-4FD0-8EB6-B1910B00E417}" srcOrd="0" destOrd="0" presId="urn:microsoft.com/office/officeart/2008/layout/VerticalCurvedList"/>
    <dgm:cxn modelId="{AC5DF616-6559-49AE-8864-60AADF92BFE2}" type="presParOf" srcId="{2AEEF2DF-BED3-4FD0-8EB6-B1910B00E417}" destId="{87CD3742-0C54-4B2C-93BA-F8388CD9EC5D}" srcOrd="0" destOrd="0" presId="urn:microsoft.com/office/officeart/2008/layout/VerticalCurvedList"/>
    <dgm:cxn modelId="{7DD7ADEC-6AA1-4382-AC4F-99D83E7D17D6}" type="presParOf" srcId="{87CD3742-0C54-4B2C-93BA-F8388CD9EC5D}" destId="{FC6E19E3-A32F-42A6-A8D3-6A9252B740A9}" srcOrd="0" destOrd="0" presId="urn:microsoft.com/office/officeart/2008/layout/VerticalCurvedList"/>
    <dgm:cxn modelId="{999B7280-2741-4BBB-A99C-2558355B849E}" type="presParOf" srcId="{87CD3742-0C54-4B2C-93BA-F8388CD9EC5D}" destId="{804CDA6A-E448-44DE-88EF-5BF8E5BE3F81}" srcOrd="1" destOrd="0" presId="urn:microsoft.com/office/officeart/2008/layout/VerticalCurvedList"/>
    <dgm:cxn modelId="{824F0D72-E7B6-4052-A352-6A4D23E8D54E}" type="presParOf" srcId="{87CD3742-0C54-4B2C-93BA-F8388CD9EC5D}" destId="{A0332ABE-EF82-444C-AAE7-5E2D00B40443}" srcOrd="2" destOrd="0" presId="urn:microsoft.com/office/officeart/2008/layout/VerticalCurvedList"/>
    <dgm:cxn modelId="{34308329-B19F-44E4-87AD-458CE2F4F65B}" type="presParOf" srcId="{87CD3742-0C54-4B2C-93BA-F8388CD9EC5D}" destId="{AC76EA08-04FC-456E-A520-F8D8109BFB27}" srcOrd="3" destOrd="0" presId="urn:microsoft.com/office/officeart/2008/layout/VerticalCurvedList"/>
    <dgm:cxn modelId="{D69D3C3C-4109-48DB-8C01-0A844CC4A7EC}" type="presParOf" srcId="{2AEEF2DF-BED3-4FD0-8EB6-B1910B00E417}" destId="{D6AFC0E1-B5AD-427F-9E7B-C2FC44F9A9CC}" srcOrd="1" destOrd="0" presId="urn:microsoft.com/office/officeart/2008/layout/VerticalCurvedList"/>
    <dgm:cxn modelId="{E478E2F4-AD19-43E7-B1CE-A852602A622F}" type="presParOf" srcId="{2AEEF2DF-BED3-4FD0-8EB6-B1910B00E417}" destId="{9FB620A4-5898-4328-B78E-4387C480394F}" srcOrd="2" destOrd="0" presId="urn:microsoft.com/office/officeart/2008/layout/VerticalCurvedList"/>
    <dgm:cxn modelId="{E0350DE3-E45B-4EC1-9A00-624C24B2F79F}" type="presParOf" srcId="{9FB620A4-5898-4328-B78E-4387C480394F}" destId="{3930A2F7-B4AA-4A3C-9385-270F997E7A5B}" srcOrd="0" destOrd="0" presId="urn:microsoft.com/office/officeart/2008/layout/VerticalCurvedList"/>
    <dgm:cxn modelId="{84782985-297C-48AA-A928-34BB7214C39A}" type="presParOf" srcId="{2AEEF2DF-BED3-4FD0-8EB6-B1910B00E417}" destId="{9D56B5C3-37C2-4AD5-AB6F-F562ACD80FE1}" srcOrd="3" destOrd="0" presId="urn:microsoft.com/office/officeart/2008/layout/VerticalCurvedList"/>
    <dgm:cxn modelId="{5612F466-80AB-47DD-9FCC-15F5CF2B1D6F}" type="presParOf" srcId="{2AEEF2DF-BED3-4FD0-8EB6-B1910B00E417}" destId="{DA076941-9185-4CDA-9BCD-E5EB3C50FEB7}" srcOrd="4" destOrd="0" presId="urn:microsoft.com/office/officeart/2008/layout/VerticalCurvedList"/>
    <dgm:cxn modelId="{F1A1F293-0895-4B27-8380-EAC2CA3858EA}" type="presParOf" srcId="{DA076941-9185-4CDA-9BCD-E5EB3C50FEB7}" destId="{77D0BCD3-5B61-4328-9A24-454AE856D9CD}" srcOrd="0" destOrd="0" presId="urn:microsoft.com/office/officeart/2008/layout/VerticalCurvedList"/>
    <dgm:cxn modelId="{4F04D2E9-F847-4A3B-AA5D-D18C7A9E99FC}" type="presParOf" srcId="{2AEEF2DF-BED3-4FD0-8EB6-B1910B00E417}" destId="{6362D75A-B848-44ED-948F-E444EF716120}" srcOrd="5" destOrd="0" presId="urn:microsoft.com/office/officeart/2008/layout/VerticalCurvedList"/>
    <dgm:cxn modelId="{F9A33670-8733-412F-8CBF-96E28DAF2E8C}" type="presParOf" srcId="{2AEEF2DF-BED3-4FD0-8EB6-B1910B00E417}" destId="{F5946738-92D7-44B6-B8C5-1BD68C6377E2}" srcOrd="6" destOrd="0" presId="urn:microsoft.com/office/officeart/2008/layout/VerticalCurvedList"/>
    <dgm:cxn modelId="{106DD276-20B4-4EAA-A5CA-BD5C9B45EF23}" type="presParOf" srcId="{F5946738-92D7-44B6-B8C5-1BD68C6377E2}" destId="{13C2585D-3ADC-462F-9A3A-3E28DA66C8E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87B3EA7-EC55-400B-9303-9A40D800719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DB7D71D-1BAF-4B8D-A564-5130CA5B5EFC}">
      <dgm:prSet/>
      <dgm:spPr/>
      <dgm:t>
        <a:bodyPr/>
        <a:lstStyle/>
        <a:p>
          <a:r>
            <a:rPr lang="en-US" dirty="0" err="1"/>
            <a:t>Antiinfectioase</a:t>
          </a:r>
          <a:r>
            <a:rPr lang="en-US" dirty="0"/>
            <a:t> </a:t>
          </a:r>
          <a:r>
            <a:rPr lang="en-US" dirty="0" err="1"/>
            <a:t>injectabile</a:t>
          </a:r>
          <a:r>
            <a:rPr lang="en-US" dirty="0"/>
            <a:t> </a:t>
          </a:r>
          <a:r>
            <a:rPr lang="en-US" dirty="0" err="1"/>
            <a:t>si</a:t>
          </a:r>
          <a:r>
            <a:rPr lang="en-US" dirty="0"/>
            <a:t> </a:t>
          </a:r>
          <a:r>
            <a:rPr lang="en-US" dirty="0" err="1"/>
            <a:t>orale</a:t>
          </a:r>
          <a:endParaRPr lang="en-US" dirty="0"/>
        </a:p>
      </dgm:t>
    </dgm:pt>
    <dgm:pt modelId="{9B98B6EF-8ADD-4933-AB0D-C8D8992ACB42}" type="parTrans" cxnId="{2B229442-0CBB-4274-83EC-338400DF5604}">
      <dgm:prSet/>
      <dgm:spPr/>
      <dgm:t>
        <a:bodyPr/>
        <a:lstStyle/>
        <a:p>
          <a:endParaRPr lang="en-US"/>
        </a:p>
      </dgm:t>
    </dgm:pt>
    <dgm:pt modelId="{7A7999C6-0EB4-49C0-AEEC-3572D86E0864}" type="sibTrans" cxnId="{2B229442-0CBB-4274-83EC-338400DF5604}">
      <dgm:prSet/>
      <dgm:spPr/>
      <dgm:t>
        <a:bodyPr/>
        <a:lstStyle/>
        <a:p>
          <a:endParaRPr lang="en-US"/>
        </a:p>
      </dgm:t>
    </dgm:pt>
    <dgm:pt modelId="{013C8AF6-B282-4876-B23C-F416FBDCFA06}">
      <dgm:prSet/>
      <dgm:spPr/>
      <dgm:t>
        <a:bodyPr/>
        <a:lstStyle/>
        <a:p>
          <a:r>
            <a:rPr lang="en-US" dirty="0" err="1"/>
            <a:t>Medicamente</a:t>
          </a:r>
          <a:r>
            <a:rPr lang="en-US" dirty="0"/>
            <a:t> </a:t>
          </a:r>
          <a:r>
            <a:rPr lang="en-US" dirty="0" err="1"/>
            <a:t>topice</a:t>
          </a:r>
          <a:endParaRPr lang="en-US" dirty="0"/>
        </a:p>
      </dgm:t>
    </dgm:pt>
    <dgm:pt modelId="{0A5E8673-5233-4972-8F09-3D9E9735D626}" type="parTrans" cxnId="{99D04013-70E9-4C03-9FEC-C03EC0F5A94B}">
      <dgm:prSet/>
      <dgm:spPr/>
      <dgm:t>
        <a:bodyPr/>
        <a:lstStyle/>
        <a:p>
          <a:endParaRPr lang="en-US"/>
        </a:p>
      </dgm:t>
    </dgm:pt>
    <dgm:pt modelId="{BCC6D35B-F6DC-45F0-8C5F-399F170F933F}" type="sibTrans" cxnId="{99D04013-70E9-4C03-9FEC-C03EC0F5A94B}">
      <dgm:prSet/>
      <dgm:spPr/>
      <dgm:t>
        <a:bodyPr/>
        <a:lstStyle/>
        <a:p>
          <a:endParaRPr lang="en-US"/>
        </a:p>
      </dgm:t>
    </dgm:pt>
    <dgm:pt modelId="{A24BBD96-77F7-4C3D-A060-41257F6FB3B7}">
      <dgm:prSet/>
      <dgm:spPr/>
      <dgm:t>
        <a:bodyPr/>
        <a:lstStyle/>
        <a:p>
          <a:r>
            <a:rPr lang="en-US" dirty="0" err="1"/>
            <a:t>Nutriensa</a:t>
          </a:r>
          <a:endParaRPr lang="en-US" dirty="0"/>
        </a:p>
      </dgm:t>
    </dgm:pt>
    <dgm:pt modelId="{205C5E94-8855-4D30-8A82-024177AA8876}" type="parTrans" cxnId="{F7746565-077B-4D2A-A4FD-D4EE6525026D}">
      <dgm:prSet/>
      <dgm:spPr/>
      <dgm:t>
        <a:bodyPr/>
        <a:lstStyle/>
        <a:p>
          <a:endParaRPr lang="en-US"/>
        </a:p>
      </dgm:t>
    </dgm:pt>
    <dgm:pt modelId="{F574D27E-B74D-40F3-B0EE-902FC94D1550}" type="sibTrans" cxnId="{F7746565-077B-4D2A-A4FD-D4EE6525026D}">
      <dgm:prSet/>
      <dgm:spPr/>
      <dgm:t>
        <a:bodyPr/>
        <a:lstStyle/>
        <a:p>
          <a:endParaRPr lang="en-US"/>
        </a:p>
      </dgm:t>
    </dgm:pt>
    <dgm:pt modelId="{FBE4FC08-F266-4103-B72F-DE15B8C2B874}">
      <dgm:prSet/>
      <dgm:spPr/>
      <dgm:t>
        <a:bodyPr/>
        <a:lstStyle/>
        <a:p>
          <a:r>
            <a:rPr lang="en-US"/>
            <a:t>Sănătatea femeii</a:t>
          </a:r>
        </a:p>
      </dgm:t>
    </dgm:pt>
    <dgm:pt modelId="{4014AC1A-1A26-46FE-9BC0-6E9452FD0A50}" type="parTrans" cxnId="{55A102C3-826E-4D64-847A-F26F302E3E44}">
      <dgm:prSet/>
      <dgm:spPr/>
      <dgm:t>
        <a:bodyPr/>
        <a:lstStyle/>
        <a:p>
          <a:endParaRPr lang="en-US"/>
        </a:p>
      </dgm:t>
    </dgm:pt>
    <dgm:pt modelId="{5CA43821-DB95-45ED-8497-56DA1B1C007C}" type="sibTrans" cxnId="{55A102C3-826E-4D64-847A-F26F302E3E44}">
      <dgm:prSet/>
      <dgm:spPr/>
      <dgm:t>
        <a:bodyPr/>
        <a:lstStyle/>
        <a:p>
          <a:endParaRPr lang="en-US"/>
        </a:p>
      </dgm:t>
    </dgm:pt>
    <dgm:pt modelId="{C7A0AC8B-C8E6-4801-84B2-B4220A6088AE}">
      <dgm:prSet/>
      <dgm:spPr/>
      <dgm:t>
        <a:bodyPr/>
        <a:lstStyle/>
        <a:p>
          <a:r>
            <a:rPr lang="en-US"/>
            <a:t>Cardiovasculare</a:t>
          </a:r>
        </a:p>
      </dgm:t>
    </dgm:pt>
    <dgm:pt modelId="{9CC2DB0B-8C26-4BD3-8BFA-79A822F16FB2}" type="parTrans" cxnId="{C4DF98A3-6BBA-47FD-8ED2-036D9091FD1D}">
      <dgm:prSet/>
      <dgm:spPr/>
      <dgm:t>
        <a:bodyPr/>
        <a:lstStyle/>
        <a:p>
          <a:endParaRPr lang="en-US"/>
        </a:p>
      </dgm:t>
    </dgm:pt>
    <dgm:pt modelId="{80FAFE9D-3591-4AA7-9619-BE3C323E9CA8}" type="sibTrans" cxnId="{C4DF98A3-6BBA-47FD-8ED2-036D9091FD1D}">
      <dgm:prSet/>
      <dgm:spPr/>
      <dgm:t>
        <a:bodyPr/>
        <a:lstStyle/>
        <a:p>
          <a:endParaRPr lang="en-US"/>
        </a:p>
      </dgm:t>
    </dgm:pt>
    <dgm:pt modelId="{199C8C9C-E56E-4A5C-B7BE-136C6F18BD8D}">
      <dgm:prSet/>
      <dgm:spPr/>
      <dgm:t>
        <a:bodyPr/>
        <a:lstStyle/>
        <a:p>
          <a:r>
            <a:rPr lang="en-US" dirty="0" err="1"/>
            <a:t>Solutii</a:t>
          </a:r>
          <a:r>
            <a:rPr lang="en-US" baseline="0" dirty="0"/>
            <a:t> sterile </a:t>
          </a:r>
          <a:endParaRPr lang="en-US" dirty="0"/>
        </a:p>
      </dgm:t>
    </dgm:pt>
    <dgm:pt modelId="{B21E2417-376D-4500-B40B-CBAFF312A308}" type="parTrans" cxnId="{CD85A1CA-2277-4601-92A6-FAA792AA43C5}">
      <dgm:prSet/>
      <dgm:spPr/>
      <dgm:t>
        <a:bodyPr/>
        <a:lstStyle/>
        <a:p>
          <a:endParaRPr lang="en-US"/>
        </a:p>
      </dgm:t>
    </dgm:pt>
    <dgm:pt modelId="{AB304506-9E09-47CA-BBBC-9F6ACFA6CA86}" type="sibTrans" cxnId="{CD85A1CA-2277-4601-92A6-FAA792AA43C5}">
      <dgm:prSet/>
      <dgm:spPr/>
      <dgm:t>
        <a:bodyPr/>
        <a:lstStyle/>
        <a:p>
          <a:endParaRPr lang="en-US"/>
        </a:p>
      </dgm:t>
    </dgm:pt>
    <dgm:pt modelId="{201B8E1C-AC0A-4B7B-9A3F-A54CE86FA2B9}" type="pres">
      <dgm:prSet presAssocID="{287B3EA7-EC55-400B-9303-9A40D8007196}" presName="Name0" presStyleCnt="0">
        <dgm:presLayoutVars>
          <dgm:chMax val="7"/>
          <dgm:chPref val="7"/>
          <dgm:dir/>
        </dgm:presLayoutVars>
      </dgm:prSet>
      <dgm:spPr/>
    </dgm:pt>
    <dgm:pt modelId="{3D2DDF63-654E-4AA3-9552-7FEFF6F0F524}" type="pres">
      <dgm:prSet presAssocID="{287B3EA7-EC55-400B-9303-9A40D8007196}" presName="Name1" presStyleCnt="0"/>
      <dgm:spPr/>
    </dgm:pt>
    <dgm:pt modelId="{CC0CF072-A812-41C2-8A70-765E66C84A85}" type="pres">
      <dgm:prSet presAssocID="{287B3EA7-EC55-400B-9303-9A40D8007196}" presName="cycle" presStyleCnt="0"/>
      <dgm:spPr/>
    </dgm:pt>
    <dgm:pt modelId="{D958E6C8-E73A-4C68-8B3C-CF57B733001F}" type="pres">
      <dgm:prSet presAssocID="{287B3EA7-EC55-400B-9303-9A40D8007196}" presName="srcNode" presStyleLbl="node1" presStyleIdx="0" presStyleCnt="6"/>
      <dgm:spPr/>
    </dgm:pt>
    <dgm:pt modelId="{9FD3C51D-FEFC-43F7-AE04-39DBB02ADA01}" type="pres">
      <dgm:prSet presAssocID="{287B3EA7-EC55-400B-9303-9A40D8007196}" presName="conn" presStyleLbl="parChTrans1D2" presStyleIdx="0" presStyleCnt="1"/>
      <dgm:spPr/>
    </dgm:pt>
    <dgm:pt modelId="{5E613177-3F21-44A2-B510-9B7F5F74B561}" type="pres">
      <dgm:prSet presAssocID="{287B3EA7-EC55-400B-9303-9A40D8007196}" presName="extraNode" presStyleLbl="node1" presStyleIdx="0" presStyleCnt="6"/>
      <dgm:spPr/>
    </dgm:pt>
    <dgm:pt modelId="{6DF2C82B-4AA6-4C86-8291-0B337D336FEF}" type="pres">
      <dgm:prSet presAssocID="{287B3EA7-EC55-400B-9303-9A40D8007196}" presName="dstNode" presStyleLbl="node1" presStyleIdx="0" presStyleCnt="6"/>
      <dgm:spPr/>
    </dgm:pt>
    <dgm:pt modelId="{7CD101BF-4A79-4EE6-9C0D-2B2728EC13FB}" type="pres">
      <dgm:prSet presAssocID="{5DB7D71D-1BAF-4B8D-A564-5130CA5B5EFC}" presName="text_1" presStyleLbl="node1" presStyleIdx="0" presStyleCnt="6">
        <dgm:presLayoutVars>
          <dgm:bulletEnabled val="1"/>
        </dgm:presLayoutVars>
      </dgm:prSet>
      <dgm:spPr/>
    </dgm:pt>
    <dgm:pt modelId="{DA7F4838-7B8C-4B09-BEB8-F51576ECB090}" type="pres">
      <dgm:prSet presAssocID="{5DB7D71D-1BAF-4B8D-A564-5130CA5B5EFC}" presName="accent_1" presStyleCnt="0"/>
      <dgm:spPr/>
    </dgm:pt>
    <dgm:pt modelId="{72C705DF-4F2C-45DB-845F-2EF38444DBE7}" type="pres">
      <dgm:prSet presAssocID="{5DB7D71D-1BAF-4B8D-A564-5130CA5B5EFC}" presName="accentRepeatNode" presStyleLbl="solidFgAcc1" presStyleIdx="0" presStyleCnt="6"/>
      <dgm:spPr/>
    </dgm:pt>
    <dgm:pt modelId="{914A59BD-0B1F-4A8C-9B87-D58228B0F9B1}" type="pres">
      <dgm:prSet presAssocID="{013C8AF6-B282-4876-B23C-F416FBDCFA06}" presName="text_2" presStyleLbl="node1" presStyleIdx="1" presStyleCnt="6">
        <dgm:presLayoutVars>
          <dgm:bulletEnabled val="1"/>
        </dgm:presLayoutVars>
      </dgm:prSet>
      <dgm:spPr/>
    </dgm:pt>
    <dgm:pt modelId="{B9408FB0-609B-4C7F-8652-8C7CD2DD7893}" type="pres">
      <dgm:prSet presAssocID="{013C8AF6-B282-4876-B23C-F416FBDCFA06}" presName="accent_2" presStyleCnt="0"/>
      <dgm:spPr/>
    </dgm:pt>
    <dgm:pt modelId="{CD50FCCB-B38E-48E9-91A8-6DD4E6C3AEEB}" type="pres">
      <dgm:prSet presAssocID="{013C8AF6-B282-4876-B23C-F416FBDCFA06}" presName="accentRepeatNode" presStyleLbl="solidFgAcc1" presStyleIdx="1" presStyleCnt="6"/>
      <dgm:spPr/>
    </dgm:pt>
    <dgm:pt modelId="{0DE0B7A7-8DF0-4BE4-9C7D-233C87583720}" type="pres">
      <dgm:prSet presAssocID="{A24BBD96-77F7-4C3D-A060-41257F6FB3B7}" presName="text_3" presStyleLbl="node1" presStyleIdx="2" presStyleCnt="6" custLinFactNeighborX="1202" custLinFactNeighborY="6601">
        <dgm:presLayoutVars>
          <dgm:bulletEnabled val="1"/>
        </dgm:presLayoutVars>
      </dgm:prSet>
      <dgm:spPr/>
    </dgm:pt>
    <dgm:pt modelId="{923BD1CD-F8BD-4E9D-8F95-71103C10F6BA}" type="pres">
      <dgm:prSet presAssocID="{A24BBD96-77F7-4C3D-A060-41257F6FB3B7}" presName="accent_3" presStyleCnt="0"/>
      <dgm:spPr/>
    </dgm:pt>
    <dgm:pt modelId="{6DACAF96-0536-4CA0-B41C-FA2A931E1FB3}" type="pres">
      <dgm:prSet presAssocID="{A24BBD96-77F7-4C3D-A060-41257F6FB3B7}" presName="accentRepeatNode" presStyleLbl="solidFgAcc1" presStyleIdx="2" presStyleCnt="6"/>
      <dgm:spPr/>
    </dgm:pt>
    <dgm:pt modelId="{01939E11-7177-4FF1-BA82-7921CDB42F58}" type="pres">
      <dgm:prSet presAssocID="{FBE4FC08-F266-4103-B72F-DE15B8C2B874}" presName="text_4" presStyleLbl="node1" presStyleIdx="3" presStyleCnt="6">
        <dgm:presLayoutVars>
          <dgm:bulletEnabled val="1"/>
        </dgm:presLayoutVars>
      </dgm:prSet>
      <dgm:spPr/>
    </dgm:pt>
    <dgm:pt modelId="{B693935A-4B9B-4F79-BE78-E4633CD4AB56}" type="pres">
      <dgm:prSet presAssocID="{FBE4FC08-F266-4103-B72F-DE15B8C2B874}" presName="accent_4" presStyleCnt="0"/>
      <dgm:spPr/>
    </dgm:pt>
    <dgm:pt modelId="{CC5A7FA4-FE58-4CA9-BB3D-3504594C2DEE}" type="pres">
      <dgm:prSet presAssocID="{FBE4FC08-F266-4103-B72F-DE15B8C2B874}" presName="accentRepeatNode" presStyleLbl="solidFgAcc1" presStyleIdx="3" presStyleCnt="6"/>
      <dgm:spPr/>
    </dgm:pt>
    <dgm:pt modelId="{0542900F-F352-4B04-934B-9921595F077B}" type="pres">
      <dgm:prSet presAssocID="{C7A0AC8B-C8E6-4801-84B2-B4220A6088AE}" presName="text_5" presStyleLbl="node1" presStyleIdx="4" presStyleCnt="6">
        <dgm:presLayoutVars>
          <dgm:bulletEnabled val="1"/>
        </dgm:presLayoutVars>
      </dgm:prSet>
      <dgm:spPr/>
    </dgm:pt>
    <dgm:pt modelId="{B768DB85-785A-445D-85AB-888769858D10}" type="pres">
      <dgm:prSet presAssocID="{C7A0AC8B-C8E6-4801-84B2-B4220A6088AE}" presName="accent_5" presStyleCnt="0"/>
      <dgm:spPr/>
    </dgm:pt>
    <dgm:pt modelId="{C53F65D8-DF35-4815-B70D-A8BA1A0AF46F}" type="pres">
      <dgm:prSet presAssocID="{C7A0AC8B-C8E6-4801-84B2-B4220A6088AE}" presName="accentRepeatNode" presStyleLbl="solidFgAcc1" presStyleIdx="4" presStyleCnt="6"/>
      <dgm:spPr/>
    </dgm:pt>
    <dgm:pt modelId="{30B1422E-311D-436D-AD08-ED172F7239FD}" type="pres">
      <dgm:prSet presAssocID="{199C8C9C-E56E-4A5C-B7BE-136C6F18BD8D}" presName="text_6" presStyleLbl="node1" presStyleIdx="5" presStyleCnt="6">
        <dgm:presLayoutVars>
          <dgm:bulletEnabled val="1"/>
        </dgm:presLayoutVars>
      </dgm:prSet>
      <dgm:spPr/>
    </dgm:pt>
    <dgm:pt modelId="{1DA38871-DD73-4455-8A94-842A7F4CA46C}" type="pres">
      <dgm:prSet presAssocID="{199C8C9C-E56E-4A5C-B7BE-136C6F18BD8D}" presName="accent_6" presStyleCnt="0"/>
      <dgm:spPr/>
    </dgm:pt>
    <dgm:pt modelId="{0051742A-0241-489E-85FF-D07FF5678122}" type="pres">
      <dgm:prSet presAssocID="{199C8C9C-E56E-4A5C-B7BE-136C6F18BD8D}" presName="accentRepeatNode" presStyleLbl="solidFgAcc1" presStyleIdx="5" presStyleCnt="6"/>
      <dgm:spPr/>
    </dgm:pt>
  </dgm:ptLst>
  <dgm:cxnLst>
    <dgm:cxn modelId="{AEDF8208-D8AA-4C3F-8690-3DC0EE917D5B}" type="presOf" srcId="{A24BBD96-77F7-4C3D-A060-41257F6FB3B7}" destId="{0DE0B7A7-8DF0-4BE4-9C7D-233C87583720}" srcOrd="0" destOrd="0" presId="urn:microsoft.com/office/officeart/2008/layout/VerticalCurvedList"/>
    <dgm:cxn modelId="{99D04013-70E9-4C03-9FEC-C03EC0F5A94B}" srcId="{287B3EA7-EC55-400B-9303-9A40D8007196}" destId="{013C8AF6-B282-4876-B23C-F416FBDCFA06}" srcOrd="1" destOrd="0" parTransId="{0A5E8673-5233-4972-8F09-3D9E9735D626}" sibTransId="{BCC6D35B-F6DC-45F0-8C5F-399F170F933F}"/>
    <dgm:cxn modelId="{E713D63F-3528-4DDD-AB40-DDACA0A58566}" type="presOf" srcId="{287B3EA7-EC55-400B-9303-9A40D8007196}" destId="{201B8E1C-AC0A-4B7B-9A3F-A54CE86FA2B9}" srcOrd="0" destOrd="0" presId="urn:microsoft.com/office/officeart/2008/layout/VerticalCurvedList"/>
    <dgm:cxn modelId="{2B229442-0CBB-4274-83EC-338400DF5604}" srcId="{287B3EA7-EC55-400B-9303-9A40D8007196}" destId="{5DB7D71D-1BAF-4B8D-A564-5130CA5B5EFC}" srcOrd="0" destOrd="0" parTransId="{9B98B6EF-8ADD-4933-AB0D-C8D8992ACB42}" sibTransId="{7A7999C6-0EB4-49C0-AEEC-3572D86E0864}"/>
    <dgm:cxn modelId="{F7746565-077B-4D2A-A4FD-D4EE6525026D}" srcId="{287B3EA7-EC55-400B-9303-9A40D8007196}" destId="{A24BBD96-77F7-4C3D-A060-41257F6FB3B7}" srcOrd="2" destOrd="0" parTransId="{205C5E94-8855-4D30-8A82-024177AA8876}" sibTransId="{F574D27E-B74D-40F3-B0EE-902FC94D1550}"/>
    <dgm:cxn modelId="{CC8AF283-4112-4B9D-AD3C-2756AF7E73BC}" type="presOf" srcId="{013C8AF6-B282-4876-B23C-F416FBDCFA06}" destId="{914A59BD-0B1F-4A8C-9B87-D58228B0F9B1}" srcOrd="0" destOrd="0" presId="urn:microsoft.com/office/officeart/2008/layout/VerticalCurvedList"/>
    <dgm:cxn modelId="{169CE488-DF12-498A-A1D7-E9B6E4DFD403}" type="presOf" srcId="{199C8C9C-E56E-4A5C-B7BE-136C6F18BD8D}" destId="{30B1422E-311D-436D-AD08-ED172F7239FD}" srcOrd="0" destOrd="0" presId="urn:microsoft.com/office/officeart/2008/layout/VerticalCurvedList"/>
    <dgm:cxn modelId="{1ED44C92-10AA-4537-B294-FA869D752E45}" type="presOf" srcId="{5DB7D71D-1BAF-4B8D-A564-5130CA5B5EFC}" destId="{7CD101BF-4A79-4EE6-9C0D-2B2728EC13FB}" srcOrd="0" destOrd="0" presId="urn:microsoft.com/office/officeart/2008/layout/VerticalCurvedList"/>
    <dgm:cxn modelId="{C4DF98A3-6BBA-47FD-8ED2-036D9091FD1D}" srcId="{287B3EA7-EC55-400B-9303-9A40D8007196}" destId="{C7A0AC8B-C8E6-4801-84B2-B4220A6088AE}" srcOrd="4" destOrd="0" parTransId="{9CC2DB0B-8C26-4BD3-8BFA-79A822F16FB2}" sibTransId="{80FAFE9D-3591-4AA7-9619-BE3C323E9CA8}"/>
    <dgm:cxn modelId="{A72337B3-3C47-4E8A-B105-D54C3448E9DF}" type="presOf" srcId="{C7A0AC8B-C8E6-4801-84B2-B4220A6088AE}" destId="{0542900F-F352-4B04-934B-9921595F077B}" srcOrd="0" destOrd="0" presId="urn:microsoft.com/office/officeart/2008/layout/VerticalCurvedList"/>
    <dgm:cxn modelId="{6BB715BA-5E20-429D-B9E7-E1209914B871}" type="presOf" srcId="{FBE4FC08-F266-4103-B72F-DE15B8C2B874}" destId="{01939E11-7177-4FF1-BA82-7921CDB42F58}" srcOrd="0" destOrd="0" presId="urn:microsoft.com/office/officeart/2008/layout/VerticalCurvedList"/>
    <dgm:cxn modelId="{55A102C3-826E-4D64-847A-F26F302E3E44}" srcId="{287B3EA7-EC55-400B-9303-9A40D8007196}" destId="{FBE4FC08-F266-4103-B72F-DE15B8C2B874}" srcOrd="3" destOrd="0" parTransId="{4014AC1A-1A26-46FE-9BC0-6E9452FD0A50}" sibTransId="{5CA43821-DB95-45ED-8497-56DA1B1C007C}"/>
    <dgm:cxn modelId="{CD85A1CA-2277-4601-92A6-FAA792AA43C5}" srcId="{287B3EA7-EC55-400B-9303-9A40D8007196}" destId="{199C8C9C-E56E-4A5C-B7BE-136C6F18BD8D}" srcOrd="5" destOrd="0" parTransId="{B21E2417-376D-4500-B40B-CBAFF312A308}" sibTransId="{AB304506-9E09-47CA-BBBC-9F6ACFA6CA86}"/>
    <dgm:cxn modelId="{D4F39AD5-E855-4A48-9C3B-5E8136CD0C6B}" type="presOf" srcId="{7A7999C6-0EB4-49C0-AEEC-3572D86E0864}" destId="{9FD3C51D-FEFC-43F7-AE04-39DBB02ADA01}" srcOrd="0" destOrd="0" presId="urn:microsoft.com/office/officeart/2008/layout/VerticalCurvedList"/>
    <dgm:cxn modelId="{8A35B74D-54F3-445D-B07A-DB03F481CF82}" type="presParOf" srcId="{201B8E1C-AC0A-4B7B-9A3F-A54CE86FA2B9}" destId="{3D2DDF63-654E-4AA3-9552-7FEFF6F0F524}" srcOrd="0" destOrd="0" presId="urn:microsoft.com/office/officeart/2008/layout/VerticalCurvedList"/>
    <dgm:cxn modelId="{6F1E1188-493E-4F66-8DD8-7547266AE9B7}" type="presParOf" srcId="{3D2DDF63-654E-4AA3-9552-7FEFF6F0F524}" destId="{CC0CF072-A812-41C2-8A70-765E66C84A85}" srcOrd="0" destOrd="0" presId="urn:microsoft.com/office/officeart/2008/layout/VerticalCurvedList"/>
    <dgm:cxn modelId="{D8A14D1C-B2D5-452F-A646-970D3970DEA0}" type="presParOf" srcId="{CC0CF072-A812-41C2-8A70-765E66C84A85}" destId="{D958E6C8-E73A-4C68-8B3C-CF57B733001F}" srcOrd="0" destOrd="0" presId="urn:microsoft.com/office/officeart/2008/layout/VerticalCurvedList"/>
    <dgm:cxn modelId="{4FA54636-2972-4D34-A654-C0A401AB4FD4}" type="presParOf" srcId="{CC0CF072-A812-41C2-8A70-765E66C84A85}" destId="{9FD3C51D-FEFC-43F7-AE04-39DBB02ADA01}" srcOrd="1" destOrd="0" presId="urn:microsoft.com/office/officeart/2008/layout/VerticalCurvedList"/>
    <dgm:cxn modelId="{940AA3E8-B12A-4BD6-805D-05065DAECCDD}" type="presParOf" srcId="{CC0CF072-A812-41C2-8A70-765E66C84A85}" destId="{5E613177-3F21-44A2-B510-9B7F5F74B561}" srcOrd="2" destOrd="0" presId="urn:microsoft.com/office/officeart/2008/layout/VerticalCurvedList"/>
    <dgm:cxn modelId="{C8019F89-125B-4BC3-BF1B-5D09FE034B84}" type="presParOf" srcId="{CC0CF072-A812-41C2-8A70-765E66C84A85}" destId="{6DF2C82B-4AA6-4C86-8291-0B337D336FEF}" srcOrd="3" destOrd="0" presId="urn:microsoft.com/office/officeart/2008/layout/VerticalCurvedList"/>
    <dgm:cxn modelId="{BC127102-BFA9-474F-BF94-5B1E8D90F409}" type="presParOf" srcId="{3D2DDF63-654E-4AA3-9552-7FEFF6F0F524}" destId="{7CD101BF-4A79-4EE6-9C0D-2B2728EC13FB}" srcOrd="1" destOrd="0" presId="urn:microsoft.com/office/officeart/2008/layout/VerticalCurvedList"/>
    <dgm:cxn modelId="{BA1F001D-5E71-42F5-A1E0-CC47C43353FD}" type="presParOf" srcId="{3D2DDF63-654E-4AA3-9552-7FEFF6F0F524}" destId="{DA7F4838-7B8C-4B09-BEB8-F51576ECB090}" srcOrd="2" destOrd="0" presId="urn:microsoft.com/office/officeart/2008/layout/VerticalCurvedList"/>
    <dgm:cxn modelId="{29410AD6-FD21-475F-9BE6-F52E42FD8DD8}" type="presParOf" srcId="{DA7F4838-7B8C-4B09-BEB8-F51576ECB090}" destId="{72C705DF-4F2C-45DB-845F-2EF38444DBE7}" srcOrd="0" destOrd="0" presId="urn:microsoft.com/office/officeart/2008/layout/VerticalCurvedList"/>
    <dgm:cxn modelId="{E55D135E-6082-45F2-94BD-2AF67DFC9259}" type="presParOf" srcId="{3D2DDF63-654E-4AA3-9552-7FEFF6F0F524}" destId="{914A59BD-0B1F-4A8C-9B87-D58228B0F9B1}" srcOrd="3" destOrd="0" presId="urn:microsoft.com/office/officeart/2008/layout/VerticalCurvedList"/>
    <dgm:cxn modelId="{8EA10388-DE02-4876-809F-DA85A698CC0A}" type="presParOf" srcId="{3D2DDF63-654E-4AA3-9552-7FEFF6F0F524}" destId="{B9408FB0-609B-4C7F-8652-8C7CD2DD7893}" srcOrd="4" destOrd="0" presId="urn:microsoft.com/office/officeart/2008/layout/VerticalCurvedList"/>
    <dgm:cxn modelId="{78CAA45C-C1C8-4A98-9111-BEF700276148}" type="presParOf" srcId="{B9408FB0-609B-4C7F-8652-8C7CD2DD7893}" destId="{CD50FCCB-B38E-48E9-91A8-6DD4E6C3AEEB}" srcOrd="0" destOrd="0" presId="urn:microsoft.com/office/officeart/2008/layout/VerticalCurvedList"/>
    <dgm:cxn modelId="{B5D882AA-26B8-4D6D-942A-80FAB1380213}" type="presParOf" srcId="{3D2DDF63-654E-4AA3-9552-7FEFF6F0F524}" destId="{0DE0B7A7-8DF0-4BE4-9C7D-233C87583720}" srcOrd="5" destOrd="0" presId="urn:microsoft.com/office/officeart/2008/layout/VerticalCurvedList"/>
    <dgm:cxn modelId="{8006E2AB-C0C8-4275-835A-43EDF7E70ACB}" type="presParOf" srcId="{3D2DDF63-654E-4AA3-9552-7FEFF6F0F524}" destId="{923BD1CD-F8BD-4E9D-8F95-71103C10F6BA}" srcOrd="6" destOrd="0" presId="urn:microsoft.com/office/officeart/2008/layout/VerticalCurvedList"/>
    <dgm:cxn modelId="{74C3F612-128F-44DC-8ED0-4CB120DFE329}" type="presParOf" srcId="{923BD1CD-F8BD-4E9D-8F95-71103C10F6BA}" destId="{6DACAF96-0536-4CA0-B41C-FA2A931E1FB3}" srcOrd="0" destOrd="0" presId="urn:microsoft.com/office/officeart/2008/layout/VerticalCurvedList"/>
    <dgm:cxn modelId="{E331B39E-E9E8-4F30-BAF5-C564EB502A73}" type="presParOf" srcId="{3D2DDF63-654E-4AA3-9552-7FEFF6F0F524}" destId="{01939E11-7177-4FF1-BA82-7921CDB42F58}" srcOrd="7" destOrd="0" presId="urn:microsoft.com/office/officeart/2008/layout/VerticalCurvedList"/>
    <dgm:cxn modelId="{435B489A-87C1-4813-93E9-C8C272ADBA30}" type="presParOf" srcId="{3D2DDF63-654E-4AA3-9552-7FEFF6F0F524}" destId="{B693935A-4B9B-4F79-BE78-E4633CD4AB56}" srcOrd="8" destOrd="0" presId="urn:microsoft.com/office/officeart/2008/layout/VerticalCurvedList"/>
    <dgm:cxn modelId="{3009DD7E-316A-4127-ABD5-1860901DF3BF}" type="presParOf" srcId="{B693935A-4B9B-4F79-BE78-E4633CD4AB56}" destId="{CC5A7FA4-FE58-4CA9-BB3D-3504594C2DEE}" srcOrd="0" destOrd="0" presId="urn:microsoft.com/office/officeart/2008/layout/VerticalCurvedList"/>
    <dgm:cxn modelId="{08D6A610-37A0-4311-9FAB-FAB722F6B43B}" type="presParOf" srcId="{3D2DDF63-654E-4AA3-9552-7FEFF6F0F524}" destId="{0542900F-F352-4B04-934B-9921595F077B}" srcOrd="9" destOrd="0" presId="urn:microsoft.com/office/officeart/2008/layout/VerticalCurvedList"/>
    <dgm:cxn modelId="{86E35429-8888-4300-9A4B-4D762D296834}" type="presParOf" srcId="{3D2DDF63-654E-4AA3-9552-7FEFF6F0F524}" destId="{B768DB85-785A-445D-85AB-888769858D10}" srcOrd="10" destOrd="0" presId="urn:microsoft.com/office/officeart/2008/layout/VerticalCurvedList"/>
    <dgm:cxn modelId="{C90CD3B0-9120-473D-81FF-9AC6591251E6}" type="presParOf" srcId="{B768DB85-785A-445D-85AB-888769858D10}" destId="{C53F65D8-DF35-4815-B70D-A8BA1A0AF46F}" srcOrd="0" destOrd="0" presId="urn:microsoft.com/office/officeart/2008/layout/VerticalCurvedList"/>
    <dgm:cxn modelId="{BC183901-3DCD-4B67-A920-0F94611A4699}" type="presParOf" srcId="{3D2DDF63-654E-4AA3-9552-7FEFF6F0F524}" destId="{30B1422E-311D-436D-AD08-ED172F7239FD}" srcOrd="11" destOrd="0" presId="urn:microsoft.com/office/officeart/2008/layout/VerticalCurvedList"/>
    <dgm:cxn modelId="{C287E8F0-4655-41EB-BD5E-1445C28713B7}" type="presParOf" srcId="{3D2DDF63-654E-4AA3-9552-7FEFF6F0F524}" destId="{1DA38871-DD73-4455-8A94-842A7F4CA46C}" srcOrd="12" destOrd="0" presId="urn:microsoft.com/office/officeart/2008/layout/VerticalCurvedList"/>
    <dgm:cxn modelId="{32D41259-96E1-4027-B2E7-9ABC4037D2B7}" type="presParOf" srcId="{1DA38871-DD73-4455-8A94-842A7F4CA46C}" destId="{0051742A-0241-489E-85FF-D07FF567812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7E6E9BB-9078-4D16-8D21-007C23F24C2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2EBE7CC-DCD8-43F0-A819-531D026095C1}">
      <dgm:prSet/>
      <dgm:spPr/>
      <dgm:t>
        <a:bodyPr/>
        <a:lstStyle/>
        <a:p>
          <a:r>
            <a:rPr lang="it-IT"/>
            <a:t>Susținerea dezvolt</a:t>
          </a:r>
          <a:r>
            <a:rPr lang="ro-RO"/>
            <a:t>ării profesionale</a:t>
          </a:r>
          <a:endParaRPr lang="en-US"/>
        </a:p>
      </dgm:t>
    </dgm:pt>
    <dgm:pt modelId="{0A838D95-DFBE-4268-9435-54DE474F890E}" type="parTrans" cxnId="{5DED5F18-256D-4C60-B164-87E3F5BF891B}">
      <dgm:prSet/>
      <dgm:spPr/>
      <dgm:t>
        <a:bodyPr/>
        <a:lstStyle/>
        <a:p>
          <a:endParaRPr lang="en-US"/>
        </a:p>
      </dgm:t>
    </dgm:pt>
    <dgm:pt modelId="{97722ECB-E006-42F0-9B89-7D60856C85C4}" type="sibTrans" cxnId="{5DED5F18-256D-4C60-B164-87E3F5BF891B}">
      <dgm:prSet/>
      <dgm:spPr/>
      <dgm:t>
        <a:bodyPr/>
        <a:lstStyle/>
        <a:p>
          <a:endParaRPr lang="en-US"/>
        </a:p>
      </dgm:t>
    </dgm:pt>
    <dgm:pt modelId="{AFAE95FC-1B73-4CC6-9526-F9B1CD566566}">
      <dgm:prSet/>
      <dgm:spPr/>
      <dgm:t>
        <a:bodyPr/>
        <a:lstStyle/>
        <a:p>
          <a:r>
            <a:rPr lang="en-US"/>
            <a:t>Structură echilibrată de personal</a:t>
          </a:r>
        </a:p>
      </dgm:t>
    </dgm:pt>
    <dgm:pt modelId="{E85E3AFB-FDC3-4643-9E28-9E464E1C69C3}" type="parTrans" cxnId="{13DF2647-E9C1-4536-A865-16525C21EDC9}">
      <dgm:prSet/>
      <dgm:spPr/>
      <dgm:t>
        <a:bodyPr/>
        <a:lstStyle/>
        <a:p>
          <a:endParaRPr lang="en-US"/>
        </a:p>
      </dgm:t>
    </dgm:pt>
    <dgm:pt modelId="{C0004F7C-4B46-4FF3-B1A9-FA7D6B242912}" type="sibTrans" cxnId="{13DF2647-E9C1-4536-A865-16525C21EDC9}">
      <dgm:prSet/>
      <dgm:spPr/>
      <dgm:t>
        <a:bodyPr/>
        <a:lstStyle/>
        <a:p>
          <a:endParaRPr lang="en-US"/>
        </a:p>
      </dgm:t>
    </dgm:pt>
    <dgm:pt modelId="{AD15E5D3-E77B-41B4-8A4C-5659756E2B4F}">
      <dgm:prSet/>
      <dgm:spPr/>
      <dgm:t>
        <a:bodyPr/>
        <a:lstStyle/>
        <a:p>
          <a:r>
            <a:rPr lang="en-US"/>
            <a:t>Îmbunătățirea climatului organizațional</a:t>
          </a:r>
        </a:p>
      </dgm:t>
    </dgm:pt>
    <dgm:pt modelId="{63E70343-6AAE-4EBA-BA20-6807433E981C}" type="parTrans" cxnId="{A3B5B2C7-DCE0-49B6-AE26-5314ED6BB34B}">
      <dgm:prSet/>
      <dgm:spPr/>
      <dgm:t>
        <a:bodyPr/>
        <a:lstStyle/>
        <a:p>
          <a:endParaRPr lang="en-US"/>
        </a:p>
      </dgm:t>
    </dgm:pt>
    <dgm:pt modelId="{BE003FF4-4F24-4E21-BAD3-4602A70998C6}" type="sibTrans" cxnId="{A3B5B2C7-DCE0-49B6-AE26-5314ED6BB34B}">
      <dgm:prSet/>
      <dgm:spPr/>
      <dgm:t>
        <a:bodyPr/>
        <a:lstStyle/>
        <a:p>
          <a:endParaRPr lang="en-US"/>
        </a:p>
      </dgm:t>
    </dgm:pt>
    <dgm:pt modelId="{82A74C3C-8FB5-4993-A492-A6A878E98F54}">
      <dgm:prSet/>
      <dgm:spPr/>
      <dgm:t>
        <a:bodyPr/>
        <a:lstStyle/>
        <a:p>
          <a:r>
            <a:rPr lang="en-US"/>
            <a:t>Creșterea motivării angajaților</a:t>
          </a:r>
        </a:p>
      </dgm:t>
    </dgm:pt>
    <dgm:pt modelId="{5D993E26-33E7-46D7-ADEF-2C2D161FA2F5}" type="parTrans" cxnId="{5FE56C06-3E9F-4C8F-81C9-A6FA873E144E}">
      <dgm:prSet/>
      <dgm:spPr/>
      <dgm:t>
        <a:bodyPr/>
        <a:lstStyle/>
        <a:p>
          <a:endParaRPr lang="en-US"/>
        </a:p>
      </dgm:t>
    </dgm:pt>
    <dgm:pt modelId="{19BF3DB0-1599-4532-9D3E-296FA005B9B3}" type="sibTrans" cxnId="{5FE56C06-3E9F-4C8F-81C9-A6FA873E144E}">
      <dgm:prSet/>
      <dgm:spPr/>
      <dgm:t>
        <a:bodyPr/>
        <a:lstStyle/>
        <a:p>
          <a:endParaRPr lang="en-US"/>
        </a:p>
      </dgm:t>
    </dgm:pt>
    <dgm:pt modelId="{0F660573-77AE-4CA7-9996-2BF8F8D4BE80}" type="pres">
      <dgm:prSet presAssocID="{47E6E9BB-9078-4D16-8D21-007C23F24C2B}" presName="diagram" presStyleCnt="0">
        <dgm:presLayoutVars>
          <dgm:dir/>
          <dgm:resizeHandles val="exact"/>
        </dgm:presLayoutVars>
      </dgm:prSet>
      <dgm:spPr/>
    </dgm:pt>
    <dgm:pt modelId="{00820C7C-21B3-4DFC-B51A-5C584A6CC986}" type="pres">
      <dgm:prSet presAssocID="{D2EBE7CC-DCD8-43F0-A819-531D026095C1}" presName="node" presStyleLbl="node1" presStyleIdx="0" presStyleCnt="4">
        <dgm:presLayoutVars>
          <dgm:bulletEnabled val="1"/>
        </dgm:presLayoutVars>
      </dgm:prSet>
      <dgm:spPr/>
    </dgm:pt>
    <dgm:pt modelId="{453EE777-0799-4BC3-8643-AD2C87AD6F5B}" type="pres">
      <dgm:prSet presAssocID="{97722ECB-E006-42F0-9B89-7D60856C85C4}" presName="sibTrans" presStyleCnt="0"/>
      <dgm:spPr/>
    </dgm:pt>
    <dgm:pt modelId="{00DFAB6E-556D-409F-A566-5922BA58431A}" type="pres">
      <dgm:prSet presAssocID="{AFAE95FC-1B73-4CC6-9526-F9B1CD566566}" presName="node" presStyleLbl="node1" presStyleIdx="1" presStyleCnt="4">
        <dgm:presLayoutVars>
          <dgm:bulletEnabled val="1"/>
        </dgm:presLayoutVars>
      </dgm:prSet>
      <dgm:spPr/>
    </dgm:pt>
    <dgm:pt modelId="{2AEC2C47-B98C-415D-8DF6-0A0DBF91CB0E}" type="pres">
      <dgm:prSet presAssocID="{C0004F7C-4B46-4FF3-B1A9-FA7D6B242912}" presName="sibTrans" presStyleCnt="0"/>
      <dgm:spPr/>
    </dgm:pt>
    <dgm:pt modelId="{6FA71E6F-2CFB-45F0-9381-DE532BAFD901}" type="pres">
      <dgm:prSet presAssocID="{AD15E5D3-E77B-41B4-8A4C-5659756E2B4F}" presName="node" presStyleLbl="node1" presStyleIdx="2" presStyleCnt="4">
        <dgm:presLayoutVars>
          <dgm:bulletEnabled val="1"/>
        </dgm:presLayoutVars>
      </dgm:prSet>
      <dgm:spPr/>
    </dgm:pt>
    <dgm:pt modelId="{0157763C-4803-4B3C-9338-B9C20409C9E2}" type="pres">
      <dgm:prSet presAssocID="{BE003FF4-4F24-4E21-BAD3-4602A70998C6}" presName="sibTrans" presStyleCnt="0"/>
      <dgm:spPr/>
    </dgm:pt>
    <dgm:pt modelId="{0E11734F-C541-4FAC-9648-DA266C07D4C7}" type="pres">
      <dgm:prSet presAssocID="{82A74C3C-8FB5-4993-A492-A6A878E98F54}" presName="node" presStyleLbl="node1" presStyleIdx="3" presStyleCnt="4">
        <dgm:presLayoutVars>
          <dgm:bulletEnabled val="1"/>
        </dgm:presLayoutVars>
      </dgm:prSet>
      <dgm:spPr/>
    </dgm:pt>
  </dgm:ptLst>
  <dgm:cxnLst>
    <dgm:cxn modelId="{5FE56C06-3E9F-4C8F-81C9-A6FA873E144E}" srcId="{47E6E9BB-9078-4D16-8D21-007C23F24C2B}" destId="{82A74C3C-8FB5-4993-A492-A6A878E98F54}" srcOrd="3" destOrd="0" parTransId="{5D993E26-33E7-46D7-ADEF-2C2D161FA2F5}" sibTransId="{19BF3DB0-1599-4532-9D3E-296FA005B9B3}"/>
    <dgm:cxn modelId="{5DED5F18-256D-4C60-B164-87E3F5BF891B}" srcId="{47E6E9BB-9078-4D16-8D21-007C23F24C2B}" destId="{D2EBE7CC-DCD8-43F0-A819-531D026095C1}" srcOrd="0" destOrd="0" parTransId="{0A838D95-DFBE-4268-9435-54DE474F890E}" sibTransId="{97722ECB-E006-42F0-9B89-7D60856C85C4}"/>
    <dgm:cxn modelId="{13DF2647-E9C1-4536-A865-16525C21EDC9}" srcId="{47E6E9BB-9078-4D16-8D21-007C23F24C2B}" destId="{AFAE95FC-1B73-4CC6-9526-F9B1CD566566}" srcOrd="1" destOrd="0" parTransId="{E85E3AFB-FDC3-4643-9E28-9E464E1C69C3}" sibTransId="{C0004F7C-4B46-4FF3-B1A9-FA7D6B242912}"/>
    <dgm:cxn modelId="{4D308353-FB62-40DF-8881-D4AC06245C55}" type="presOf" srcId="{47E6E9BB-9078-4D16-8D21-007C23F24C2B}" destId="{0F660573-77AE-4CA7-9996-2BF8F8D4BE80}" srcOrd="0" destOrd="0" presId="urn:microsoft.com/office/officeart/2005/8/layout/default"/>
    <dgm:cxn modelId="{C4EDA453-841F-4079-A012-897DB6B33137}" type="presOf" srcId="{AD15E5D3-E77B-41B4-8A4C-5659756E2B4F}" destId="{6FA71E6F-2CFB-45F0-9381-DE532BAFD901}" srcOrd="0" destOrd="0" presId="urn:microsoft.com/office/officeart/2005/8/layout/default"/>
    <dgm:cxn modelId="{32D04886-C6D2-4133-B403-4370EF8F2873}" type="presOf" srcId="{82A74C3C-8FB5-4993-A492-A6A878E98F54}" destId="{0E11734F-C541-4FAC-9648-DA266C07D4C7}" srcOrd="0" destOrd="0" presId="urn:microsoft.com/office/officeart/2005/8/layout/default"/>
    <dgm:cxn modelId="{67C99796-4BDC-41C6-ADF8-E0DD8D035EBC}" type="presOf" srcId="{D2EBE7CC-DCD8-43F0-A819-531D026095C1}" destId="{00820C7C-21B3-4DFC-B51A-5C584A6CC986}" srcOrd="0" destOrd="0" presId="urn:microsoft.com/office/officeart/2005/8/layout/default"/>
    <dgm:cxn modelId="{2F682DA3-C8D8-4741-967C-0A3374106700}" type="presOf" srcId="{AFAE95FC-1B73-4CC6-9526-F9B1CD566566}" destId="{00DFAB6E-556D-409F-A566-5922BA58431A}" srcOrd="0" destOrd="0" presId="urn:microsoft.com/office/officeart/2005/8/layout/default"/>
    <dgm:cxn modelId="{A3B5B2C7-DCE0-49B6-AE26-5314ED6BB34B}" srcId="{47E6E9BB-9078-4D16-8D21-007C23F24C2B}" destId="{AD15E5D3-E77B-41B4-8A4C-5659756E2B4F}" srcOrd="2" destOrd="0" parTransId="{63E70343-6AAE-4EBA-BA20-6807433E981C}" sibTransId="{BE003FF4-4F24-4E21-BAD3-4602A70998C6}"/>
    <dgm:cxn modelId="{013DE8AE-7756-46DF-B19D-E7390156CE90}" type="presParOf" srcId="{0F660573-77AE-4CA7-9996-2BF8F8D4BE80}" destId="{00820C7C-21B3-4DFC-B51A-5C584A6CC986}" srcOrd="0" destOrd="0" presId="urn:microsoft.com/office/officeart/2005/8/layout/default"/>
    <dgm:cxn modelId="{C7894DA3-55A7-497B-A728-2D5FC47054A3}" type="presParOf" srcId="{0F660573-77AE-4CA7-9996-2BF8F8D4BE80}" destId="{453EE777-0799-4BC3-8643-AD2C87AD6F5B}" srcOrd="1" destOrd="0" presId="urn:microsoft.com/office/officeart/2005/8/layout/default"/>
    <dgm:cxn modelId="{9880A5CB-1FD9-4F41-B067-30530C63B26D}" type="presParOf" srcId="{0F660573-77AE-4CA7-9996-2BF8F8D4BE80}" destId="{00DFAB6E-556D-409F-A566-5922BA58431A}" srcOrd="2" destOrd="0" presId="urn:microsoft.com/office/officeart/2005/8/layout/default"/>
    <dgm:cxn modelId="{220800DB-8DBF-40DF-B975-4378357FC367}" type="presParOf" srcId="{0F660573-77AE-4CA7-9996-2BF8F8D4BE80}" destId="{2AEC2C47-B98C-415D-8DF6-0A0DBF91CB0E}" srcOrd="3" destOrd="0" presId="urn:microsoft.com/office/officeart/2005/8/layout/default"/>
    <dgm:cxn modelId="{D76F93DE-3CB1-4F15-B712-CBF14EF2AD8D}" type="presParOf" srcId="{0F660573-77AE-4CA7-9996-2BF8F8D4BE80}" destId="{6FA71E6F-2CFB-45F0-9381-DE532BAFD901}" srcOrd="4" destOrd="0" presId="urn:microsoft.com/office/officeart/2005/8/layout/default"/>
    <dgm:cxn modelId="{FB66A5DF-DACE-48E9-A49C-427331BE0C03}" type="presParOf" srcId="{0F660573-77AE-4CA7-9996-2BF8F8D4BE80}" destId="{0157763C-4803-4B3C-9338-B9C20409C9E2}" srcOrd="5" destOrd="0" presId="urn:microsoft.com/office/officeart/2005/8/layout/default"/>
    <dgm:cxn modelId="{D00F5B73-9777-415C-98BE-182CCCE268AF}" type="presParOf" srcId="{0F660573-77AE-4CA7-9996-2BF8F8D4BE80}" destId="{0E11734F-C541-4FAC-9648-DA266C07D4C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13ABBF2-4C13-4FA8-AC39-FA1793EF77DB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77B7DC-CE9A-4C10-8423-427AB5C6E3D1}">
      <dgm:prSet/>
      <dgm:spPr/>
      <dgm:t>
        <a:bodyPr/>
        <a:lstStyle/>
        <a:p>
          <a:r>
            <a:rPr lang="ro-RO"/>
            <a:t>Scenariul 1</a:t>
          </a:r>
          <a:endParaRPr lang="en-US"/>
        </a:p>
      </dgm:t>
    </dgm:pt>
    <dgm:pt modelId="{F2E05F85-1B3B-4001-8594-C6010B000619}" type="parTrans" cxnId="{91554C07-188D-4C15-A70C-149454254BED}">
      <dgm:prSet/>
      <dgm:spPr/>
      <dgm:t>
        <a:bodyPr/>
        <a:lstStyle/>
        <a:p>
          <a:endParaRPr lang="en-US"/>
        </a:p>
      </dgm:t>
    </dgm:pt>
    <dgm:pt modelId="{4E87E5BD-FD3E-4EF8-9A7F-B27D4F3E1D06}" type="sibTrans" cxnId="{91554C07-188D-4C15-A70C-149454254BED}">
      <dgm:prSet/>
      <dgm:spPr/>
      <dgm:t>
        <a:bodyPr/>
        <a:lstStyle/>
        <a:p>
          <a:endParaRPr lang="en-US"/>
        </a:p>
      </dgm:t>
    </dgm:pt>
    <dgm:pt modelId="{E4714289-1FEB-4C32-B3E2-A6A7F663850B}">
      <dgm:prSet custT="1"/>
      <dgm:spPr/>
      <dgm:t>
        <a:bodyPr/>
        <a:lstStyle/>
        <a:p>
          <a:r>
            <a:rPr lang="en-US" sz="1600" dirty="0" err="1"/>
            <a:t>reducerea</a:t>
          </a:r>
          <a:r>
            <a:rPr lang="en-US" sz="1600" dirty="0"/>
            <a:t> </a:t>
          </a:r>
          <a:r>
            <a:rPr lang="en-US" sz="1600" dirty="0" err="1"/>
            <a:t>activit</a:t>
          </a:r>
          <a:r>
            <a:rPr lang="ro-RO" sz="1600" dirty="0"/>
            <a:t>ăț</a:t>
          </a:r>
          <a:r>
            <a:rPr lang="en-US" sz="1600" dirty="0" err="1"/>
            <a:t>ilor</a:t>
          </a:r>
          <a:r>
            <a:rPr lang="en-US" sz="1600" dirty="0"/>
            <a:t> indirect productive, </a:t>
          </a:r>
          <a:r>
            <a:rPr lang="en-US" sz="1600" dirty="0" err="1"/>
            <a:t>lucrul</a:t>
          </a:r>
          <a:r>
            <a:rPr lang="en-US" sz="1600" dirty="0"/>
            <a:t> de </a:t>
          </a:r>
          <a:r>
            <a:rPr lang="en-US" sz="1600" dirty="0" err="1"/>
            <a:t>acas</a:t>
          </a:r>
          <a:r>
            <a:rPr lang="ro-RO" sz="1600" dirty="0"/>
            <a:t>ă</a:t>
          </a:r>
          <a:endParaRPr lang="en-US" sz="1600" dirty="0"/>
        </a:p>
      </dgm:t>
    </dgm:pt>
    <dgm:pt modelId="{F043EBB9-0E2B-4389-92F9-63109BAA1A4F}" type="parTrans" cxnId="{80BE82AA-1DDF-4F38-86FD-AE025FA46619}">
      <dgm:prSet/>
      <dgm:spPr/>
      <dgm:t>
        <a:bodyPr/>
        <a:lstStyle/>
        <a:p>
          <a:endParaRPr lang="en-US"/>
        </a:p>
      </dgm:t>
    </dgm:pt>
    <dgm:pt modelId="{540AE9A8-8885-49BF-ADAF-FDAA282E80FE}" type="sibTrans" cxnId="{80BE82AA-1DDF-4F38-86FD-AE025FA46619}">
      <dgm:prSet/>
      <dgm:spPr/>
      <dgm:t>
        <a:bodyPr/>
        <a:lstStyle/>
        <a:p>
          <a:endParaRPr lang="en-US"/>
        </a:p>
      </dgm:t>
    </dgm:pt>
    <dgm:pt modelId="{DB2C0E44-30F7-4724-83CE-80BF6C752FD5}">
      <dgm:prSet/>
      <dgm:spPr/>
      <dgm:t>
        <a:bodyPr/>
        <a:lstStyle/>
        <a:p>
          <a:r>
            <a:rPr lang="ro-RO"/>
            <a:t>Scenariul 2</a:t>
          </a:r>
          <a:endParaRPr lang="en-US"/>
        </a:p>
      </dgm:t>
    </dgm:pt>
    <dgm:pt modelId="{FF2B515D-307A-480B-B6D7-04316C1A7949}" type="parTrans" cxnId="{34942ED2-4098-46B3-AF9A-421385E8CDEA}">
      <dgm:prSet/>
      <dgm:spPr/>
      <dgm:t>
        <a:bodyPr/>
        <a:lstStyle/>
        <a:p>
          <a:endParaRPr lang="en-US"/>
        </a:p>
      </dgm:t>
    </dgm:pt>
    <dgm:pt modelId="{6FA920DA-1FB6-448E-824F-153FB44BE27E}" type="sibTrans" cxnId="{34942ED2-4098-46B3-AF9A-421385E8CDEA}">
      <dgm:prSet/>
      <dgm:spPr/>
      <dgm:t>
        <a:bodyPr/>
        <a:lstStyle/>
        <a:p>
          <a:endParaRPr lang="en-US"/>
        </a:p>
      </dgm:t>
    </dgm:pt>
    <dgm:pt modelId="{BE2DADEA-978B-4AEE-BE00-F8D3E5B9F195}">
      <dgm:prSet custT="1"/>
      <dgm:spPr/>
      <dgm:t>
        <a:bodyPr/>
        <a:lstStyle/>
        <a:p>
          <a:r>
            <a:rPr lang="ro-RO" sz="1600" dirty="0"/>
            <a:t>î</a:t>
          </a:r>
          <a:r>
            <a:rPr lang="en-US" sz="1600" dirty="0" err="1"/>
            <a:t>ntreruperea</a:t>
          </a:r>
          <a:r>
            <a:rPr lang="en-US" sz="1600" dirty="0"/>
            <a:t> </a:t>
          </a:r>
          <a:r>
            <a:rPr lang="en-US" sz="1600" dirty="0" err="1"/>
            <a:t>complet</a:t>
          </a:r>
          <a:r>
            <a:rPr lang="ro-RO" sz="1600" dirty="0"/>
            <a:t>ă a</a:t>
          </a:r>
          <a:r>
            <a:rPr lang="en-US" sz="1600" dirty="0"/>
            <a:t> </a:t>
          </a:r>
          <a:r>
            <a:rPr lang="en-US" sz="1600" dirty="0" err="1"/>
            <a:t>activit</a:t>
          </a:r>
          <a:r>
            <a:rPr lang="ro-RO" sz="1600" dirty="0"/>
            <a:t>ății</a:t>
          </a:r>
          <a:r>
            <a:rPr lang="en-US" sz="1600" dirty="0"/>
            <a:t> indirect productive </a:t>
          </a:r>
          <a:r>
            <a:rPr lang="ro-RO" sz="1600" dirty="0"/>
            <a:t>ș</a:t>
          </a:r>
          <a:r>
            <a:rPr lang="en-US" sz="1600" dirty="0" err="1"/>
            <a:t>i</a:t>
          </a:r>
          <a:r>
            <a:rPr lang="en-US" sz="1600" dirty="0"/>
            <a:t> </a:t>
          </a:r>
          <a:r>
            <a:rPr lang="en-US" sz="1600" dirty="0" err="1"/>
            <a:t>limitarea</a:t>
          </a:r>
          <a:r>
            <a:rPr lang="en-US" sz="1600" dirty="0"/>
            <a:t> </a:t>
          </a:r>
          <a:r>
            <a:rPr lang="en-US" sz="1600" dirty="0" err="1"/>
            <a:t>celor</a:t>
          </a:r>
          <a:r>
            <a:rPr lang="en-US" sz="1600" dirty="0"/>
            <a:t> de </a:t>
          </a:r>
          <a:r>
            <a:rPr lang="en-US" sz="1600" dirty="0" err="1"/>
            <a:t>produc</a:t>
          </a:r>
          <a:r>
            <a:rPr lang="ro-RO" sz="1600" dirty="0"/>
            <a:t>ț</a:t>
          </a:r>
          <a:r>
            <a:rPr lang="en-US" sz="1600" dirty="0" err="1"/>
            <a:t>ie</a:t>
          </a:r>
          <a:endParaRPr lang="en-US" sz="1600" dirty="0"/>
        </a:p>
      </dgm:t>
    </dgm:pt>
    <dgm:pt modelId="{0B5D22BC-1233-4916-8645-9BF277CEB2F5}" type="parTrans" cxnId="{53540B5B-8A5D-4D89-92C9-4A229BF55F71}">
      <dgm:prSet/>
      <dgm:spPr/>
      <dgm:t>
        <a:bodyPr/>
        <a:lstStyle/>
        <a:p>
          <a:endParaRPr lang="en-US"/>
        </a:p>
      </dgm:t>
    </dgm:pt>
    <dgm:pt modelId="{1524A6FE-2470-4D85-818F-CA3337DC9735}" type="sibTrans" cxnId="{53540B5B-8A5D-4D89-92C9-4A229BF55F71}">
      <dgm:prSet/>
      <dgm:spPr/>
      <dgm:t>
        <a:bodyPr/>
        <a:lstStyle/>
        <a:p>
          <a:endParaRPr lang="en-US"/>
        </a:p>
      </dgm:t>
    </dgm:pt>
    <dgm:pt modelId="{17D9A8D6-CA2D-4B1E-B0B3-21E4AA0BD842}">
      <dgm:prSet/>
      <dgm:spPr/>
      <dgm:t>
        <a:bodyPr/>
        <a:lstStyle/>
        <a:p>
          <a:r>
            <a:rPr lang="ro-RO"/>
            <a:t>Scenariul 3</a:t>
          </a:r>
          <a:endParaRPr lang="en-US"/>
        </a:p>
      </dgm:t>
    </dgm:pt>
    <dgm:pt modelId="{C677FFCD-BF63-4D30-ACA7-196A0F4B38E1}" type="parTrans" cxnId="{5423B8A1-45D9-4AEA-8491-E2D52FA7133E}">
      <dgm:prSet/>
      <dgm:spPr/>
      <dgm:t>
        <a:bodyPr/>
        <a:lstStyle/>
        <a:p>
          <a:endParaRPr lang="en-US"/>
        </a:p>
      </dgm:t>
    </dgm:pt>
    <dgm:pt modelId="{D8A05DE0-0EAA-40D2-B491-06E0BB5EC8D1}" type="sibTrans" cxnId="{5423B8A1-45D9-4AEA-8491-E2D52FA7133E}">
      <dgm:prSet/>
      <dgm:spPr/>
      <dgm:t>
        <a:bodyPr/>
        <a:lstStyle/>
        <a:p>
          <a:endParaRPr lang="en-US"/>
        </a:p>
      </dgm:t>
    </dgm:pt>
    <dgm:pt modelId="{A6FF901A-753C-48A5-8B60-AC1E77FEE8B7}">
      <dgm:prSet custT="1"/>
      <dgm:spPr/>
      <dgm:t>
        <a:bodyPr/>
        <a:lstStyle/>
        <a:p>
          <a:r>
            <a:rPr lang="it-IT" sz="1600" dirty="0"/>
            <a:t>oprirea activit</a:t>
          </a:r>
          <a:r>
            <a:rPr lang="ro-RO" sz="1600" dirty="0"/>
            <a:t>ăț</a:t>
          </a:r>
          <a:r>
            <a:rPr lang="it-IT" sz="1600" dirty="0"/>
            <a:t>ilor productive </a:t>
          </a:r>
          <a:r>
            <a:rPr lang="ro-RO" sz="1600" dirty="0"/>
            <a:t>ș</a:t>
          </a:r>
          <a:r>
            <a:rPr lang="it-IT" sz="1600" dirty="0"/>
            <a:t>i neproductive </a:t>
          </a:r>
          <a:r>
            <a:rPr lang="ro-RO" sz="1600" dirty="0"/>
            <a:t>ș</a:t>
          </a:r>
          <a:r>
            <a:rPr lang="it-IT" sz="1600" dirty="0"/>
            <a:t>i asigurarea pazei, ISU, monitorizare platform</a:t>
          </a:r>
          <a:r>
            <a:rPr lang="ro-RO" sz="1600" dirty="0"/>
            <a:t>ă</a:t>
          </a:r>
          <a:endParaRPr lang="en-US" sz="1600" dirty="0"/>
        </a:p>
      </dgm:t>
    </dgm:pt>
    <dgm:pt modelId="{BDD7386A-ACA7-4A5E-A658-F105FDF80616}" type="parTrans" cxnId="{0B5DFD34-846D-44E7-8F0C-35AD4811731D}">
      <dgm:prSet/>
      <dgm:spPr/>
      <dgm:t>
        <a:bodyPr/>
        <a:lstStyle/>
        <a:p>
          <a:endParaRPr lang="en-US"/>
        </a:p>
      </dgm:t>
    </dgm:pt>
    <dgm:pt modelId="{8225FFB6-6730-4305-80A3-2430259DCD31}" type="sibTrans" cxnId="{0B5DFD34-846D-44E7-8F0C-35AD4811731D}">
      <dgm:prSet/>
      <dgm:spPr/>
      <dgm:t>
        <a:bodyPr/>
        <a:lstStyle/>
        <a:p>
          <a:endParaRPr lang="en-US"/>
        </a:p>
      </dgm:t>
    </dgm:pt>
    <dgm:pt modelId="{9B40F3C0-DEC3-48D9-801D-2F6C53590F1C}" type="pres">
      <dgm:prSet presAssocID="{E13ABBF2-4C13-4FA8-AC39-FA1793EF77DB}" presName="linearFlow" presStyleCnt="0">
        <dgm:presLayoutVars>
          <dgm:dir/>
          <dgm:animLvl val="lvl"/>
          <dgm:resizeHandles val="exact"/>
        </dgm:presLayoutVars>
      </dgm:prSet>
      <dgm:spPr/>
    </dgm:pt>
    <dgm:pt modelId="{F91AAFE2-8FE5-40FE-8C02-5F885CB2AFFA}" type="pres">
      <dgm:prSet presAssocID="{C577B7DC-CE9A-4C10-8423-427AB5C6E3D1}" presName="composite" presStyleCnt="0"/>
      <dgm:spPr/>
    </dgm:pt>
    <dgm:pt modelId="{28C1AE17-3EB7-4CCC-99F3-B7A715FD0D3E}" type="pres">
      <dgm:prSet presAssocID="{C577B7DC-CE9A-4C10-8423-427AB5C6E3D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81D20D8-D7C1-47FF-9DAB-E32366C919B2}" type="pres">
      <dgm:prSet presAssocID="{C577B7DC-CE9A-4C10-8423-427AB5C6E3D1}" presName="descendantText" presStyleLbl="alignAcc1" presStyleIdx="0" presStyleCnt="3">
        <dgm:presLayoutVars>
          <dgm:bulletEnabled val="1"/>
        </dgm:presLayoutVars>
      </dgm:prSet>
      <dgm:spPr/>
    </dgm:pt>
    <dgm:pt modelId="{971608BF-DBA9-4973-838A-625F545CA853}" type="pres">
      <dgm:prSet presAssocID="{4E87E5BD-FD3E-4EF8-9A7F-B27D4F3E1D06}" presName="sp" presStyleCnt="0"/>
      <dgm:spPr/>
    </dgm:pt>
    <dgm:pt modelId="{9BC0CFC0-AB82-4D99-AA64-FC4BB878C261}" type="pres">
      <dgm:prSet presAssocID="{DB2C0E44-30F7-4724-83CE-80BF6C752FD5}" presName="composite" presStyleCnt="0"/>
      <dgm:spPr/>
    </dgm:pt>
    <dgm:pt modelId="{DC9AC18B-8ED1-4F74-8018-B2D069EE46E9}" type="pres">
      <dgm:prSet presAssocID="{DB2C0E44-30F7-4724-83CE-80BF6C752FD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55A3797-A471-4433-BD5F-0CD94BCB663B}" type="pres">
      <dgm:prSet presAssocID="{DB2C0E44-30F7-4724-83CE-80BF6C752FD5}" presName="descendantText" presStyleLbl="alignAcc1" presStyleIdx="1" presStyleCnt="3">
        <dgm:presLayoutVars>
          <dgm:bulletEnabled val="1"/>
        </dgm:presLayoutVars>
      </dgm:prSet>
      <dgm:spPr/>
    </dgm:pt>
    <dgm:pt modelId="{372F2A5D-0247-4F80-91C9-97C02AC79B10}" type="pres">
      <dgm:prSet presAssocID="{6FA920DA-1FB6-448E-824F-153FB44BE27E}" presName="sp" presStyleCnt="0"/>
      <dgm:spPr/>
    </dgm:pt>
    <dgm:pt modelId="{1A151AF1-007C-4903-BB37-42264E00C0D1}" type="pres">
      <dgm:prSet presAssocID="{17D9A8D6-CA2D-4B1E-B0B3-21E4AA0BD842}" presName="composite" presStyleCnt="0"/>
      <dgm:spPr/>
    </dgm:pt>
    <dgm:pt modelId="{EDEF6205-BD38-4C0A-A552-09B22B8D6DA6}" type="pres">
      <dgm:prSet presAssocID="{17D9A8D6-CA2D-4B1E-B0B3-21E4AA0BD84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606DE31-538A-4CCC-A542-247F2F331544}" type="pres">
      <dgm:prSet presAssocID="{17D9A8D6-CA2D-4B1E-B0B3-21E4AA0BD84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1554C07-188D-4C15-A70C-149454254BED}" srcId="{E13ABBF2-4C13-4FA8-AC39-FA1793EF77DB}" destId="{C577B7DC-CE9A-4C10-8423-427AB5C6E3D1}" srcOrd="0" destOrd="0" parTransId="{F2E05F85-1B3B-4001-8594-C6010B000619}" sibTransId="{4E87E5BD-FD3E-4EF8-9A7F-B27D4F3E1D06}"/>
    <dgm:cxn modelId="{5E74F010-3E40-4601-82B6-E1B12CDC31F8}" type="presOf" srcId="{C577B7DC-CE9A-4C10-8423-427AB5C6E3D1}" destId="{28C1AE17-3EB7-4CCC-99F3-B7A715FD0D3E}" srcOrd="0" destOrd="0" presId="urn:microsoft.com/office/officeart/2005/8/layout/chevron2"/>
    <dgm:cxn modelId="{6201F21D-E834-422D-9AE5-B2F3B5B3576E}" type="presOf" srcId="{E4714289-1FEB-4C32-B3E2-A6A7F663850B}" destId="{481D20D8-D7C1-47FF-9DAB-E32366C919B2}" srcOrd="0" destOrd="0" presId="urn:microsoft.com/office/officeart/2005/8/layout/chevron2"/>
    <dgm:cxn modelId="{0B5DFD34-846D-44E7-8F0C-35AD4811731D}" srcId="{17D9A8D6-CA2D-4B1E-B0B3-21E4AA0BD842}" destId="{A6FF901A-753C-48A5-8B60-AC1E77FEE8B7}" srcOrd="0" destOrd="0" parTransId="{BDD7386A-ACA7-4A5E-A658-F105FDF80616}" sibTransId="{8225FFB6-6730-4305-80A3-2430259DCD31}"/>
    <dgm:cxn modelId="{53540B5B-8A5D-4D89-92C9-4A229BF55F71}" srcId="{DB2C0E44-30F7-4724-83CE-80BF6C752FD5}" destId="{BE2DADEA-978B-4AEE-BE00-F8D3E5B9F195}" srcOrd="0" destOrd="0" parTransId="{0B5D22BC-1233-4916-8645-9BF277CEB2F5}" sibTransId="{1524A6FE-2470-4D85-818F-CA3337DC9735}"/>
    <dgm:cxn modelId="{2B7AD35D-D225-4DBA-885F-8345CF26CB3A}" type="presOf" srcId="{17D9A8D6-CA2D-4B1E-B0B3-21E4AA0BD842}" destId="{EDEF6205-BD38-4C0A-A552-09B22B8D6DA6}" srcOrd="0" destOrd="0" presId="urn:microsoft.com/office/officeart/2005/8/layout/chevron2"/>
    <dgm:cxn modelId="{23ADB565-9799-46CB-9E0A-92F1A43A3F1F}" type="presOf" srcId="{BE2DADEA-978B-4AEE-BE00-F8D3E5B9F195}" destId="{255A3797-A471-4433-BD5F-0CD94BCB663B}" srcOrd="0" destOrd="0" presId="urn:microsoft.com/office/officeart/2005/8/layout/chevron2"/>
    <dgm:cxn modelId="{5423B8A1-45D9-4AEA-8491-E2D52FA7133E}" srcId="{E13ABBF2-4C13-4FA8-AC39-FA1793EF77DB}" destId="{17D9A8D6-CA2D-4B1E-B0B3-21E4AA0BD842}" srcOrd="2" destOrd="0" parTransId="{C677FFCD-BF63-4D30-ACA7-196A0F4B38E1}" sibTransId="{D8A05DE0-0EAA-40D2-B491-06E0BB5EC8D1}"/>
    <dgm:cxn modelId="{80BE82AA-1DDF-4F38-86FD-AE025FA46619}" srcId="{C577B7DC-CE9A-4C10-8423-427AB5C6E3D1}" destId="{E4714289-1FEB-4C32-B3E2-A6A7F663850B}" srcOrd="0" destOrd="0" parTransId="{F043EBB9-0E2B-4389-92F9-63109BAA1A4F}" sibTransId="{540AE9A8-8885-49BF-ADAF-FDAA282E80FE}"/>
    <dgm:cxn modelId="{34942ED2-4098-46B3-AF9A-421385E8CDEA}" srcId="{E13ABBF2-4C13-4FA8-AC39-FA1793EF77DB}" destId="{DB2C0E44-30F7-4724-83CE-80BF6C752FD5}" srcOrd="1" destOrd="0" parTransId="{FF2B515D-307A-480B-B6D7-04316C1A7949}" sibTransId="{6FA920DA-1FB6-448E-824F-153FB44BE27E}"/>
    <dgm:cxn modelId="{5588F2D2-51A9-4695-9615-CD5D80B1A6BF}" type="presOf" srcId="{E13ABBF2-4C13-4FA8-AC39-FA1793EF77DB}" destId="{9B40F3C0-DEC3-48D9-801D-2F6C53590F1C}" srcOrd="0" destOrd="0" presId="urn:microsoft.com/office/officeart/2005/8/layout/chevron2"/>
    <dgm:cxn modelId="{DDD4C0DB-B05E-4794-B070-841398646CAB}" type="presOf" srcId="{DB2C0E44-30F7-4724-83CE-80BF6C752FD5}" destId="{DC9AC18B-8ED1-4F74-8018-B2D069EE46E9}" srcOrd="0" destOrd="0" presId="urn:microsoft.com/office/officeart/2005/8/layout/chevron2"/>
    <dgm:cxn modelId="{3D7F06FF-61BA-469A-A672-7917606E4307}" type="presOf" srcId="{A6FF901A-753C-48A5-8B60-AC1E77FEE8B7}" destId="{1606DE31-538A-4CCC-A542-247F2F331544}" srcOrd="0" destOrd="0" presId="urn:microsoft.com/office/officeart/2005/8/layout/chevron2"/>
    <dgm:cxn modelId="{05A7CEB2-C7C6-43BD-80FE-840398F29843}" type="presParOf" srcId="{9B40F3C0-DEC3-48D9-801D-2F6C53590F1C}" destId="{F91AAFE2-8FE5-40FE-8C02-5F885CB2AFFA}" srcOrd="0" destOrd="0" presId="urn:microsoft.com/office/officeart/2005/8/layout/chevron2"/>
    <dgm:cxn modelId="{DF1E0A06-AF5F-4744-8E2F-AF90E01769E6}" type="presParOf" srcId="{F91AAFE2-8FE5-40FE-8C02-5F885CB2AFFA}" destId="{28C1AE17-3EB7-4CCC-99F3-B7A715FD0D3E}" srcOrd="0" destOrd="0" presId="urn:microsoft.com/office/officeart/2005/8/layout/chevron2"/>
    <dgm:cxn modelId="{4395A277-E6EA-4A42-A067-1A0F4B073BFB}" type="presParOf" srcId="{F91AAFE2-8FE5-40FE-8C02-5F885CB2AFFA}" destId="{481D20D8-D7C1-47FF-9DAB-E32366C919B2}" srcOrd="1" destOrd="0" presId="urn:microsoft.com/office/officeart/2005/8/layout/chevron2"/>
    <dgm:cxn modelId="{5D3D6169-A8CE-41C2-9276-556306FD4936}" type="presParOf" srcId="{9B40F3C0-DEC3-48D9-801D-2F6C53590F1C}" destId="{971608BF-DBA9-4973-838A-625F545CA853}" srcOrd="1" destOrd="0" presId="urn:microsoft.com/office/officeart/2005/8/layout/chevron2"/>
    <dgm:cxn modelId="{A19AAE0A-B194-4E30-98DE-7EDAC5ECABDE}" type="presParOf" srcId="{9B40F3C0-DEC3-48D9-801D-2F6C53590F1C}" destId="{9BC0CFC0-AB82-4D99-AA64-FC4BB878C261}" srcOrd="2" destOrd="0" presId="urn:microsoft.com/office/officeart/2005/8/layout/chevron2"/>
    <dgm:cxn modelId="{8F9C9F05-E8ED-4597-ABCD-B838EFEA63F5}" type="presParOf" srcId="{9BC0CFC0-AB82-4D99-AA64-FC4BB878C261}" destId="{DC9AC18B-8ED1-4F74-8018-B2D069EE46E9}" srcOrd="0" destOrd="0" presId="urn:microsoft.com/office/officeart/2005/8/layout/chevron2"/>
    <dgm:cxn modelId="{22F7AC3D-2522-4034-91B9-8412C8153A52}" type="presParOf" srcId="{9BC0CFC0-AB82-4D99-AA64-FC4BB878C261}" destId="{255A3797-A471-4433-BD5F-0CD94BCB663B}" srcOrd="1" destOrd="0" presId="urn:microsoft.com/office/officeart/2005/8/layout/chevron2"/>
    <dgm:cxn modelId="{EFBFA844-F051-4914-8263-8E116208BB97}" type="presParOf" srcId="{9B40F3C0-DEC3-48D9-801D-2F6C53590F1C}" destId="{372F2A5D-0247-4F80-91C9-97C02AC79B10}" srcOrd="3" destOrd="0" presId="urn:microsoft.com/office/officeart/2005/8/layout/chevron2"/>
    <dgm:cxn modelId="{26B85D28-C398-496F-953B-8A65F22EFED9}" type="presParOf" srcId="{9B40F3C0-DEC3-48D9-801D-2F6C53590F1C}" destId="{1A151AF1-007C-4903-BB37-42264E00C0D1}" srcOrd="4" destOrd="0" presId="urn:microsoft.com/office/officeart/2005/8/layout/chevron2"/>
    <dgm:cxn modelId="{7E9BD8B4-B170-4DC3-9F95-4233BD56A106}" type="presParOf" srcId="{1A151AF1-007C-4903-BB37-42264E00C0D1}" destId="{EDEF6205-BD38-4C0A-A552-09B22B8D6DA6}" srcOrd="0" destOrd="0" presId="urn:microsoft.com/office/officeart/2005/8/layout/chevron2"/>
    <dgm:cxn modelId="{3810205E-83F4-488A-9DDF-4EC2BCEC7D4C}" type="presParOf" srcId="{1A151AF1-007C-4903-BB37-42264E00C0D1}" destId="{1606DE31-538A-4CCC-A542-247F2F33154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ECF1A7B-F6F8-45E4-AB1D-830D48076CA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A74ABA4-2330-4DA3-951A-59AAF5BA5AD3}">
      <dgm:prSet custT="1"/>
      <dgm:spPr/>
      <dgm:t>
        <a:bodyPr/>
        <a:lstStyle/>
        <a:p>
          <a:r>
            <a:rPr lang="en-US" sz="1800" b="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S</a:t>
          </a:r>
          <a:r>
            <a:rPr lang="ro-RO" sz="1800" b="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prijinirea sistemului medical românesc cu medicamente de strictă necesitate, în timpul pandemiei</a:t>
          </a:r>
          <a:endParaRPr lang="en-US" sz="1800" b="0" dirty="0">
            <a:latin typeface="+mn-lt"/>
          </a:endParaRPr>
        </a:p>
      </dgm:t>
    </dgm:pt>
    <dgm:pt modelId="{F8E9104F-1537-437C-A523-7300BC82E0B0}" type="parTrans" cxnId="{DC05917A-2EBF-4CE4-93E8-0EA6483C7BC0}">
      <dgm:prSet/>
      <dgm:spPr/>
      <dgm:t>
        <a:bodyPr/>
        <a:lstStyle/>
        <a:p>
          <a:endParaRPr lang="en-US" sz="1800" b="0">
            <a:latin typeface="+mn-lt"/>
          </a:endParaRPr>
        </a:p>
      </dgm:t>
    </dgm:pt>
    <dgm:pt modelId="{A83B1AD6-C316-4A6F-95CB-9C5FD0D925BA}" type="sibTrans" cxnId="{DC05917A-2EBF-4CE4-93E8-0EA6483C7BC0}">
      <dgm:prSet/>
      <dgm:spPr/>
      <dgm:t>
        <a:bodyPr/>
        <a:lstStyle/>
        <a:p>
          <a:endParaRPr lang="en-US" sz="1800" b="0">
            <a:latin typeface="+mn-lt"/>
          </a:endParaRPr>
        </a:p>
      </dgm:t>
    </dgm:pt>
    <dgm:pt modelId="{44471200-3577-4315-B523-1832A93C66FB}">
      <dgm:prSet custT="1"/>
      <dgm:spPr/>
      <dgm:t>
        <a:bodyPr/>
        <a:lstStyle/>
        <a:p>
          <a:r>
            <a:rPr lang="en-US" sz="1800" b="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M</a:t>
          </a:r>
          <a:r>
            <a:rPr lang="ro-RO" sz="1800" b="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enținerea sănătății și siguranței angajaților proprii, aflați pe platforma de fabricație</a:t>
          </a:r>
          <a:r>
            <a:rPr lang="en-US" sz="1800" b="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 </a:t>
          </a:r>
          <a:r>
            <a:rPr lang="en-US" sz="1800" b="0" dirty="0" err="1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si</a:t>
          </a:r>
          <a:r>
            <a:rPr lang="en-US" sz="1800" b="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 </a:t>
          </a:r>
          <a:r>
            <a:rPr lang="en-US" sz="1800" b="0" dirty="0" err="1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continuarea</a:t>
          </a:r>
          <a:r>
            <a:rPr lang="en-US" sz="1800" b="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 </a:t>
          </a:r>
          <a:r>
            <a:rPr lang="en-US" sz="1800" b="0" dirty="0" err="1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activitatii</a:t>
          </a:r>
          <a:r>
            <a:rPr lang="en-US" sz="1800" b="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 </a:t>
          </a:r>
          <a:r>
            <a:rPr lang="en-US" sz="1800" b="0" dirty="0" err="1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companiei</a:t>
          </a:r>
          <a:endParaRPr lang="en-US" sz="1800" b="0" dirty="0">
            <a:latin typeface="+mn-lt"/>
          </a:endParaRPr>
        </a:p>
      </dgm:t>
    </dgm:pt>
    <dgm:pt modelId="{8534B76F-595B-4568-BCD5-B83CE93F6127}" type="parTrans" cxnId="{2156C293-07EB-4C40-939E-EDCF90F5E2CE}">
      <dgm:prSet/>
      <dgm:spPr/>
      <dgm:t>
        <a:bodyPr/>
        <a:lstStyle/>
        <a:p>
          <a:endParaRPr lang="en-US" sz="1800" b="0">
            <a:latin typeface="+mn-lt"/>
          </a:endParaRPr>
        </a:p>
      </dgm:t>
    </dgm:pt>
    <dgm:pt modelId="{11811A87-D6D6-45DF-AD77-8F58FE10A635}" type="sibTrans" cxnId="{2156C293-07EB-4C40-939E-EDCF90F5E2CE}">
      <dgm:prSet/>
      <dgm:spPr/>
      <dgm:t>
        <a:bodyPr/>
        <a:lstStyle/>
        <a:p>
          <a:endParaRPr lang="en-US" sz="1800" b="0">
            <a:latin typeface="+mn-lt"/>
          </a:endParaRPr>
        </a:p>
      </dgm:t>
    </dgm:pt>
    <dgm:pt modelId="{B775F00B-3E31-4125-8B56-3BC2E2BBBBBE}" type="pres">
      <dgm:prSet presAssocID="{BECF1A7B-F6F8-45E4-AB1D-830D48076CA8}" presName="vert0" presStyleCnt="0">
        <dgm:presLayoutVars>
          <dgm:dir/>
          <dgm:animOne val="branch"/>
          <dgm:animLvl val="lvl"/>
        </dgm:presLayoutVars>
      </dgm:prSet>
      <dgm:spPr/>
    </dgm:pt>
    <dgm:pt modelId="{F73C909A-20D6-4762-A8EE-CB10E3546436}" type="pres">
      <dgm:prSet presAssocID="{4A74ABA4-2330-4DA3-951A-59AAF5BA5AD3}" presName="thickLine" presStyleLbl="alignNode1" presStyleIdx="0" presStyleCnt="2"/>
      <dgm:spPr/>
    </dgm:pt>
    <dgm:pt modelId="{9C6B6370-1255-4120-B7BD-0D83BEFDAAF7}" type="pres">
      <dgm:prSet presAssocID="{4A74ABA4-2330-4DA3-951A-59AAF5BA5AD3}" presName="horz1" presStyleCnt="0"/>
      <dgm:spPr/>
    </dgm:pt>
    <dgm:pt modelId="{301D1AED-F41C-49B1-A388-F113E11042E4}" type="pres">
      <dgm:prSet presAssocID="{4A74ABA4-2330-4DA3-951A-59AAF5BA5AD3}" presName="tx1" presStyleLbl="revTx" presStyleIdx="0" presStyleCnt="2"/>
      <dgm:spPr/>
    </dgm:pt>
    <dgm:pt modelId="{E58B2129-AABE-408B-A571-C64D328CA213}" type="pres">
      <dgm:prSet presAssocID="{4A74ABA4-2330-4DA3-951A-59AAF5BA5AD3}" presName="vert1" presStyleCnt="0"/>
      <dgm:spPr/>
    </dgm:pt>
    <dgm:pt modelId="{75D5B911-110F-4C67-A2F8-0DF749515DB7}" type="pres">
      <dgm:prSet presAssocID="{44471200-3577-4315-B523-1832A93C66FB}" presName="thickLine" presStyleLbl="alignNode1" presStyleIdx="1" presStyleCnt="2"/>
      <dgm:spPr/>
    </dgm:pt>
    <dgm:pt modelId="{6EC4C169-A8DA-4BE7-8D93-2546B6616610}" type="pres">
      <dgm:prSet presAssocID="{44471200-3577-4315-B523-1832A93C66FB}" presName="horz1" presStyleCnt="0"/>
      <dgm:spPr/>
    </dgm:pt>
    <dgm:pt modelId="{CE35BD3B-4ECE-4F1B-B2E0-AA66C0CC5C25}" type="pres">
      <dgm:prSet presAssocID="{44471200-3577-4315-B523-1832A93C66FB}" presName="tx1" presStyleLbl="revTx" presStyleIdx="1" presStyleCnt="2"/>
      <dgm:spPr/>
    </dgm:pt>
    <dgm:pt modelId="{10A1B9EB-0E5F-4F03-9E7C-1138E7BA7D89}" type="pres">
      <dgm:prSet presAssocID="{44471200-3577-4315-B523-1832A93C66FB}" presName="vert1" presStyleCnt="0"/>
      <dgm:spPr/>
    </dgm:pt>
  </dgm:ptLst>
  <dgm:cxnLst>
    <dgm:cxn modelId="{DC05917A-2EBF-4CE4-93E8-0EA6483C7BC0}" srcId="{BECF1A7B-F6F8-45E4-AB1D-830D48076CA8}" destId="{4A74ABA4-2330-4DA3-951A-59AAF5BA5AD3}" srcOrd="0" destOrd="0" parTransId="{F8E9104F-1537-437C-A523-7300BC82E0B0}" sibTransId="{A83B1AD6-C316-4A6F-95CB-9C5FD0D925BA}"/>
    <dgm:cxn modelId="{2156C293-07EB-4C40-939E-EDCF90F5E2CE}" srcId="{BECF1A7B-F6F8-45E4-AB1D-830D48076CA8}" destId="{44471200-3577-4315-B523-1832A93C66FB}" srcOrd="1" destOrd="0" parTransId="{8534B76F-595B-4568-BCD5-B83CE93F6127}" sibTransId="{11811A87-D6D6-45DF-AD77-8F58FE10A635}"/>
    <dgm:cxn modelId="{9554ACC0-B517-4296-8B22-AA9E967EACD7}" type="presOf" srcId="{44471200-3577-4315-B523-1832A93C66FB}" destId="{CE35BD3B-4ECE-4F1B-B2E0-AA66C0CC5C25}" srcOrd="0" destOrd="0" presId="urn:microsoft.com/office/officeart/2008/layout/LinedList"/>
    <dgm:cxn modelId="{F7FE77D4-ABE6-4B56-841C-C366680898BE}" type="presOf" srcId="{4A74ABA4-2330-4DA3-951A-59AAF5BA5AD3}" destId="{301D1AED-F41C-49B1-A388-F113E11042E4}" srcOrd="0" destOrd="0" presId="urn:microsoft.com/office/officeart/2008/layout/LinedList"/>
    <dgm:cxn modelId="{B3E96DEA-9034-4567-A720-C91F6674A092}" type="presOf" srcId="{BECF1A7B-F6F8-45E4-AB1D-830D48076CA8}" destId="{B775F00B-3E31-4125-8B56-3BC2E2BBBBBE}" srcOrd="0" destOrd="0" presId="urn:microsoft.com/office/officeart/2008/layout/LinedList"/>
    <dgm:cxn modelId="{285BC2B9-670D-4DD1-882B-7A418BC5E76C}" type="presParOf" srcId="{B775F00B-3E31-4125-8B56-3BC2E2BBBBBE}" destId="{F73C909A-20D6-4762-A8EE-CB10E3546436}" srcOrd="0" destOrd="0" presId="urn:microsoft.com/office/officeart/2008/layout/LinedList"/>
    <dgm:cxn modelId="{D7ED7DE1-6F8D-4566-A6B7-9C5E0E603877}" type="presParOf" srcId="{B775F00B-3E31-4125-8B56-3BC2E2BBBBBE}" destId="{9C6B6370-1255-4120-B7BD-0D83BEFDAAF7}" srcOrd="1" destOrd="0" presId="urn:microsoft.com/office/officeart/2008/layout/LinedList"/>
    <dgm:cxn modelId="{CBD31B2C-A6A9-4D3A-9F10-0C129A528DC4}" type="presParOf" srcId="{9C6B6370-1255-4120-B7BD-0D83BEFDAAF7}" destId="{301D1AED-F41C-49B1-A388-F113E11042E4}" srcOrd="0" destOrd="0" presId="urn:microsoft.com/office/officeart/2008/layout/LinedList"/>
    <dgm:cxn modelId="{F94BB02E-9FEC-4B95-A82C-ACBC9E0ED9D3}" type="presParOf" srcId="{9C6B6370-1255-4120-B7BD-0D83BEFDAAF7}" destId="{E58B2129-AABE-408B-A571-C64D328CA213}" srcOrd="1" destOrd="0" presId="urn:microsoft.com/office/officeart/2008/layout/LinedList"/>
    <dgm:cxn modelId="{F59C1C8B-6760-4FCE-85D7-1B65F4191ABE}" type="presParOf" srcId="{B775F00B-3E31-4125-8B56-3BC2E2BBBBBE}" destId="{75D5B911-110F-4C67-A2F8-0DF749515DB7}" srcOrd="2" destOrd="0" presId="urn:microsoft.com/office/officeart/2008/layout/LinedList"/>
    <dgm:cxn modelId="{7080275E-4958-48F5-A96E-0C32ED655449}" type="presParOf" srcId="{B775F00B-3E31-4125-8B56-3BC2E2BBBBBE}" destId="{6EC4C169-A8DA-4BE7-8D93-2546B6616610}" srcOrd="3" destOrd="0" presId="urn:microsoft.com/office/officeart/2008/layout/LinedList"/>
    <dgm:cxn modelId="{956451D2-6221-4B6B-A867-D827ADB069D8}" type="presParOf" srcId="{6EC4C169-A8DA-4BE7-8D93-2546B6616610}" destId="{CE35BD3B-4ECE-4F1B-B2E0-AA66C0CC5C25}" srcOrd="0" destOrd="0" presId="urn:microsoft.com/office/officeart/2008/layout/LinedList"/>
    <dgm:cxn modelId="{92193806-CAAC-4E5B-8FB5-DEE5451E20C7}" type="presParOf" srcId="{6EC4C169-A8DA-4BE7-8D93-2546B6616610}" destId="{10A1B9EB-0E5F-4F03-9E7C-1138E7BA7D8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57A6CF1-57FD-46B6-BBA3-B0344A45F86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5F7B884-BCE1-4017-805A-D5A6A5446B81}">
      <dgm:prSet custT="1"/>
      <dgm:spPr/>
      <dgm:t>
        <a:bodyPr/>
        <a:lstStyle/>
        <a:p>
          <a:r>
            <a:rPr lang="ro-RO" sz="1800" b="0" dirty="0"/>
            <a:t>146,4 milioane lei venituri înregistrate, dintre care 50% venituri din export</a:t>
          </a:r>
          <a:endParaRPr lang="en-US" sz="1800" b="0" dirty="0">
            <a:latin typeface="Antibiotice Regular" panose="02000000000000000000"/>
          </a:endParaRPr>
        </a:p>
      </dgm:t>
    </dgm:pt>
    <dgm:pt modelId="{338A6FEC-5837-4AA9-AE8B-25A9D8A78493}" type="parTrans" cxnId="{6518CB76-7519-4D31-AE00-26E4605810C6}">
      <dgm:prSet/>
      <dgm:spPr/>
      <dgm:t>
        <a:bodyPr/>
        <a:lstStyle/>
        <a:p>
          <a:endParaRPr lang="en-US">
            <a:latin typeface="Antibiotice Regular" panose="02000000000000000000"/>
          </a:endParaRPr>
        </a:p>
      </dgm:t>
    </dgm:pt>
    <dgm:pt modelId="{8B4E6504-E8D1-45FC-A150-3E607E233A90}" type="sibTrans" cxnId="{6518CB76-7519-4D31-AE00-26E4605810C6}">
      <dgm:prSet/>
      <dgm:spPr/>
      <dgm:t>
        <a:bodyPr/>
        <a:lstStyle/>
        <a:p>
          <a:endParaRPr lang="en-US">
            <a:latin typeface="Antibiotice Regular" panose="02000000000000000000"/>
          </a:endParaRPr>
        </a:p>
      </dgm:t>
    </dgm:pt>
    <dgm:pt modelId="{396F5B28-289B-4488-832E-010AACA4B5FE}">
      <dgm:prSet custT="1"/>
      <dgm:spPr/>
      <dgm:t>
        <a:bodyPr/>
        <a:lstStyle/>
        <a:p>
          <a:r>
            <a:rPr lang="ro-RO" sz="1800" b="0" dirty="0"/>
            <a:t>Menținerea poziției de lider pe piața mondială pentru substanța activă Nistatină</a:t>
          </a:r>
          <a:endParaRPr lang="en-US" sz="1800" b="0" dirty="0">
            <a:latin typeface="Antibiotice Regular" panose="02000000000000000000"/>
          </a:endParaRPr>
        </a:p>
      </dgm:t>
    </dgm:pt>
    <dgm:pt modelId="{CBAF2914-12C2-4EEF-B9F1-5B7659EABA9D}" type="parTrans" cxnId="{E785F132-5269-45FF-B0D3-BE5E8FBB01F1}">
      <dgm:prSet/>
      <dgm:spPr/>
      <dgm:t>
        <a:bodyPr/>
        <a:lstStyle/>
        <a:p>
          <a:endParaRPr lang="en-US">
            <a:latin typeface="Antibiotice Regular" panose="02000000000000000000"/>
          </a:endParaRPr>
        </a:p>
      </dgm:t>
    </dgm:pt>
    <dgm:pt modelId="{C74D37C3-279E-4B51-AB3C-1E8C74702E0E}" type="sibTrans" cxnId="{E785F132-5269-45FF-B0D3-BE5E8FBB01F1}">
      <dgm:prSet/>
      <dgm:spPr/>
      <dgm:t>
        <a:bodyPr/>
        <a:lstStyle/>
        <a:p>
          <a:endParaRPr lang="en-US">
            <a:latin typeface="Antibiotice Regular" panose="02000000000000000000"/>
          </a:endParaRPr>
        </a:p>
      </dgm:t>
    </dgm:pt>
    <dgm:pt modelId="{6973D5EE-D8A8-4C33-8ADB-8EF67F05B001}">
      <dgm:prSet custT="1"/>
      <dgm:spPr/>
      <dgm:t>
        <a:bodyPr/>
        <a:lstStyle/>
        <a:p>
          <a:r>
            <a:rPr lang="ro-RO" sz="1800" b="0" dirty="0"/>
            <a:t>Adaptarea producției la situația extraordinară cauzată de pandemie</a:t>
          </a:r>
          <a:endParaRPr lang="en-US" sz="1800" b="0" dirty="0">
            <a:latin typeface="Antibiotice Regular" panose="02000000000000000000"/>
          </a:endParaRPr>
        </a:p>
      </dgm:t>
    </dgm:pt>
    <dgm:pt modelId="{F13D514C-0F25-4A5F-8A28-E188F300F0F9}" type="parTrans" cxnId="{435C2F54-3D1E-4CA0-AB8D-C15CB142285A}">
      <dgm:prSet/>
      <dgm:spPr/>
      <dgm:t>
        <a:bodyPr/>
        <a:lstStyle/>
        <a:p>
          <a:endParaRPr lang="en-US">
            <a:latin typeface="Antibiotice Regular" panose="02000000000000000000"/>
          </a:endParaRPr>
        </a:p>
      </dgm:t>
    </dgm:pt>
    <dgm:pt modelId="{F1A67F1D-10CC-42F8-9263-1D03554CBFE4}" type="sibTrans" cxnId="{435C2F54-3D1E-4CA0-AB8D-C15CB142285A}">
      <dgm:prSet/>
      <dgm:spPr/>
      <dgm:t>
        <a:bodyPr/>
        <a:lstStyle/>
        <a:p>
          <a:endParaRPr lang="en-US">
            <a:latin typeface="Antibiotice Regular" panose="02000000000000000000"/>
          </a:endParaRPr>
        </a:p>
      </dgm:t>
    </dgm:pt>
    <dgm:pt modelId="{975913F9-6BDD-4A1B-909F-668E5B414539}">
      <dgm:prSet custT="1"/>
      <dgm:spPr/>
      <dgm:t>
        <a:bodyPr/>
        <a:lstStyle/>
        <a:p>
          <a:r>
            <a:rPr lang="ro-RO" sz="1800" b="0" dirty="0"/>
            <a:t>Măsuri de protecție eficiente: nici un caz de coronavirus în rândul salariaților</a:t>
          </a:r>
          <a:endParaRPr lang="en-US" sz="1800" b="0" dirty="0">
            <a:latin typeface="Antibiotice Regular" panose="02000000000000000000"/>
          </a:endParaRPr>
        </a:p>
      </dgm:t>
    </dgm:pt>
    <dgm:pt modelId="{0A95B6E6-47FB-43BD-8C69-1DBF702DE5F6}" type="parTrans" cxnId="{A2DA204D-A658-429F-BD7E-D1DEBA689B7C}">
      <dgm:prSet/>
      <dgm:spPr/>
      <dgm:t>
        <a:bodyPr/>
        <a:lstStyle/>
        <a:p>
          <a:endParaRPr lang="en-US">
            <a:latin typeface="Antibiotice Regular" panose="02000000000000000000"/>
          </a:endParaRPr>
        </a:p>
      </dgm:t>
    </dgm:pt>
    <dgm:pt modelId="{FC357BF4-2547-4CFA-89C2-71594C8F99C9}" type="sibTrans" cxnId="{A2DA204D-A658-429F-BD7E-D1DEBA689B7C}">
      <dgm:prSet/>
      <dgm:spPr/>
      <dgm:t>
        <a:bodyPr/>
        <a:lstStyle/>
        <a:p>
          <a:endParaRPr lang="en-US">
            <a:latin typeface="Antibiotice Regular" panose="02000000000000000000"/>
          </a:endParaRPr>
        </a:p>
      </dgm:t>
    </dgm:pt>
    <dgm:pt modelId="{1ABEB15F-9D35-4C0F-9584-54750E80D98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o-RO" sz="1800" b="0" dirty="0">
              <a:solidFill>
                <a:srgbClr val="FFFFFF"/>
              </a:solidFill>
              <a:latin typeface="Calibri"/>
              <a:ea typeface="+mn-ea"/>
              <a:cs typeface="+mn-cs"/>
            </a:rPr>
            <a:t>Menținerea unei evoluții echilibrate a indicatorilor de venituri-cheltuieli-profit</a:t>
          </a:r>
          <a:endParaRPr lang="en-US" sz="1800" b="0" dirty="0">
            <a:latin typeface="Antibiotice Regular" panose="02000000000000000000"/>
          </a:endParaRPr>
        </a:p>
      </dgm:t>
    </dgm:pt>
    <dgm:pt modelId="{4AC189E5-D934-4AE1-B975-12D40792D312}" type="parTrans" cxnId="{21ED812A-3A7B-41A0-9348-2406081A91C0}">
      <dgm:prSet/>
      <dgm:spPr/>
      <dgm:t>
        <a:bodyPr/>
        <a:lstStyle/>
        <a:p>
          <a:endParaRPr lang="en-US"/>
        </a:p>
      </dgm:t>
    </dgm:pt>
    <dgm:pt modelId="{BC168F7D-5A25-4F53-A4D8-0F89D866D1E7}" type="sibTrans" cxnId="{21ED812A-3A7B-41A0-9348-2406081A91C0}">
      <dgm:prSet/>
      <dgm:spPr/>
      <dgm:t>
        <a:bodyPr/>
        <a:lstStyle/>
        <a:p>
          <a:endParaRPr lang="en-US"/>
        </a:p>
      </dgm:t>
    </dgm:pt>
    <dgm:pt modelId="{05C96047-CEE7-425D-B483-B3BA6F628544}">
      <dgm:prSet custT="1"/>
      <dgm:spPr/>
      <dgm:t>
        <a:bodyPr/>
        <a:lstStyle/>
        <a:p>
          <a:r>
            <a:rPr lang="ro-RO" sz="1800" dirty="0">
              <a:latin typeface="Antibiotice Regular" panose="02000000000000000000"/>
            </a:rPr>
            <a:t>Continuarea programului de investiții pentru viitor</a:t>
          </a:r>
          <a:endParaRPr lang="en-US" sz="1800" dirty="0">
            <a:latin typeface="Antibiotice Regular" panose="02000000000000000000"/>
          </a:endParaRPr>
        </a:p>
      </dgm:t>
    </dgm:pt>
    <dgm:pt modelId="{EAB1B470-6995-4A63-BD0E-AFD3422DF361}" type="parTrans" cxnId="{3B432ACE-FD49-4D1B-A0B6-374DCD97F315}">
      <dgm:prSet/>
      <dgm:spPr/>
      <dgm:t>
        <a:bodyPr/>
        <a:lstStyle/>
        <a:p>
          <a:endParaRPr lang="en-US"/>
        </a:p>
      </dgm:t>
    </dgm:pt>
    <dgm:pt modelId="{6EFA5116-4505-4B11-BEF2-443F09F26549}" type="sibTrans" cxnId="{3B432ACE-FD49-4D1B-A0B6-374DCD97F315}">
      <dgm:prSet/>
      <dgm:spPr/>
      <dgm:t>
        <a:bodyPr/>
        <a:lstStyle/>
        <a:p>
          <a:endParaRPr lang="en-US"/>
        </a:p>
      </dgm:t>
    </dgm:pt>
    <dgm:pt modelId="{367590A3-C713-4834-B2EF-E64CEB0B00B3}" type="pres">
      <dgm:prSet presAssocID="{757A6CF1-57FD-46B6-BBA3-B0344A45F86C}" presName="diagram" presStyleCnt="0">
        <dgm:presLayoutVars>
          <dgm:dir/>
          <dgm:resizeHandles val="exact"/>
        </dgm:presLayoutVars>
      </dgm:prSet>
      <dgm:spPr/>
    </dgm:pt>
    <dgm:pt modelId="{EAE6BE57-315A-44E7-B97C-57CEA0DAE43F}" type="pres">
      <dgm:prSet presAssocID="{15F7B884-BCE1-4017-805A-D5A6A5446B81}" presName="node" presStyleLbl="node1" presStyleIdx="0" presStyleCnt="6">
        <dgm:presLayoutVars>
          <dgm:bulletEnabled val="1"/>
        </dgm:presLayoutVars>
      </dgm:prSet>
      <dgm:spPr/>
    </dgm:pt>
    <dgm:pt modelId="{EDED8E5A-0CBF-4156-8CDC-BD628448FDA8}" type="pres">
      <dgm:prSet presAssocID="{8B4E6504-E8D1-45FC-A150-3E607E233A90}" presName="sibTrans" presStyleCnt="0"/>
      <dgm:spPr/>
    </dgm:pt>
    <dgm:pt modelId="{24E76B68-D427-4224-BE6D-57A93A94095D}" type="pres">
      <dgm:prSet presAssocID="{396F5B28-289B-4488-832E-010AACA4B5FE}" presName="node" presStyleLbl="node1" presStyleIdx="1" presStyleCnt="6">
        <dgm:presLayoutVars>
          <dgm:bulletEnabled val="1"/>
        </dgm:presLayoutVars>
      </dgm:prSet>
      <dgm:spPr/>
    </dgm:pt>
    <dgm:pt modelId="{BB61ECE6-20B9-4E94-891D-7C6CCA2DAD9C}" type="pres">
      <dgm:prSet presAssocID="{C74D37C3-279E-4B51-AB3C-1E8C74702E0E}" presName="sibTrans" presStyleCnt="0"/>
      <dgm:spPr/>
    </dgm:pt>
    <dgm:pt modelId="{888C0F37-E16D-4566-84F1-8C3B13DC2B8A}" type="pres">
      <dgm:prSet presAssocID="{6973D5EE-D8A8-4C33-8ADB-8EF67F05B001}" presName="node" presStyleLbl="node1" presStyleIdx="2" presStyleCnt="6">
        <dgm:presLayoutVars>
          <dgm:bulletEnabled val="1"/>
        </dgm:presLayoutVars>
      </dgm:prSet>
      <dgm:spPr/>
    </dgm:pt>
    <dgm:pt modelId="{B4F16D18-EE99-4D86-99FE-18356415CC87}" type="pres">
      <dgm:prSet presAssocID="{F1A67F1D-10CC-42F8-9263-1D03554CBFE4}" presName="sibTrans" presStyleCnt="0"/>
      <dgm:spPr/>
    </dgm:pt>
    <dgm:pt modelId="{98D1947B-985D-4862-A4A7-5EEA143EBF78}" type="pres">
      <dgm:prSet presAssocID="{05C96047-CEE7-425D-B483-B3BA6F628544}" presName="node" presStyleLbl="node1" presStyleIdx="3" presStyleCnt="6">
        <dgm:presLayoutVars>
          <dgm:bulletEnabled val="1"/>
        </dgm:presLayoutVars>
      </dgm:prSet>
      <dgm:spPr/>
    </dgm:pt>
    <dgm:pt modelId="{BC293969-DB4D-4D59-9968-5C2D28F9AB0D}" type="pres">
      <dgm:prSet presAssocID="{6EFA5116-4505-4B11-BEF2-443F09F26549}" presName="sibTrans" presStyleCnt="0"/>
      <dgm:spPr/>
    </dgm:pt>
    <dgm:pt modelId="{C3DDDF58-6FAC-4773-9C66-E3C2162CE23B}" type="pres">
      <dgm:prSet presAssocID="{975913F9-6BDD-4A1B-909F-668E5B414539}" presName="node" presStyleLbl="node1" presStyleIdx="4" presStyleCnt="6">
        <dgm:presLayoutVars>
          <dgm:bulletEnabled val="1"/>
        </dgm:presLayoutVars>
      </dgm:prSet>
      <dgm:spPr/>
    </dgm:pt>
    <dgm:pt modelId="{EA6D5E95-AAFE-4EF1-B4D8-E048081FE9D7}" type="pres">
      <dgm:prSet presAssocID="{FC357BF4-2547-4CFA-89C2-71594C8F99C9}" presName="sibTrans" presStyleCnt="0"/>
      <dgm:spPr/>
    </dgm:pt>
    <dgm:pt modelId="{2291BBD3-115F-4C5E-8131-3EDF5D82064D}" type="pres">
      <dgm:prSet presAssocID="{1ABEB15F-9D35-4C0F-9584-54750E80D98C}" presName="node" presStyleLbl="node1" presStyleIdx="5" presStyleCnt="6">
        <dgm:presLayoutVars>
          <dgm:bulletEnabled val="1"/>
        </dgm:presLayoutVars>
      </dgm:prSet>
      <dgm:spPr/>
    </dgm:pt>
  </dgm:ptLst>
  <dgm:cxnLst>
    <dgm:cxn modelId="{163C140E-9334-408B-9AD6-DEAD6BC0A82C}" type="presOf" srcId="{05C96047-CEE7-425D-B483-B3BA6F628544}" destId="{98D1947B-985D-4862-A4A7-5EEA143EBF78}" srcOrd="0" destOrd="0" presId="urn:microsoft.com/office/officeart/2005/8/layout/default"/>
    <dgm:cxn modelId="{4416220E-0523-4387-A495-6F83EDF533FF}" type="presOf" srcId="{6973D5EE-D8A8-4C33-8ADB-8EF67F05B001}" destId="{888C0F37-E16D-4566-84F1-8C3B13DC2B8A}" srcOrd="0" destOrd="0" presId="urn:microsoft.com/office/officeart/2005/8/layout/default"/>
    <dgm:cxn modelId="{4037840E-2801-476F-A700-50EF8B318906}" type="presOf" srcId="{757A6CF1-57FD-46B6-BBA3-B0344A45F86C}" destId="{367590A3-C713-4834-B2EF-E64CEB0B00B3}" srcOrd="0" destOrd="0" presId="urn:microsoft.com/office/officeart/2005/8/layout/default"/>
    <dgm:cxn modelId="{21ED812A-3A7B-41A0-9348-2406081A91C0}" srcId="{757A6CF1-57FD-46B6-BBA3-B0344A45F86C}" destId="{1ABEB15F-9D35-4C0F-9584-54750E80D98C}" srcOrd="5" destOrd="0" parTransId="{4AC189E5-D934-4AE1-B975-12D40792D312}" sibTransId="{BC168F7D-5A25-4F53-A4D8-0F89D866D1E7}"/>
    <dgm:cxn modelId="{E785F132-5269-45FF-B0D3-BE5E8FBB01F1}" srcId="{757A6CF1-57FD-46B6-BBA3-B0344A45F86C}" destId="{396F5B28-289B-4488-832E-010AACA4B5FE}" srcOrd="1" destOrd="0" parTransId="{CBAF2914-12C2-4EEF-B9F1-5B7659EABA9D}" sibTransId="{C74D37C3-279E-4B51-AB3C-1E8C74702E0E}"/>
    <dgm:cxn modelId="{0E66E963-5992-4D60-87A6-2BA59404F3EE}" type="presOf" srcId="{15F7B884-BCE1-4017-805A-D5A6A5446B81}" destId="{EAE6BE57-315A-44E7-B97C-57CEA0DAE43F}" srcOrd="0" destOrd="0" presId="urn:microsoft.com/office/officeart/2005/8/layout/default"/>
    <dgm:cxn modelId="{A2DA204D-A658-429F-BD7E-D1DEBA689B7C}" srcId="{757A6CF1-57FD-46B6-BBA3-B0344A45F86C}" destId="{975913F9-6BDD-4A1B-909F-668E5B414539}" srcOrd="4" destOrd="0" parTransId="{0A95B6E6-47FB-43BD-8C69-1DBF702DE5F6}" sibTransId="{FC357BF4-2547-4CFA-89C2-71594C8F99C9}"/>
    <dgm:cxn modelId="{435C2F54-3D1E-4CA0-AB8D-C15CB142285A}" srcId="{757A6CF1-57FD-46B6-BBA3-B0344A45F86C}" destId="{6973D5EE-D8A8-4C33-8ADB-8EF67F05B001}" srcOrd="2" destOrd="0" parTransId="{F13D514C-0F25-4A5F-8A28-E188F300F0F9}" sibTransId="{F1A67F1D-10CC-42F8-9263-1D03554CBFE4}"/>
    <dgm:cxn modelId="{6518CB76-7519-4D31-AE00-26E4605810C6}" srcId="{757A6CF1-57FD-46B6-BBA3-B0344A45F86C}" destId="{15F7B884-BCE1-4017-805A-D5A6A5446B81}" srcOrd="0" destOrd="0" parTransId="{338A6FEC-5837-4AA9-AE8B-25A9D8A78493}" sibTransId="{8B4E6504-E8D1-45FC-A150-3E607E233A90}"/>
    <dgm:cxn modelId="{B0695C88-4E76-4AA9-B0FB-E39AD162889E}" type="presOf" srcId="{1ABEB15F-9D35-4C0F-9584-54750E80D98C}" destId="{2291BBD3-115F-4C5E-8131-3EDF5D82064D}" srcOrd="0" destOrd="0" presId="urn:microsoft.com/office/officeart/2005/8/layout/default"/>
    <dgm:cxn modelId="{15CB9F92-9962-4680-9192-E558C8B10809}" type="presOf" srcId="{975913F9-6BDD-4A1B-909F-668E5B414539}" destId="{C3DDDF58-6FAC-4773-9C66-E3C2162CE23B}" srcOrd="0" destOrd="0" presId="urn:microsoft.com/office/officeart/2005/8/layout/default"/>
    <dgm:cxn modelId="{3B432ACE-FD49-4D1B-A0B6-374DCD97F315}" srcId="{757A6CF1-57FD-46B6-BBA3-B0344A45F86C}" destId="{05C96047-CEE7-425D-B483-B3BA6F628544}" srcOrd="3" destOrd="0" parTransId="{EAB1B470-6995-4A63-BD0E-AFD3422DF361}" sibTransId="{6EFA5116-4505-4B11-BEF2-443F09F26549}"/>
    <dgm:cxn modelId="{92A10CE1-2073-4AF0-A250-155F1971FC8F}" type="presOf" srcId="{396F5B28-289B-4488-832E-010AACA4B5FE}" destId="{24E76B68-D427-4224-BE6D-57A93A94095D}" srcOrd="0" destOrd="0" presId="urn:microsoft.com/office/officeart/2005/8/layout/default"/>
    <dgm:cxn modelId="{92074D3D-C6EE-4874-9D06-40F677C21368}" type="presParOf" srcId="{367590A3-C713-4834-B2EF-E64CEB0B00B3}" destId="{EAE6BE57-315A-44E7-B97C-57CEA0DAE43F}" srcOrd="0" destOrd="0" presId="urn:microsoft.com/office/officeart/2005/8/layout/default"/>
    <dgm:cxn modelId="{B67BC917-032C-4966-8D38-87BBD0EE824E}" type="presParOf" srcId="{367590A3-C713-4834-B2EF-E64CEB0B00B3}" destId="{EDED8E5A-0CBF-4156-8CDC-BD628448FDA8}" srcOrd="1" destOrd="0" presId="urn:microsoft.com/office/officeart/2005/8/layout/default"/>
    <dgm:cxn modelId="{3133E83D-1E96-4D14-8E54-32621BDE3167}" type="presParOf" srcId="{367590A3-C713-4834-B2EF-E64CEB0B00B3}" destId="{24E76B68-D427-4224-BE6D-57A93A94095D}" srcOrd="2" destOrd="0" presId="urn:microsoft.com/office/officeart/2005/8/layout/default"/>
    <dgm:cxn modelId="{00E7F54A-88FB-46CA-BCC2-7F2ED11AAC9E}" type="presParOf" srcId="{367590A3-C713-4834-B2EF-E64CEB0B00B3}" destId="{BB61ECE6-20B9-4E94-891D-7C6CCA2DAD9C}" srcOrd="3" destOrd="0" presId="urn:microsoft.com/office/officeart/2005/8/layout/default"/>
    <dgm:cxn modelId="{18F37FFB-4782-4694-89B9-E276F7158558}" type="presParOf" srcId="{367590A3-C713-4834-B2EF-E64CEB0B00B3}" destId="{888C0F37-E16D-4566-84F1-8C3B13DC2B8A}" srcOrd="4" destOrd="0" presId="urn:microsoft.com/office/officeart/2005/8/layout/default"/>
    <dgm:cxn modelId="{C3B39536-1D20-482F-8494-9F3137A11DCE}" type="presParOf" srcId="{367590A3-C713-4834-B2EF-E64CEB0B00B3}" destId="{B4F16D18-EE99-4D86-99FE-18356415CC87}" srcOrd="5" destOrd="0" presId="urn:microsoft.com/office/officeart/2005/8/layout/default"/>
    <dgm:cxn modelId="{3D700E80-8B35-4D6E-BEBB-32F38A9C6FFF}" type="presParOf" srcId="{367590A3-C713-4834-B2EF-E64CEB0B00B3}" destId="{98D1947B-985D-4862-A4A7-5EEA143EBF78}" srcOrd="6" destOrd="0" presId="urn:microsoft.com/office/officeart/2005/8/layout/default"/>
    <dgm:cxn modelId="{850A8FAC-CF7D-4393-A222-57D52BF2E9B6}" type="presParOf" srcId="{367590A3-C713-4834-B2EF-E64CEB0B00B3}" destId="{BC293969-DB4D-4D59-9968-5C2D28F9AB0D}" srcOrd="7" destOrd="0" presId="urn:microsoft.com/office/officeart/2005/8/layout/default"/>
    <dgm:cxn modelId="{065C07AA-DA7B-4992-97AA-8291D0A372DD}" type="presParOf" srcId="{367590A3-C713-4834-B2EF-E64CEB0B00B3}" destId="{C3DDDF58-6FAC-4773-9C66-E3C2162CE23B}" srcOrd="8" destOrd="0" presId="urn:microsoft.com/office/officeart/2005/8/layout/default"/>
    <dgm:cxn modelId="{47C06E7E-E0E2-4B6D-BF0A-31A48E0BD8CB}" type="presParOf" srcId="{367590A3-C713-4834-B2EF-E64CEB0B00B3}" destId="{EA6D5E95-AAFE-4EF1-B4D8-E048081FE9D7}" srcOrd="9" destOrd="0" presId="urn:microsoft.com/office/officeart/2005/8/layout/default"/>
    <dgm:cxn modelId="{B188D729-AEEC-4318-A319-68166CD5C6D7}" type="presParOf" srcId="{367590A3-C713-4834-B2EF-E64CEB0B00B3}" destId="{2291BBD3-115F-4C5E-8131-3EDF5D82064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1EE8E4E-DC87-4BCA-8AAF-F46449B6970B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BF0ACBD-7903-4792-AA9E-77EAFAD1E7B8}">
      <dgm:prSet/>
      <dgm:spPr/>
      <dgm:t>
        <a:bodyPr/>
        <a:lstStyle/>
        <a:p>
          <a:r>
            <a:rPr lang="ro-RO"/>
            <a:t>Divizia de Produse Forme Solide de uz Oral</a:t>
          </a:r>
          <a:endParaRPr lang="en-US"/>
        </a:p>
      </dgm:t>
    </dgm:pt>
    <dgm:pt modelId="{97DC5279-3372-4D5C-B5CA-FE542022E4CF}" type="parTrans" cxnId="{E5E00AD0-CFB4-4A61-8F57-E86748A1396F}">
      <dgm:prSet/>
      <dgm:spPr/>
      <dgm:t>
        <a:bodyPr/>
        <a:lstStyle/>
        <a:p>
          <a:endParaRPr lang="en-US"/>
        </a:p>
      </dgm:t>
    </dgm:pt>
    <dgm:pt modelId="{3C850E99-17A4-4EBF-A62C-3C8F944C84B4}" type="sibTrans" cxnId="{E5E00AD0-CFB4-4A61-8F57-E86748A1396F}">
      <dgm:prSet/>
      <dgm:spPr/>
      <dgm:t>
        <a:bodyPr/>
        <a:lstStyle/>
        <a:p>
          <a:endParaRPr lang="en-US"/>
        </a:p>
      </dgm:t>
    </dgm:pt>
    <dgm:pt modelId="{DCBD9DD0-9AC4-42B1-9309-B64B83F7860A}">
      <dgm:prSet/>
      <dgm:spPr/>
      <dgm:t>
        <a:bodyPr/>
        <a:lstStyle/>
        <a:p>
          <a:r>
            <a:rPr lang="ro-RO"/>
            <a:t>integrează activitățile secției Capsule și secției Comprimate </a:t>
          </a:r>
          <a:endParaRPr lang="en-US"/>
        </a:p>
      </dgm:t>
    </dgm:pt>
    <dgm:pt modelId="{1EADE26A-6EB0-4521-BDC6-ED9CB724B4E2}" type="parTrans" cxnId="{76AE12DF-6C40-452B-B115-5438A9E0FE4F}">
      <dgm:prSet/>
      <dgm:spPr/>
      <dgm:t>
        <a:bodyPr/>
        <a:lstStyle/>
        <a:p>
          <a:endParaRPr lang="en-US"/>
        </a:p>
      </dgm:t>
    </dgm:pt>
    <dgm:pt modelId="{07545D75-2855-4B97-8BBC-6ED822C6080F}" type="sibTrans" cxnId="{76AE12DF-6C40-452B-B115-5438A9E0FE4F}">
      <dgm:prSet/>
      <dgm:spPr/>
      <dgm:t>
        <a:bodyPr/>
        <a:lstStyle/>
        <a:p>
          <a:endParaRPr lang="en-US"/>
        </a:p>
      </dgm:t>
    </dgm:pt>
    <dgm:pt modelId="{1BCCAFAB-19E1-4C48-944C-969719517E26}">
      <dgm:prSet/>
      <dgm:spPr/>
      <dgm:t>
        <a:bodyPr/>
        <a:lstStyle/>
        <a:p>
          <a:r>
            <a:rPr lang="ro-RO"/>
            <a:t>Divizia de Produse Topice</a:t>
          </a:r>
          <a:endParaRPr lang="en-US"/>
        </a:p>
      </dgm:t>
    </dgm:pt>
    <dgm:pt modelId="{21633850-C6BF-497A-9A7D-8A2831F38DD4}" type="parTrans" cxnId="{F62D5613-DF9E-410D-8ADA-3F897868F588}">
      <dgm:prSet/>
      <dgm:spPr/>
      <dgm:t>
        <a:bodyPr/>
        <a:lstStyle/>
        <a:p>
          <a:endParaRPr lang="en-US"/>
        </a:p>
      </dgm:t>
    </dgm:pt>
    <dgm:pt modelId="{1108525F-49A3-4CE5-B24C-77E474E73E97}" type="sibTrans" cxnId="{F62D5613-DF9E-410D-8ADA-3F897868F588}">
      <dgm:prSet/>
      <dgm:spPr/>
      <dgm:t>
        <a:bodyPr/>
        <a:lstStyle/>
        <a:p>
          <a:endParaRPr lang="en-US"/>
        </a:p>
      </dgm:t>
    </dgm:pt>
    <dgm:pt modelId="{6C4BCF1D-46E3-4C4B-A4D1-A009359067EE}">
      <dgm:prSet/>
      <dgm:spPr/>
      <dgm:t>
        <a:bodyPr/>
        <a:lstStyle/>
        <a:p>
          <a:r>
            <a:rPr lang="ro-RO" dirty="0"/>
            <a:t>corespondenta secției de Unguente și supozitoare</a:t>
          </a:r>
          <a:endParaRPr lang="en-US" dirty="0"/>
        </a:p>
      </dgm:t>
    </dgm:pt>
    <dgm:pt modelId="{4BE75783-16F1-4C2B-A5D9-7904D2428821}" type="parTrans" cxnId="{9F992106-39AE-481A-AA6B-6A6995A9D8E3}">
      <dgm:prSet/>
      <dgm:spPr/>
      <dgm:t>
        <a:bodyPr/>
        <a:lstStyle/>
        <a:p>
          <a:endParaRPr lang="en-US"/>
        </a:p>
      </dgm:t>
    </dgm:pt>
    <dgm:pt modelId="{5CFC1B73-C87D-4422-BCAA-8F3DF0155212}" type="sibTrans" cxnId="{9F992106-39AE-481A-AA6B-6A6995A9D8E3}">
      <dgm:prSet/>
      <dgm:spPr/>
      <dgm:t>
        <a:bodyPr/>
        <a:lstStyle/>
        <a:p>
          <a:endParaRPr lang="en-US"/>
        </a:p>
      </dgm:t>
    </dgm:pt>
    <dgm:pt modelId="{4720AC0F-767F-415F-ADBE-D65172EC0BFD}">
      <dgm:prSet/>
      <dgm:spPr/>
      <dgm:t>
        <a:bodyPr/>
        <a:lstStyle/>
        <a:p>
          <a:r>
            <a:rPr lang="ro-RO" dirty="0"/>
            <a:t>Divizia de Produse Sterile și Nistatină </a:t>
          </a:r>
          <a:endParaRPr lang="en-US" dirty="0"/>
        </a:p>
      </dgm:t>
    </dgm:pt>
    <dgm:pt modelId="{1C63745D-D9EA-4800-AF00-96B3C7E3516E}" type="parTrans" cxnId="{DA27E20E-370F-4A21-A2DB-C7E37D3C98AE}">
      <dgm:prSet/>
      <dgm:spPr/>
      <dgm:t>
        <a:bodyPr/>
        <a:lstStyle/>
        <a:p>
          <a:endParaRPr lang="en-US"/>
        </a:p>
      </dgm:t>
    </dgm:pt>
    <dgm:pt modelId="{E150DAEE-59AA-42E9-998D-E6347A9E4B3B}" type="sibTrans" cxnId="{DA27E20E-370F-4A21-A2DB-C7E37D3C98AE}">
      <dgm:prSet/>
      <dgm:spPr/>
      <dgm:t>
        <a:bodyPr/>
        <a:lstStyle/>
        <a:p>
          <a:endParaRPr lang="en-US"/>
        </a:p>
      </dgm:t>
    </dgm:pt>
    <dgm:pt modelId="{ADD18976-E0BA-47D2-835C-6E24804A70BF}">
      <dgm:prSet/>
      <dgm:spPr/>
      <dgm:t>
        <a:bodyPr/>
        <a:lstStyle/>
        <a:p>
          <a:r>
            <a:rPr lang="ro-RO" dirty="0"/>
            <a:t>integrează activitățile secției Parenterale și Biosinteză</a:t>
          </a:r>
          <a:endParaRPr lang="en-US" dirty="0"/>
        </a:p>
      </dgm:t>
    </dgm:pt>
    <dgm:pt modelId="{B61928BD-D2DE-45D5-BC20-EEA01141C882}" type="parTrans" cxnId="{27605DE9-BD84-411A-AEC4-6A2F49722E5F}">
      <dgm:prSet/>
      <dgm:spPr/>
      <dgm:t>
        <a:bodyPr/>
        <a:lstStyle/>
        <a:p>
          <a:endParaRPr lang="en-US"/>
        </a:p>
      </dgm:t>
    </dgm:pt>
    <dgm:pt modelId="{A47215D6-4F1A-4816-A756-F885627DD073}" type="sibTrans" cxnId="{27605DE9-BD84-411A-AEC4-6A2F49722E5F}">
      <dgm:prSet/>
      <dgm:spPr/>
      <dgm:t>
        <a:bodyPr/>
        <a:lstStyle/>
        <a:p>
          <a:endParaRPr lang="en-US"/>
        </a:p>
      </dgm:t>
    </dgm:pt>
    <dgm:pt modelId="{5BC0BCFD-F538-405F-B848-B4A2915BE4A2}" type="pres">
      <dgm:prSet presAssocID="{B1EE8E4E-DC87-4BCA-8AAF-F46449B6970B}" presName="Name0" presStyleCnt="0">
        <dgm:presLayoutVars>
          <dgm:dir/>
          <dgm:animLvl val="lvl"/>
          <dgm:resizeHandles val="exact"/>
        </dgm:presLayoutVars>
      </dgm:prSet>
      <dgm:spPr/>
    </dgm:pt>
    <dgm:pt modelId="{282D214C-79A5-4F31-8562-34E6E44BDF9E}" type="pres">
      <dgm:prSet presAssocID="{0BF0ACBD-7903-4792-AA9E-77EAFAD1E7B8}" presName="linNode" presStyleCnt="0"/>
      <dgm:spPr/>
    </dgm:pt>
    <dgm:pt modelId="{64271426-DDBF-4A2E-8854-616E66AB51B0}" type="pres">
      <dgm:prSet presAssocID="{0BF0ACBD-7903-4792-AA9E-77EAFAD1E7B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A08D35B-384E-47F1-981F-ED6C40FC5C4A}" type="pres">
      <dgm:prSet presAssocID="{0BF0ACBD-7903-4792-AA9E-77EAFAD1E7B8}" presName="descendantText" presStyleLbl="alignAccFollowNode1" presStyleIdx="0" presStyleCnt="3">
        <dgm:presLayoutVars>
          <dgm:bulletEnabled val="1"/>
        </dgm:presLayoutVars>
      </dgm:prSet>
      <dgm:spPr/>
    </dgm:pt>
    <dgm:pt modelId="{5A93AAC2-1108-4A0B-A182-DB2A29CCB16D}" type="pres">
      <dgm:prSet presAssocID="{3C850E99-17A4-4EBF-A62C-3C8F944C84B4}" presName="sp" presStyleCnt="0"/>
      <dgm:spPr/>
    </dgm:pt>
    <dgm:pt modelId="{B9DDA31D-A74C-4BE8-B5CB-E1DB15EE4639}" type="pres">
      <dgm:prSet presAssocID="{1BCCAFAB-19E1-4C48-944C-969719517E26}" presName="linNode" presStyleCnt="0"/>
      <dgm:spPr/>
    </dgm:pt>
    <dgm:pt modelId="{E79B059A-AE3E-4DE2-AAE4-8BBDB1BFA14E}" type="pres">
      <dgm:prSet presAssocID="{1BCCAFAB-19E1-4C48-944C-969719517E2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A71F142-B264-4C09-AABC-6D2459DB7C19}" type="pres">
      <dgm:prSet presAssocID="{1BCCAFAB-19E1-4C48-944C-969719517E26}" presName="descendantText" presStyleLbl="alignAccFollowNode1" presStyleIdx="1" presStyleCnt="3">
        <dgm:presLayoutVars>
          <dgm:bulletEnabled val="1"/>
        </dgm:presLayoutVars>
      </dgm:prSet>
      <dgm:spPr/>
    </dgm:pt>
    <dgm:pt modelId="{1DCC1748-07B4-4A83-B0BE-D784EE5D4A4B}" type="pres">
      <dgm:prSet presAssocID="{1108525F-49A3-4CE5-B24C-77E474E73E97}" presName="sp" presStyleCnt="0"/>
      <dgm:spPr/>
    </dgm:pt>
    <dgm:pt modelId="{7F495306-8234-4446-B475-C843C8E849D2}" type="pres">
      <dgm:prSet presAssocID="{4720AC0F-767F-415F-ADBE-D65172EC0BFD}" presName="linNode" presStyleCnt="0"/>
      <dgm:spPr/>
    </dgm:pt>
    <dgm:pt modelId="{F7748722-108E-4931-ADC9-D18DCD12977D}" type="pres">
      <dgm:prSet presAssocID="{4720AC0F-767F-415F-ADBE-D65172EC0BF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30F15F23-848C-4BDB-BCB7-4BBD56083216}" type="pres">
      <dgm:prSet presAssocID="{4720AC0F-767F-415F-ADBE-D65172EC0BF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F992106-39AE-481A-AA6B-6A6995A9D8E3}" srcId="{1BCCAFAB-19E1-4C48-944C-969719517E26}" destId="{6C4BCF1D-46E3-4C4B-A4D1-A009359067EE}" srcOrd="0" destOrd="0" parTransId="{4BE75783-16F1-4C2B-A5D9-7904D2428821}" sibTransId="{5CFC1B73-C87D-4422-BCAA-8F3DF0155212}"/>
    <dgm:cxn modelId="{DA27E20E-370F-4A21-A2DB-C7E37D3C98AE}" srcId="{B1EE8E4E-DC87-4BCA-8AAF-F46449B6970B}" destId="{4720AC0F-767F-415F-ADBE-D65172EC0BFD}" srcOrd="2" destOrd="0" parTransId="{1C63745D-D9EA-4800-AF00-96B3C7E3516E}" sibTransId="{E150DAEE-59AA-42E9-998D-E6347A9E4B3B}"/>
    <dgm:cxn modelId="{F62D5613-DF9E-410D-8ADA-3F897868F588}" srcId="{B1EE8E4E-DC87-4BCA-8AAF-F46449B6970B}" destId="{1BCCAFAB-19E1-4C48-944C-969719517E26}" srcOrd="1" destOrd="0" parTransId="{21633850-C6BF-497A-9A7D-8A2831F38DD4}" sibTransId="{1108525F-49A3-4CE5-B24C-77E474E73E97}"/>
    <dgm:cxn modelId="{FEF53866-888A-4203-81DD-18FD682AC546}" type="presOf" srcId="{B1EE8E4E-DC87-4BCA-8AAF-F46449B6970B}" destId="{5BC0BCFD-F538-405F-B848-B4A2915BE4A2}" srcOrd="0" destOrd="0" presId="urn:microsoft.com/office/officeart/2005/8/layout/vList5"/>
    <dgm:cxn modelId="{4E46557C-B8B3-4226-9B7A-A36BC132CCAE}" type="presOf" srcId="{ADD18976-E0BA-47D2-835C-6E24804A70BF}" destId="{30F15F23-848C-4BDB-BCB7-4BBD56083216}" srcOrd="0" destOrd="0" presId="urn:microsoft.com/office/officeart/2005/8/layout/vList5"/>
    <dgm:cxn modelId="{5157EAA1-915F-4432-8895-179E92325C56}" type="presOf" srcId="{0BF0ACBD-7903-4792-AA9E-77EAFAD1E7B8}" destId="{64271426-DDBF-4A2E-8854-616E66AB51B0}" srcOrd="0" destOrd="0" presId="urn:microsoft.com/office/officeart/2005/8/layout/vList5"/>
    <dgm:cxn modelId="{F7F24AB9-1DEC-406D-B498-8DB72316E473}" type="presOf" srcId="{6C4BCF1D-46E3-4C4B-A4D1-A009359067EE}" destId="{7A71F142-B264-4C09-AABC-6D2459DB7C19}" srcOrd="0" destOrd="0" presId="urn:microsoft.com/office/officeart/2005/8/layout/vList5"/>
    <dgm:cxn modelId="{E525BABA-EEA7-436B-852B-D300F4F80128}" type="presOf" srcId="{DCBD9DD0-9AC4-42B1-9309-B64B83F7860A}" destId="{6A08D35B-384E-47F1-981F-ED6C40FC5C4A}" srcOrd="0" destOrd="0" presId="urn:microsoft.com/office/officeart/2005/8/layout/vList5"/>
    <dgm:cxn modelId="{E5E00AD0-CFB4-4A61-8F57-E86748A1396F}" srcId="{B1EE8E4E-DC87-4BCA-8AAF-F46449B6970B}" destId="{0BF0ACBD-7903-4792-AA9E-77EAFAD1E7B8}" srcOrd="0" destOrd="0" parTransId="{97DC5279-3372-4D5C-B5CA-FE542022E4CF}" sibTransId="{3C850E99-17A4-4EBF-A62C-3C8F944C84B4}"/>
    <dgm:cxn modelId="{C09693DE-880D-4402-891A-0458F6B31790}" type="presOf" srcId="{1BCCAFAB-19E1-4C48-944C-969719517E26}" destId="{E79B059A-AE3E-4DE2-AAE4-8BBDB1BFA14E}" srcOrd="0" destOrd="0" presId="urn:microsoft.com/office/officeart/2005/8/layout/vList5"/>
    <dgm:cxn modelId="{76AE12DF-6C40-452B-B115-5438A9E0FE4F}" srcId="{0BF0ACBD-7903-4792-AA9E-77EAFAD1E7B8}" destId="{DCBD9DD0-9AC4-42B1-9309-B64B83F7860A}" srcOrd="0" destOrd="0" parTransId="{1EADE26A-6EB0-4521-BDC6-ED9CB724B4E2}" sibTransId="{07545D75-2855-4B97-8BBC-6ED822C6080F}"/>
    <dgm:cxn modelId="{27605DE9-BD84-411A-AEC4-6A2F49722E5F}" srcId="{4720AC0F-767F-415F-ADBE-D65172EC0BFD}" destId="{ADD18976-E0BA-47D2-835C-6E24804A70BF}" srcOrd="0" destOrd="0" parTransId="{B61928BD-D2DE-45D5-BC20-EEA01141C882}" sibTransId="{A47215D6-4F1A-4816-A756-F885627DD073}"/>
    <dgm:cxn modelId="{30A3D1EC-0B99-44BC-8479-A24E04ACCA7F}" type="presOf" srcId="{4720AC0F-767F-415F-ADBE-D65172EC0BFD}" destId="{F7748722-108E-4931-ADC9-D18DCD12977D}" srcOrd="0" destOrd="0" presId="urn:microsoft.com/office/officeart/2005/8/layout/vList5"/>
    <dgm:cxn modelId="{C83D8347-E9A1-4D76-B7D7-792E53EE7DCC}" type="presParOf" srcId="{5BC0BCFD-F538-405F-B848-B4A2915BE4A2}" destId="{282D214C-79A5-4F31-8562-34E6E44BDF9E}" srcOrd="0" destOrd="0" presId="urn:microsoft.com/office/officeart/2005/8/layout/vList5"/>
    <dgm:cxn modelId="{7FA0EE32-DEB0-4DCB-BBF8-73BE001E2A6A}" type="presParOf" srcId="{282D214C-79A5-4F31-8562-34E6E44BDF9E}" destId="{64271426-DDBF-4A2E-8854-616E66AB51B0}" srcOrd="0" destOrd="0" presId="urn:microsoft.com/office/officeart/2005/8/layout/vList5"/>
    <dgm:cxn modelId="{C75CE5A0-4D4C-4736-A82C-1FDDF5D336E5}" type="presParOf" srcId="{282D214C-79A5-4F31-8562-34E6E44BDF9E}" destId="{6A08D35B-384E-47F1-981F-ED6C40FC5C4A}" srcOrd="1" destOrd="0" presId="urn:microsoft.com/office/officeart/2005/8/layout/vList5"/>
    <dgm:cxn modelId="{FEE15156-3377-4AD7-BE68-CB717D124F8A}" type="presParOf" srcId="{5BC0BCFD-F538-405F-B848-B4A2915BE4A2}" destId="{5A93AAC2-1108-4A0B-A182-DB2A29CCB16D}" srcOrd="1" destOrd="0" presId="urn:microsoft.com/office/officeart/2005/8/layout/vList5"/>
    <dgm:cxn modelId="{77EE20A7-CCAA-41BC-AA2A-63C67CCB6397}" type="presParOf" srcId="{5BC0BCFD-F538-405F-B848-B4A2915BE4A2}" destId="{B9DDA31D-A74C-4BE8-B5CB-E1DB15EE4639}" srcOrd="2" destOrd="0" presId="urn:microsoft.com/office/officeart/2005/8/layout/vList5"/>
    <dgm:cxn modelId="{B0763F9D-B77A-4B7B-868D-4EBF18328DC0}" type="presParOf" srcId="{B9DDA31D-A74C-4BE8-B5CB-E1DB15EE4639}" destId="{E79B059A-AE3E-4DE2-AAE4-8BBDB1BFA14E}" srcOrd="0" destOrd="0" presId="urn:microsoft.com/office/officeart/2005/8/layout/vList5"/>
    <dgm:cxn modelId="{57C9FBFD-0A2B-4419-88F5-9C7FAF9C32DA}" type="presParOf" srcId="{B9DDA31D-A74C-4BE8-B5CB-E1DB15EE4639}" destId="{7A71F142-B264-4C09-AABC-6D2459DB7C19}" srcOrd="1" destOrd="0" presId="urn:microsoft.com/office/officeart/2005/8/layout/vList5"/>
    <dgm:cxn modelId="{B49C986C-01CA-4A0F-AB1B-36B7DF7855F6}" type="presParOf" srcId="{5BC0BCFD-F538-405F-B848-B4A2915BE4A2}" destId="{1DCC1748-07B4-4A83-B0BE-D784EE5D4A4B}" srcOrd="3" destOrd="0" presId="urn:microsoft.com/office/officeart/2005/8/layout/vList5"/>
    <dgm:cxn modelId="{2C4E00E1-A457-4483-A1BB-134C6C18C5A5}" type="presParOf" srcId="{5BC0BCFD-F538-405F-B848-B4A2915BE4A2}" destId="{7F495306-8234-4446-B475-C843C8E849D2}" srcOrd="4" destOrd="0" presId="urn:microsoft.com/office/officeart/2005/8/layout/vList5"/>
    <dgm:cxn modelId="{E4C4B964-750C-4F9E-AE7B-B36EA0C28017}" type="presParOf" srcId="{7F495306-8234-4446-B475-C843C8E849D2}" destId="{F7748722-108E-4931-ADC9-D18DCD12977D}" srcOrd="0" destOrd="0" presId="urn:microsoft.com/office/officeart/2005/8/layout/vList5"/>
    <dgm:cxn modelId="{3A948238-517B-42DD-86BC-BB220B555382}" type="presParOf" srcId="{7F495306-8234-4446-B475-C843C8E849D2}" destId="{30F15F23-848C-4BDB-BCB7-4BBD5608321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682E563-A6CF-44DF-B01C-EADAEFFF816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6D8D3B2-E005-4AB6-A94C-D5AB84BBF9C5}">
      <dgm:prSet/>
      <dgm:spPr/>
      <dgm:t>
        <a:bodyPr/>
        <a:lstStyle/>
        <a:p>
          <a:r>
            <a:rPr lang="en-US" dirty="0" err="1"/>
            <a:t>Lider</a:t>
          </a:r>
          <a:r>
            <a:rPr lang="en-US" dirty="0"/>
            <a:t> de pia</a:t>
          </a:r>
          <a:r>
            <a:rPr lang="ro-RO" dirty="0"/>
            <a:t>ță într-un sector atractiv</a:t>
          </a:r>
          <a:endParaRPr lang="en-US" dirty="0"/>
        </a:p>
      </dgm:t>
    </dgm:pt>
    <dgm:pt modelId="{F20F9DB0-E0DD-42F8-A417-628006A89BCC}" type="parTrans" cxnId="{4AF911D9-7144-40AC-9489-A704A0485B99}">
      <dgm:prSet/>
      <dgm:spPr/>
      <dgm:t>
        <a:bodyPr/>
        <a:lstStyle/>
        <a:p>
          <a:endParaRPr lang="en-US"/>
        </a:p>
      </dgm:t>
    </dgm:pt>
    <dgm:pt modelId="{88A5C93F-2ECB-42F8-9A78-DC117E98B472}" type="sibTrans" cxnId="{4AF911D9-7144-40AC-9489-A704A0485B99}">
      <dgm:prSet/>
      <dgm:spPr/>
      <dgm:t>
        <a:bodyPr/>
        <a:lstStyle/>
        <a:p>
          <a:endParaRPr lang="en-US"/>
        </a:p>
      </dgm:t>
    </dgm:pt>
    <dgm:pt modelId="{F4AD1C8C-0909-41A0-9F8F-128E93C64DAE}">
      <dgm:prSet/>
      <dgm:spPr/>
      <dgm:t>
        <a:bodyPr/>
        <a:lstStyle/>
        <a:p>
          <a:r>
            <a:rPr lang="ro-RO" dirty="0"/>
            <a:t>O strategie de dezvoltare ambițioasă și responsabilă</a:t>
          </a:r>
          <a:endParaRPr lang="en-US" dirty="0"/>
        </a:p>
      </dgm:t>
    </dgm:pt>
    <dgm:pt modelId="{F7C95B76-80F0-4225-8B5C-41FF1B2B2648}" type="parTrans" cxnId="{880093B7-6B18-42B8-BE91-B790141F4DC1}">
      <dgm:prSet/>
      <dgm:spPr/>
      <dgm:t>
        <a:bodyPr/>
        <a:lstStyle/>
        <a:p>
          <a:endParaRPr lang="en-US"/>
        </a:p>
      </dgm:t>
    </dgm:pt>
    <dgm:pt modelId="{1EB6A0FE-0802-4C3B-9D7C-EC2EEDEBFB8E}" type="sibTrans" cxnId="{880093B7-6B18-42B8-BE91-B790141F4DC1}">
      <dgm:prSet/>
      <dgm:spPr/>
      <dgm:t>
        <a:bodyPr/>
        <a:lstStyle/>
        <a:p>
          <a:endParaRPr lang="en-US"/>
        </a:p>
      </dgm:t>
    </dgm:pt>
    <dgm:pt modelId="{0E269CFD-C75F-4BD7-9494-1394D6778C6D}">
      <dgm:prSet/>
      <dgm:spPr/>
      <dgm:t>
        <a:bodyPr/>
        <a:lstStyle/>
        <a:p>
          <a:r>
            <a:rPr lang="ro-RO" dirty="0"/>
            <a:t>Indicatori de performanță aliniați strategiei</a:t>
          </a:r>
          <a:endParaRPr lang="en-US" dirty="0"/>
        </a:p>
      </dgm:t>
    </dgm:pt>
    <dgm:pt modelId="{B6FA5DD5-4E8E-4C1D-B5A7-3C6C555C45B5}" type="parTrans" cxnId="{38D55F6B-644A-49D0-ACF8-EE2A7109D896}">
      <dgm:prSet/>
      <dgm:spPr/>
      <dgm:t>
        <a:bodyPr/>
        <a:lstStyle/>
        <a:p>
          <a:endParaRPr lang="en-US"/>
        </a:p>
      </dgm:t>
    </dgm:pt>
    <dgm:pt modelId="{E54087B0-83B4-414C-94E3-74B056157849}" type="sibTrans" cxnId="{38D55F6B-644A-49D0-ACF8-EE2A7109D896}">
      <dgm:prSet/>
      <dgm:spPr/>
      <dgm:t>
        <a:bodyPr/>
        <a:lstStyle/>
        <a:p>
          <a:endParaRPr lang="en-US"/>
        </a:p>
      </dgm:t>
    </dgm:pt>
    <dgm:pt modelId="{F1BA1C9D-AF7E-4C9E-BCF1-EE4C4258DA2A}">
      <dgm:prSet/>
      <dgm:spPr/>
      <dgm:t>
        <a:bodyPr/>
        <a:lstStyle/>
        <a:p>
          <a:r>
            <a:rPr lang="ro-RO" dirty="0"/>
            <a:t>Adaptare rapidă la situații extraordinare</a:t>
          </a:r>
        </a:p>
      </dgm:t>
    </dgm:pt>
    <dgm:pt modelId="{8C99EC42-F3A3-445E-A105-D87580A552E3}" type="parTrans" cxnId="{AE9D3EBC-1AB1-4B56-B9F9-84539EE9DFED}">
      <dgm:prSet/>
      <dgm:spPr/>
      <dgm:t>
        <a:bodyPr/>
        <a:lstStyle/>
        <a:p>
          <a:endParaRPr lang="en-US"/>
        </a:p>
      </dgm:t>
    </dgm:pt>
    <dgm:pt modelId="{F1BAE0E9-5C02-453A-8A6D-9140C143561E}" type="sibTrans" cxnId="{AE9D3EBC-1AB1-4B56-B9F9-84539EE9DFED}">
      <dgm:prSet/>
      <dgm:spPr/>
      <dgm:t>
        <a:bodyPr/>
        <a:lstStyle/>
        <a:p>
          <a:endParaRPr lang="en-US"/>
        </a:p>
      </dgm:t>
    </dgm:pt>
    <dgm:pt modelId="{4BD6E62E-085A-4CF2-AF25-25BEEDD6CF59}">
      <dgm:prSet/>
      <dgm:spPr/>
      <dgm:t>
        <a:bodyPr/>
        <a:lstStyle/>
        <a:p>
          <a:r>
            <a:rPr lang="ro-RO" dirty="0"/>
            <a:t>O companie de nota 10 în relația cu investitorii</a:t>
          </a:r>
        </a:p>
      </dgm:t>
    </dgm:pt>
    <dgm:pt modelId="{1C8680FE-7A37-4EEF-82D8-D66AD5E48072}" type="parTrans" cxnId="{966ABF1F-D911-4813-B0A1-9264BE83970A}">
      <dgm:prSet/>
      <dgm:spPr/>
      <dgm:t>
        <a:bodyPr/>
        <a:lstStyle/>
        <a:p>
          <a:endParaRPr lang="en-US"/>
        </a:p>
      </dgm:t>
    </dgm:pt>
    <dgm:pt modelId="{14F1CFEC-12D3-4B22-BBD1-917750617A9A}" type="sibTrans" cxnId="{966ABF1F-D911-4813-B0A1-9264BE83970A}">
      <dgm:prSet/>
      <dgm:spPr/>
      <dgm:t>
        <a:bodyPr/>
        <a:lstStyle/>
        <a:p>
          <a:endParaRPr lang="en-US"/>
        </a:p>
      </dgm:t>
    </dgm:pt>
    <dgm:pt modelId="{446DC238-04C1-4476-91F3-A9987324A73A}" type="pres">
      <dgm:prSet presAssocID="{6682E563-A6CF-44DF-B01C-EADAEFFF8168}" presName="Name0" presStyleCnt="0">
        <dgm:presLayoutVars>
          <dgm:chMax val="7"/>
          <dgm:chPref val="7"/>
          <dgm:dir/>
        </dgm:presLayoutVars>
      </dgm:prSet>
      <dgm:spPr/>
    </dgm:pt>
    <dgm:pt modelId="{2AEEF2DF-BED3-4FD0-8EB6-B1910B00E417}" type="pres">
      <dgm:prSet presAssocID="{6682E563-A6CF-44DF-B01C-EADAEFFF8168}" presName="Name1" presStyleCnt="0"/>
      <dgm:spPr/>
    </dgm:pt>
    <dgm:pt modelId="{87CD3742-0C54-4B2C-93BA-F8388CD9EC5D}" type="pres">
      <dgm:prSet presAssocID="{6682E563-A6CF-44DF-B01C-EADAEFFF8168}" presName="cycle" presStyleCnt="0"/>
      <dgm:spPr/>
    </dgm:pt>
    <dgm:pt modelId="{FC6E19E3-A32F-42A6-A8D3-6A9252B740A9}" type="pres">
      <dgm:prSet presAssocID="{6682E563-A6CF-44DF-B01C-EADAEFFF8168}" presName="srcNode" presStyleLbl="node1" presStyleIdx="0" presStyleCnt="5"/>
      <dgm:spPr/>
    </dgm:pt>
    <dgm:pt modelId="{804CDA6A-E448-44DE-88EF-5BF8E5BE3F81}" type="pres">
      <dgm:prSet presAssocID="{6682E563-A6CF-44DF-B01C-EADAEFFF8168}" presName="conn" presStyleLbl="parChTrans1D2" presStyleIdx="0" presStyleCnt="1"/>
      <dgm:spPr/>
    </dgm:pt>
    <dgm:pt modelId="{A0332ABE-EF82-444C-AAE7-5E2D00B40443}" type="pres">
      <dgm:prSet presAssocID="{6682E563-A6CF-44DF-B01C-EADAEFFF8168}" presName="extraNode" presStyleLbl="node1" presStyleIdx="0" presStyleCnt="5"/>
      <dgm:spPr/>
    </dgm:pt>
    <dgm:pt modelId="{AC76EA08-04FC-456E-A520-F8D8109BFB27}" type="pres">
      <dgm:prSet presAssocID="{6682E563-A6CF-44DF-B01C-EADAEFFF8168}" presName="dstNode" presStyleLbl="node1" presStyleIdx="0" presStyleCnt="5"/>
      <dgm:spPr/>
    </dgm:pt>
    <dgm:pt modelId="{D6AFC0E1-B5AD-427F-9E7B-C2FC44F9A9CC}" type="pres">
      <dgm:prSet presAssocID="{A6D8D3B2-E005-4AB6-A94C-D5AB84BBF9C5}" presName="text_1" presStyleLbl="node1" presStyleIdx="0" presStyleCnt="5">
        <dgm:presLayoutVars>
          <dgm:bulletEnabled val="1"/>
        </dgm:presLayoutVars>
      </dgm:prSet>
      <dgm:spPr/>
    </dgm:pt>
    <dgm:pt modelId="{9FB620A4-5898-4328-B78E-4387C480394F}" type="pres">
      <dgm:prSet presAssocID="{A6D8D3B2-E005-4AB6-A94C-D5AB84BBF9C5}" presName="accent_1" presStyleCnt="0"/>
      <dgm:spPr/>
    </dgm:pt>
    <dgm:pt modelId="{3930A2F7-B4AA-4A3C-9385-270F997E7A5B}" type="pres">
      <dgm:prSet presAssocID="{A6D8D3B2-E005-4AB6-A94C-D5AB84BBF9C5}" presName="accentRepeatNode" presStyleLbl="solidFgAcc1" presStyleIdx="0" presStyleCnt="5"/>
      <dgm:spPr/>
    </dgm:pt>
    <dgm:pt modelId="{9D56B5C3-37C2-4AD5-AB6F-F562ACD80FE1}" type="pres">
      <dgm:prSet presAssocID="{F4AD1C8C-0909-41A0-9F8F-128E93C64DAE}" presName="text_2" presStyleLbl="node1" presStyleIdx="1" presStyleCnt="5">
        <dgm:presLayoutVars>
          <dgm:bulletEnabled val="1"/>
        </dgm:presLayoutVars>
      </dgm:prSet>
      <dgm:spPr/>
    </dgm:pt>
    <dgm:pt modelId="{DA076941-9185-4CDA-9BCD-E5EB3C50FEB7}" type="pres">
      <dgm:prSet presAssocID="{F4AD1C8C-0909-41A0-9F8F-128E93C64DAE}" presName="accent_2" presStyleCnt="0"/>
      <dgm:spPr/>
    </dgm:pt>
    <dgm:pt modelId="{77D0BCD3-5B61-4328-9A24-454AE856D9CD}" type="pres">
      <dgm:prSet presAssocID="{F4AD1C8C-0909-41A0-9F8F-128E93C64DAE}" presName="accentRepeatNode" presStyleLbl="solidFgAcc1" presStyleIdx="1" presStyleCnt="5"/>
      <dgm:spPr/>
    </dgm:pt>
    <dgm:pt modelId="{6362D75A-B848-44ED-948F-E444EF716120}" type="pres">
      <dgm:prSet presAssocID="{0E269CFD-C75F-4BD7-9494-1394D6778C6D}" presName="text_3" presStyleLbl="node1" presStyleIdx="2" presStyleCnt="5">
        <dgm:presLayoutVars>
          <dgm:bulletEnabled val="1"/>
        </dgm:presLayoutVars>
      </dgm:prSet>
      <dgm:spPr/>
    </dgm:pt>
    <dgm:pt modelId="{F5946738-92D7-44B6-B8C5-1BD68C6377E2}" type="pres">
      <dgm:prSet presAssocID="{0E269CFD-C75F-4BD7-9494-1394D6778C6D}" presName="accent_3" presStyleCnt="0"/>
      <dgm:spPr/>
    </dgm:pt>
    <dgm:pt modelId="{13C2585D-3ADC-462F-9A3A-3E28DA66C8E9}" type="pres">
      <dgm:prSet presAssocID="{0E269CFD-C75F-4BD7-9494-1394D6778C6D}" presName="accentRepeatNode" presStyleLbl="solidFgAcc1" presStyleIdx="2" presStyleCnt="5"/>
      <dgm:spPr/>
    </dgm:pt>
    <dgm:pt modelId="{510914B1-1DA0-4ADB-8736-0056352EF25E}" type="pres">
      <dgm:prSet presAssocID="{F1BA1C9D-AF7E-4C9E-BCF1-EE4C4258DA2A}" presName="text_4" presStyleLbl="node1" presStyleIdx="3" presStyleCnt="5">
        <dgm:presLayoutVars>
          <dgm:bulletEnabled val="1"/>
        </dgm:presLayoutVars>
      </dgm:prSet>
      <dgm:spPr/>
    </dgm:pt>
    <dgm:pt modelId="{CE94719C-5ADE-4740-88E3-574010EC71B0}" type="pres">
      <dgm:prSet presAssocID="{F1BA1C9D-AF7E-4C9E-BCF1-EE4C4258DA2A}" presName="accent_4" presStyleCnt="0"/>
      <dgm:spPr/>
    </dgm:pt>
    <dgm:pt modelId="{A911E94E-C0BD-489D-9BF6-DEB57B746432}" type="pres">
      <dgm:prSet presAssocID="{F1BA1C9D-AF7E-4C9E-BCF1-EE4C4258DA2A}" presName="accentRepeatNode" presStyleLbl="solidFgAcc1" presStyleIdx="3" presStyleCnt="5"/>
      <dgm:spPr/>
    </dgm:pt>
    <dgm:pt modelId="{97A13BDC-7535-4E14-94F8-8C024C4FC9AB}" type="pres">
      <dgm:prSet presAssocID="{4BD6E62E-085A-4CF2-AF25-25BEEDD6CF59}" presName="text_5" presStyleLbl="node1" presStyleIdx="4" presStyleCnt="5">
        <dgm:presLayoutVars>
          <dgm:bulletEnabled val="1"/>
        </dgm:presLayoutVars>
      </dgm:prSet>
      <dgm:spPr/>
    </dgm:pt>
    <dgm:pt modelId="{B34B1529-39D1-4682-AEBE-16766907649D}" type="pres">
      <dgm:prSet presAssocID="{4BD6E62E-085A-4CF2-AF25-25BEEDD6CF59}" presName="accent_5" presStyleCnt="0"/>
      <dgm:spPr/>
    </dgm:pt>
    <dgm:pt modelId="{69F24BC4-54CF-402E-AB87-6957243D15D4}" type="pres">
      <dgm:prSet presAssocID="{4BD6E62E-085A-4CF2-AF25-25BEEDD6CF59}" presName="accentRepeatNode" presStyleLbl="solidFgAcc1" presStyleIdx="4" presStyleCnt="5"/>
      <dgm:spPr/>
    </dgm:pt>
  </dgm:ptLst>
  <dgm:cxnLst>
    <dgm:cxn modelId="{B810A709-E626-4703-9DF7-9854FE12DB31}" type="presOf" srcId="{A6D8D3B2-E005-4AB6-A94C-D5AB84BBF9C5}" destId="{D6AFC0E1-B5AD-427F-9E7B-C2FC44F9A9CC}" srcOrd="0" destOrd="0" presId="urn:microsoft.com/office/officeart/2008/layout/VerticalCurvedList"/>
    <dgm:cxn modelId="{966ABF1F-D911-4813-B0A1-9264BE83970A}" srcId="{6682E563-A6CF-44DF-B01C-EADAEFFF8168}" destId="{4BD6E62E-085A-4CF2-AF25-25BEEDD6CF59}" srcOrd="4" destOrd="0" parTransId="{1C8680FE-7A37-4EEF-82D8-D66AD5E48072}" sibTransId="{14F1CFEC-12D3-4B22-BBD1-917750617A9A}"/>
    <dgm:cxn modelId="{5723E03C-BCA0-4385-A49E-D35E9844C19A}" type="presOf" srcId="{F4AD1C8C-0909-41A0-9F8F-128E93C64DAE}" destId="{9D56B5C3-37C2-4AD5-AB6F-F562ACD80FE1}" srcOrd="0" destOrd="0" presId="urn:microsoft.com/office/officeart/2008/layout/VerticalCurvedList"/>
    <dgm:cxn modelId="{38D55F6B-644A-49D0-ACF8-EE2A7109D896}" srcId="{6682E563-A6CF-44DF-B01C-EADAEFFF8168}" destId="{0E269CFD-C75F-4BD7-9494-1394D6778C6D}" srcOrd="2" destOrd="0" parTransId="{B6FA5DD5-4E8E-4C1D-B5A7-3C6C555C45B5}" sibTransId="{E54087B0-83B4-414C-94E3-74B056157849}"/>
    <dgm:cxn modelId="{73340D4D-0524-4A25-A3F1-D78E5D0AEFE4}" type="presOf" srcId="{0E269CFD-C75F-4BD7-9494-1394D6778C6D}" destId="{6362D75A-B848-44ED-948F-E444EF716120}" srcOrd="0" destOrd="0" presId="urn:microsoft.com/office/officeart/2008/layout/VerticalCurvedList"/>
    <dgm:cxn modelId="{004CA79A-1757-4935-B29A-023946AB939E}" type="presOf" srcId="{6682E563-A6CF-44DF-B01C-EADAEFFF8168}" destId="{446DC238-04C1-4476-91F3-A9987324A73A}" srcOrd="0" destOrd="0" presId="urn:microsoft.com/office/officeart/2008/layout/VerticalCurvedList"/>
    <dgm:cxn modelId="{880093B7-6B18-42B8-BE91-B790141F4DC1}" srcId="{6682E563-A6CF-44DF-B01C-EADAEFFF8168}" destId="{F4AD1C8C-0909-41A0-9F8F-128E93C64DAE}" srcOrd="1" destOrd="0" parTransId="{F7C95B76-80F0-4225-8B5C-41FF1B2B2648}" sibTransId="{1EB6A0FE-0802-4C3B-9D7C-EC2EEDEBFB8E}"/>
    <dgm:cxn modelId="{AE9D3EBC-1AB1-4B56-B9F9-84539EE9DFED}" srcId="{6682E563-A6CF-44DF-B01C-EADAEFFF8168}" destId="{F1BA1C9D-AF7E-4C9E-BCF1-EE4C4258DA2A}" srcOrd="3" destOrd="0" parTransId="{8C99EC42-F3A3-445E-A105-D87580A552E3}" sibTransId="{F1BAE0E9-5C02-453A-8A6D-9140C143561E}"/>
    <dgm:cxn modelId="{0F0410CE-62E2-4057-8820-6B92E9359A17}" type="presOf" srcId="{F1BA1C9D-AF7E-4C9E-BCF1-EE4C4258DA2A}" destId="{510914B1-1DA0-4ADB-8736-0056352EF25E}" srcOrd="0" destOrd="0" presId="urn:microsoft.com/office/officeart/2008/layout/VerticalCurvedList"/>
    <dgm:cxn modelId="{9AFC3AD1-A9AF-45CE-B503-0916FA968015}" type="presOf" srcId="{4BD6E62E-085A-4CF2-AF25-25BEEDD6CF59}" destId="{97A13BDC-7535-4E14-94F8-8C024C4FC9AB}" srcOrd="0" destOrd="0" presId="urn:microsoft.com/office/officeart/2008/layout/VerticalCurvedList"/>
    <dgm:cxn modelId="{4AF911D9-7144-40AC-9489-A704A0485B99}" srcId="{6682E563-A6CF-44DF-B01C-EADAEFFF8168}" destId="{A6D8D3B2-E005-4AB6-A94C-D5AB84BBF9C5}" srcOrd="0" destOrd="0" parTransId="{F20F9DB0-E0DD-42F8-A417-628006A89BCC}" sibTransId="{88A5C93F-2ECB-42F8-9A78-DC117E98B472}"/>
    <dgm:cxn modelId="{9A9E41E8-2940-436A-88CD-CEEA6B24B008}" type="presOf" srcId="{88A5C93F-2ECB-42F8-9A78-DC117E98B472}" destId="{804CDA6A-E448-44DE-88EF-5BF8E5BE3F81}" srcOrd="0" destOrd="0" presId="urn:microsoft.com/office/officeart/2008/layout/VerticalCurvedList"/>
    <dgm:cxn modelId="{CB1072B7-E2E5-45F3-9776-53021FF7FA5F}" type="presParOf" srcId="{446DC238-04C1-4476-91F3-A9987324A73A}" destId="{2AEEF2DF-BED3-4FD0-8EB6-B1910B00E417}" srcOrd="0" destOrd="0" presId="urn:microsoft.com/office/officeart/2008/layout/VerticalCurvedList"/>
    <dgm:cxn modelId="{AC5DF616-6559-49AE-8864-60AADF92BFE2}" type="presParOf" srcId="{2AEEF2DF-BED3-4FD0-8EB6-B1910B00E417}" destId="{87CD3742-0C54-4B2C-93BA-F8388CD9EC5D}" srcOrd="0" destOrd="0" presId="urn:microsoft.com/office/officeart/2008/layout/VerticalCurvedList"/>
    <dgm:cxn modelId="{7DD7ADEC-6AA1-4382-AC4F-99D83E7D17D6}" type="presParOf" srcId="{87CD3742-0C54-4B2C-93BA-F8388CD9EC5D}" destId="{FC6E19E3-A32F-42A6-A8D3-6A9252B740A9}" srcOrd="0" destOrd="0" presId="urn:microsoft.com/office/officeart/2008/layout/VerticalCurvedList"/>
    <dgm:cxn modelId="{999B7280-2741-4BBB-A99C-2558355B849E}" type="presParOf" srcId="{87CD3742-0C54-4B2C-93BA-F8388CD9EC5D}" destId="{804CDA6A-E448-44DE-88EF-5BF8E5BE3F81}" srcOrd="1" destOrd="0" presId="urn:microsoft.com/office/officeart/2008/layout/VerticalCurvedList"/>
    <dgm:cxn modelId="{824F0D72-E7B6-4052-A352-6A4D23E8D54E}" type="presParOf" srcId="{87CD3742-0C54-4B2C-93BA-F8388CD9EC5D}" destId="{A0332ABE-EF82-444C-AAE7-5E2D00B40443}" srcOrd="2" destOrd="0" presId="urn:microsoft.com/office/officeart/2008/layout/VerticalCurvedList"/>
    <dgm:cxn modelId="{34308329-B19F-44E4-87AD-458CE2F4F65B}" type="presParOf" srcId="{87CD3742-0C54-4B2C-93BA-F8388CD9EC5D}" destId="{AC76EA08-04FC-456E-A520-F8D8109BFB27}" srcOrd="3" destOrd="0" presId="urn:microsoft.com/office/officeart/2008/layout/VerticalCurvedList"/>
    <dgm:cxn modelId="{D69D3C3C-4109-48DB-8C01-0A844CC4A7EC}" type="presParOf" srcId="{2AEEF2DF-BED3-4FD0-8EB6-B1910B00E417}" destId="{D6AFC0E1-B5AD-427F-9E7B-C2FC44F9A9CC}" srcOrd="1" destOrd="0" presId="urn:microsoft.com/office/officeart/2008/layout/VerticalCurvedList"/>
    <dgm:cxn modelId="{E478E2F4-AD19-43E7-B1CE-A852602A622F}" type="presParOf" srcId="{2AEEF2DF-BED3-4FD0-8EB6-B1910B00E417}" destId="{9FB620A4-5898-4328-B78E-4387C480394F}" srcOrd="2" destOrd="0" presId="urn:microsoft.com/office/officeart/2008/layout/VerticalCurvedList"/>
    <dgm:cxn modelId="{E0350DE3-E45B-4EC1-9A00-624C24B2F79F}" type="presParOf" srcId="{9FB620A4-5898-4328-B78E-4387C480394F}" destId="{3930A2F7-B4AA-4A3C-9385-270F997E7A5B}" srcOrd="0" destOrd="0" presId="urn:microsoft.com/office/officeart/2008/layout/VerticalCurvedList"/>
    <dgm:cxn modelId="{84782985-297C-48AA-A928-34BB7214C39A}" type="presParOf" srcId="{2AEEF2DF-BED3-4FD0-8EB6-B1910B00E417}" destId="{9D56B5C3-37C2-4AD5-AB6F-F562ACD80FE1}" srcOrd="3" destOrd="0" presId="urn:microsoft.com/office/officeart/2008/layout/VerticalCurvedList"/>
    <dgm:cxn modelId="{5612F466-80AB-47DD-9FCC-15F5CF2B1D6F}" type="presParOf" srcId="{2AEEF2DF-BED3-4FD0-8EB6-B1910B00E417}" destId="{DA076941-9185-4CDA-9BCD-E5EB3C50FEB7}" srcOrd="4" destOrd="0" presId="urn:microsoft.com/office/officeart/2008/layout/VerticalCurvedList"/>
    <dgm:cxn modelId="{F1A1F293-0895-4B27-8380-EAC2CA3858EA}" type="presParOf" srcId="{DA076941-9185-4CDA-9BCD-E5EB3C50FEB7}" destId="{77D0BCD3-5B61-4328-9A24-454AE856D9CD}" srcOrd="0" destOrd="0" presId="urn:microsoft.com/office/officeart/2008/layout/VerticalCurvedList"/>
    <dgm:cxn modelId="{4F04D2E9-F847-4A3B-AA5D-D18C7A9E99FC}" type="presParOf" srcId="{2AEEF2DF-BED3-4FD0-8EB6-B1910B00E417}" destId="{6362D75A-B848-44ED-948F-E444EF716120}" srcOrd="5" destOrd="0" presId="urn:microsoft.com/office/officeart/2008/layout/VerticalCurvedList"/>
    <dgm:cxn modelId="{F9A33670-8733-412F-8CBF-96E28DAF2E8C}" type="presParOf" srcId="{2AEEF2DF-BED3-4FD0-8EB6-B1910B00E417}" destId="{F5946738-92D7-44B6-B8C5-1BD68C6377E2}" srcOrd="6" destOrd="0" presId="urn:microsoft.com/office/officeart/2008/layout/VerticalCurvedList"/>
    <dgm:cxn modelId="{106DD276-20B4-4EAA-A5CA-BD5C9B45EF23}" type="presParOf" srcId="{F5946738-92D7-44B6-B8C5-1BD68C6377E2}" destId="{13C2585D-3ADC-462F-9A3A-3E28DA66C8E9}" srcOrd="0" destOrd="0" presId="urn:microsoft.com/office/officeart/2008/layout/VerticalCurvedList"/>
    <dgm:cxn modelId="{4C274959-13DD-47DE-BCCD-664C71D34DB5}" type="presParOf" srcId="{2AEEF2DF-BED3-4FD0-8EB6-B1910B00E417}" destId="{510914B1-1DA0-4ADB-8736-0056352EF25E}" srcOrd="7" destOrd="0" presId="urn:microsoft.com/office/officeart/2008/layout/VerticalCurvedList"/>
    <dgm:cxn modelId="{E7C3CAC6-981F-4986-A494-1F56C86B24C4}" type="presParOf" srcId="{2AEEF2DF-BED3-4FD0-8EB6-B1910B00E417}" destId="{CE94719C-5ADE-4740-88E3-574010EC71B0}" srcOrd="8" destOrd="0" presId="urn:microsoft.com/office/officeart/2008/layout/VerticalCurvedList"/>
    <dgm:cxn modelId="{9DFDC708-8C09-4A23-8B4A-904CE421B4C8}" type="presParOf" srcId="{CE94719C-5ADE-4740-88E3-574010EC71B0}" destId="{A911E94E-C0BD-489D-9BF6-DEB57B746432}" srcOrd="0" destOrd="0" presId="urn:microsoft.com/office/officeart/2008/layout/VerticalCurvedList"/>
    <dgm:cxn modelId="{1A78A901-C4DB-4E3C-8D55-0496EDB37E0C}" type="presParOf" srcId="{2AEEF2DF-BED3-4FD0-8EB6-B1910B00E417}" destId="{97A13BDC-7535-4E14-94F8-8C024C4FC9AB}" srcOrd="9" destOrd="0" presId="urn:microsoft.com/office/officeart/2008/layout/VerticalCurvedList"/>
    <dgm:cxn modelId="{58E92936-03EB-40B5-B8CC-A9F8B5AFA427}" type="presParOf" srcId="{2AEEF2DF-BED3-4FD0-8EB6-B1910B00E417}" destId="{B34B1529-39D1-4682-AEBE-16766907649D}" srcOrd="10" destOrd="0" presId="urn:microsoft.com/office/officeart/2008/layout/VerticalCurvedList"/>
    <dgm:cxn modelId="{56BD74DB-ACD5-4278-99FC-FE71A7406E72}" type="presParOf" srcId="{B34B1529-39D1-4682-AEBE-16766907649D}" destId="{69F24BC4-54CF-402E-AB87-6957243D15D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8FACBE-8DBD-4185-9586-EECD3F725A2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A361B1-B083-4268-8B79-C1B3A2A8A978}">
      <dgm:prSet custT="1"/>
      <dgm:spPr/>
      <dgm:t>
        <a:bodyPr/>
        <a:lstStyle/>
        <a:p>
          <a:r>
            <a:rPr lang="en-US" sz="1800" dirty="0" err="1"/>
            <a:t>Principalul</a:t>
          </a:r>
          <a:r>
            <a:rPr lang="ro-RO" sz="1800" dirty="0"/>
            <a:t> </a:t>
          </a:r>
          <a:r>
            <a:rPr lang="en-US" sz="1800" dirty="0" err="1"/>
            <a:t>producător</a:t>
          </a:r>
          <a:r>
            <a:rPr lang="ro-RO" sz="1800" dirty="0"/>
            <a:t> </a:t>
          </a:r>
          <a:r>
            <a:rPr lang="en-US" sz="1800" dirty="0"/>
            <a:t>de </a:t>
          </a:r>
          <a:r>
            <a:rPr lang="en-US" sz="1800" b="1" dirty="0" err="1"/>
            <a:t>medicamente</a:t>
          </a:r>
          <a:r>
            <a:rPr lang="ro-RO" sz="1800" b="1" dirty="0"/>
            <a:t> </a:t>
          </a:r>
          <a:r>
            <a:rPr lang="en-US" sz="1800" b="1" dirty="0" err="1"/>
            <a:t>generice</a:t>
          </a:r>
          <a:r>
            <a:rPr lang="en-US" sz="1800" b="1" dirty="0"/>
            <a:t> </a:t>
          </a:r>
          <a:r>
            <a:rPr lang="en-US" sz="1800" b="1" dirty="0" err="1"/>
            <a:t>antiinfecţioase</a:t>
          </a:r>
          <a:r>
            <a:rPr lang="ro-RO" sz="1800" dirty="0"/>
            <a:t> </a:t>
          </a:r>
          <a:r>
            <a:rPr lang="en-US" sz="1800" dirty="0"/>
            <a:t>din </a:t>
          </a:r>
          <a:r>
            <a:rPr lang="en-US" sz="1800" dirty="0" err="1"/>
            <a:t>România</a:t>
          </a:r>
          <a:endParaRPr lang="en-US" sz="1800" dirty="0"/>
        </a:p>
      </dgm:t>
    </dgm:pt>
    <dgm:pt modelId="{365C4C98-A5E5-42E0-8E16-ADF1AAC9AEE8}" type="parTrans" cxnId="{8E21D8FE-F799-4CE5-B510-C4CD6B59E385}">
      <dgm:prSet/>
      <dgm:spPr/>
      <dgm:t>
        <a:bodyPr/>
        <a:lstStyle/>
        <a:p>
          <a:endParaRPr lang="en-US"/>
        </a:p>
      </dgm:t>
    </dgm:pt>
    <dgm:pt modelId="{40E4E174-7690-4C34-AE75-9B3120691AC7}" type="sibTrans" cxnId="{8E21D8FE-F799-4CE5-B510-C4CD6B59E385}">
      <dgm:prSet/>
      <dgm:spPr/>
      <dgm:t>
        <a:bodyPr/>
        <a:lstStyle/>
        <a:p>
          <a:endParaRPr lang="en-US"/>
        </a:p>
      </dgm:t>
    </dgm:pt>
    <dgm:pt modelId="{83FAAD67-F179-42C9-9AEB-8589330978AC}">
      <dgm:prSet custT="1"/>
      <dgm:spPr/>
      <dgm:t>
        <a:bodyPr/>
        <a:lstStyle/>
        <a:p>
          <a:r>
            <a:rPr lang="en-US" sz="1800" b="1" dirty="0" err="1"/>
            <a:t>Lider</a:t>
          </a:r>
          <a:r>
            <a:rPr lang="en-US" sz="1800" b="1" dirty="0"/>
            <a:t> </a:t>
          </a:r>
          <a:r>
            <a:rPr lang="ro-RO" sz="1800" b="1" dirty="0"/>
            <a:t>m</a:t>
          </a:r>
          <a:r>
            <a:rPr lang="en-US" sz="1800" b="1" dirty="0" err="1"/>
            <a:t>ondial</a:t>
          </a:r>
          <a:r>
            <a:rPr lang="ro-RO" sz="1800" dirty="0"/>
            <a:t> </a:t>
          </a:r>
          <a:r>
            <a:rPr lang="en-US" sz="1800" dirty="0" err="1"/>
            <a:t>în</a:t>
          </a:r>
          <a:r>
            <a:rPr lang="en-US" sz="1800" dirty="0"/>
            <a:t> </a:t>
          </a:r>
          <a:r>
            <a:rPr lang="en-US" sz="1800" dirty="0" err="1"/>
            <a:t>producția</a:t>
          </a:r>
          <a:r>
            <a:rPr lang="en-US" sz="1800" dirty="0"/>
            <a:t> </a:t>
          </a:r>
          <a:r>
            <a:rPr lang="en-US" sz="1800" dirty="0" err="1"/>
            <a:t>substanței</a:t>
          </a:r>
          <a:r>
            <a:rPr lang="ro-RO" sz="1800" dirty="0"/>
            <a:t> </a:t>
          </a:r>
          <a:r>
            <a:rPr lang="en-US" sz="1800" dirty="0"/>
            <a:t>active </a:t>
          </a:r>
          <a:r>
            <a:rPr lang="en-US" sz="1800" dirty="0" err="1"/>
            <a:t>Nistatină</a:t>
          </a:r>
          <a:r>
            <a:rPr lang="en-US" sz="1800" dirty="0"/>
            <a:t>: 65% din </a:t>
          </a:r>
          <a:r>
            <a:rPr lang="en-US" sz="1800" dirty="0" err="1"/>
            <a:t>piata</a:t>
          </a:r>
          <a:r>
            <a:rPr lang="en-US" sz="1800" dirty="0"/>
            <a:t> </a:t>
          </a:r>
          <a:r>
            <a:rPr lang="en-US" sz="1800" dirty="0" err="1"/>
            <a:t>internationala</a:t>
          </a:r>
          <a:r>
            <a:rPr lang="en-US" sz="1800" dirty="0"/>
            <a:t> </a:t>
          </a:r>
          <a:r>
            <a:rPr lang="en-US" sz="1800" dirty="0" err="1"/>
            <a:t>si</a:t>
          </a:r>
          <a:r>
            <a:rPr lang="en-US" sz="1800" dirty="0"/>
            <a:t> standard de </a:t>
          </a:r>
          <a:r>
            <a:rPr lang="en-US" sz="1800" dirty="0" err="1"/>
            <a:t>referinta</a:t>
          </a:r>
          <a:r>
            <a:rPr lang="en-US" sz="1800" dirty="0"/>
            <a:t> la </a:t>
          </a:r>
          <a:r>
            <a:rPr lang="en-US" sz="1800" dirty="0" err="1"/>
            <a:t>nivel</a:t>
          </a:r>
          <a:r>
            <a:rPr lang="en-US" sz="1800" dirty="0"/>
            <a:t> international </a:t>
          </a:r>
          <a:r>
            <a:rPr lang="en-US" sz="1800" dirty="0" err="1"/>
            <a:t>pentru</a:t>
          </a:r>
          <a:r>
            <a:rPr lang="en-US" sz="1800" dirty="0"/>
            <a:t> </a:t>
          </a:r>
          <a:r>
            <a:rPr lang="en-US" sz="1800" dirty="0" err="1"/>
            <a:t>aceasta</a:t>
          </a:r>
          <a:r>
            <a:rPr lang="en-US" sz="1800" dirty="0"/>
            <a:t> </a:t>
          </a:r>
          <a:r>
            <a:rPr lang="en-US" sz="1800" dirty="0" err="1"/>
            <a:t>substanta</a:t>
          </a:r>
          <a:r>
            <a:rPr lang="en-US" sz="1800" dirty="0"/>
            <a:t> </a:t>
          </a:r>
          <a:r>
            <a:rPr lang="en-US" sz="1800" dirty="0" err="1"/>
            <a:t>activa</a:t>
          </a:r>
          <a:endParaRPr lang="en-US" sz="1800" dirty="0"/>
        </a:p>
      </dgm:t>
    </dgm:pt>
    <dgm:pt modelId="{3CB8CFDD-9BAE-4AE7-BA4A-F3A1CCAD683C}" type="parTrans" cxnId="{2DDCDC15-EDFB-4CBF-BBC5-34B856FDA240}">
      <dgm:prSet/>
      <dgm:spPr/>
      <dgm:t>
        <a:bodyPr/>
        <a:lstStyle/>
        <a:p>
          <a:endParaRPr lang="en-US"/>
        </a:p>
      </dgm:t>
    </dgm:pt>
    <dgm:pt modelId="{99A5B0C4-3CB9-48AF-A3E1-6D77F721D2B1}" type="sibTrans" cxnId="{2DDCDC15-EDFB-4CBF-BBC5-34B856FDA240}">
      <dgm:prSet/>
      <dgm:spPr/>
      <dgm:t>
        <a:bodyPr/>
        <a:lstStyle/>
        <a:p>
          <a:endParaRPr lang="en-US"/>
        </a:p>
      </dgm:t>
    </dgm:pt>
    <dgm:pt modelId="{3EE8137B-C0B6-4F40-B35C-B06B1AD4685C}">
      <dgm:prSet custT="1"/>
      <dgm:spPr/>
      <dgm:t>
        <a:bodyPr/>
        <a:lstStyle/>
        <a:p>
          <a:r>
            <a:rPr lang="ro-RO" sz="1800" dirty="0"/>
            <a:t>Un portofoliu </a:t>
          </a:r>
          <a:r>
            <a:rPr lang="ro-RO" sz="1800" b="1" dirty="0"/>
            <a:t>de 150 de produse </a:t>
          </a:r>
          <a:r>
            <a:rPr lang="ro-RO" sz="1800" dirty="0"/>
            <a:t>farmaceutice din 12 clase terapeutice</a:t>
          </a:r>
          <a:endParaRPr lang="en-US" sz="1800" dirty="0"/>
        </a:p>
      </dgm:t>
    </dgm:pt>
    <dgm:pt modelId="{5C30CF90-DA86-4D51-9201-3530B9E66137}" type="parTrans" cxnId="{00550B69-6E60-43FB-881D-CAC60C8CFC99}">
      <dgm:prSet/>
      <dgm:spPr/>
      <dgm:t>
        <a:bodyPr/>
        <a:lstStyle/>
        <a:p>
          <a:endParaRPr lang="en-US"/>
        </a:p>
      </dgm:t>
    </dgm:pt>
    <dgm:pt modelId="{C9228EB7-2BF7-47B9-9535-1E7DD0549D90}" type="sibTrans" cxnId="{00550B69-6E60-43FB-881D-CAC60C8CFC99}">
      <dgm:prSet/>
      <dgm:spPr/>
      <dgm:t>
        <a:bodyPr/>
        <a:lstStyle/>
        <a:p>
          <a:endParaRPr lang="en-US"/>
        </a:p>
      </dgm:t>
    </dgm:pt>
    <dgm:pt modelId="{10692667-2649-423C-A382-ACC8D1193B52}">
      <dgm:prSet custT="1"/>
      <dgm:spPr/>
      <dgm:t>
        <a:bodyPr/>
        <a:lstStyle/>
        <a:p>
          <a:r>
            <a:rPr lang="en-US" sz="1800" b="0" dirty="0" err="1"/>
            <a:t>Investeste</a:t>
          </a:r>
          <a:r>
            <a:rPr lang="en-US" sz="1800" b="0" dirty="0"/>
            <a:t> 5% din </a:t>
          </a:r>
          <a:r>
            <a:rPr lang="en-US" sz="1800" b="0" dirty="0" err="1"/>
            <a:t>cifra</a:t>
          </a:r>
          <a:r>
            <a:rPr lang="en-US" sz="1800" b="0" dirty="0"/>
            <a:t> de </a:t>
          </a:r>
          <a:r>
            <a:rPr lang="en-US" sz="1800" b="0" dirty="0" err="1"/>
            <a:t>afaceri</a:t>
          </a:r>
          <a:r>
            <a:rPr lang="en-US" sz="1800" b="0" dirty="0"/>
            <a:t> in </a:t>
          </a:r>
          <a:r>
            <a:rPr lang="en-US" sz="1800" b="0" dirty="0" err="1"/>
            <a:t>proiecte</a:t>
          </a:r>
          <a:r>
            <a:rPr lang="en-US" sz="1800" b="0" dirty="0"/>
            <a:t> de </a:t>
          </a:r>
          <a:r>
            <a:rPr lang="en-US" sz="1800" b="1" dirty="0" err="1"/>
            <a:t>cercetare-dezvoltare</a:t>
          </a:r>
          <a:endParaRPr lang="en-US" sz="1800" dirty="0"/>
        </a:p>
      </dgm:t>
    </dgm:pt>
    <dgm:pt modelId="{C7318575-61A7-4B8C-AD76-06F31E72DF73}" type="parTrans" cxnId="{064E6A73-A3CF-4EE9-BE4D-E53D86B92443}">
      <dgm:prSet/>
      <dgm:spPr/>
      <dgm:t>
        <a:bodyPr/>
        <a:lstStyle/>
        <a:p>
          <a:endParaRPr lang="en-US"/>
        </a:p>
      </dgm:t>
    </dgm:pt>
    <dgm:pt modelId="{823A5982-3CBC-4A98-BFDD-815FEFB8AA71}" type="sibTrans" cxnId="{064E6A73-A3CF-4EE9-BE4D-E53D86B92443}">
      <dgm:prSet/>
      <dgm:spPr/>
      <dgm:t>
        <a:bodyPr/>
        <a:lstStyle/>
        <a:p>
          <a:endParaRPr lang="en-US"/>
        </a:p>
      </dgm:t>
    </dgm:pt>
    <dgm:pt modelId="{3D9361B3-C120-4F36-A17B-58A32BC79DD3}">
      <dgm:prSet custT="1"/>
      <dgm:spPr/>
      <dgm:t>
        <a:bodyPr/>
        <a:lstStyle/>
        <a:p>
          <a:r>
            <a:rPr lang="en-US" sz="1800" dirty="0" err="1"/>
            <a:t>Programe</a:t>
          </a:r>
          <a:r>
            <a:rPr lang="en-US" sz="1800" dirty="0"/>
            <a:t> de</a:t>
          </a:r>
          <a:r>
            <a:rPr lang="ro-RO" sz="1800" dirty="0"/>
            <a:t> </a:t>
          </a:r>
          <a:r>
            <a:rPr lang="en-US" sz="1800" b="1" dirty="0" err="1"/>
            <a:t>responsabilitate</a:t>
          </a:r>
          <a:r>
            <a:rPr lang="ro-RO" sz="1800" b="1" dirty="0"/>
            <a:t> s</a:t>
          </a:r>
          <a:r>
            <a:rPr lang="en-US" sz="1800" b="1" dirty="0" err="1"/>
            <a:t>ocială</a:t>
          </a:r>
          <a:r>
            <a:rPr lang="ro-RO" sz="1800" b="1" dirty="0"/>
            <a:t> </a:t>
          </a:r>
          <a:r>
            <a:rPr lang="en-US" sz="1800" dirty="0"/>
            <a:t>sus</a:t>
          </a:r>
          <a:r>
            <a:rPr lang="ro-RO" sz="1800" dirty="0"/>
            <a:t>ț</a:t>
          </a:r>
          <a:r>
            <a:rPr lang="en-US" sz="1800" dirty="0" err="1"/>
            <a:t>inute</a:t>
          </a:r>
          <a:r>
            <a:rPr lang="en-US" sz="1800" dirty="0"/>
            <a:t> de </a:t>
          </a:r>
          <a:r>
            <a:rPr lang="en-US" sz="1800" dirty="0" err="1"/>
            <a:t>Funda</a:t>
          </a:r>
          <a:r>
            <a:rPr lang="ro-RO" sz="1800" dirty="0"/>
            <a:t>ț</a:t>
          </a:r>
          <a:r>
            <a:rPr lang="en-US" sz="1800" dirty="0" err="1"/>
            <a:t>ia</a:t>
          </a:r>
          <a:r>
            <a:rPr lang="ro-RO" sz="1800" dirty="0"/>
            <a:t> </a:t>
          </a:r>
          <a:r>
            <a:rPr lang="en-US" sz="1800" dirty="0"/>
            <a:t>„</a:t>
          </a:r>
          <a:r>
            <a:rPr lang="en-US" sz="1800" dirty="0" err="1"/>
            <a:t>Antibiotice</a:t>
          </a:r>
          <a:r>
            <a:rPr lang="en-US" sz="1800" dirty="0"/>
            <a:t> </a:t>
          </a:r>
          <a:r>
            <a:rPr lang="en-US" sz="1800" dirty="0" err="1"/>
            <a:t>Știință</a:t>
          </a:r>
          <a:r>
            <a:rPr lang="en-US" sz="1800" dirty="0"/>
            <a:t> </a:t>
          </a:r>
          <a:r>
            <a:rPr lang="en-US" sz="1800" dirty="0" err="1"/>
            <a:t>și</a:t>
          </a:r>
          <a:r>
            <a:rPr lang="en-US" sz="1800" dirty="0"/>
            <a:t> </a:t>
          </a:r>
          <a:r>
            <a:rPr lang="en-US" sz="1800" dirty="0" err="1"/>
            <a:t>Suflet</a:t>
          </a:r>
          <a:r>
            <a:rPr lang="en-US" sz="1400" dirty="0"/>
            <a:t>”</a:t>
          </a:r>
        </a:p>
      </dgm:t>
    </dgm:pt>
    <dgm:pt modelId="{8B2FF919-ED21-42D8-B5B6-22B0C15C264E}" type="parTrans" cxnId="{A33A1D47-5EAB-483B-88FE-0CECE5098321}">
      <dgm:prSet/>
      <dgm:spPr/>
      <dgm:t>
        <a:bodyPr/>
        <a:lstStyle/>
        <a:p>
          <a:endParaRPr lang="en-US"/>
        </a:p>
      </dgm:t>
    </dgm:pt>
    <dgm:pt modelId="{00F82DAA-3CA7-4312-8289-C27CC6C02D00}" type="sibTrans" cxnId="{A33A1D47-5EAB-483B-88FE-0CECE5098321}">
      <dgm:prSet/>
      <dgm:spPr/>
      <dgm:t>
        <a:bodyPr/>
        <a:lstStyle/>
        <a:p>
          <a:endParaRPr lang="en-US"/>
        </a:p>
      </dgm:t>
    </dgm:pt>
    <dgm:pt modelId="{1A83B738-394D-4003-96CD-FEDC005C5DAF}" type="pres">
      <dgm:prSet presAssocID="{AA8FACBE-8DBD-4185-9586-EECD3F725A27}" presName="vert0" presStyleCnt="0">
        <dgm:presLayoutVars>
          <dgm:dir/>
          <dgm:animOne val="branch"/>
          <dgm:animLvl val="lvl"/>
        </dgm:presLayoutVars>
      </dgm:prSet>
      <dgm:spPr/>
    </dgm:pt>
    <dgm:pt modelId="{222C9671-7064-4003-94C4-685D5B6AA3CA}" type="pres">
      <dgm:prSet presAssocID="{12A361B1-B083-4268-8B79-C1B3A2A8A978}" presName="thickLine" presStyleLbl="alignNode1" presStyleIdx="0" presStyleCnt="5"/>
      <dgm:spPr/>
    </dgm:pt>
    <dgm:pt modelId="{695F0B25-C53E-49CC-B212-D9029ED633A8}" type="pres">
      <dgm:prSet presAssocID="{12A361B1-B083-4268-8B79-C1B3A2A8A978}" presName="horz1" presStyleCnt="0"/>
      <dgm:spPr/>
    </dgm:pt>
    <dgm:pt modelId="{C5D4A953-1AA6-4B47-9BEB-D3D6DB0DA2F7}" type="pres">
      <dgm:prSet presAssocID="{12A361B1-B083-4268-8B79-C1B3A2A8A978}" presName="tx1" presStyleLbl="revTx" presStyleIdx="0" presStyleCnt="5" custScaleY="129641" custLinFactNeighborX="24" custLinFactNeighborY="-24997"/>
      <dgm:spPr/>
    </dgm:pt>
    <dgm:pt modelId="{2EE47887-0F56-47F9-AC05-B73F68F6585E}" type="pres">
      <dgm:prSet presAssocID="{12A361B1-B083-4268-8B79-C1B3A2A8A978}" presName="vert1" presStyleCnt="0"/>
      <dgm:spPr/>
    </dgm:pt>
    <dgm:pt modelId="{B63D4985-B5BC-41C2-ADD5-CF31EBA12E5C}" type="pres">
      <dgm:prSet presAssocID="{83FAAD67-F179-42C9-9AEB-8589330978AC}" presName="thickLine" presStyleLbl="alignNode1" presStyleIdx="1" presStyleCnt="5" custLinFactNeighborY="-35795"/>
      <dgm:spPr/>
    </dgm:pt>
    <dgm:pt modelId="{690227C7-6BC1-414E-89AF-658DEE7B9372}" type="pres">
      <dgm:prSet presAssocID="{83FAAD67-F179-42C9-9AEB-8589330978AC}" presName="horz1" presStyleCnt="0"/>
      <dgm:spPr/>
    </dgm:pt>
    <dgm:pt modelId="{1992E1CE-749B-442C-A5F9-250AC23FA79F}" type="pres">
      <dgm:prSet presAssocID="{83FAAD67-F179-42C9-9AEB-8589330978AC}" presName="tx1" presStyleLbl="revTx" presStyleIdx="1" presStyleCnt="5" custScaleY="141055" custLinFactNeighborX="98" custLinFactNeighborY="-39507"/>
      <dgm:spPr/>
    </dgm:pt>
    <dgm:pt modelId="{F0F016C6-D1BB-4626-9AD5-CD3CA706C0D4}" type="pres">
      <dgm:prSet presAssocID="{83FAAD67-F179-42C9-9AEB-8589330978AC}" presName="vert1" presStyleCnt="0"/>
      <dgm:spPr/>
    </dgm:pt>
    <dgm:pt modelId="{E06FCE11-1FE7-4F17-86F0-3E7C58EF7E13}" type="pres">
      <dgm:prSet presAssocID="{3EE8137B-C0B6-4F40-B35C-B06B1AD4685C}" presName="thickLine" presStyleLbl="alignNode1" presStyleIdx="2" presStyleCnt="5" custLinFactNeighborX="1742" custLinFactNeighborY="2632"/>
      <dgm:spPr/>
    </dgm:pt>
    <dgm:pt modelId="{23456708-6893-4F8C-9917-E3D22AAFF720}" type="pres">
      <dgm:prSet presAssocID="{3EE8137B-C0B6-4F40-B35C-B06B1AD4685C}" presName="horz1" presStyleCnt="0"/>
      <dgm:spPr/>
    </dgm:pt>
    <dgm:pt modelId="{FD85262D-35A4-48E0-88E1-7A8C191DAAEE}" type="pres">
      <dgm:prSet presAssocID="{3EE8137B-C0B6-4F40-B35C-B06B1AD4685C}" presName="tx1" presStyleLbl="revTx" presStyleIdx="2" presStyleCnt="5" custLinFactNeighborX="880" custLinFactNeighborY="7661"/>
      <dgm:spPr/>
    </dgm:pt>
    <dgm:pt modelId="{FED44306-04A1-4107-BBA8-598F55A18099}" type="pres">
      <dgm:prSet presAssocID="{3EE8137B-C0B6-4F40-B35C-B06B1AD4685C}" presName="vert1" presStyleCnt="0"/>
      <dgm:spPr/>
    </dgm:pt>
    <dgm:pt modelId="{C4F09994-3DBD-486D-85D2-5159C5788480}" type="pres">
      <dgm:prSet presAssocID="{10692667-2649-423C-A382-ACC8D1193B52}" presName="thickLine" presStyleLbl="alignNode1" presStyleIdx="3" presStyleCnt="5"/>
      <dgm:spPr/>
    </dgm:pt>
    <dgm:pt modelId="{22AEA71C-EB37-4005-8783-4428016813B4}" type="pres">
      <dgm:prSet presAssocID="{10692667-2649-423C-A382-ACC8D1193B52}" presName="horz1" presStyleCnt="0"/>
      <dgm:spPr/>
    </dgm:pt>
    <dgm:pt modelId="{AD608E1A-3A57-48C9-8909-26CA7BB35C34}" type="pres">
      <dgm:prSet presAssocID="{10692667-2649-423C-A382-ACC8D1193B52}" presName="tx1" presStyleLbl="revTx" presStyleIdx="3" presStyleCnt="5" custLinFactNeighborY="-279"/>
      <dgm:spPr/>
    </dgm:pt>
    <dgm:pt modelId="{42C110BA-629A-4D5A-83FD-9C60612BC2DB}" type="pres">
      <dgm:prSet presAssocID="{10692667-2649-423C-A382-ACC8D1193B52}" presName="vert1" presStyleCnt="0"/>
      <dgm:spPr/>
    </dgm:pt>
    <dgm:pt modelId="{4E126983-0856-4A3B-9073-5FC3A8F4A776}" type="pres">
      <dgm:prSet presAssocID="{3D9361B3-C120-4F36-A17B-58A32BC79DD3}" presName="thickLine" presStyleLbl="alignNode1" presStyleIdx="4" presStyleCnt="5"/>
      <dgm:spPr/>
    </dgm:pt>
    <dgm:pt modelId="{A7E3AE75-530E-457D-8E28-110BDD0B5498}" type="pres">
      <dgm:prSet presAssocID="{3D9361B3-C120-4F36-A17B-58A32BC79DD3}" presName="horz1" presStyleCnt="0"/>
      <dgm:spPr/>
    </dgm:pt>
    <dgm:pt modelId="{AD2CDDED-7443-49DB-BD62-2C11B798B186}" type="pres">
      <dgm:prSet presAssocID="{3D9361B3-C120-4F36-A17B-58A32BC79DD3}" presName="tx1" presStyleLbl="revTx" presStyleIdx="4" presStyleCnt="5" custLinFactNeighborX="-169" custLinFactNeighborY="19684"/>
      <dgm:spPr/>
    </dgm:pt>
    <dgm:pt modelId="{2199985B-0863-4C72-8DEA-1DC650ED6205}" type="pres">
      <dgm:prSet presAssocID="{3D9361B3-C120-4F36-A17B-58A32BC79DD3}" presName="vert1" presStyleCnt="0"/>
      <dgm:spPr/>
    </dgm:pt>
  </dgm:ptLst>
  <dgm:cxnLst>
    <dgm:cxn modelId="{B8885E11-6FC8-49B7-952D-A2C2A77928D7}" type="presOf" srcId="{12A361B1-B083-4268-8B79-C1B3A2A8A978}" destId="{C5D4A953-1AA6-4B47-9BEB-D3D6DB0DA2F7}" srcOrd="0" destOrd="0" presId="urn:microsoft.com/office/officeart/2008/layout/LinedList"/>
    <dgm:cxn modelId="{2DDCDC15-EDFB-4CBF-BBC5-34B856FDA240}" srcId="{AA8FACBE-8DBD-4185-9586-EECD3F725A27}" destId="{83FAAD67-F179-42C9-9AEB-8589330978AC}" srcOrd="1" destOrd="0" parTransId="{3CB8CFDD-9BAE-4AE7-BA4A-F3A1CCAD683C}" sibTransId="{99A5B0C4-3CB9-48AF-A3E1-6D77F721D2B1}"/>
    <dgm:cxn modelId="{B97BE71D-539F-4927-ABF1-61041ABAB66D}" type="presOf" srcId="{10692667-2649-423C-A382-ACC8D1193B52}" destId="{AD608E1A-3A57-48C9-8909-26CA7BB35C34}" srcOrd="0" destOrd="0" presId="urn:microsoft.com/office/officeart/2008/layout/LinedList"/>
    <dgm:cxn modelId="{49D3A13F-2B4A-467F-A549-002255A39B79}" type="presOf" srcId="{3EE8137B-C0B6-4F40-B35C-B06B1AD4685C}" destId="{FD85262D-35A4-48E0-88E1-7A8C191DAAEE}" srcOrd="0" destOrd="0" presId="urn:microsoft.com/office/officeart/2008/layout/LinedList"/>
    <dgm:cxn modelId="{A33A1D47-5EAB-483B-88FE-0CECE5098321}" srcId="{AA8FACBE-8DBD-4185-9586-EECD3F725A27}" destId="{3D9361B3-C120-4F36-A17B-58A32BC79DD3}" srcOrd="4" destOrd="0" parTransId="{8B2FF919-ED21-42D8-B5B6-22B0C15C264E}" sibTransId="{00F82DAA-3CA7-4312-8289-C27CC6C02D00}"/>
    <dgm:cxn modelId="{00550B69-6E60-43FB-881D-CAC60C8CFC99}" srcId="{AA8FACBE-8DBD-4185-9586-EECD3F725A27}" destId="{3EE8137B-C0B6-4F40-B35C-B06B1AD4685C}" srcOrd="2" destOrd="0" parTransId="{5C30CF90-DA86-4D51-9201-3530B9E66137}" sibTransId="{C9228EB7-2BF7-47B9-9535-1E7DD0549D90}"/>
    <dgm:cxn modelId="{5627DA4A-9F9E-48DC-A2C0-2A9B4DC550B3}" type="presOf" srcId="{AA8FACBE-8DBD-4185-9586-EECD3F725A27}" destId="{1A83B738-394D-4003-96CD-FEDC005C5DAF}" srcOrd="0" destOrd="0" presId="urn:microsoft.com/office/officeart/2008/layout/LinedList"/>
    <dgm:cxn modelId="{A8C60A4B-3602-4DC9-83DE-B62CE8D34BBB}" type="presOf" srcId="{3D9361B3-C120-4F36-A17B-58A32BC79DD3}" destId="{AD2CDDED-7443-49DB-BD62-2C11B798B186}" srcOrd="0" destOrd="0" presId="urn:microsoft.com/office/officeart/2008/layout/LinedList"/>
    <dgm:cxn modelId="{064E6A73-A3CF-4EE9-BE4D-E53D86B92443}" srcId="{AA8FACBE-8DBD-4185-9586-EECD3F725A27}" destId="{10692667-2649-423C-A382-ACC8D1193B52}" srcOrd="3" destOrd="0" parTransId="{C7318575-61A7-4B8C-AD76-06F31E72DF73}" sibTransId="{823A5982-3CBC-4A98-BFDD-815FEFB8AA71}"/>
    <dgm:cxn modelId="{CB53BAC7-DF71-4AFE-B780-4D9179A86F80}" type="presOf" srcId="{83FAAD67-F179-42C9-9AEB-8589330978AC}" destId="{1992E1CE-749B-442C-A5F9-250AC23FA79F}" srcOrd="0" destOrd="0" presId="urn:microsoft.com/office/officeart/2008/layout/LinedList"/>
    <dgm:cxn modelId="{8E21D8FE-F799-4CE5-B510-C4CD6B59E385}" srcId="{AA8FACBE-8DBD-4185-9586-EECD3F725A27}" destId="{12A361B1-B083-4268-8B79-C1B3A2A8A978}" srcOrd="0" destOrd="0" parTransId="{365C4C98-A5E5-42E0-8E16-ADF1AAC9AEE8}" sibTransId="{40E4E174-7690-4C34-AE75-9B3120691AC7}"/>
    <dgm:cxn modelId="{55B3EA56-BF20-4FE0-A9D5-206BBAC285CB}" type="presParOf" srcId="{1A83B738-394D-4003-96CD-FEDC005C5DAF}" destId="{222C9671-7064-4003-94C4-685D5B6AA3CA}" srcOrd="0" destOrd="0" presId="urn:microsoft.com/office/officeart/2008/layout/LinedList"/>
    <dgm:cxn modelId="{A5D84287-CF3C-40C3-9711-AE56C9BA50B1}" type="presParOf" srcId="{1A83B738-394D-4003-96CD-FEDC005C5DAF}" destId="{695F0B25-C53E-49CC-B212-D9029ED633A8}" srcOrd="1" destOrd="0" presId="urn:microsoft.com/office/officeart/2008/layout/LinedList"/>
    <dgm:cxn modelId="{4CDEF281-3C1B-4FE3-9302-99A165D903A2}" type="presParOf" srcId="{695F0B25-C53E-49CC-B212-D9029ED633A8}" destId="{C5D4A953-1AA6-4B47-9BEB-D3D6DB0DA2F7}" srcOrd="0" destOrd="0" presId="urn:microsoft.com/office/officeart/2008/layout/LinedList"/>
    <dgm:cxn modelId="{502D7514-AE6F-4DA8-95B0-33C3E510C525}" type="presParOf" srcId="{695F0B25-C53E-49CC-B212-D9029ED633A8}" destId="{2EE47887-0F56-47F9-AC05-B73F68F6585E}" srcOrd="1" destOrd="0" presId="urn:microsoft.com/office/officeart/2008/layout/LinedList"/>
    <dgm:cxn modelId="{98DE12BA-FD2D-43BE-9CAA-EA3C237B3501}" type="presParOf" srcId="{1A83B738-394D-4003-96CD-FEDC005C5DAF}" destId="{B63D4985-B5BC-41C2-ADD5-CF31EBA12E5C}" srcOrd="2" destOrd="0" presId="urn:microsoft.com/office/officeart/2008/layout/LinedList"/>
    <dgm:cxn modelId="{AA46C77D-2518-4CBF-AFAA-F8A293E698F9}" type="presParOf" srcId="{1A83B738-394D-4003-96CD-FEDC005C5DAF}" destId="{690227C7-6BC1-414E-89AF-658DEE7B9372}" srcOrd="3" destOrd="0" presId="urn:microsoft.com/office/officeart/2008/layout/LinedList"/>
    <dgm:cxn modelId="{B6CD2C34-F7B8-465B-88B9-0D0FAF1EF23A}" type="presParOf" srcId="{690227C7-6BC1-414E-89AF-658DEE7B9372}" destId="{1992E1CE-749B-442C-A5F9-250AC23FA79F}" srcOrd="0" destOrd="0" presId="urn:microsoft.com/office/officeart/2008/layout/LinedList"/>
    <dgm:cxn modelId="{5EDEC145-E909-4AD0-8D2A-BF501E58F084}" type="presParOf" srcId="{690227C7-6BC1-414E-89AF-658DEE7B9372}" destId="{F0F016C6-D1BB-4626-9AD5-CD3CA706C0D4}" srcOrd="1" destOrd="0" presId="urn:microsoft.com/office/officeart/2008/layout/LinedList"/>
    <dgm:cxn modelId="{435EEC58-ED89-4D89-B5C3-59CDDC2418BE}" type="presParOf" srcId="{1A83B738-394D-4003-96CD-FEDC005C5DAF}" destId="{E06FCE11-1FE7-4F17-86F0-3E7C58EF7E13}" srcOrd="4" destOrd="0" presId="urn:microsoft.com/office/officeart/2008/layout/LinedList"/>
    <dgm:cxn modelId="{20C12BDA-E90B-4047-AA0F-6E8FE4348E1C}" type="presParOf" srcId="{1A83B738-394D-4003-96CD-FEDC005C5DAF}" destId="{23456708-6893-4F8C-9917-E3D22AAFF720}" srcOrd="5" destOrd="0" presId="urn:microsoft.com/office/officeart/2008/layout/LinedList"/>
    <dgm:cxn modelId="{6F13E35D-3951-4D96-9015-5CFB946A1667}" type="presParOf" srcId="{23456708-6893-4F8C-9917-E3D22AAFF720}" destId="{FD85262D-35A4-48E0-88E1-7A8C191DAAEE}" srcOrd="0" destOrd="0" presId="urn:microsoft.com/office/officeart/2008/layout/LinedList"/>
    <dgm:cxn modelId="{44EDBEC6-C6DC-4B3A-9624-57E5D6D8BB3F}" type="presParOf" srcId="{23456708-6893-4F8C-9917-E3D22AAFF720}" destId="{FED44306-04A1-4107-BBA8-598F55A18099}" srcOrd="1" destOrd="0" presId="urn:microsoft.com/office/officeart/2008/layout/LinedList"/>
    <dgm:cxn modelId="{837E990A-90A5-4616-8BD5-2F670578636D}" type="presParOf" srcId="{1A83B738-394D-4003-96CD-FEDC005C5DAF}" destId="{C4F09994-3DBD-486D-85D2-5159C5788480}" srcOrd="6" destOrd="0" presId="urn:microsoft.com/office/officeart/2008/layout/LinedList"/>
    <dgm:cxn modelId="{A00C4E7F-0607-44F0-9BB2-A79ADDBBEE8C}" type="presParOf" srcId="{1A83B738-394D-4003-96CD-FEDC005C5DAF}" destId="{22AEA71C-EB37-4005-8783-4428016813B4}" srcOrd="7" destOrd="0" presId="urn:microsoft.com/office/officeart/2008/layout/LinedList"/>
    <dgm:cxn modelId="{BC84D1B5-EC85-4A1C-A2E6-9AE3A0109DE9}" type="presParOf" srcId="{22AEA71C-EB37-4005-8783-4428016813B4}" destId="{AD608E1A-3A57-48C9-8909-26CA7BB35C34}" srcOrd="0" destOrd="0" presId="urn:microsoft.com/office/officeart/2008/layout/LinedList"/>
    <dgm:cxn modelId="{90F46589-51C9-4A49-85EA-342118282150}" type="presParOf" srcId="{22AEA71C-EB37-4005-8783-4428016813B4}" destId="{42C110BA-629A-4D5A-83FD-9C60612BC2DB}" srcOrd="1" destOrd="0" presId="urn:microsoft.com/office/officeart/2008/layout/LinedList"/>
    <dgm:cxn modelId="{B27B8427-2649-4A90-B6DA-509AAD860676}" type="presParOf" srcId="{1A83B738-394D-4003-96CD-FEDC005C5DAF}" destId="{4E126983-0856-4A3B-9073-5FC3A8F4A776}" srcOrd="8" destOrd="0" presId="urn:microsoft.com/office/officeart/2008/layout/LinedList"/>
    <dgm:cxn modelId="{E3342CB0-3E51-49DE-BB40-5D0E87E0BADB}" type="presParOf" srcId="{1A83B738-394D-4003-96CD-FEDC005C5DAF}" destId="{A7E3AE75-530E-457D-8E28-110BDD0B5498}" srcOrd="9" destOrd="0" presId="urn:microsoft.com/office/officeart/2008/layout/LinedList"/>
    <dgm:cxn modelId="{749EDAC4-EFF4-4939-96F1-E7C172610310}" type="presParOf" srcId="{A7E3AE75-530E-457D-8E28-110BDD0B5498}" destId="{AD2CDDED-7443-49DB-BD62-2C11B798B186}" srcOrd="0" destOrd="0" presId="urn:microsoft.com/office/officeart/2008/layout/LinedList"/>
    <dgm:cxn modelId="{998E1D80-0A6C-4175-9CA5-754333CFD976}" type="presParOf" srcId="{A7E3AE75-530E-457D-8E28-110BDD0B5498}" destId="{2199985B-0863-4C72-8DEA-1DC650ED62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38AC14-6A5B-4DF8-AC79-290C895E49E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D394FDA-77C8-4BE2-B0A4-696F3E212ACE}">
      <dgm:prSet/>
      <dgm:spPr/>
      <dgm:t>
        <a:bodyPr/>
        <a:lstStyle/>
        <a:p>
          <a:r>
            <a:rPr lang="ro-RO"/>
            <a:t>#1</a:t>
          </a:r>
          <a:endParaRPr lang="en-US"/>
        </a:p>
      </dgm:t>
    </dgm:pt>
    <dgm:pt modelId="{0A08FBEA-E8AE-4D47-BAD0-889C3BDEC360}" type="parTrans" cxnId="{8E1F9ABA-FED9-4613-88E1-1AB33E3BF5A1}">
      <dgm:prSet/>
      <dgm:spPr/>
      <dgm:t>
        <a:bodyPr/>
        <a:lstStyle/>
        <a:p>
          <a:endParaRPr lang="en-US"/>
        </a:p>
      </dgm:t>
    </dgm:pt>
    <dgm:pt modelId="{EDE2CA78-80A1-47A2-B2C0-4FA31D5067AA}" type="sibTrans" cxnId="{8E1F9ABA-FED9-4613-88E1-1AB33E3BF5A1}">
      <dgm:prSet/>
      <dgm:spPr/>
      <dgm:t>
        <a:bodyPr/>
        <a:lstStyle/>
        <a:p>
          <a:endParaRPr lang="en-US"/>
        </a:p>
      </dgm:t>
    </dgm:pt>
    <dgm:pt modelId="{B3CE53AC-5F98-4047-A57A-121E1392181E}">
      <dgm:prSet custT="1"/>
      <dgm:spPr/>
      <dgm:t>
        <a:bodyPr/>
        <a:lstStyle/>
        <a:p>
          <a:r>
            <a:rPr lang="en-US" sz="1600" dirty="0" err="1"/>
            <a:t>Lider</a:t>
          </a:r>
          <a:r>
            <a:rPr lang="en-US" sz="1600" dirty="0"/>
            <a:t> pe </a:t>
          </a:r>
          <a:r>
            <a:rPr lang="en-US" sz="1600" dirty="0" err="1"/>
            <a:t>clasa</a:t>
          </a:r>
          <a:r>
            <a:rPr lang="en-US" sz="1600" dirty="0"/>
            <a:t> </a:t>
          </a:r>
          <a:r>
            <a:rPr lang="en-US" sz="1600" dirty="0" err="1"/>
            <a:t>antiinfecţioase</a:t>
          </a:r>
          <a:r>
            <a:rPr lang="en-US" sz="1600" dirty="0"/>
            <a:t> pe </a:t>
          </a:r>
          <a:r>
            <a:rPr lang="en-US" sz="1600" dirty="0" err="1"/>
            <a:t>categoria</a:t>
          </a:r>
          <a:r>
            <a:rPr lang="en-US" sz="1600" dirty="0"/>
            <a:t> </a:t>
          </a:r>
          <a:r>
            <a:rPr lang="en-US" sz="1600" dirty="0" err="1"/>
            <a:t>produselor</a:t>
          </a:r>
          <a:r>
            <a:rPr lang="en-US" sz="1600" dirty="0"/>
            <a:t> </a:t>
          </a:r>
          <a:r>
            <a:rPr lang="en-US" sz="1600" dirty="0" err="1"/>
            <a:t>generice</a:t>
          </a:r>
          <a:r>
            <a:rPr lang="ro-RO" sz="1600" dirty="0"/>
            <a:t> (cotă </a:t>
          </a:r>
          <a:r>
            <a:rPr lang="en-US" sz="1600" dirty="0"/>
            <a:t>31,06%</a:t>
          </a:r>
          <a:r>
            <a:rPr lang="ro-RO" sz="1600" dirty="0"/>
            <a:t>)</a:t>
          </a:r>
          <a:endParaRPr lang="en-US" sz="1600" dirty="0"/>
        </a:p>
      </dgm:t>
    </dgm:pt>
    <dgm:pt modelId="{3A447350-1F0F-4CE9-AAB5-E1810A986684}" type="parTrans" cxnId="{561929D6-56DC-4568-89AC-29B2F99CBBC6}">
      <dgm:prSet/>
      <dgm:spPr/>
      <dgm:t>
        <a:bodyPr/>
        <a:lstStyle/>
        <a:p>
          <a:endParaRPr lang="en-US"/>
        </a:p>
      </dgm:t>
    </dgm:pt>
    <dgm:pt modelId="{868D40C3-CBDC-4CE1-A296-59B1FAAFD1A4}" type="sibTrans" cxnId="{561929D6-56DC-4568-89AC-29B2F99CBBC6}">
      <dgm:prSet/>
      <dgm:spPr/>
      <dgm:t>
        <a:bodyPr/>
        <a:lstStyle/>
        <a:p>
          <a:endParaRPr lang="en-US"/>
        </a:p>
      </dgm:t>
    </dgm:pt>
    <dgm:pt modelId="{5739AF9E-C6C9-4DA0-9D97-DBF9B7ADFA92}">
      <dgm:prSet/>
      <dgm:spPr/>
      <dgm:t>
        <a:bodyPr/>
        <a:lstStyle/>
        <a:p>
          <a:r>
            <a:rPr lang="ro-RO"/>
            <a:t>#1</a:t>
          </a:r>
          <a:endParaRPr lang="en-US"/>
        </a:p>
      </dgm:t>
    </dgm:pt>
    <dgm:pt modelId="{A4D83FB7-177B-4CC4-A780-0812B2EEAFC9}" type="parTrans" cxnId="{53266CF5-15DE-4309-AED6-5FED069E10A4}">
      <dgm:prSet/>
      <dgm:spPr/>
      <dgm:t>
        <a:bodyPr/>
        <a:lstStyle/>
        <a:p>
          <a:endParaRPr lang="en-US"/>
        </a:p>
      </dgm:t>
    </dgm:pt>
    <dgm:pt modelId="{72E97FC8-A349-4C77-8CAA-D2EE863EF22F}" type="sibTrans" cxnId="{53266CF5-15DE-4309-AED6-5FED069E10A4}">
      <dgm:prSet/>
      <dgm:spPr/>
      <dgm:t>
        <a:bodyPr/>
        <a:lstStyle/>
        <a:p>
          <a:endParaRPr lang="en-US"/>
        </a:p>
      </dgm:t>
    </dgm:pt>
    <dgm:pt modelId="{5A94C5C3-3E78-432B-B59A-4BFDFD1F2F09}">
      <dgm:prSet custT="1"/>
      <dgm:spPr/>
      <dgm:t>
        <a:bodyPr/>
        <a:lstStyle/>
        <a:p>
          <a:r>
            <a:rPr lang="ro-RO" sz="1600" dirty="0"/>
            <a:t>Lider </a:t>
          </a:r>
          <a:r>
            <a:rPr lang="en-US" sz="1600" dirty="0"/>
            <a:t>pe segmental hospital, </a:t>
          </a:r>
          <a:r>
            <a:rPr lang="en-US" sz="1600" dirty="0" err="1"/>
            <a:t>medicamente</a:t>
          </a:r>
          <a:r>
            <a:rPr lang="en-US" sz="1600" dirty="0"/>
            <a:t> </a:t>
          </a:r>
          <a:r>
            <a:rPr lang="en-US" sz="1600" dirty="0" err="1"/>
            <a:t>generice</a:t>
          </a:r>
          <a:r>
            <a:rPr lang="en-US" sz="1600" dirty="0"/>
            <a:t> RX </a:t>
          </a:r>
          <a:r>
            <a:rPr lang="en-US" sz="1600" dirty="0" err="1"/>
            <a:t>si</a:t>
          </a:r>
          <a:r>
            <a:rPr lang="en-US" sz="1600" dirty="0"/>
            <a:t> OTC</a:t>
          </a:r>
          <a:r>
            <a:rPr lang="ro-RO" sz="1600" dirty="0"/>
            <a:t> (</a:t>
          </a:r>
          <a:r>
            <a:rPr lang="en-US" sz="1600" dirty="0"/>
            <a:t>15,6%</a:t>
          </a:r>
          <a:r>
            <a:rPr lang="ro-RO" sz="1400" dirty="0"/>
            <a:t>)</a:t>
          </a:r>
          <a:endParaRPr lang="en-US" sz="1400" dirty="0"/>
        </a:p>
      </dgm:t>
    </dgm:pt>
    <dgm:pt modelId="{4A151249-5296-4B81-8DCD-3D2C309BCCBF}" type="parTrans" cxnId="{9183E0BC-0878-4317-BEE6-979E3C4AC3A3}">
      <dgm:prSet/>
      <dgm:spPr/>
      <dgm:t>
        <a:bodyPr/>
        <a:lstStyle/>
        <a:p>
          <a:endParaRPr lang="en-US"/>
        </a:p>
      </dgm:t>
    </dgm:pt>
    <dgm:pt modelId="{E8CD73C6-9A46-43C7-A1C5-9899F964422A}" type="sibTrans" cxnId="{9183E0BC-0878-4317-BEE6-979E3C4AC3A3}">
      <dgm:prSet/>
      <dgm:spPr/>
      <dgm:t>
        <a:bodyPr/>
        <a:lstStyle/>
        <a:p>
          <a:endParaRPr lang="en-US"/>
        </a:p>
      </dgm:t>
    </dgm:pt>
    <dgm:pt modelId="{E46BA347-1947-4C11-A4A0-7D5621AF24F4}">
      <dgm:prSet/>
      <dgm:spPr/>
      <dgm:t>
        <a:bodyPr/>
        <a:lstStyle/>
        <a:p>
          <a:r>
            <a:rPr lang="ro-RO"/>
            <a:t>#1</a:t>
          </a:r>
          <a:endParaRPr lang="en-US"/>
        </a:p>
      </dgm:t>
    </dgm:pt>
    <dgm:pt modelId="{AD890BEE-B5B7-4732-AE43-F982BD0CB475}" type="parTrans" cxnId="{955D149C-A86E-497E-BF09-014223FB2EE9}">
      <dgm:prSet/>
      <dgm:spPr/>
      <dgm:t>
        <a:bodyPr/>
        <a:lstStyle/>
        <a:p>
          <a:endParaRPr lang="en-US"/>
        </a:p>
      </dgm:t>
    </dgm:pt>
    <dgm:pt modelId="{429A4580-3D40-468A-9AA9-F294C6FB473F}" type="sibTrans" cxnId="{955D149C-A86E-497E-BF09-014223FB2EE9}">
      <dgm:prSet/>
      <dgm:spPr/>
      <dgm:t>
        <a:bodyPr/>
        <a:lstStyle/>
        <a:p>
          <a:endParaRPr lang="en-US"/>
        </a:p>
      </dgm:t>
    </dgm:pt>
    <dgm:pt modelId="{B89EBE83-C82F-4FB8-8A42-1D6F8D035605}">
      <dgm:prSet custT="1"/>
      <dgm:spPr/>
      <dgm:t>
        <a:bodyPr/>
        <a:lstStyle/>
        <a:p>
          <a:pPr algn="l"/>
          <a:r>
            <a:rPr lang="en-US" sz="1600" dirty="0" err="1"/>
            <a:t>Lider</a:t>
          </a:r>
          <a:r>
            <a:rPr lang="en-US" sz="1600" dirty="0"/>
            <a:t> </a:t>
          </a:r>
          <a:r>
            <a:rPr lang="en-US" sz="1600" dirty="0" err="1"/>
            <a:t>cantitativ</a:t>
          </a:r>
          <a:r>
            <a:rPr lang="ro-RO" sz="1600" dirty="0"/>
            <a:t> pe segment unguente (23,9%), supoz</a:t>
          </a:r>
          <a:r>
            <a:rPr lang="en-US" sz="1600" dirty="0" err="1"/>
            <a:t>i</a:t>
          </a:r>
          <a:r>
            <a:rPr lang="ro-RO" sz="1600" dirty="0"/>
            <a:t>toare (42,5%) și pu</a:t>
          </a:r>
          <a:r>
            <a:rPr lang="en-US" sz="1600" dirty="0" err="1"/>
            <a:t>lb</a:t>
          </a:r>
          <a:r>
            <a:rPr lang="ro-RO" sz="1600" dirty="0"/>
            <a:t>eri injectabile (72,9%)</a:t>
          </a:r>
          <a:endParaRPr lang="en-US" sz="1600" dirty="0"/>
        </a:p>
      </dgm:t>
    </dgm:pt>
    <dgm:pt modelId="{88E72DE5-9AA3-4EA0-82BB-B315A5D58476}" type="parTrans" cxnId="{001F11B3-6CA7-479F-9FD7-8E9DDBE126E6}">
      <dgm:prSet/>
      <dgm:spPr/>
      <dgm:t>
        <a:bodyPr/>
        <a:lstStyle/>
        <a:p>
          <a:endParaRPr lang="en-US"/>
        </a:p>
      </dgm:t>
    </dgm:pt>
    <dgm:pt modelId="{CDBCF79F-0D4F-4598-998F-6BDA3CD23708}" type="sibTrans" cxnId="{001F11B3-6CA7-479F-9FD7-8E9DDBE126E6}">
      <dgm:prSet/>
      <dgm:spPr/>
      <dgm:t>
        <a:bodyPr/>
        <a:lstStyle/>
        <a:p>
          <a:endParaRPr lang="en-US"/>
        </a:p>
      </dgm:t>
    </dgm:pt>
    <dgm:pt modelId="{30D04ED7-1325-4F38-AD38-96AE3E8DE6F6}">
      <dgm:prSet/>
      <dgm:spPr/>
      <dgm:t>
        <a:bodyPr/>
        <a:lstStyle/>
        <a:p>
          <a:r>
            <a:rPr lang="ro-RO"/>
            <a:t>#4</a:t>
          </a:r>
          <a:endParaRPr lang="en-US"/>
        </a:p>
      </dgm:t>
    </dgm:pt>
    <dgm:pt modelId="{6682A430-BFED-4F6A-A1C4-DA0E4367A8BE}" type="parTrans" cxnId="{2A4DCA57-D72D-46CD-8E72-3176146FE94B}">
      <dgm:prSet/>
      <dgm:spPr/>
      <dgm:t>
        <a:bodyPr/>
        <a:lstStyle/>
        <a:p>
          <a:endParaRPr lang="en-US"/>
        </a:p>
      </dgm:t>
    </dgm:pt>
    <dgm:pt modelId="{EF57ECC1-AA92-4C12-8323-E15B7885D043}" type="sibTrans" cxnId="{2A4DCA57-D72D-46CD-8E72-3176146FE94B}">
      <dgm:prSet/>
      <dgm:spPr/>
      <dgm:t>
        <a:bodyPr/>
        <a:lstStyle/>
        <a:p>
          <a:endParaRPr lang="en-US"/>
        </a:p>
      </dgm:t>
    </dgm:pt>
    <dgm:pt modelId="{E6300B18-32B9-45D8-B992-79220179784F}">
      <dgm:prSet custT="1"/>
      <dgm:spPr/>
      <dgm:t>
        <a:bodyPr/>
        <a:lstStyle/>
        <a:p>
          <a:r>
            <a:rPr lang="en-US" sz="1600" dirty="0"/>
            <a:t>Din </a:t>
          </a:r>
          <a:r>
            <a:rPr lang="en-US" sz="1600" dirty="0" err="1"/>
            <a:t>cei</a:t>
          </a:r>
          <a:r>
            <a:rPr lang="en-US" sz="1600" dirty="0"/>
            <a:t> 129 de </a:t>
          </a:r>
          <a:r>
            <a:rPr lang="ro-RO" sz="1600" dirty="0"/>
            <a:t>P</a:t>
          </a:r>
          <a:r>
            <a:rPr lang="it-IT" sz="1600" dirty="0"/>
            <a:t>roducător</a:t>
          </a:r>
          <a:r>
            <a:rPr lang="ro-RO" sz="1600" dirty="0"/>
            <a:t>i</a:t>
          </a:r>
          <a:r>
            <a:rPr lang="it-IT" sz="1600" dirty="0"/>
            <a:t> de medicamente generice cu</a:t>
          </a:r>
          <a:r>
            <a:rPr lang="ro-RO" sz="1600" dirty="0"/>
            <a:t> </a:t>
          </a:r>
          <a:r>
            <a:rPr lang="en-US" sz="1600" dirty="0" err="1"/>
            <a:t>prescripţie</a:t>
          </a:r>
          <a:r>
            <a:rPr lang="en-US" sz="1600" dirty="0"/>
            <a:t> </a:t>
          </a:r>
          <a:r>
            <a:rPr lang="en-US" sz="1600" dirty="0" err="1"/>
            <a:t>medicală</a:t>
          </a:r>
          <a:r>
            <a:rPr lang="ro-RO" sz="1600" dirty="0"/>
            <a:t> (8,07%)</a:t>
          </a:r>
          <a:endParaRPr lang="en-US" sz="1600" dirty="0"/>
        </a:p>
      </dgm:t>
    </dgm:pt>
    <dgm:pt modelId="{1D694C31-7D65-4F28-B6E6-4C0A6F5F2F41}" type="parTrans" cxnId="{F2D7372D-6334-44FF-B6D9-73D1B4EBD994}">
      <dgm:prSet/>
      <dgm:spPr/>
      <dgm:t>
        <a:bodyPr/>
        <a:lstStyle/>
        <a:p>
          <a:endParaRPr lang="en-US"/>
        </a:p>
      </dgm:t>
    </dgm:pt>
    <dgm:pt modelId="{B54801A3-0DE6-437C-AD47-C18C928CFBB4}" type="sibTrans" cxnId="{F2D7372D-6334-44FF-B6D9-73D1B4EBD994}">
      <dgm:prSet/>
      <dgm:spPr/>
      <dgm:t>
        <a:bodyPr/>
        <a:lstStyle/>
        <a:p>
          <a:endParaRPr lang="en-US"/>
        </a:p>
      </dgm:t>
    </dgm:pt>
    <dgm:pt modelId="{84DC13EE-49B1-4CBF-9D31-3CDB8337B8F6}">
      <dgm:prSet/>
      <dgm:spPr/>
      <dgm:t>
        <a:bodyPr/>
        <a:lstStyle/>
        <a:p>
          <a:r>
            <a:rPr lang="ro-RO"/>
            <a:t>#20</a:t>
          </a:r>
          <a:endParaRPr lang="en-US"/>
        </a:p>
      </dgm:t>
    </dgm:pt>
    <dgm:pt modelId="{88849334-6302-4898-B4C4-23AC2EB60488}" type="parTrans" cxnId="{B584B252-9CED-41AE-9610-1E5083B77C8C}">
      <dgm:prSet/>
      <dgm:spPr/>
      <dgm:t>
        <a:bodyPr/>
        <a:lstStyle/>
        <a:p>
          <a:endParaRPr lang="en-US"/>
        </a:p>
      </dgm:t>
    </dgm:pt>
    <dgm:pt modelId="{9C74CBC8-3416-4AF0-A5C7-9F77FA6CDA4D}" type="sibTrans" cxnId="{B584B252-9CED-41AE-9610-1E5083B77C8C}">
      <dgm:prSet/>
      <dgm:spPr/>
      <dgm:t>
        <a:bodyPr/>
        <a:lstStyle/>
        <a:p>
          <a:endParaRPr lang="en-US"/>
        </a:p>
      </dgm:t>
    </dgm:pt>
    <dgm:pt modelId="{B304D65A-4F40-4AE1-9563-B499862DCAD6}">
      <dgm:prSet custT="1"/>
      <dgm:spPr/>
      <dgm:t>
        <a:bodyPr/>
        <a:lstStyle/>
        <a:p>
          <a:r>
            <a:rPr lang="ro-RO" sz="1600" dirty="0"/>
            <a:t>La</a:t>
          </a:r>
          <a:r>
            <a:rPr lang="it-IT" sz="1600" dirty="0"/>
            <a:t> nivelul pieței farmaceutice totale</a:t>
          </a:r>
          <a:r>
            <a:rPr lang="ro-RO" sz="1600" dirty="0"/>
            <a:t> (1,89%)</a:t>
          </a:r>
          <a:endParaRPr lang="en-US" sz="1600" dirty="0"/>
        </a:p>
      </dgm:t>
    </dgm:pt>
    <dgm:pt modelId="{4FD6570D-695C-430A-BCC3-3700DA8B77DF}" type="parTrans" cxnId="{215AEAB6-A373-48C2-B7CF-A6F04BFA2E8C}">
      <dgm:prSet/>
      <dgm:spPr/>
      <dgm:t>
        <a:bodyPr/>
        <a:lstStyle/>
        <a:p>
          <a:endParaRPr lang="en-US"/>
        </a:p>
      </dgm:t>
    </dgm:pt>
    <dgm:pt modelId="{C43442FD-1EB5-477B-94B6-C48D4D04252A}" type="sibTrans" cxnId="{215AEAB6-A373-48C2-B7CF-A6F04BFA2E8C}">
      <dgm:prSet/>
      <dgm:spPr/>
      <dgm:t>
        <a:bodyPr/>
        <a:lstStyle/>
        <a:p>
          <a:endParaRPr lang="en-US"/>
        </a:p>
      </dgm:t>
    </dgm:pt>
    <dgm:pt modelId="{38B2593E-851D-476D-A598-A1344614552F}" type="pres">
      <dgm:prSet presAssocID="{D938AC14-6A5B-4DF8-AC79-290C895E49E0}" presName="Name0" presStyleCnt="0">
        <dgm:presLayoutVars>
          <dgm:dir/>
          <dgm:animLvl val="lvl"/>
          <dgm:resizeHandles val="exact"/>
        </dgm:presLayoutVars>
      </dgm:prSet>
      <dgm:spPr/>
    </dgm:pt>
    <dgm:pt modelId="{FE6ECD12-88C3-4BFE-8602-BB11419D5AF9}" type="pres">
      <dgm:prSet presAssocID="{5D394FDA-77C8-4BE2-B0A4-696F3E212ACE}" presName="linNode" presStyleCnt="0"/>
      <dgm:spPr/>
    </dgm:pt>
    <dgm:pt modelId="{5F35C726-3811-44D8-91AB-C7779FB0ABE9}" type="pres">
      <dgm:prSet presAssocID="{5D394FDA-77C8-4BE2-B0A4-696F3E212ACE}" presName="parentText" presStyleLbl="node1" presStyleIdx="0" presStyleCnt="5" custScaleX="48925">
        <dgm:presLayoutVars>
          <dgm:chMax val="1"/>
          <dgm:bulletEnabled val="1"/>
        </dgm:presLayoutVars>
      </dgm:prSet>
      <dgm:spPr/>
    </dgm:pt>
    <dgm:pt modelId="{07513D03-2092-49B9-AF9F-5170B3C1E72D}" type="pres">
      <dgm:prSet presAssocID="{5D394FDA-77C8-4BE2-B0A4-696F3E212ACE}" presName="descendantText" presStyleLbl="alignAccFollowNode1" presStyleIdx="0" presStyleCnt="5" custScaleX="115539" custScaleY="102831" custLinFactNeighborX="111" custLinFactNeighborY="3269">
        <dgm:presLayoutVars>
          <dgm:bulletEnabled val="1"/>
        </dgm:presLayoutVars>
      </dgm:prSet>
      <dgm:spPr/>
    </dgm:pt>
    <dgm:pt modelId="{FB86EB2C-16D7-4556-A5F1-6DA872466E00}" type="pres">
      <dgm:prSet presAssocID="{EDE2CA78-80A1-47A2-B2C0-4FA31D5067AA}" presName="sp" presStyleCnt="0"/>
      <dgm:spPr/>
    </dgm:pt>
    <dgm:pt modelId="{88CBF5C5-015C-433D-A35E-143DCDC55E0B}" type="pres">
      <dgm:prSet presAssocID="{5739AF9E-C6C9-4DA0-9D97-DBF9B7ADFA92}" presName="linNode" presStyleCnt="0"/>
      <dgm:spPr/>
    </dgm:pt>
    <dgm:pt modelId="{102EC4B0-5454-4D1E-B584-CA12FF8E7525}" type="pres">
      <dgm:prSet presAssocID="{5739AF9E-C6C9-4DA0-9D97-DBF9B7ADFA92}" presName="parentText" presStyleLbl="node1" presStyleIdx="1" presStyleCnt="5" custScaleX="48925">
        <dgm:presLayoutVars>
          <dgm:chMax val="1"/>
          <dgm:bulletEnabled val="1"/>
        </dgm:presLayoutVars>
      </dgm:prSet>
      <dgm:spPr/>
    </dgm:pt>
    <dgm:pt modelId="{2FCE467B-4382-46BB-B8C7-38F3E7F839B6}" type="pres">
      <dgm:prSet presAssocID="{5739AF9E-C6C9-4DA0-9D97-DBF9B7ADFA92}" presName="descendantText" presStyleLbl="alignAccFollowNode1" presStyleIdx="1" presStyleCnt="5" custScaleX="114145" custScaleY="122036">
        <dgm:presLayoutVars>
          <dgm:bulletEnabled val="1"/>
        </dgm:presLayoutVars>
      </dgm:prSet>
      <dgm:spPr/>
    </dgm:pt>
    <dgm:pt modelId="{EB0FD12D-0BA2-4D7E-8811-903BF323FD4A}" type="pres">
      <dgm:prSet presAssocID="{72E97FC8-A349-4C77-8CAA-D2EE863EF22F}" presName="sp" presStyleCnt="0"/>
      <dgm:spPr/>
    </dgm:pt>
    <dgm:pt modelId="{6242D9B0-3C32-452C-B88B-0DA276324A0E}" type="pres">
      <dgm:prSet presAssocID="{E46BA347-1947-4C11-A4A0-7D5621AF24F4}" presName="linNode" presStyleCnt="0"/>
      <dgm:spPr/>
    </dgm:pt>
    <dgm:pt modelId="{20959669-F4B5-4B9C-B465-775D9197FDE0}" type="pres">
      <dgm:prSet presAssocID="{E46BA347-1947-4C11-A4A0-7D5621AF24F4}" presName="parentText" presStyleLbl="node1" presStyleIdx="2" presStyleCnt="5" custScaleX="48925">
        <dgm:presLayoutVars>
          <dgm:chMax val="1"/>
          <dgm:bulletEnabled val="1"/>
        </dgm:presLayoutVars>
      </dgm:prSet>
      <dgm:spPr/>
    </dgm:pt>
    <dgm:pt modelId="{3A636A29-35BD-4773-88BC-F58A824ABC78}" type="pres">
      <dgm:prSet presAssocID="{E46BA347-1947-4C11-A4A0-7D5621AF24F4}" presName="descendantText" presStyleLbl="alignAccFollowNode1" presStyleIdx="2" presStyleCnt="5" custScaleX="114420" custScaleY="139300">
        <dgm:presLayoutVars>
          <dgm:bulletEnabled val="1"/>
        </dgm:presLayoutVars>
      </dgm:prSet>
      <dgm:spPr/>
    </dgm:pt>
    <dgm:pt modelId="{294D9BB3-1604-40E8-9987-952802D85755}" type="pres">
      <dgm:prSet presAssocID="{429A4580-3D40-468A-9AA9-F294C6FB473F}" presName="sp" presStyleCnt="0"/>
      <dgm:spPr/>
    </dgm:pt>
    <dgm:pt modelId="{D67DCE18-E51F-4110-A72E-6370C4BF493E}" type="pres">
      <dgm:prSet presAssocID="{30D04ED7-1325-4F38-AD38-96AE3E8DE6F6}" presName="linNode" presStyleCnt="0"/>
      <dgm:spPr/>
    </dgm:pt>
    <dgm:pt modelId="{66E2A6E4-AC47-4BC7-946C-197DEDE1620C}" type="pres">
      <dgm:prSet presAssocID="{30D04ED7-1325-4F38-AD38-96AE3E8DE6F6}" presName="parentText" presStyleLbl="node1" presStyleIdx="3" presStyleCnt="5" custScaleX="48925">
        <dgm:presLayoutVars>
          <dgm:chMax val="1"/>
          <dgm:bulletEnabled val="1"/>
        </dgm:presLayoutVars>
      </dgm:prSet>
      <dgm:spPr/>
    </dgm:pt>
    <dgm:pt modelId="{82AFD9BE-F46C-42BC-B47C-74AD13A9B187}" type="pres">
      <dgm:prSet presAssocID="{30D04ED7-1325-4F38-AD38-96AE3E8DE6F6}" presName="descendantText" presStyleLbl="alignAccFollowNode1" presStyleIdx="3" presStyleCnt="5" custScaleX="114145" custScaleY="118624">
        <dgm:presLayoutVars>
          <dgm:bulletEnabled val="1"/>
        </dgm:presLayoutVars>
      </dgm:prSet>
      <dgm:spPr/>
    </dgm:pt>
    <dgm:pt modelId="{F4AEC428-C18D-4A27-A376-83F1E9C24CFA}" type="pres">
      <dgm:prSet presAssocID="{EF57ECC1-AA92-4C12-8323-E15B7885D043}" presName="sp" presStyleCnt="0"/>
      <dgm:spPr/>
    </dgm:pt>
    <dgm:pt modelId="{2CF2525F-BD40-4D1D-893A-4D424988CA0C}" type="pres">
      <dgm:prSet presAssocID="{84DC13EE-49B1-4CBF-9D31-3CDB8337B8F6}" presName="linNode" presStyleCnt="0"/>
      <dgm:spPr/>
    </dgm:pt>
    <dgm:pt modelId="{70DE5FE0-0B32-4ACF-9F1C-2265E163834C}" type="pres">
      <dgm:prSet presAssocID="{84DC13EE-49B1-4CBF-9D31-3CDB8337B8F6}" presName="parentText" presStyleLbl="node1" presStyleIdx="4" presStyleCnt="5" custScaleX="48925">
        <dgm:presLayoutVars>
          <dgm:chMax val="1"/>
          <dgm:bulletEnabled val="1"/>
        </dgm:presLayoutVars>
      </dgm:prSet>
      <dgm:spPr/>
    </dgm:pt>
    <dgm:pt modelId="{56894A49-62E9-4989-B038-D2A44647A7E1}" type="pres">
      <dgm:prSet presAssocID="{84DC13EE-49B1-4CBF-9D31-3CDB8337B8F6}" presName="descendantText" presStyleLbl="alignAccFollowNode1" presStyleIdx="4" presStyleCnt="5" custScaleX="114049" custScaleY="79501" custLinFactNeighborX="-2079" custLinFactNeighborY="5090">
        <dgm:presLayoutVars>
          <dgm:bulletEnabled val="1"/>
        </dgm:presLayoutVars>
      </dgm:prSet>
      <dgm:spPr/>
    </dgm:pt>
  </dgm:ptLst>
  <dgm:cxnLst>
    <dgm:cxn modelId="{ADB6FA03-AAB1-497A-8AD9-B431A8844F23}" type="presOf" srcId="{B304D65A-4F40-4AE1-9563-B499862DCAD6}" destId="{56894A49-62E9-4989-B038-D2A44647A7E1}" srcOrd="0" destOrd="0" presId="urn:microsoft.com/office/officeart/2005/8/layout/vList5"/>
    <dgm:cxn modelId="{54D02017-450A-4D8B-992D-680947E67D78}" type="presOf" srcId="{5739AF9E-C6C9-4DA0-9D97-DBF9B7ADFA92}" destId="{102EC4B0-5454-4D1E-B584-CA12FF8E7525}" srcOrd="0" destOrd="0" presId="urn:microsoft.com/office/officeart/2005/8/layout/vList5"/>
    <dgm:cxn modelId="{F2D7372D-6334-44FF-B6D9-73D1B4EBD994}" srcId="{30D04ED7-1325-4F38-AD38-96AE3E8DE6F6}" destId="{E6300B18-32B9-45D8-B992-79220179784F}" srcOrd="0" destOrd="0" parTransId="{1D694C31-7D65-4F28-B6E6-4C0A6F5F2F41}" sibTransId="{B54801A3-0DE6-437C-AD47-C18C928CFBB4}"/>
    <dgm:cxn modelId="{83DE1245-CA1B-4CD5-844F-46B190AF6403}" type="presOf" srcId="{5D394FDA-77C8-4BE2-B0A4-696F3E212ACE}" destId="{5F35C726-3811-44D8-91AB-C7779FB0ABE9}" srcOrd="0" destOrd="0" presId="urn:microsoft.com/office/officeart/2005/8/layout/vList5"/>
    <dgm:cxn modelId="{DFA88D4A-6B59-4F4B-9EA1-0F50F7E6686F}" type="presOf" srcId="{30D04ED7-1325-4F38-AD38-96AE3E8DE6F6}" destId="{66E2A6E4-AC47-4BC7-946C-197DEDE1620C}" srcOrd="0" destOrd="0" presId="urn:microsoft.com/office/officeart/2005/8/layout/vList5"/>
    <dgm:cxn modelId="{B584B252-9CED-41AE-9610-1E5083B77C8C}" srcId="{D938AC14-6A5B-4DF8-AC79-290C895E49E0}" destId="{84DC13EE-49B1-4CBF-9D31-3CDB8337B8F6}" srcOrd="4" destOrd="0" parTransId="{88849334-6302-4898-B4C4-23AC2EB60488}" sibTransId="{9C74CBC8-3416-4AF0-A5C7-9F77FA6CDA4D}"/>
    <dgm:cxn modelId="{490A7856-5DD0-439E-9C2F-A6B1B7A62101}" type="presOf" srcId="{B3CE53AC-5F98-4047-A57A-121E1392181E}" destId="{07513D03-2092-49B9-AF9F-5170B3C1E72D}" srcOrd="0" destOrd="0" presId="urn:microsoft.com/office/officeart/2005/8/layout/vList5"/>
    <dgm:cxn modelId="{2A4DCA57-D72D-46CD-8E72-3176146FE94B}" srcId="{D938AC14-6A5B-4DF8-AC79-290C895E49E0}" destId="{30D04ED7-1325-4F38-AD38-96AE3E8DE6F6}" srcOrd="3" destOrd="0" parTransId="{6682A430-BFED-4F6A-A1C4-DA0E4367A8BE}" sibTransId="{EF57ECC1-AA92-4C12-8323-E15B7885D043}"/>
    <dgm:cxn modelId="{D07D0588-21A1-43EE-B186-9085F2310192}" type="presOf" srcId="{D938AC14-6A5B-4DF8-AC79-290C895E49E0}" destId="{38B2593E-851D-476D-A598-A1344614552F}" srcOrd="0" destOrd="0" presId="urn:microsoft.com/office/officeart/2005/8/layout/vList5"/>
    <dgm:cxn modelId="{E026CE8C-0BBC-4607-808F-CABEB55C617F}" type="presOf" srcId="{B89EBE83-C82F-4FB8-8A42-1D6F8D035605}" destId="{3A636A29-35BD-4773-88BC-F58A824ABC78}" srcOrd="0" destOrd="0" presId="urn:microsoft.com/office/officeart/2005/8/layout/vList5"/>
    <dgm:cxn modelId="{6953059A-D5CD-4FA0-895D-8C609E5B834A}" type="presOf" srcId="{84DC13EE-49B1-4CBF-9D31-3CDB8337B8F6}" destId="{70DE5FE0-0B32-4ACF-9F1C-2265E163834C}" srcOrd="0" destOrd="0" presId="urn:microsoft.com/office/officeart/2005/8/layout/vList5"/>
    <dgm:cxn modelId="{BE4D0A9A-DD23-4315-891E-B771D19240D0}" type="presOf" srcId="{5A94C5C3-3E78-432B-B59A-4BFDFD1F2F09}" destId="{2FCE467B-4382-46BB-B8C7-38F3E7F839B6}" srcOrd="0" destOrd="0" presId="urn:microsoft.com/office/officeart/2005/8/layout/vList5"/>
    <dgm:cxn modelId="{955D149C-A86E-497E-BF09-014223FB2EE9}" srcId="{D938AC14-6A5B-4DF8-AC79-290C895E49E0}" destId="{E46BA347-1947-4C11-A4A0-7D5621AF24F4}" srcOrd="2" destOrd="0" parTransId="{AD890BEE-B5B7-4732-AE43-F982BD0CB475}" sibTransId="{429A4580-3D40-468A-9AA9-F294C6FB473F}"/>
    <dgm:cxn modelId="{0F3CD89E-BF1C-4D55-879C-0BA5A4E3F6BC}" type="presOf" srcId="{E6300B18-32B9-45D8-B992-79220179784F}" destId="{82AFD9BE-F46C-42BC-B47C-74AD13A9B187}" srcOrd="0" destOrd="0" presId="urn:microsoft.com/office/officeart/2005/8/layout/vList5"/>
    <dgm:cxn modelId="{001F11B3-6CA7-479F-9FD7-8E9DDBE126E6}" srcId="{E46BA347-1947-4C11-A4A0-7D5621AF24F4}" destId="{B89EBE83-C82F-4FB8-8A42-1D6F8D035605}" srcOrd="0" destOrd="0" parTransId="{88E72DE5-9AA3-4EA0-82BB-B315A5D58476}" sibTransId="{CDBCF79F-0D4F-4598-998F-6BDA3CD23708}"/>
    <dgm:cxn modelId="{215AEAB6-A373-48C2-B7CF-A6F04BFA2E8C}" srcId="{84DC13EE-49B1-4CBF-9D31-3CDB8337B8F6}" destId="{B304D65A-4F40-4AE1-9563-B499862DCAD6}" srcOrd="0" destOrd="0" parTransId="{4FD6570D-695C-430A-BCC3-3700DA8B77DF}" sibTransId="{C43442FD-1EB5-477B-94B6-C48D4D04252A}"/>
    <dgm:cxn modelId="{8E1F9ABA-FED9-4613-88E1-1AB33E3BF5A1}" srcId="{D938AC14-6A5B-4DF8-AC79-290C895E49E0}" destId="{5D394FDA-77C8-4BE2-B0A4-696F3E212ACE}" srcOrd="0" destOrd="0" parTransId="{0A08FBEA-E8AE-4D47-BAD0-889C3BDEC360}" sibTransId="{EDE2CA78-80A1-47A2-B2C0-4FA31D5067AA}"/>
    <dgm:cxn modelId="{9183E0BC-0878-4317-BEE6-979E3C4AC3A3}" srcId="{5739AF9E-C6C9-4DA0-9D97-DBF9B7ADFA92}" destId="{5A94C5C3-3E78-432B-B59A-4BFDFD1F2F09}" srcOrd="0" destOrd="0" parTransId="{4A151249-5296-4B81-8DCD-3D2C309BCCBF}" sibTransId="{E8CD73C6-9A46-43C7-A1C5-9899F964422A}"/>
    <dgm:cxn modelId="{561929D6-56DC-4568-89AC-29B2F99CBBC6}" srcId="{5D394FDA-77C8-4BE2-B0A4-696F3E212ACE}" destId="{B3CE53AC-5F98-4047-A57A-121E1392181E}" srcOrd="0" destOrd="0" parTransId="{3A447350-1F0F-4CE9-AAB5-E1810A986684}" sibTransId="{868D40C3-CBDC-4CE1-A296-59B1FAAFD1A4}"/>
    <dgm:cxn modelId="{CDE831E8-3ADA-471D-A633-9B59A834DE8D}" type="presOf" srcId="{E46BA347-1947-4C11-A4A0-7D5621AF24F4}" destId="{20959669-F4B5-4B9C-B465-775D9197FDE0}" srcOrd="0" destOrd="0" presId="urn:microsoft.com/office/officeart/2005/8/layout/vList5"/>
    <dgm:cxn modelId="{53266CF5-15DE-4309-AED6-5FED069E10A4}" srcId="{D938AC14-6A5B-4DF8-AC79-290C895E49E0}" destId="{5739AF9E-C6C9-4DA0-9D97-DBF9B7ADFA92}" srcOrd="1" destOrd="0" parTransId="{A4D83FB7-177B-4CC4-A780-0812B2EEAFC9}" sibTransId="{72E97FC8-A349-4C77-8CAA-D2EE863EF22F}"/>
    <dgm:cxn modelId="{FFCF905D-63A7-491D-9A70-58DE134E528C}" type="presParOf" srcId="{38B2593E-851D-476D-A598-A1344614552F}" destId="{FE6ECD12-88C3-4BFE-8602-BB11419D5AF9}" srcOrd="0" destOrd="0" presId="urn:microsoft.com/office/officeart/2005/8/layout/vList5"/>
    <dgm:cxn modelId="{0FB10D83-1B5D-4333-9C28-5EB00A087EA6}" type="presParOf" srcId="{FE6ECD12-88C3-4BFE-8602-BB11419D5AF9}" destId="{5F35C726-3811-44D8-91AB-C7779FB0ABE9}" srcOrd="0" destOrd="0" presId="urn:microsoft.com/office/officeart/2005/8/layout/vList5"/>
    <dgm:cxn modelId="{44D7A799-86CA-4410-A2D3-649BA37EA64B}" type="presParOf" srcId="{FE6ECD12-88C3-4BFE-8602-BB11419D5AF9}" destId="{07513D03-2092-49B9-AF9F-5170B3C1E72D}" srcOrd="1" destOrd="0" presId="urn:microsoft.com/office/officeart/2005/8/layout/vList5"/>
    <dgm:cxn modelId="{227805B6-A5C6-4E8A-8B94-C5F57480A2B5}" type="presParOf" srcId="{38B2593E-851D-476D-A598-A1344614552F}" destId="{FB86EB2C-16D7-4556-A5F1-6DA872466E00}" srcOrd="1" destOrd="0" presId="urn:microsoft.com/office/officeart/2005/8/layout/vList5"/>
    <dgm:cxn modelId="{13931D70-7559-41B1-9CA2-F7C1F3AA19F1}" type="presParOf" srcId="{38B2593E-851D-476D-A598-A1344614552F}" destId="{88CBF5C5-015C-433D-A35E-143DCDC55E0B}" srcOrd="2" destOrd="0" presId="urn:microsoft.com/office/officeart/2005/8/layout/vList5"/>
    <dgm:cxn modelId="{CFDCBE4B-636B-48AF-A83B-2D909DA91E0A}" type="presParOf" srcId="{88CBF5C5-015C-433D-A35E-143DCDC55E0B}" destId="{102EC4B0-5454-4D1E-B584-CA12FF8E7525}" srcOrd="0" destOrd="0" presId="urn:microsoft.com/office/officeart/2005/8/layout/vList5"/>
    <dgm:cxn modelId="{4A91F4F1-7B71-4090-8F6F-44CE135FB104}" type="presParOf" srcId="{88CBF5C5-015C-433D-A35E-143DCDC55E0B}" destId="{2FCE467B-4382-46BB-B8C7-38F3E7F839B6}" srcOrd="1" destOrd="0" presId="urn:microsoft.com/office/officeart/2005/8/layout/vList5"/>
    <dgm:cxn modelId="{4D451E49-1DAC-422A-8E06-C15823503EAA}" type="presParOf" srcId="{38B2593E-851D-476D-A598-A1344614552F}" destId="{EB0FD12D-0BA2-4D7E-8811-903BF323FD4A}" srcOrd="3" destOrd="0" presId="urn:microsoft.com/office/officeart/2005/8/layout/vList5"/>
    <dgm:cxn modelId="{5D1DFB35-67B2-469D-964A-D9DB46B2B315}" type="presParOf" srcId="{38B2593E-851D-476D-A598-A1344614552F}" destId="{6242D9B0-3C32-452C-B88B-0DA276324A0E}" srcOrd="4" destOrd="0" presId="urn:microsoft.com/office/officeart/2005/8/layout/vList5"/>
    <dgm:cxn modelId="{A149897F-4427-45CC-B68C-78AAB3C33A23}" type="presParOf" srcId="{6242D9B0-3C32-452C-B88B-0DA276324A0E}" destId="{20959669-F4B5-4B9C-B465-775D9197FDE0}" srcOrd="0" destOrd="0" presId="urn:microsoft.com/office/officeart/2005/8/layout/vList5"/>
    <dgm:cxn modelId="{0C5CB627-4500-47A4-BEAD-41E874C1B913}" type="presParOf" srcId="{6242D9B0-3C32-452C-B88B-0DA276324A0E}" destId="{3A636A29-35BD-4773-88BC-F58A824ABC78}" srcOrd="1" destOrd="0" presId="urn:microsoft.com/office/officeart/2005/8/layout/vList5"/>
    <dgm:cxn modelId="{EB72A2C5-ABEC-4E03-B2F4-3BD9A459B25D}" type="presParOf" srcId="{38B2593E-851D-476D-A598-A1344614552F}" destId="{294D9BB3-1604-40E8-9987-952802D85755}" srcOrd="5" destOrd="0" presId="urn:microsoft.com/office/officeart/2005/8/layout/vList5"/>
    <dgm:cxn modelId="{2974D1E0-B5F6-454D-8007-8F318C0E7A8C}" type="presParOf" srcId="{38B2593E-851D-476D-A598-A1344614552F}" destId="{D67DCE18-E51F-4110-A72E-6370C4BF493E}" srcOrd="6" destOrd="0" presId="urn:microsoft.com/office/officeart/2005/8/layout/vList5"/>
    <dgm:cxn modelId="{53FEF905-5DE6-4758-9888-9E4EEC5B29CA}" type="presParOf" srcId="{D67DCE18-E51F-4110-A72E-6370C4BF493E}" destId="{66E2A6E4-AC47-4BC7-946C-197DEDE1620C}" srcOrd="0" destOrd="0" presId="urn:microsoft.com/office/officeart/2005/8/layout/vList5"/>
    <dgm:cxn modelId="{F605F799-74A9-42D3-A351-1D0DB562079D}" type="presParOf" srcId="{D67DCE18-E51F-4110-A72E-6370C4BF493E}" destId="{82AFD9BE-F46C-42BC-B47C-74AD13A9B187}" srcOrd="1" destOrd="0" presId="urn:microsoft.com/office/officeart/2005/8/layout/vList5"/>
    <dgm:cxn modelId="{5227F6A6-E261-4618-9A15-A4AD77619714}" type="presParOf" srcId="{38B2593E-851D-476D-A598-A1344614552F}" destId="{F4AEC428-C18D-4A27-A376-83F1E9C24CFA}" srcOrd="7" destOrd="0" presId="urn:microsoft.com/office/officeart/2005/8/layout/vList5"/>
    <dgm:cxn modelId="{6D6464A1-C059-4CAA-8F6F-DA8705FD7AE3}" type="presParOf" srcId="{38B2593E-851D-476D-A598-A1344614552F}" destId="{2CF2525F-BD40-4D1D-893A-4D424988CA0C}" srcOrd="8" destOrd="0" presId="urn:microsoft.com/office/officeart/2005/8/layout/vList5"/>
    <dgm:cxn modelId="{3647B291-819E-40CF-9224-04D1EB25BEA2}" type="presParOf" srcId="{2CF2525F-BD40-4D1D-893A-4D424988CA0C}" destId="{70DE5FE0-0B32-4ACF-9F1C-2265E163834C}" srcOrd="0" destOrd="0" presId="urn:microsoft.com/office/officeart/2005/8/layout/vList5"/>
    <dgm:cxn modelId="{EAC1BD8F-2186-4359-B7A3-D1166E407255}" type="presParOf" srcId="{2CF2525F-BD40-4D1D-893A-4D424988CA0C}" destId="{56894A49-62E9-4989-B038-D2A44647A7E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707FFF-FE5C-402C-8600-FC5C76BC314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D14FC44-682B-4006-9234-EB0445C150D7}">
      <dgm:prSet/>
      <dgm:spPr/>
      <dgm:t>
        <a:bodyPr/>
        <a:lstStyle/>
        <a:p>
          <a:r>
            <a:rPr lang="ro-RO" dirty="0"/>
            <a:t>1955-1990</a:t>
          </a:r>
          <a:endParaRPr lang="en-US" dirty="0"/>
        </a:p>
      </dgm:t>
    </dgm:pt>
    <dgm:pt modelId="{080148A7-C28C-4073-9FAF-1D069AD20B46}" type="parTrans" cxnId="{2308F758-9165-4DBA-A323-79EA482499B9}">
      <dgm:prSet/>
      <dgm:spPr/>
      <dgm:t>
        <a:bodyPr/>
        <a:lstStyle/>
        <a:p>
          <a:endParaRPr lang="en-US"/>
        </a:p>
      </dgm:t>
    </dgm:pt>
    <dgm:pt modelId="{58B54A0F-9DA9-480B-834A-63C5AAA2C9EE}" type="sibTrans" cxnId="{2308F758-9165-4DBA-A323-79EA482499B9}">
      <dgm:prSet/>
      <dgm:spPr/>
      <dgm:t>
        <a:bodyPr/>
        <a:lstStyle/>
        <a:p>
          <a:endParaRPr lang="en-US"/>
        </a:p>
      </dgm:t>
    </dgm:pt>
    <dgm:pt modelId="{43AEDFF6-6156-48DE-B87D-9AACB70C921D}">
      <dgm:prSet custT="1"/>
      <dgm:spPr/>
      <dgm:t>
        <a:bodyPr/>
        <a:lstStyle/>
        <a:p>
          <a:r>
            <a:rPr lang="ro-RO" altLang="en-US" sz="1500" kern="1200" dirty="0">
              <a:solidFill>
                <a:srgbClr val="242F3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- P</a:t>
          </a:r>
          <a:r>
            <a:rPr lang="en-US" altLang="en-US" sz="1500" kern="1200" dirty="0" err="1">
              <a:solidFill>
                <a:srgbClr val="242F3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rimul</a:t>
          </a:r>
          <a:r>
            <a:rPr lang="en-US" altLang="en-US" sz="1500" kern="1200" dirty="0">
              <a:solidFill>
                <a:srgbClr val="242F3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 </a:t>
          </a:r>
          <a:r>
            <a:rPr lang="en-US" altLang="en-US" sz="1500" kern="1200" dirty="0" err="1">
              <a:solidFill>
                <a:srgbClr val="242F3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produc</a:t>
          </a:r>
          <a:r>
            <a:rPr lang="ro-RO" altLang="en-US" sz="1500" kern="1200" dirty="0">
              <a:solidFill>
                <a:srgbClr val="242F3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ător de penicilină</a:t>
          </a:r>
          <a:r>
            <a:rPr lang="en-US" altLang="en-US" sz="1500" kern="1200" dirty="0">
              <a:solidFill>
                <a:srgbClr val="242F3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 </a:t>
          </a:r>
          <a:r>
            <a:rPr lang="ro-RO" altLang="en-US" sz="1500" kern="1200" dirty="0">
              <a:solidFill>
                <a:srgbClr val="242F3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di</a:t>
          </a:r>
          <a:r>
            <a:rPr lang="en-US" altLang="en-US" sz="1500" kern="1200" dirty="0">
              <a:solidFill>
                <a:srgbClr val="242F3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n </a:t>
          </a:r>
          <a:r>
            <a:rPr lang="ro-RO" altLang="en-US" sz="1500" kern="1200" dirty="0">
              <a:solidFill>
                <a:srgbClr val="242F3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România și Europa de Sud-Est</a:t>
          </a:r>
          <a:endParaRPr lang="en-US" sz="1500" kern="1200" dirty="0">
            <a:solidFill>
              <a:srgbClr val="242F38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F0A21435-2899-4590-AC4F-C665F868C74F}" type="parTrans" cxnId="{571FA986-17A9-46E2-866A-C04B13CD88AB}">
      <dgm:prSet/>
      <dgm:spPr/>
      <dgm:t>
        <a:bodyPr/>
        <a:lstStyle/>
        <a:p>
          <a:endParaRPr lang="en-US"/>
        </a:p>
      </dgm:t>
    </dgm:pt>
    <dgm:pt modelId="{6ED33B74-F128-4161-8C11-BC46CCABC113}" type="sibTrans" cxnId="{571FA986-17A9-46E2-866A-C04B13CD88AB}">
      <dgm:prSet/>
      <dgm:spPr/>
      <dgm:t>
        <a:bodyPr/>
        <a:lstStyle/>
        <a:p>
          <a:endParaRPr lang="en-US"/>
        </a:p>
      </dgm:t>
    </dgm:pt>
    <dgm:pt modelId="{5500D902-16F8-4686-8AE3-FA41A1BAC1F4}">
      <dgm:prSet/>
      <dgm:spPr/>
      <dgm:t>
        <a:bodyPr/>
        <a:lstStyle/>
        <a:p>
          <a:r>
            <a:rPr lang="ro-RO" dirty="0"/>
            <a:t>1990-2000</a:t>
          </a:r>
          <a:endParaRPr lang="en-US" dirty="0"/>
        </a:p>
      </dgm:t>
    </dgm:pt>
    <dgm:pt modelId="{F9895D1A-7C81-4957-AA20-395F2C823697}" type="parTrans" cxnId="{2A441CE6-0464-45E5-9E65-C81365CB38F0}">
      <dgm:prSet/>
      <dgm:spPr/>
      <dgm:t>
        <a:bodyPr/>
        <a:lstStyle/>
        <a:p>
          <a:endParaRPr lang="en-US"/>
        </a:p>
      </dgm:t>
    </dgm:pt>
    <dgm:pt modelId="{8707A5F2-1E31-4EB0-B0D5-F126BF6A978F}" type="sibTrans" cxnId="{2A441CE6-0464-45E5-9E65-C81365CB38F0}">
      <dgm:prSet/>
      <dgm:spPr/>
      <dgm:t>
        <a:bodyPr/>
        <a:lstStyle/>
        <a:p>
          <a:endParaRPr lang="en-US"/>
        </a:p>
      </dgm:t>
    </dgm:pt>
    <dgm:pt modelId="{431F9800-262F-4AB7-915D-659C059CAF7D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ro-RO" dirty="0"/>
            <a:t>- Antibiotice devine societate pe acțiuni</a:t>
          </a:r>
        </a:p>
      </dgm:t>
    </dgm:pt>
    <dgm:pt modelId="{6C7B5C3F-8BA7-4134-94D3-490F973B1F7E}" type="parTrans" cxnId="{C66F6722-08FF-43E4-840D-7FEC45AB753B}">
      <dgm:prSet/>
      <dgm:spPr/>
      <dgm:t>
        <a:bodyPr/>
        <a:lstStyle/>
        <a:p>
          <a:endParaRPr lang="en-US"/>
        </a:p>
      </dgm:t>
    </dgm:pt>
    <dgm:pt modelId="{3FC4D4B4-3C28-4371-80BF-51B63B65D84A}" type="sibTrans" cxnId="{C66F6722-08FF-43E4-840D-7FEC45AB753B}">
      <dgm:prSet/>
      <dgm:spPr/>
      <dgm:t>
        <a:bodyPr/>
        <a:lstStyle/>
        <a:p>
          <a:endParaRPr lang="en-US"/>
        </a:p>
      </dgm:t>
    </dgm:pt>
    <dgm:pt modelId="{EDA54568-D205-4C80-9193-71F8F7A4FB28}">
      <dgm:prSet/>
      <dgm:spPr/>
      <dgm:t>
        <a:bodyPr/>
        <a:lstStyle/>
        <a:p>
          <a:r>
            <a:rPr lang="ro-RO" dirty="0"/>
            <a:t>2000-2010</a:t>
          </a:r>
          <a:endParaRPr lang="en-US" dirty="0"/>
        </a:p>
      </dgm:t>
    </dgm:pt>
    <dgm:pt modelId="{051DAF11-4D4F-4345-ACFC-CAC617487C93}" type="parTrans" cxnId="{CA37A479-4730-4211-BDA2-771D2EEE2C47}">
      <dgm:prSet/>
      <dgm:spPr/>
      <dgm:t>
        <a:bodyPr/>
        <a:lstStyle/>
        <a:p>
          <a:endParaRPr lang="en-US"/>
        </a:p>
      </dgm:t>
    </dgm:pt>
    <dgm:pt modelId="{1055CE12-7304-4DCD-B535-A993C8A6FBD5}" type="sibTrans" cxnId="{CA37A479-4730-4211-BDA2-771D2EEE2C47}">
      <dgm:prSet/>
      <dgm:spPr/>
      <dgm:t>
        <a:bodyPr/>
        <a:lstStyle/>
        <a:p>
          <a:endParaRPr lang="en-US"/>
        </a:p>
      </dgm:t>
    </dgm:pt>
    <dgm:pt modelId="{ADB8482F-8D0D-447D-8929-9CCE1E83C9F7}">
      <dgm:prSet/>
      <dgm:spPr/>
      <dgm:t>
        <a:bodyPr/>
        <a:lstStyle/>
        <a:p>
          <a:r>
            <a:rPr lang="ro-RO" dirty="0"/>
            <a:t>-Investiții de modernizare</a:t>
          </a:r>
          <a:endParaRPr lang="en-US" dirty="0"/>
        </a:p>
      </dgm:t>
    </dgm:pt>
    <dgm:pt modelId="{F9E1065A-04AC-4419-9AEA-5462507C934A}" type="parTrans" cxnId="{EF1DFE9A-8FBC-48E1-A69A-FA37DBFCB724}">
      <dgm:prSet/>
      <dgm:spPr/>
      <dgm:t>
        <a:bodyPr/>
        <a:lstStyle/>
        <a:p>
          <a:endParaRPr lang="en-US"/>
        </a:p>
      </dgm:t>
    </dgm:pt>
    <dgm:pt modelId="{6A60A33C-BDBF-4DF5-BC5E-C75680CE60D6}" type="sibTrans" cxnId="{EF1DFE9A-8FBC-48E1-A69A-FA37DBFCB724}">
      <dgm:prSet/>
      <dgm:spPr/>
      <dgm:t>
        <a:bodyPr/>
        <a:lstStyle/>
        <a:p>
          <a:endParaRPr lang="en-US"/>
        </a:p>
      </dgm:t>
    </dgm:pt>
    <dgm:pt modelId="{3A1922C7-F4E5-41CF-B4BE-726A3DAD22E1}">
      <dgm:prSet/>
      <dgm:spPr/>
      <dgm:t>
        <a:bodyPr/>
        <a:lstStyle/>
        <a:p>
          <a:r>
            <a:rPr lang="ro-RO" dirty="0"/>
            <a:t>2010-2015</a:t>
          </a:r>
          <a:endParaRPr lang="en-US" dirty="0"/>
        </a:p>
      </dgm:t>
    </dgm:pt>
    <dgm:pt modelId="{B63ACB95-ED40-4945-9535-9C625FE1AEC8}" type="parTrans" cxnId="{2F1489A2-0463-4B18-A94D-05559442BDFF}">
      <dgm:prSet/>
      <dgm:spPr/>
      <dgm:t>
        <a:bodyPr/>
        <a:lstStyle/>
        <a:p>
          <a:endParaRPr lang="en-US"/>
        </a:p>
      </dgm:t>
    </dgm:pt>
    <dgm:pt modelId="{F497E52B-353F-41C1-97FC-9535C6750CBB}" type="sibTrans" cxnId="{2F1489A2-0463-4B18-A94D-05559442BDFF}">
      <dgm:prSet/>
      <dgm:spPr/>
      <dgm:t>
        <a:bodyPr/>
        <a:lstStyle/>
        <a:p>
          <a:endParaRPr lang="en-US"/>
        </a:p>
      </dgm:t>
    </dgm:pt>
    <dgm:pt modelId="{21F2A058-E3B3-45F5-A1CF-BAD5B682E053}">
      <dgm:prSet custT="1"/>
      <dgm:spPr/>
      <dgm:t>
        <a:bodyPr/>
        <a:lstStyle/>
        <a:p>
          <a:r>
            <a:rPr lang="ro-RO" sz="1200" dirty="0"/>
            <a:t>-</a:t>
          </a:r>
          <a:r>
            <a:rPr lang="ro-RO" sz="1400" dirty="0"/>
            <a:t>Creșterea exporturilor</a:t>
          </a:r>
          <a:endParaRPr lang="en-US" sz="1400" dirty="0"/>
        </a:p>
      </dgm:t>
    </dgm:pt>
    <dgm:pt modelId="{C391AFB7-FF69-49BA-950B-E5520E91910D}" type="parTrans" cxnId="{3B4AF4C5-1B8E-4492-B6AD-F98B3E49F021}">
      <dgm:prSet/>
      <dgm:spPr/>
      <dgm:t>
        <a:bodyPr/>
        <a:lstStyle/>
        <a:p>
          <a:endParaRPr lang="en-US"/>
        </a:p>
      </dgm:t>
    </dgm:pt>
    <dgm:pt modelId="{C8860EC9-BD7F-473E-8643-78032CDF446B}" type="sibTrans" cxnId="{3B4AF4C5-1B8E-4492-B6AD-F98B3E49F021}">
      <dgm:prSet/>
      <dgm:spPr/>
      <dgm:t>
        <a:bodyPr/>
        <a:lstStyle/>
        <a:p>
          <a:endParaRPr lang="en-US"/>
        </a:p>
      </dgm:t>
    </dgm:pt>
    <dgm:pt modelId="{752E6C31-0C60-4622-A2E9-DA361810C55D}">
      <dgm:prSet/>
      <dgm:spPr/>
      <dgm:t>
        <a:bodyPr/>
        <a:lstStyle/>
        <a:p>
          <a:r>
            <a:rPr lang="ro-RO" dirty="0"/>
            <a:t>2015-2020</a:t>
          </a:r>
          <a:endParaRPr lang="en-US" dirty="0"/>
        </a:p>
      </dgm:t>
    </dgm:pt>
    <dgm:pt modelId="{63488C0E-5477-43EF-8D56-9897BA2993CA}" type="parTrans" cxnId="{A5887772-1E25-4EE7-9EA7-CD9EB9926BDC}">
      <dgm:prSet/>
      <dgm:spPr/>
      <dgm:t>
        <a:bodyPr/>
        <a:lstStyle/>
        <a:p>
          <a:endParaRPr lang="en-US"/>
        </a:p>
      </dgm:t>
    </dgm:pt>
    <dgm:pt modelId="{0D469290-0321-4473-94F3-7F281E39E0B4}" type="sibTrans" cxnId="{A5887772-1E25-4EE7-9EA7-CD9EB9926BDC}">
      <dgm:prSet/>
      <dgm:spPr/>
      <dgm:t>
        <a:bodyPr/>
        <a:lstStyle/>
        <a:p>
          <a:endParaRPr lang="en-US"/>
        </a:p>
      </dgm:t>
    </dgm:pt>
    <dgm:pt modelId="{EC2F1159-3EF0-4202-9911-DCE32ED14AA9}">
      <dgm:prSet/>
      <dgm:spPr/>
      <dgm:t>
        <a:bodyPr/>
        <a:lstStyle/>
        <a:p>
          <a:r>
            <a:rPr lang="ro-RO" dirty="0"/>
            <a:t>- Compania devine membru ARIR</a:t>
          </a:r>
        </a:p>
      </dgm:t>
    </dgm:pt>
    <dgm:pt modelId="{C4B1A57C-A82F-4A64-9F77-3F3879C0E5F1}" type="parTrans" cxnId="{047DAA8C-B962-4ED6-A5E6-E80AB70DA5F3}">
      <dgm:prSet/>
      <dgm:spPr/>
      <dgm:t>
        <a:bodyPr/>
        <a:lstStyle/>
        <a:p>
          <a:endParaRPr lang="en-US"/>
        </a:p>
      </dgm:t>
    </dgm:pt>
    <dgm:pt modelId="{52CCBB74-B06A-45F1-B3EF-FBDD17E6B9E0}" type="sibTrans" cxnId="{047DAA8C-B962-4ED6-A5E6-E80AB70DA5F3}">
      <dgm:prSet/>
      <dgm:spPr/>
      <dgm:t>
        <a:bodyPr/>
        <a:lstStyle/>
        <a:p>
          <a:endParaRPr lang="en-US"/>
        </a:p>
      </dgm:t>
    </dgm:pt>
    <dgm:pt modelId="{49C96289-FAC5-4D07-8F52-66DC1ADC3670}">
      <dgm:prSet/>
      <dgm:spPr/>
      <dgm:t>
        <a:bodyPr/>
        <a:lstStyle/>
        <a:p>
          <a:pPr>
            <a:buNone/>
          </a:pPr>
          <a:r>
            <a:rPr lang="ro-RO" dirty="0"/>
            <a:t>-</a:t>
          </a:r>
          <a:r>
            <a:rPr lang="en-US" dirty="0"/>
            <a:t> </a:t>
          </a:r>
          <a:r>
            <a:rPr lang="ro-RO" dirty="0"/>
            <a:t>Listarea la Bursa de Valori București</a:t>
          </a:r>
          <a:endParaRPr lang="en-US" dirty="0"/>
        </a:p>
      </dgm:t>
    </dgm:pt>
    <dgm:pt modelId="{D8DDEC19-E9E4-40C1-9260-87B9BFBF6119}" type="parTrans" cxnId="{ADF7FED3-25D4-40A8-AC97-377CDA060D35}">
      <dgm:prSet/>
      <dgm:spPr/>
      <dgm:t>
        <a:bodyPr/>
        <a:lstStyle/>
        <a:p>
          <a:endParaRPr lang="en-US"/>
        </a:p>
      </dgm:t>
    </dgm:pt>
    <dgm:pt modelId="{70890D5E-D6A0-424D-B826-9F08C3CB5C41}" type="sibTrans" cxnId="{ADF7FED3-25D4-40A8-AC97-377CDA060D35}">
      <dgm:prSet/>
      <dgm:spPr/>
      <dgm:t>
        <a:bodyPr/>
        <a:lstStyle/>
        <a:p>
          <a:endParaRPr lang="en-US"/>
        </a:p>
      </dgm:t>
    </dgm:pt>
    <dgm:pt modelId="{6830C503-3E6C-4ABA-96E2-ECADD3FDD154}">
      <dgm:prSet/>
      <dgm:spPr/>
      <dgm:t>
        <a:bodyPr/>
        <a:lstStyle/>
        <a:p>
          <a:r>
            <a:rPr lang="ro-RO" dirty="0"/>
            <a:t>- Autorizația FDA pentru Nistatină</a:t>
          </a:r>
          <a:endParaRPr lang="en-US" dirty="0"/>
        </a:p>
      </dgm:t>
    </dgm:pt>
    <dgm:pt modelId="{A1760D1B-48E2-4267-B773-BF45317E07D1}" type="parTrans" cxnId="{E93DB971-C10B-455F-95FE-EA06CFD56780}">
      <dgm:prSet/>
      <dgm:spPr/>
      <dgm:t>
        <a:bodyPr/>
        <a:lstStyle/>
        <a:p>
          <a:endParaRPr lang="en-US"/>
        </a:p>
      </dgm:t>
    </dgm:pt>
    <dgm:pt modelId="{67AF91D5-E613-457E-8487-BBC4FFA73818}" type="sibTrans" cxnId="{E93DB971-C10B-455F-95FE-EA06CFD56780}">
      <dgm:prSet/>
      <dgm:spPr/>
      <dgm:t>
        <a:bodyPr/>
        <a:lstStyle/>
        <a:p>
          <a:endParaRPr lang="en-US"/>
        </a:p>
      </dgm:t>
    </dgm:pt>
    <dgm:pt modelId="{5AA4E47C-8ECF-44AC-9A0E-D2C9F6182931}">
      <dgm:prSet/>
      <dgm:spPr/>
      <dgm:t>
        <a:bodyPr/>
        <a:lstStyle/>
        <a:p>
          <a:r>
            <a:rPr lang="ro-RO" dirty="0"/>
            <a:t>- Acțiunea ATB în indicele BET</a:t>
          </a:r>
          <a:endParaRPr lang="en-US" dirty="0"/>
        </a:p>
      </dgm:t>
    </dgm:pt>
    <dgm:pt modelId="{861FBA52-84BC-4C7A-A3B8-F3E29F181E1A}" type="parTrans" cxnId="{E16DE397-D59E-43A1-A52B-9BA280391B54}">
      <dgm:prSet/>
      <dgm:spPr/>
      <dgm:t>
        <a:bodyPr/>
        <a:lstStyle/>
        <a:p>
          <a:endParaRPr lang="en-US"/>
        </a:p>
      </dgm:t>
    </dgm:pt>
    <dgm:pt modelId="{289BBD5A-2810-4482-A6F4-76468C5AF7EB}" type="sibTrans" cxnId="{E16DE397-D59E-43A1-A52B-9BA280391B54}">
      <dgm:prSet/>
      <dgm:spPr/>
      <dgm:t>
        <a:bodyPr/>
        <a:lstStyle/>
        <a:p>
          <a:endParaRPr lang="en-US"/>
        </a:p>
      </dgm:t>
    </dgm:pt>
    <dgm:pt modelId="{22B07474-1FBE-4821-98D8-94DA30661691}">
      <dgm:prSet custT="1"/>
      <dgm:spPr/>
      <dgm:t>
        <a:bodyPr/>
        <a:lstStyle/>
        <a:p>
          <a:r>
            <a:rPr lang="ro-RO" sz="1400" dirty="0"/>
            <a:t>-Lider mondial în producția de Nistatină</a:t>
          </a:r>
          <a:endParaRPr lang="en-US" sz="1400" dirty="0"/>
        </a:p>
      </dgm:t>
    </dgm:pt>
    <dgm:pt modelId="{B1EDEB4A-4AC8-472E-B866-6EB8F9472473}" type="parTrans" cxnId="{7DB4B39D-7F58-4C4E-A94D-6CA5199A4597}">
      <dgm:prSet/>
      <dgm:spPr/>
      <dgm:t>
        <a:bodyPr/>
        <a:lstStyle/>
        <a:p>
          <a:endParaRPr lang="en-US"/>
        </a:p>
      </dgm:t>
    </dgm:pt>
    <dgm:pt modelId="{CB014D78-3F20-46E3-A4E0-52799825EB57}" type="sibTrans" cxnId="{7DB4B39D-7F58-4C4E-A94D-6CA5199A4597}">
      <dgm:prSet/>
      <dgm:spPr/>
      <dgm:t>
        <a:bodyPr/>
        <a:lstStyle/>
        <a:p>
          <a:endParaRPr lang="en-US"/>
        </a:p>
      </dgm:t>
    </dgm:pt>
    <dgm:pt modelId="{A3B8134C-D26E-4302-9E54-AA52707DF069}">
      <dgm:prSet/>
      <dgm:spPr/>
      <dgm:t>
        <a:bodyPr/>
        <a:lstStyle/>
        <a:p>
          <a:r>
            <a:rPr lang="ro-RO" dirty="0"/>
            <a:t>- Peste 750 mil acțiuni  tranzacționate în 23 ani la bursă</a:t>
          </a:r>
        </a:p>
      </dgm:t>
    </dgm:pt>
    <dgm:pt modelId="{F5ADC32A-CDE4-4B63-9086-9083DAB370D4}" type="parTrans" cxnId="{2EE577B3-A5EC-45F2-9977-2085636E8D93}">
      <dgm:prSet/>
      <dgm:spPr/>
      <dgm:t>
        <a:bodyPr/>
        <a:lstStyle/>
        <a:p>
          <a:endParaRPr lang="en-US"/>
        </a:p>
      </dgm:t>
    </dgm:pt>
    <dgm:pt modelId="{8FA7829A-E92B-4D4E-A2EB-7AF4704DD563}" type="sibTrans" cxnId="{2EE577B3-A5EC-45F2-9977-2085636E8D93}">
      <dgm:prSet/>
      <dgm:spPr/>
      <dgm:t>
        <a:bodyPr/>
        <a:lstStyle/>
        <a:p>
          <a:endParaRPr lang="en-US"/>
        </a:p>
      </dgm:t>
    </dgm:pt>
    <dgm:pt modelId="{9956B700-5EA5-4ED0-B91B-08E55DA886FA}">
      <dgm:prSet custT="1"/>
      <dgm:spPr/>
      <dgm:t>
        <a:bodyPr/>
        <a:lstStyle/>
        <a:p>
          <a:r>
            <a:rPr lang="en-US" sz="1400" dirty="0"/>
            <a:t>-</a:t>
          </a:r>
          <a:r>
            <a:rPr lang="en-US" sz="1400" dirty="0" err="1"/>
            <a:t>Deschiderea</a:t>
          </a:r>
          <a:r>
            <a:rPr lang="en-US" sz="1400" dirty="0"/>
            <a:t> </a:t>
          </a:r>
          <a:r>
            <a:rPr lang="en-US" sz="1400" dirty="0" err="1"/>
            <a:t>propriului</a:t>
          </a:r>
          <a:r>
            <a:rPr lang="en-US" sz="1400" dirty="0"/>
            <a:t> </a:t>
          </a:r>
          <a:r>
            <a:rPr lang="en-US" sz="1400" dirty="0" err="1"/>
            <a:t>Centru</a:t>
          </a:r>
          <a:r>
            <a:rPr lang="en-US" sz="1400" dirty="0"/>
            <a:t> de </a:t>
          </a:r>
          <a:r>
            <a:rPr lang="en-US" sz="1400" dirty="0" err="1"/>
            <a:t>Evaluare</a:t>
          </a:r>
          <a:r>
            <a:rPr lang="en-US" sz="1400" dirty="0"/>
            <a:t> a </a:t>
          </a:r>
          <a:r>
            <a:rPr lang="en-US" sz="1400" dirty="0" err="1"/>
            <a:t>Medicamentului</a:t>
          </a:r>
          <a:endParaRPr lang="en-US" sz="1200" dirty="0"/>
        </a:p>
      </dgm:t>
    </dgm:pt>
    <dgm:pt modelId="{FA618376-2BF8-4023-8B3F-56AA5387CB33}" type="parTrans" cxnId="{4199D28E-0669-4462-922E-EC123452FD6B}">
      <dgm:prSet/>
      <dgm:spPr/>
      <dgm:t>
        <a:bodyPr/>
        <a:lstStyle/>
        <a:p>
          <a:endParaRPr lang="en-US"/>
        </a:p>
      </dgm:t>
    </dgm:pt>
    <dgm:pt modelId="{033B4309-A3EF-4298-A297-6FC70B228685}" type="sibTrans" cxnId="{4199D28E-0669-4462-922E-EC123452FD6B}">
      <dgm:prSet/>
      <dgm:spPr/>
      <dgm:t>
        <a:bodyPr/>
        <a:lstStyle/>
        <a:p>
          <a:endParaRPr lang="en-US"/>
        </a:p>
      </dgm:t>
    </dgm:pt>
    <dgm:pt modelId="{5C9AD88E-14B0-47A2-926C-B1DD25200B95}" type="pres">
      <dgm:prSet presAssocID="{DD707FFF-FE5C-402C-8600-FC5C76BC314E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029B4536-A25C-45E3-862F-F06477B992AB}" type="pres">
      <dgm:prSet presAssocID="{1D14FC44-682B-4006-9234-EB0445C150D7}" presName="parentText1" presStyleLbl="node1" presStyleIdx="0" presStyleCnt="5">
        <dgm:presLayoutVars>
          <dgm:chMax/>
          <dgm:chPref val="3"/>
          <dgm:bulletEnabled val="1"/>
        </dgm:presLayoutVars>
      </dgm:prSet>
      <dgm:spPr/>
    </dgm:pt>
    <dgm:pt modelId="{BE0F4C27-55FF-4361-BAE3-F0D5F2335C39}" type="pres">
      <dgm:prSet presAssocID="{1D14FC44-682B-4006-9234-EB0445C150D7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</dgm:pt>
    <dgm:pt modelId="{1270C7FA-B60D-440C-B450-5B78138D6396}" type="pres">
      <dgm:prSet presAssocID="{5500D902-16F8-4686-8AE3-FA41A1BAC1F4}" presName="parentText2" presStyleLbl="node1" presStyleIdx="1" presStyleCnt="5">
        <dgm:presLayoutVars>
          <dgm:chMax/>
          <dgm:chPref val="3"/>
          <dgm:bulletEnabled val="1"/>
        </dgm:presLayoutVars>
      </dgm:prSet>
      <dgm:spPr/>
    </dgm:pt>
    <dgm:pt modelId="{F4D8A208-EA30-4911-A09C-6A1F525172FF}" type="pres">
      <dgm:prSet presAssocID="{5500D902-16F8-4686-8AE3-FA41A1BAC1F4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</dgm:pt>
    <dgm:pt modelId="{C767C09F-87F9-4DAC-95F6-0EB5603C3FAA}" type="pres">
      <dgm:prSet presAssocID="{EDA54568-D205-4C80-9193-71F8F7A4FB28}" presName="parentText3" presStyleLbl="node1" presStyleIdx="2" presStyleCnt="5">
        <dgm:presLayoutVars>
          <dgm:chMax/>
          <dgm:chPref val="3"/>
          <dgm:bulletEnabled val="1"/>
        </dgm:presLayoutVars>
      </dgm:prSet>
      <dgm:spPr/>
    </dgm:pt>
    <dgm:pt modelId="{9749E751-4C5F-4ECC-9076-25FC567E0A49}" type="pres">
      <dgm:prSet presAssocID="{EDA54568-D205-4C80-9193-71F8F7A4FB28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</dgm:pt>
    <dgm:pt modelId="{FB6BF7AC-62CF-4ED4-B029-EA0B18A6C8BA}" type="pres">
      <dgm:prSet presAssocID="{3A1922C7-F4E5-41CF-B4BE-726A3DAD22E1}" presName="parentText4" presStyleLbl="node1" presStyleIdx="3" presStyleCnt="5">
        <dgm:presLayoutVars>
          <dgm:chMax/>
          <dgm:chPref val="3"/>
          <dgm:bulletEnabled val="1"/>
        </dgm:presLayoutVars>
      </dgm:prSet>
      <dgm:spPr/>
    </dgm:pt>
    <dgm:pt modelId="{C49A68C0-A66B-433A-8739-2FBB39C39B25}" type="pres">
      <dgm:prSet presAssocID="{3A1922C7-F4E5-41CF-B4BE-726A3DAD22E1}" presName="childText4" presStyleLbl="solidAlignAcc1" presStyleIdx="3" presStyleCnt="5" custScaleY="107300" custLinFactNeighborX="1545" custLinFactNeighborY="3941">
        <dgm:presLayoutVars>
          <dgm:chMax val="0"/>
          <dgm:chPref val="0"/>
          <dgm:bulletEnabled val="1"/>
        </dgm:presLayoutVars>
      </dgm:prSet>
      <dgm:spPr/>
    </dgm:pt>
    <dgm:pt modelId="{DA0E0075-0DA4-4CC4-84B6-5B1D8E335634}" type="pres">
      <dgm:prSet presAssocID="{752E6C31-0C60-4622-A2E9-DA361810C55D}" presName="parentText5" presStyleLbl="node1" presStyleIdx="4" presStyleCnt="5">
        <dgm:presLayoutVars>
          <dgm:chMax/>
          <dgm:chPref val="3"/>
          <dgm:bulletEnabled val="1"/>
        </dgm:presLayoutVars>
      </dgm:prSet>
      <dgm:spPr/>
    </dgm:pt>
    <dgm:pt modelId="{D4B584FB-166E-4C5A-8850-9918A02B738E}" type="pres">
      <dgm:prSet presAssocID="{752E6C31-0C60-4622-A2E9-DA361810C55D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9E46BF04-17AB-48B5-A43E-BEF7BB1C8A88}" type="presOf" srcId="{5AA4E47C-8ECF-44AC-9A0E-D2C9F6182931}" destId="{9749E751-4C5F-4ECC-9076-25FC567E0A49}" srcOrd="0" destOrd="2" presId="urn:microsoft.com/office/officeart/2009/3/layout/IncreasingArrowsProcess"/>
    <dgm:cxn modelId="{E4133A10-70E5-4836-A881-EED4097A961F}" type="presOf" srcId="{49C96289-FAC5-4D07-8F52-66DC1ADC3670}" destId="{F4D8A208-EA30-4911-A09C-6A1F525172FF}" srcOrd="0" destOrd="1" presId="urn:microsoft.com/office/officeart/2009/3/layout/IncreasingArrowsProcess"/>
    <dgm:cxn modelId="{5ABA551D-5B6E-4B78-8D86-5258B12BF2CE}" type="presOf" srcId="{1D14FC44-682B-4006-9234-EB0445C150D7}" destId="{029B4536-A25C-45E3-862F-F06477B992AB}" srcOrd="0" destOrd="0" presId="urn:microsoft.com/office/officeart/2009/3/layout/IncreasingArrowsProcess"/>
    <dgm:cxn modelId="{C66F6722-08FF-43E4-840D-7FEC45AB753B}" srcId="{5500D902-16F8-4686-8AE3-FA41A1BAC1F4}" destId="{431F9800-262F-4AB7-915D-659C059CAF7D}" srcOrd="0" destOrd="0" parTransId="{6C7B5C3F-8BA7-4134-94D3-490F973B1F7E}" sibTransId="{3FC4D4B4-3C28-4371-80BF-51B63B65D84A}"/>
    <dgm:cxn modelId="{F0660435-3FDD-4774-B8AA-4A78E59D98F2}" type="presOf" srcId="{43AEDFF6-6156-48DE-B87D-9AACB70C921D}" destId="{BE0F4C27-55FF-4361-BAE3-F0D5F2335C39}" srcOrd="0" destOrd="0" presId="urn:microsoft.com/office/officeart/2009/3/layout/IncreasingArrowsProcess"/>
    <dgm:cxn modelId="{0522ED38-5DC2-44AA-A319-6B89252B183F}" type="presOf" srcId="{6830C503-3E6C-4ABA-96E2-ECADD3FDD154}" destId="{9749E751-4C5F-4ECC-9076-25FC567E0A49}" srcOrd="0" destOrd="1" presId="urn:microsoft.com/office/officeart/2009/3/layout/IncreasingArrowsProcess"/>
    <dgm:cxn modelId="{1589BB3A-1E99-45E2-A997-9C084ADE5EFA}" type="presOf" srcId="{EC2F1159-3EF0-4202-9911-DCE32ED14AA9}" destId="{D4B584FB-166E-4C5A-8850-9918A02B738E}" srcOrd="0" destOrd="0" presId="urn:microsoft.com/office/officeart/2009/3/layout/IncreasingArrowsProcess"/>
    <dgm:cxn modelId="{0CF3913D-A368-4D96-8E74-FC9D11D6EC03}" type="presOf" srcId="{ADB8482F-8D0D-447D-8929-9CCE1E83C9F7}" destId="{9749E751-4C5F-4ECC-9076-25FC567E0A49}" srcOrd="0" destOrd="0" presId="urn:microsoft.com/office/officeart/2009/3/layout/IncreasingArrowsProcess"/>
    <dgm:cxn modelId="{A14BCB3E-6E88-4E9A-A0EA-D91B77EBE7C7}" type="presOf" srcId="{5500D902-16F8-4686-8AE3-FA41A1BAC1F4}" destId="{1270C7FA-B60D-440C-B450-5B78138D6396}" srcOrd="0" destOrd="0" presId="urn:microsoft.com/office/officeart/2009/3/layout/IncreasingArrowsProcess"/>
    <dgm:cxn modelId="{986F1261-433D-41DD-9147-13A567E0FA01}" type="presOf" srcId="{22B07474-1FBE-4821-98D8-94DA30661691}" destId="{C49A68C0-A66B-433A-8739-2FBB39C39B25}" srcOrd="0" destOrd="1" presId="urn:microsoft.com/office/officeart/2009/3/layout/IncreasingArrowsProcess"/>
    <dgm:cxn modelId="{63C67E66-A74E-4ABE-A3AE-FB3A17B1D126}" type="presOf" srcId="{A3B8134C-D26E-4302-9E54-AA52707DF069}" destId="{D4B584FB-166E-4C5A-8850-9918A02B738E}" srcOrd="0" destOrd="1" presId="urn:microsoft.com/office/officeart/2009/3/layout/IncreasingArrowsProcess"/>
    <dgm:cxn modelId="{E93DB971-C10B-455F-95FE-EA06CFD56780}" srcId="{EDA54568-D205-4C80-9193-71F8F7A4FB28}" destId="{6830C503-3E6C-4ABA-96E2-ECADD3FDD154}" srcOrd="1" destOrd="0" parTransId="{A1760D1B-48E2-4267-B773-BF45317E07D1}" sibTransId="{67AF91D5-E613-457E-8487-BBC4FFA73818}"/>
    <dgm:cxn modelId="{A5887772-1E25-4EE7-9EA7-CD9EB9926BDC}" srcId="{DD707FFF-FE5C-402C-8600-FC5C76BC314E}" destId="{752E6C31-0C60-4622-A2E9-DA361810C55D}" srcOrd="4" destOrd="0" parTransId="{63488C0E-5477-43EF-8D56-9897BA2993CA}" sibTransId="{0D469290-0321-4473-94F3-7F281E39E0B4}"/>
    <dgm:cxn modelId="{2308F758-9165-4DBA-A323-79EA482499B9}" srcId="{DD707FFF-FE5C-402C-8600-FC5C76BC314E}" destId="{1D14FC44-682B-4006-9234-EB0445C150D7}" srcOrd="0" destOrd="0" parTransId="{080148A7-C28C-4073-9FAF-1D069AD20B46}" sibTransId="{58B54A0F-9DA9-480B-834A-63C5AAA2C9EE}"/>
    <dgm:cxn modelId="{CA37A479-4730-4211-BDA2-771D2EEE2C47}" srcId="{DD707FFF-FE5C-402C-8600-FC5C76BC314E}" destId="{EDA54568-D205-4C80-9193-71F8F7A4FB28}" srcOrd="2" destOrd="0" parTransId="{051DAF11-4D4F-4345-ACFC-CAC617487C93}" sibTransId="{1055CE12-7304-4DCD-B535-A993C8A6FBD5}"/>
    <dgm:cxn modelId="{571FA986-17A9-46E2-866A-C04B13CD88AB}" srcId="{1D14FC44-682B-4006-9234-EB0445C150D7}" destId="{43AEDFF6-6156-48DE-B87D-9AACB70C921D}" srcOrd="0" destOrd="0" parTransId="{F0A21435-2899-4590-AC4F-C665F868C74F}" sibTransId="{6ED33B74-F128-4161-8C11-BC46CCABC113}"/>
    <dgm:cxn modelId="{047DAA8C-B962-4ED6-A5E6-E80AB70DA5F3}" srcId="{752E6C31-0C60-4622-A2E9-DA361810C55D}" destId="{EC2F1159-3EF0-4202-9911-DCE32ED14AA9}" srcOrd="0" destOrd="0" parTransId="{C4B1A57C-A82F-4A64-9F77-3F3879C0E5F1}" sibTransId="{52CCBB74-B06A-45F1-B3EF-FBDD17E6B9E0}"/>
    <dgm:cxn modelId="{4199D28E-0669-4462-922E-EC123452FD6B}" srcId="{3A1922C7-F4E5-41CF-B4BE-726A3DAD22E1}" destId="{9956B700-5EA5-4ED0-B91B-08E55DA886FA}" srcOrd="2" destOrd="0" parTransId="{FA618376-2BF8-4023-8B3F-56AA5387CB33}" sibTransId="{033B4309-A3EF-4298-A297-6FC70B228685}"/>
    <dgm:cxn modelId="{E16DE397-D59E-43A1-A52B-9BA280391B54}" srcId="{EDA54568-D205-4C80-9193-71F8F7A4FB28}" destId="{5AA4E47C-8ECF-44AC-9A0E-D2C9F6182931}" srcOrd="2" destOrd="0" parTransId="{861FBA52-84BC-4C7A-A3B8-F3E29F181E1A}" sibTransId="{289BBD5A-2810-4482-A6F4-76468C5AF7EB}"/>
    <dgm:cxn modelId="{EF1DFE9A-8FBC-48E1-A69A-FA37DBFCB724}" srcId="{EDA54568-D205-4C80-9193-71F8F7A4FB28}" destId="{ADB8482F-8D0D-447D-8929-9CCE1E83C9F7}" srcOrd="0" destOrd="0" parTransId="{F9E1065A-04AC-4419-9AEA-5462507C934A}" sibTransId="{6A60A33C-BDBF-4DF5-BC5E-C75680CE60D6}"/>
    <dgm:cxn modelId="{7DB4B39D-7F58-4C4E-A94D-6CA5199A4597}" srcId="{3A1922C7-F4E5-41CF-B4BE-726A3DAD22E1}" destId="{22B07474-1FBE-4821-98D8-94DA30661691}" srcOrd="1" destOrd="0" parTransId="{B1EDEB4A-4AC8-472E-B866-6EB8F9472473}" sibTransId="{CB014D78-3F20-46E3-A4E0-52799825EB57}"/>
    <dgm:cxn modelId="{7DA8D5A1-7BF1-444F-A9C9-E3F77DACB752}" type="presOf" srcId="{EDA54568-D205-4C80-9193-71F8F7A4FB28}" destId="{C767C09F-87F9-4DAC-95F6-0EB5603C3FAA}" srcOrd="0" destOrd="0" presId="urn:microsoft.com/office/officeart/2009/3/layout/IncreasingArrowsProcess"/>
    <dgm:cxn modelId="{2F1489A2-0463-4B18-A94D-05559442BDFF}" srcId="{DD707FFF-FE5C-402C-8600-FC5C76BC314E}" destId="{3A1922C7-F4E5-41CF-B4BE-726A3DAD22E1}" srcOrd="3" destOrd="0" parTransId="{B63ACB95-ED40-4945-9535-9C625FE1AEC8}" sibTransId="{F497E52B-353F-41C1-97FC-9535C6750CBB}"/>
    <dgm:cxn modelId="{BA933AAE-2856-4692-802B-D2E35A9D9BCE}" type="presOf" srcId="{21F2A058-E3B3-45F5-A1CF-BAD5B682E053}" destId="{C49A68C0-A66B-433A-8739-2FBB39C39B25}" srcOrd="0" destOrd="0" presId="urn:microsoft.com/office/officeart/2009/3/layout/IncreasingArrowsProcess"/>
    <dgm:cxn modelId="{3C15DDB1-0B8E-45A6-BC88-2DF14F266BBA}" type="presOf" srcId="{9956B700-5EA5-4ED0-B91B-08E55DA886FA}" destId="{C49A68C0-A66B-433A-8739-2FBB39C39B25}" srcOrd="0" destOrd="2" presId="urn:microsoft.com/office/officeart/2009/3/layout/IncreasingArrowsProcess"/>
    <dgm:cxn modelId="{2EE577B3-A5EC-45F2-9977-2085636E8D93}" srcId="{752E6C31-0C60-4622-A2E9-DA361810C55D}" destId="{A3B8134C-D26E-4302-9E54-AA52707DF069}" srcOrd="1" destOrd="0" parTransId="{F5ADC32A-CDE4-4B63-9086-9083DAB370D4}" sibTransId="{8FA7829A-E92B-4D4E-A2EB-7AF4704DD563}"/>
    <dgm:cxn modelId="{3B4AF4C5-1B8E-4492-B6AD-F98B3E49F021}" srcId="{3A1922C7-F4E5-41CF-B4BE-726A3DAD22E1}" destId="{21F2A058-E3B3-45F5-A1CF-BAD5B682E053}" srcOrd="0" destOrd="0" parTransId="{C391AFB7-FF69-49BA-950B-E5520E91910D}" sibTransId="{C8860EC9-BD7F-473E-8643-78032CDF446B}"/>
    <dgm:cxn modelId="{D026EACC-462D-44D6-80E9-1B19A4E222E3}" type="presOf" srcId="{431F9800-262F-4AB7-915D-659C059CAF7D}" destId="{F4D8A208-EA30-4911-A09C-6A1F525172FF}" srcOrd="0" destOrd="0" presId="urn:microsoft.com/office/officeart/2009/3/layout/IncreasingArrowsProcess"/>
    <dgm:cxn modelId="{BC4358D3-6B80-4CC1-AC90-D1DB3E9314EB}" type="presOf" srcId="{3A1922C7-F4E5-41CF-B4BE-726A3DAD22E1}" destId="{FB6BF7AC-62CF-4ED4-B029-EA0B18A6C8BA}" srcOrd="0" destOrd="0" presId="urn:microsoft.com/office/officeart/2009/3/layout/IncreasingArrowsProcess"/>
    <dgm:cxn modelId="{ADF7FED3-25D4-40A8-AC97-377CDA060D35}" srcId="{5500D902-16F8-4686-8AE3-FA41A1BAC1F4}" destId="{49C96289-FAC5-4D07-8F52-66DC1ADC3670}" srcOrd="1" destOrd="0" parTransId="{D8DDEC19-E9E4-40C1-9260-87B9BFBF6119}" sibTransId="{70890D5E-D6A0-424D-B826-9F08C3CB5C41}"/>
    <dgm:cxn modelId="{31699BD8-1E07-494B-A311-9B6D9745EDBA}" type="presOf" srcId="{752E6C31-0C60-4622-A2E9-DA361810C55D}" destId="{DA0E0075-0DA4-4CC4-84B6-5B1D8E335634}" srcOrd="0" destOrd="0" presId="urn:microsoft.com/office/officeart/2009/3/layout/IncreasingArrowsProcess"/>
    <dgm:cxn modelId="{2A441CE6-0464-45E5-9E65-C81365CB38F0}" srcId="{DD707FFF-FE5C-402C-8600-FC5C76BC314E}" destId="{5500D902-16F8-4686-8AE3-FA41A1BAC1F4}" srcOrd="1" destOrd="0" parTransId="{F9895D1A-7C81-4957-AA20-395F2C823697}" sibTransId="{8707A5F2-1E31-4EB0-B0D5-F126BF6A978F}"/>
    <dgm:cxn modelId="{843B54F9-28CB-4E9B-9B18-0ACFE40AAFE6}" type="presOf" srcId="{DD707FFF-FE5C-402C-8600-FC5C76BC314E}" destId="{5C9AD88E-14B0-47A2-926C-B1DD25200B95}" srcOrd="0" destOrd="0" presId="urn:microsoft.com/office/officeart/2009/3/layout/IncreasingArrowsProcess"/>
    <dgm:cxn modelId="{A8AC2F81-6B7A-4225-8380-ABB0B74F79B0}" type="presParOf" srcId="{5C9AD88E-14B0-47A2-926C-B1DD25200B95}" destId="{029B4536-A25C-45E3-862F-F06477B992AB}" srcOrd="0" destOrd="0" presId="urn:microsoft.com/office/officeart/2009/3/layout/IncreasingArrowsProcess"/>
    <dgm:cxn modelId="{28808269-E89F-4AD4-A9B6-F56112B9F7BA}" type="presParOf" srcId="{5C9AD88E-14B0-47A2-926C-B1DD25200B95}" destId="{BE0F4C27-55FF-4361-BAE3-F0D5F2335C39}" srcOrd="1" destOrd="0" presId="urn:microsoft.com/office/officeart/2009/3/layout/IncreasingArrowsProcess"/>
    <dgm:cxn modelId="{BD69AC80-832C-492D-BC1C-266F0473ABB2}" type="presParOf" srcId="{5C9AD88E-14B0-47A2-926C-B1DD25200B95}" destId="{1270C7FA-B60D-440C-B450-5B78138D6396}" srcOrd="2" destOrd="0" presId="urn:microsoft.com/office/officeart/2009/3/layout/IncreasingArrowsProcess"/>
    <dgm:cxn modelId="{D4C491C5-8287-4DAE-BBD3-4C1E8DAFBAE2}" type="presParOf" srcId="{5C9AD88E-14B0-47A2-926C-B1DD25200B95}" destId="{F4D8A208-EA30-4911-A09C-6A1F525172FF}" srcOrd="3" destOrd="0" presId="urn:microsoft.com/office/officeart/2009/3/layout/IncreasingArrowsProcess"/>
    <dgm:cxn modelId="{E2E81FBE-5FFE-4BF5-93AD-CD987A8E4CD5}" type="presParOf" srcId="{5C9AD88E-14B0-47A2-926C-B1DD25200B95}" destId="{C767C09F-87F9-4DAC-95F6-0EB5603C3FAA}" srcOrd="4" destOrd="0" presId="urn:microsoft.com/office/officeart/2009/3/layout/IncreasingArrowsProcess"/>
    <dgm:cxn modelId="{4136D402-47E0-447D-ACAD-DE27CD938C60}" type="presParOf" srcId="{5C9AD88E-14B0-47A2-926C-B1DD25200B95}" destId="{9749E751-4C5F-4ECC-9076-25FC567E0A49}" srcOrd="5" destOrd="0" presId="urn:microsoft.com/office/officeart/2009/3/layout/IncreasingArrowsProcess"/>
    <dgm:cxn modelId="{DDB60E64-B994-43DE-841F-8F463E86A7AF}" type="presParOf" srcId="{5C9AD88E-14B0-47A2-926C-B1DD25200B95}" destId="{FB6BF7AC-62CF-4ED4-B029-EA0B18A6C8BA}" srcOrd="6" destOrd="0" presId="urn:microsoft.com/office/officeart/2009/3/layout/IncreasingArrowsProcess"/>
    <dgm:cxn modelId="{F4411C30-B920-41F4-A618-E1E0AC5371C7}" type="presParOf" srcId="{5C9AD88E-14B0-47A2-926C-B1DD25200B95}" destId="{C49A68C0-A66B-433A-8739-2FBB39C39B25}" srcOrd="7" destOrd="0" presId="urn:microsoft.com/office/officeart/2009/3/layout/IncreasingArrowsProcess"/>
    <dgm:cxn modelId="{044F7CF7-B519-44BA-931B-3858E061A29D}" type="presParOf" srcId="{5C9AD88E-14B0-47A2-926C-B1DD25200B95}" destId="{DA0E0075-0DA4-4CC4-84B6-5B1D8E335634}" srcOrd="8" destOrd="0" presId="urn:microsoft.com/office/officeart/2009/3/layout/IncreasingArrowsProcess"/>
    <dgm:cxn modelId="{F8C45CF1-2389-4829-B9D9-74F5E96EB36E}" type="presParOf" srcId="{5C9AD88E-14B0-47A2-926C-B1DD25200B95}" destId="{D4B584FB-166E-4C5A-8850-9918A02B738E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05863E-5EC3-494E-9973-EE3CC336F45A}" type="doc">
      <dgm:prSet loTypeId="urn:microsoft.com/office/officeart/2005/8/layout/cycle4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1454088-F859-465D-9C19-48CED568F80B}">
      <dgm:prSet/>
      <dgm:spPr/>
      <dgm:t>
        <a:bodyPr/>
        <a:lstStyle/>
        <a:p>
          <a:r>
            <a:rPr lang="ro-RO"/>
            <a:t>Sănatate</a:t>
          </a:r>
          <a:endParaRPr lang="en-US"/>
        </a:p>
      </dgm:t>
    </dgm:pt>
    <dgm:pt modelId="{A0AEF531-36B4-4B18-9F1F-CB390B6B384C}" type="parTrans" cxnId="{86BFD33F-C696-4C9A-9F12-EF9BFADA570B}">
      <dgm:prSet/>
      <dgm:spPr/>
      <dgm:t>
        <a:bodyPr/>
        <a:lstStyle/>
        <a:p>
          <a:endParaRPr lang="en-US"/>
        </a:p>
      </dgm:t>
    </dgm:pt>
    <dgm:pt modelId="{3BE56BDA-06FE-4967-8B4A-8E8F74348BCA}" type="sibTrans" cxnId="{86BFD33F-C696-4C9A-9F12-EF9BFADA570B}">
      <dgm:prSet/>
      <dgm:spPr/>
      <dgm:t>
        <a:bodyPr/>
        <a:lstStyle/>
        <a:p>
          <a:endParaRPr lang="en-US"/>
        </a:p>
      </dgm:t>
    </dgm:pt>
    <dgm:pt modelId="{2ACD023E-312B-486D-A971-6F3E771FD0B6}">
      <dgm:prSet custT="1"/>
      <dgm:spPr/>
      <dgm:t>
        <a:bodyPr/>
        <a:lstStyle/>
        <a:p>
          <a:r>
            <a:rPr lang="ro-RO" sz="1400" dirty="0"/>
            <a:t>Campanii de donare de sânge</a:t>
          </a:r>
          <a:endParaRPr lang="en-US" sz="1400" dirty="0"/>
        </a:p>
      </dgm:t>
    </dgm:pt>
    <dgm:pt modelId="{719C1244-7759-4463-B155-BDAACB010D08}" type="parTrans" cxnId="{9C179287-B1CB-4989-BB98-BCA121F60FDB}">
      <dgm:prSet/>
      <dgm:spPr/>
      <dgm:t>
        <a:bodyPr/>
        <a:lstStyle/>
        <a:p>
          <a:endParaRPr lang="en-US"/>
        </a:p>
      </dgm:t>
    </dgm:pt>
    <dgm:pt modelId="{EFF67C69-3F66-43B8-AE2B-0A4BB866A6F6}" type="sibTrans" cxnId="{9C179287-B1CB-4989-BB98-BCA121F60FDB}">
      <dgm:prSet/>
      <dgm:spPr/>
      <dgm:t>
        <a:bodyPr/>
        <a:lstStyle/>
        <a:p>
          <a:endParaRPr lang="en-US"/>
        </a:p>
      </dgm:t>
    </dgm:pt>
    <dgm:pt modelId="{EE30ADAD-8215-49F9-BF90-D2555A63415D}">
      <dgm:prSet custT="1"/>
      <dgm:spPr/>
      <dgm:t>
        <a:bodyPr/>
        <a:lstStyle/>
        <a:p>
          <a:r>
            <a:rPr lang="ro-RO" sz="1400" dirty="0"/>
            <a:t>C</a:t>
          </a:r>
          <a:r>
            <a:rPr lang="pt-BR" sz="1400" dirty="0"/>
            <a:t>ursuri de prim ajutor pentru angajați</a:t>
          </a:r>
          <a:endParaRPr lang="en-US" sz="1400" dirty="0"/>
        </a:p>
      </dgm:t>
    </dgm:pt>
    <dgm:pt modelId="{F64F5842-CFE2-47FF-AA38-0427B352953B}" type="parTrans" cxnId="{843DF9BA-C186-4758-A5AE-70BD141883ED}">
      <dgm:prSet/>
      <dgm:spPr/>
      <dgm:t>
        <a:bodyPr/>
        <a:lstStyle/>
        <a:p>
          <a:endParaRPr lang="en-US"/>
        </a:p>
      </dgm:t>
    </dgm:pt>
    <dgm:pt modelId="{8888BAE3-829B-4401-B904-558DD00BCC2A}" type="sibTrans" cxnId="{843DF9BA-C186-4758-A5AE-70BD141883ED}">
      <dgm:prSet/>
      <dgm:spPr/>
      <dgm:t>
        <a:bodyPr/>
        <a:lstStyle/>
        <a:p>
          <a:endParaRPr lang="en-US"/>
        </a:p>
      </dgm:t>
    </dgm:pt>
    <dgm:pt modelId="{37990E26-6C3C-4689-9633-8B203702ED0E}">
      <dgm:prSet/>
      <dgm:spPr/>
      <dgm:t>
        <a:bodyPr/>
        <a:lstStyle/>
        <a:p>
          <a:r>
            <a:rPr lang="ro-RO"/>
            <a:t>Educație</a:t>
          </a:r>
          <a:endParaRPr lang="en-US"/>
        </a:p>
      </dgm:t>
    </dgm:pt>
    <dgm:pt modelId="{B6ED8807-3A71-46A8-A998-92CDEAA1EF79}" type="parTrans" cxnId="{51A02732-F4CC-4A1B-A2E5-80D916582E70}">
      <dgm:prSet/>
      <dgm:spPr/>
      <dgm:t>
        <a:bodyPr/>
        <a:lstStyle/>
        <a:p>
          <a:endParaRPr lang="en-US"/>
        </a:p>
      </dgm:t>
    </dgm:pt>
    <dgm:pt modelId="{5E78534F-F1AE-4CD1-85CA-FF54752148CF}" type="sibTrans" cxnId="{51A02732-F4CC-4A1B-A2E5-80D916582E70}">
      <dgm:prSet/>
      <dgm:spPr/>
      <dgm:t>
        <a:bodyPr/>
        <a:lstStyle/>
        <a:p>
          <a:endParaRPr lang="en-US"/>
        </a:p>
      </dgm:t>
    </dgm:pt>
    <dgm:pt modelId="{43D1064F-1484-4766-91DE-00D0DF132A8E}">
      <dgm:prSet custT="1"/>
      <dgm:spPr/>
      <dgm:t>
        <a:bodyPr/>
        <a:lstStyle/>
        <a:p>
          <a:r>
            <a:rPr lang="ro-RO" sz="1400" dirty="0"/>
            <a:t>Burse „Știință și Suflet”, </a:t>
          </a:r>
          <a:r>
            <a:rPr lang="pt-BR" sz="1400" dirty="0"/>
            <a:t>program</a:t>
          </a:r>
          <a:r>
            <a:rPr lang="ro-RO" sz="1400" dirty="0"/>
            <a:t> </a:t>
          </a:r>
          <a:r>
            <a:rPr lang="pt-BR" sz="1400" dirty="0"/>
            <a:t>de susținere a copii</a:t>
          </a:r>
          <a:r>
            <a:rPr lang="ro-RO" sz="1400" dirty="0"/>
            <a:t>lor</a:t>
          </a:r>
          <a:r>
            <a:rPr lang="pt-BR" sz="1400" dirty="0"/>
            <a:t> din</a:t>
          </a:r>
          <a:r>
            <a:rPr lang="ro-RO" sz="1400" dirty="0"/>
            <a:t> </a:t>
          </a:r>
          <a:r>
            <a:rPr lang="pt-BR" sz="1400" dirty="0"/>
            <a:t>mediul rural</a:t>
          </a:r>
          <a:endParaRPr lang="en-US" sz="1400" dirty="0"/>
        </a:p>
      </dgm:t>
    </dgm:pt>
    <dgm:pt modelId="{F0672EDD-EA43-4EFE-822A-C7B327CD937C}" type="parTrans" cxnId="{83EFA44E-8108-48F7-BD0B-4A55D3D00962}">
      <dgm:prSet/>
      <dgm:spPr/>
      <dgm:t>
        <a:bodyPr/>
        <a:lstStyle/>
        <a:p>
          <a:endParaRPr lang="en-US"/>
        </a:p>
      </dgm:t>
    </dgm:pt>
    <dgm:pt modelId="{2C74FA05-D7A4-4D79-B2EC-C9F66E947002}" type="sibTrans" cxnId="{83EFA44E-8108-48F7-BD0B-4A55D3D00962}">
      <dgm:prSet/>
      <dgm:spPr/>
      <dgm:t>
        <a:bodyPr/>
        <a:lstStyle/>
        <a:p>
          <a:endParaRPr lang="en-US"/>
        </a:p>
      </dgm:t>
    </dgm:pt>
    <dgm:pt modelId="{3351F4C2-D8F6-4A57-809B-CF3DCA180D44}">
      <dgm:prSet/>
      <dgm:spPr/>
      <dgm:t>
        <a:bodyPr/>
        <a:lstStyle/>
        <a:p>
          <a:r>
            <a:rPr lang="ro-RO"/>
            <a:t>Mediu</a:t>
          </a:r>
          <a:endParaRPr lang="en-US"/>
        </a:p>
      </dgm:t>
    </dgm:pt>
    <dgm:pt modelId="{D7D20816-E9F3-4F87-8A7C-5DFFE8851486}" type="parTrans" cxnId="{D33492C0-0941-445D-80DF-10BEDE4A1906}">
      <dgm:prSet/>
      <dgm:spPr/>
      <dgm:t>
        <a:bodyPr/>
        <a:lstStyle/>
        <a:p>
          <a:endParaRPr lang="en-US"/>
        </a:p>
      </dgm:t>
    </dgm:pt>
    <dgm:pt modelId="{A7F7AF3E-111F-499E-8500-25FD8B5FCD88}" type="sibTrans" cxnId="{D33492C0-0941-445D-80DF-10BEDE4A1906}">
      <dgm:prSet/>
      <dgm:spPr/>
      <dgm:t>
        <a:bodyPr/>
        <a:lstStyle/>
        <a:p>
          <a:endParaRPr lang="en-US"/>
        </a:p>
      </dgm:t>
    </dgm:pt>
    <dgm:pt modelId="{A19B3DC9-FFD5-4FF5-96FD-6E6A4938B696}">
      <dgm:prSet custT="1"/>
      <dgm:spPr/>
      <dgm:t>
        <a:bodyPr/>
        <a:lstStyle/>
        <a:p>
          <a:r>
            <a:rPr lang="ro-RO" sz="1400" dirty="0"/>
            <a:t>Program</a:t>
          </a:r>
          <a:r>
            <a:rPr lang="en-US" sz="1400" dirty="0"/>
            <a:t>e</a:t>
          </a:r>
          <a:r>
            <a:rPr lang="ro-RO" sz="1400" dirty="0"/>
            <a:t> </a:t>
          </a:r>
          <a:r>
            <a:rPr lang="pt-BR" sz="1400" dirty="0"/>
            <a:t>de protejare a</a:t>
          </a:r>
          <a:r>
            <a:rPr lang="ro-RO" sz="1400" dirty="0"/>
            <a:t> </a:t>
          </a:r>
          <a:r>
            <a:rPr lang="pt-BR" sz="1400" dirty="0"/>
            <a:t>mediului înconjurător – “Fii Pro Natura! Pune Suflet!”</a:t>
          </a:r>
          <a:endParaRPr lang="en-US" sz="1400" dirty="0"/>
        </a:p>
      </dgm:t>
    </dgm:pt>
    <dgm:pt modelId="{46D9476D-1755-4EBC-9107-691779C98E96}" type="parTrans" cxnId="{E0889901-77E1-4B7D-A845-C9BD5BEA5FE0}">
      <dgm:prSet/>
      <dgm:spPr/>
      <dgm:t>
        <a:bodyPr/>
        <a:lstStyle/>
        <a:p>
          <a:endParaRPr lang="en-US"/>
        </a:p>
      </dgm:t>
    </dgm:pt>
    <dgm:pt modelId="{4D891443-C78F-4CC0-98CF-F1156EB8D5FD}" type="sibTrans" cxnId="{E0889901-77E1-4B7D-A845-C9BD5BEA5FE0}">
      <dgm:prSet/>
      <dgm:spPr/>
      <dgm:t>
        <a:bodyPr/>
        <a:lstStyle/>
        <a:p>
          <a:endParaRPr lang="en-US"/>
        </a:p>
      </dgm:t>
    </dgm:pt>
    <dgm:pt modelId="{15ECD6A3-E58A-41B8-872C-0D7BCAF4E716}">
      <dgm:prSet/>
      <dgm:spPr/>
      <dgm:t>
        <a:bodyPr/>
        <a:lstStyle/>
        <a:p>
          <a:r>
            <a:rPr lang="ro-RO"/>
            <a:t>Social</a:t>
          </a:r>
          <a:endParaRPr lang="en-US"/>
        </a:p>
      </dgm:t>
    </dgm:pt>
    <dgm:pt modelId="{65527017-D211-4BDF-B964-E4674880E554}" type="parTrans" cxnId="{EA953F48-EB74-4413-95C8-732004C2367E}">
      <dgm:prSet/>
      <dgm:spPr/>
      <dgm:t>
        <a:bodyPr/>
        <a:lstStyle/>
        <a:p>
          <a:endParaRPr lang="en-US"/>
        </a:p>
      </dgm:t>
    </dgm:pt>
    <dgm:pt modelId="{1BE28982-0A3E-4702-B248-7F4357CBBC88}" type="sibTrans" cxnId="{EA953F48-EB74-4413-95C8-732004C2367E}">
      <dgm:prSet/>
      <dgm:spPr/>
      <dgm:t>
        <a:bodyPr/>
        <a:lstStyle/>
        <a:p>
          <a:endParaRPr lang="en-US"/>
        </a:p>
      </dgm:t>
    </dgm:pt>
    <dgm:pt modelId="{02560D10-7CEA-4531-B69D-1450D105E342}">
      <dgm:prSet custT="1"/>
      <dgm:spPr/>
      <dgm:t>
        <a:bodyPr/>
        <a:lstStyle/>
        <a:p>
          <a:r>
            <a:rPr lang="en-US" sz="1400" dirty="0" err="1"/>
            <a:t>Programe</a:t>
          </a:r>
          <a:r>
            <a:rPr lang="en-US" sz="1400" dirty="0"/>
            <a:t> cu </a:t>
          </a:r>
          <a:r>
            <a:rPr lang="en-US" sz="1400" dirty="0" err="1"/>
            <a:t>caracter</a:t>
          </a:r>
          <a:r>
            <a:rPr lang="en-US" sz="1400" dirty="0"/>
            <a:t> social</a:t>
          </a:r>
          <a:r>
            <a:rPr lang="ro-RO" sz="1400" dirty="0"/>
            <a:t> prin </a:t>
          </a:r>
          <a:r>
            <a:rPr lang="en-US" sz="1400" dirty="0" err="1"/>
            <a:t>Fundația</a:t>
          </a:r>
          <a:r>
            <a:rPr lang="en-US" sz="1400" dirty="0"/>
            <a:t> „</a:t>
          </a:r>
          <a:r>
            <a:rPr lang="en-US" sz="1400" dirty="0" err="1"/>
            <a:t>Antibiotice</a:t>
          </a:r>
          <a:r>
            <a:rPr lang="en-US" sz="1400" dirty="0"/>
            <a:t> –</a:t>
          </a:r>
          <a:r>
            <a:rPr lang="en-US" sz="1400" dirty="0" err="1"/>
            <a:t>Știință</a:t>
          </a:r>
          <a:r>
            <a:rPr lang="en-US" sz="1400" dirty="0"/>
            <a:t> </a:t>
          </a:r>
          <a:r>
            <a:rPr lang="en-US" sz="1400" dirty="0" err="1"/>
            <a:t>și</a:t>
          </a:r>
          <a:r>
            <a:rPr lang="en-US" sz="1400" dirty="0"/>
            <a:t> </a:t>
          </a:r>
          <a:r>
            <a:rPr lang="en-US" sz="1400" dirty="0" err="1"/>
            <a:t>suflet</a:t>
          </a:r>
          <a:r>
            <a:rPr lang="en-US" sz="1400" dirty="0"/>
            <a:t>”</a:t>
          </a:r>
        </a:p>
      </dgm:t>
    </dgm:pt>
    <dgm:pt modelId="{CED1221A-1C2D-43BF-9881-F0D274941675}" type="parTrans" cxnId="{A501042D-8332-4783-870F-3CDCDE9B8BA5}">
      <dgm:prSet/>
      <dgm:spPr/>
      <dgm:t>
        <a:bodyPr/>
        <a:lstStyle/>
        <a:p>
          <a:endParaRPr lang="en-US"/>
        </a:p>
      </dgm:t>
    </dgm:pt>
    <dgm:pt modelId="{9C22A615-97A5-4FA0-9761-2FD04E28F225}" type="sibTrans" cxnId="{A501042D-8332-4783-870F-3CDCDE9B8BA5}">
      <dgm:prSet/>
      <dgm:spPr/>
      <dgm:t>
        <a:bodyPr/>
        <a:lstStyle/>
        <a:p>
          <a:endParaRPr lang="en-US"/>
        </a:p>
      </dgm:t>
    </dgm:pt>
    <dgm:pt modelId="{CFA03474-2C6C-4AA3-82D2-2B6C65C816D5}" type="pres">
      <dgm:prSet presAssocID="{FC05863E-5EC3-494E-9973-EE3CC336F45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3AD35BF4-701E-4F04-AAF2-B303CB4DBFE3}" type="pres">
      <dgm:prSet presAssocID="{FC05863E-5EC3-494E-9973-EE3CC336F45A}" presName="children" presStyleCnt="0"/>
      <dgm:spPr/>
    </dgm:pt>
    <dgm:pt modelId="{00281FAC-F337-463F-BD61-6BBC02D34BFC}" type="pres">
      <dgm:prSet presAssocID="{FC05863E-5EC3-494E-9973-EE3CC336F45A}" presName="child1group" presStyleCnt="0"/>
      <dgm:spPr/>
    </dgm:pt>
    <dgm:pt modelId="{D8CE06EF-3CB6-42E0-A927-CADB41A15469}" type="pres">
      <dgm:prSet presAssocID="{FC05863E-5EC3-494E-9973-EE3CC336F45A}" presName="child1" presStyleLbl="bgAcc1" presStyleIdx="0" presStyleCnt="4" custScaleX="119553"/>
      <dgm:spPr/>
    </dgm:pt>
    <dgm:pt modelId="{722CF741-67B2-4D0B-8284-F29B0D24BF58}" type="pres">
      <dgm:prSet presAssocID="{FC05863E-5EC3-494E-9973-EE3CC336F45A}" presName="child1Text" presStyleLbl="bgAcc1" presStyleIdx="0" presStyleCnt="4">
        <dgm:presLayoutVars>
          <dgm:bulletEnabled val="1"/>
        </dgm:presLayoutVars>
      </dgm:prSet>
      <dgm:spPr/>
    </dgm:pt>
    <dgm:pt modelId="{F0F6EB73-2B7E-41BF-B2CF-F416C8DBDEE0}" type="pres">
      <dgm:prSet presAssocID="{FC05863E-5EC3-494E-9973-EE3CC336F45A}" presName="child2group" presStyleCnt="0"/>
      <dgm:spPr/>
    </dgm:pt>
    <dgm:pt modelId="{169BE2AF-4901-4886-B81F-3BDDFC649E4B}" type="pres">
      <dgm:prSet presAssocID="{FC05863E-5EC3-494E-9973-EE3CC336F45A}" presName="child2" presStyleLbl="bgAcc1" presStyleIdx="1" presStyleCnt="4" custScaleX="112115"/>
      <dgm:spPr/>
    </dgm:pt>
    <dgm:pt modelId="{A9547AEA-F92E-4D1A-95B0-6FC14F2CE18D}" type="pres">
      <dgm:prSet presAssocID="{FC05863E-5EC3-494E-9973-EE3CC336F45A}" presName="child2Text" presStyleLbl="bgAcc1" presStyleIdx="1" presStyleCnt="4">
        <dgm:presLayoutVars>
          <dgm:bulletEnabled val="1"/>
        </dgm:presLayoutVars>
      </dgm:prSet>
      <dgm:spPr/>
    </dgm:pt>
    <dgm:pt modelId="{9BFE8357-0D58-4F21-923A-84CAA40CD1DF}" type="pres">
      <dgm:prSet presAssocID="{FC05863E-5EC3-494E-9973-EE3CC336F45A}" presName="child3group" presStyleCnt="0"/>
      <dgm:spPr/>
    </dgm:pt>
    <dgm:pt modelId="{E6FA5666-9875-4162-AF32-2AAAE11C4BF9}" type="pres">
      <dgm:prSet presAssocID="{FC05863E-5EC3-494E-9973-EE3CC336F45A}" presName="child3" presStyleLbl="bgAcc1" presStyleIdx="2" presStyleCnt="4" custScaleX="111773" custLinFactNeighborX="10598" custLinFactNeighborY="-7207"/>
      <dgm:spPr/>
    </dgm:pt>
    <dgm:pt modelId="{D5547B02-C650-4FB7-9344-75F1E7CFB497}" type="pres">
      <dgm:prSet presAssocID="{FC05863E-5EC3-494E-9973-EE3CC336F45A}" presName="child3Text" presStyleLbl="bgAcc1" presStyleIdx="2" presStyleCnt="4">
        <dgm:presLayoutVars>
          <dgm:bulletEnabled val="1"/>
        </dgm:presLayoutVars>
      </dgm:prSet>
      <dgm:spPr/>
    </dgm:pt>
    <dgm:pt modelId="{51657E4D-4B03-4421-AF53-F5FE51E47A9D}" type="pres">
      <dgm:prSet presAssocID="{FC05863E-5EC3-494E-9973-EE3CC336F45A}" presName="child4group" presStyleCnt="0"/>
      <dgm:spPr/>
    </dgm:pt>
    <dgm:pt modelId="{4241FA1C-57B5-48D5-9E5D-50F961A95D09}" type="pres">
      <dgm:prSet presAssocID="{FC05863E-5EC3-494E-9973-EE3CC336F45A}" presName="child4" presStyleLbl="bgAcc1" presStyleIdx="3" presStyleCnt="4" custScaleX="109948" custLinFactNeighborX="-1557" custLinFactNeighborY="-5769"/>
      <dgm:spPr/>
    </dgm:pt>
    <dgm:pt modelId="{D46C8609-7651-44A2-85D8-AA24E47F400C}" type="pres">
      <dgm:prSet presAssocID="{FC05863E-5EC3-494E-9973-EE3CC336F45A}" presName="child4Text" presStyleLbl="bgAcc1" presStyleIdx="3" presStyleCnt="4">
        <dgm:presLayoutVars>
          <dgm:bulletEnabled val="1"/>
        </dgm:presLayoutVars>
      </dgm:prSet>
      <dgm:spPr/>
    </dgm:pt>
    <dgm:pt modelId="{7C67CA2E-1B33-4CE6-BB8C-AE4EF1F705B4}" type="pres">
      <dgm:prSet presAssocID="{FC05863E-5EC3-494E-9973-EE3CC336F45A}" presName="childPlaceholder" presStyleCnt="0"/>
      <dgm:spPr/>
    </dgm:pt>
    <dgm:pt modelId="{F5315D18-6958-4A32-B5B3-29C24BFA3BB1}" type="pres">
      <dgm:prSet presAssocID="{FC05863E-5EC3-494E-9973-EE3CC336F45A}" presName="circle" presStyleCnt="0"/>
      <dgm:spPr/>
    </dgm:pt>
    <dgm:pt modelId="{CB733223-E1B3-43C1-B844-B55B9075F609}" type="pres">
      <dgm:prSet presAssocID="{FC05863E-5EC3-494E-9973-EE3CC336F45A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6A8006D-EA28-4B6C-BB76-0FA4B0F902E7}" type="pres">
      <dgm:prSet presAssocID="{FC05863E-5EC3-494E-9973-EE3CC336F45A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D08CD5BB-0DE2-4FE7-ADA8-EB07E15B58C9}" type="pres">
      <dgm:prSet presAssocID="{FC05863E-5EC3-494E-9973-EE3CC336F45A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0A1B66B9-A182-4EAF-ACF4-EEF0ECC29964}" type="pres">
      <dgm:prSet presAssocID="{FC05863E-5EC3-494E-9973-EE3CC336F45A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EE92F11-A848-41A5-9F02-77E3ADC8BEE5}" type="pres">
      <dgm:prSet presAssocID="{FC05863E-5EC3-494E-9973-EE3CC336F45A}" presName="quadrantPlaceholder" presStyleCnt="0"/>
      <dgm:spPr/>
    </dgm:pt>
    <dgm:pt modelId="{6F39E755-7530-4E4A-89C4-8BA4EE9521F5}" type="pres">
      <dgm:prSet presAssocID="{FC05863E-5EC3-494E-9973-EE3CC336F45A}" presName="center1" presStyleLbl="fgShp" presStyleIdx="0" presStyleCnt="2"/>
      <dgm:spPr/>
    </dgm:pt>
    <dgm:pt modelId="{795B956C-650D-4F52-AC09-C6037D3117F0}" type="pres">
      <dgm:prSet presAssocID="{FC05863E-5EC3-494E-9973-EE3CC336F45A}" presName="center2" presStyleLbl="fgShp" presStyleIdx="1" presStyleCnt="2"/>
      <dgm:spPr/>
    </dgm:pt>
  </dgm:ptLst>
  <dgm:cxnLst>
    <dgm:cxn modelId="{E0889901-77E1-4B7D-A845-C9BD5BEA5FE0}" srcId="{3351F4C2-D8F6-4A57-809B-CF3DCA180D44}" destId="{A19B3DC9-FFD5-4FF5-96FD-6E6A4938B696}" srcOrd="0" destOrd="0" parTransId="{46D9476D-1755-4EBC-9107-691779C98E96}" sibTransId="{4D891443-C78F-4CC0-98CF-F1156EB8D5FD}"/>
    <dgm:cxn modelId="{7B581502-2340-4298-B87D-C355E313BB9E}" type="presOf" srcId="{02560D10-7CEA-4531-B69D-1450D105E342}" destId="{4241FA1C-57B5-48D5-9E5D-50F961A95D09}" srcOrd="0" destOrd="0" presId="urn:microsoft.com/office/officeart/2005/8/layout/cycle4"/>
    <dgm:cxn modelId="{D58B8807-7435-4BED-996E-F2638E2997A0}" type="presOf" srcId="{61454088-F859-465D-9C19-48CED568F80B}" destId="{CB733223-E1B3-43C1-B844-B55B9075F609}" srcOrd="0" destOrd="0" presId="urn:microsoft.com/office/officeart/2005/8/layout/cycle4"/>
    <dgm:cxn modelId="{B8576522-AC24-45CA-88EC-734E453A11B9}" type="presOf" srcId="{FC05863E-5EC3-494E-9973-EE3CC336F45A}" destId="{CFA03474-2C6C-4AA3-82D2-2B6C65C816D5}" srcOrd="0" destOrd="0" presId="urn:microsoft.com/office/officeart/2005/8/layout/cycle4"/>
    <dgm:cxn modelId="{A501042D-8332-4783-870F-3CDCDE9B8BA5}" srcId="{15ECD6A3-E58A-41B8-872C-0D7BCAF4E716}" destId="{02560D10-7CEA-4531-B69D-1450D105E342}" srcOrd="0" destOrd="0" parTransId="{CED1221A-1C2D-43BF-9881-F0D274941675}" sibTransId="{9C22A615-97A5-4FA0-9761-2FD04E28F225}"/>
    <dgm:cxn modelId="{D6077F2E-61D4-42FE-8024-9DB35B7EE19C}" type="presOf" srcId="{3351F4C2-D8F6-4A57-809B-CF3DCA180D44}" destId="{D08CD5BB-0DE2-4FE7-ADA8-EB07E15B58C9}" srcOrd="0" destOrd="0" presId="urn:microsoft.com/office/officeart/2005/8/layout/cycle4"/>
    <dgm:cxn modelId="{51A02732-F4CC-4A1B-A2E5-80D916582E70}" srcId="{FC05863E-5EC3-494E-9973-EE3CC336F45A}" destId="{37990E26-6C3C-4689-9633-8B203702ED0E}" srcOrd="1" destOrd="0" parTransId="{B6ED8807-3A71-46A8-A998-92CDEAA1EF79}" sibTransId="{5E78534F-F1AE-4CD1-85CA-FF54752148CF}"/>
    <dgm:cxn modelId="{FE839339-EC08-445E-9614-B261CDAD2E63}" type="presOf" srcId="{15ECD6A3-E58A-41B8-872C-0D7BCAF4E716}" destId="{0A1B66B9-A182-4EAF-ACF4-EEF0ECC29964}" srcOrd="0" destOrd="0" presId="urn:microsoft.com/office/officeart/2005/8/layout/cycle4"/>
    <dgm:cxn modelId="{C5F52C3E-B9C0-462C-9A03-876D1853D10A}" type="presOf" srcId="{43D1064F-1484-4766-91DE-00D0DF132A8E}" destId="{169BE2AF-4901-4886-B81F-3BDDFC649E4B}" srcOrd="0" destOrd="0" presId="urn:microsoft.com/office/officeart/2005/8/layout/cycle4"/>
    <dgm:cxn modelId="{86BFD33F-C696-4C9A-9F12-EF9BFADA570B}" srcId="{FC05863E-5EC3-494E-9973-EE3CC336F45A}" destId="{61454088-F859-465D-9C19-48CED568F80B}" srcOrd="0" destOrd="0" parTransId="{A0AEF531-36B4-4B18-9F1F-CB390B6B384C}" sibTransId="{3BE56BDA-06FE-4967-8B4A-8E8F74348BCA}"/>
    <dgm:cxn modelId="{B46BFD65-DDF7-4AB1-9B96-5DC3A3193077}" type="presOf" srcId="{02560D10-7CEA-4531-B69D-1450D105E342}" destId="{D46C8609-7651-44A2-85D8-AA24E47F400C}" srcOrd="1" destOrd="0" presId="urn:microsoft.com/office/officeart/2005/8/layout/cycle4"/>
    <dgm:cxn modelId="{EA953F48-EB74-4413-95C8-732004C2367E}" srcId="{FC05863E-5EC3-494E-9973-EE3CC336F45A}" destId="{15ECD6A3-E58A-41B8-872C-0D7BCAF4E716}" srcOrd="3" destOrd="0" parTransId="{65527017-D211-4BDF-B964-E4674880E554}" sibTransId="{1BE28982-0A3E-4702-B248-7F4357CBBC88}"/>
    <dgm:cxn modelId="{DA67344A-A58B-49DF-A4D7-05EF102861DE}" type="presOf" srcId="{2ACD023E-312B-486D-A971-6F3E771FD0B6}" destId="{D8CE06EF-3CB6-42E0-A927-CADB41A15469}" srcOrd="0" destOrd="0" presId="urn:microsoft.com/office/officeart/2005/8/layout/cycle4"/>
    <dgm:cxn modelId="{83EFA44E-8108-48F7-BD0B-4A55D3D00962}" srcId="{37990E26-6C3C-4689-9633-8B203702ED0E}" destId="{43D1064F-1484-4766-91DE-00D0DF132A8E}" srcOrd="0" destOrd="0" parTransId="{F0672EDD-EA43-4EFE-822A-C7B327CD937C}" sibTransId="{2C74FA05-D7A4-4D79-B2EC-C9F66E947002}"/>
    <dgm:cxn modelId="{816DA283-3BEC-482C-9C8F-3FD883F9E86E}" type="presOf" srcId="{A19B3DC9-FFD5-4FF5-96FD-6E6A4938B696}" destId="{E6FA5666-9875-4162-AF32-2AAAE11C4BF9}" srcOrd="0" destOrd="0" presId="urn:microsoft.com/office/officeart/2005/8/layout/cycle4"/>
    <dgm:cxn modelId="{9C179287-B1CB-4989-BB98-BCA121F60FDB}" srcId="{61454088-F859-465D-9C19-48CED568F80B}" destId="{2ACD023E-312B-486D-A971-6F3E771FD0B6}" srcOrd="0" destOrd="0" parTransId="{719C1244-7759-4463-B155-BDAACB010D08}" sibTransId="{EFF67C69-3F66-43B8-AE2B-0A4BB866A6F6}"/>
    <dgm:cxn modelId="{C07D1A8E-5C1D-4E46-84F7-F164A87BFF87}" type="presOf" srcId="{37990E26-6C3C-4689-9633-8B203702ED0E}" destId="{76A8006D-EA28-4B6C-BB76-0FA4B0F902E7}" srcOrd="0" destOrd="0" presId="urn:microsoft.com/office/officeart/2005/8/layout/cycle4"/>
    <dgm:cxn modelId="{36EBA2B4-F945-4D52-8920-F271C96188A8}" type="presOf" srcId="{EE30ADAD-8215-49F9-BF90-D2555A63415D}" destId="{722CF741-67B2-4D0B-8284-F29B0D24BF58}" srcOrd="1" destOrd="1" presId="urn:microsoft.com/office/officeart/2005/8/layout/cycle4"/>
    <dgm:cxn modelId="{843DF9BA-C186-4758-A5AE-70BD141883ED}" srcId="{61454088-F859-465D-9C19-48CED568F80B}" destId="{EE30ADAD-8215-49F9-BF90-D2555A63415D}" srcOrd="1" destOrd="0" parTransId="{F64F5842-CFE2-47FF-AA38-0427B352953B}" sibTransId="{8888BAE3-829B-4401-B904-558DD00BCC2A}"/>
    <dgm:cxn modelId="{D33492C0-0941-445D-80DF-10BEDE4A1906}" srcId="{FC05863E-5EC3-494E-9973-EE3CC336F45A}" destId="{3351F4C2-D8F6-4A57-809B-CF3DCA180D44}" srcOrd="2" destOrd="0" parTransId="{D7D20816-E9F3-4F87-8A7C-5DFFE8851486}" sibTransId="{A7F7AF3E-111F-499E-8500-25FD8B5FCD88}"/>
    <dgm:cxn modelId="{081E16CA-F17A-4A9A-8237-DE7239154537}" type="presOf" srcId="{43D1064F-1484-4766-91DE-00D0DF132A8E}" destId="{A9547AEA-F92E-4D1A-95B0-6FC14F2CE18D}" srcOrd="1" destOrd="0" presId="urn:microsoft.com/office/officeart/2005/8/layout/cycle4"/>
    <dgm:cxn modelId="{6BE52EE3-ACA7-4A00-B1F1-BC886BBDAE3E}" type="presOf" srcId="{2ACD023E-312B-486D-A971-6F3E771FD0B6}" destId="{722CF741-67B2-4D0B-8284-F29B0D24BF58}" srcOrd="1" destOrd="0" presId="urn:microsoft.com/office/officeart/2005/8/layout/cycle4"/>
    <dgm:cxn modelId="{941FE5E5-F22A-4CA8-8D18-05871AA15288}" type="presOf" srcId="{A19B3DC9-FFD5-4FF5-96FD-6E6A4938B696}" destId="{D5547B02-C650-4FB7-9344-75F1E7CFB497}" srcOrd="1" destOrd="0" presId="urn:microsoft.com/office/officeart/2005/8/layout/cycle4"/>
    <dgm:cxn modelId="{27D404EC-A19D-4228-B3F3-C26AE09876DC}" type="presOf" srcId="{EE30ADAD-8215-49F9-BF90-D2555A63415D}" destId="{D8CE06EF-3CB6-42E0-A927-CADB41A15469}" srcOrd="0" destOrd="1" presId="urn:microsoft.com/office/officeart/2005/8/layout/cycle4"/>
    <dgm:cxn modelId="{27B31161-F25B-4753-BB27-F266F693AD66}" type="presParOf" srcId="{CFA03474-2C6C-4AA3-82D2-2B6C65C816D5}" destId="{3AD35BF4-701E-4F04-AAF2-B303CB4DBFE3}" srcOrd="0" destOrd="0" presId="urn:microsoft.com/office/officeart/2005/8/layout/cycle4"/>
    <dgm:cxn modelId="{C393FD9A-AB31-455A-A7B8-C73810E9610C}" type="presParOf" srcId="{3AD35BF4-701E-4F04-AAF2-B303CB4DBFE3}" destId="{00281FAC-F337-463F-BD61-6BBC02D34BFC}" srcOrd="0" destOrd="0" presId="urn:microsoft.com/office/officeart/2005/8/layout/cycle4"/>
    <dgm:cxn modelId="{80772C12-B5E9-4F48-A96F-B0814D9DACD9}" type="presParOf" srcId="{00281FAC-F337-463F-BD61-6BBC02D34BFC}" destId="{D8CE06EF-3CB6-42E0-A927-CADB41A15469}" srcOrd="0" destOrd="0" presId="urn:microsoft.com/office/officeart/2005/8/layout/cycle4"/>
    <dgm:cxn modelId="{F565DBBA-8AC0-4797-9C09-131BB7240DDC}" type="presParOf" srcId="{00281FAC-F337-463F-BD61-6BBC02D34BFC}" destId="{722CF741-67B2-4D0B-8284-F29B0D24BF58}" srcOrd="1" destOrd="0" presId="urn:microsoft.com/office/officeart/2005/8/layout/cycle4"/>
    <dgm:cxn modelId="{B95F51F4-C52D-4196-B5DD-4EA0FC9AAA59}" type="presParOf" srcId="{3AD35BF4-701E-4F04-AAF2-B303CB4DBFE3}" destId="{F0F6EB73-2B7E-41BF-B2CF-F416C8DBDEE0}" srcOrd="1" destOrd="0" presId="urn:microsoft.com/office/officeart/2005/8/layout/cycle4"/>
    <dgm:cxn modelId="{76A06352-4BBD-4B76-92EA-5E78EA524B16}" type="presParOf" srcId="{F0F6EB73-2B7E-41BF-B2CF-F416C8DBDEE0}" destId="{169BE2AF-4901-4886-B81F-3BDDFC649E4B}" srcOrd="0" destOrd="0" presId="urn:microsoft.com/office/officeart/2005/8/layout/cycle4"/>
    <dgm:cxn modelId="{835934EE-BEE1-490D-995A-8981604D8082}" type="presParOf" srcId="{F0F6EB73-2B7E-41BF-B2CF-F416C8DBDEE0}" destId="{A9547AEA-F92E-4D1A-95B0-6FC14F2CE18D}" srcOrd="1" destOrd="0" presId="urn:microsoft.com/office/officeart/2005/8/layout/cycle4"/>
    <dgm:cxn modelId="{3458A4B2-2BDD-46DD-BBF3-E4EA0DC5AC04}" type="presParOf" srcId="{3AD35BF4-701E-4F04-AAF2-B303CB4DBFE3}" destId="{9BFE8357-0D58-4F21-923A-84CAA40CD1DF}" srcOrd="2" destOrd="0" presId="urn:microsoft.com/office/officeart/2005/8/layout/cycle4"/>
    <dgm:cxn modelId="{D29F4B4D-F107-41D9-A21B-EF0BAA6DC054}" type="presParOf" srcId="{9BFE8357-0D58-4F21-923A-84CAA40CD1DF}" destId="{E6FA5666-9875-4162-AF32-2AAAE11C4BF9}" srcOrd="0" destOrd="0" presId="urn:microsoft.com/office/officeart/2005/8/layout/cycle4"/>
    <dgm:cxn modelId="{751ED8C2-BEE5-45DD-807A-7FA6813BA60C}" type="presParOf" srcId="{9BFE8357-0D58-4F21-923A-84CAA40CD1DF}" destId="{D5547B02-C650-4FB7-9344-75F1E7CFB497}" srcOrd="1" destOrd="0" presId="urn:microsoft.com/office/officeart/2005/8/layout/cycle4"/>
    <dgm:cxn modelId="{BB2FA7A9-5932-4278-8CA7-72DB09424B64}" type="presParOf" srcId="{3AD35BF4-701E-4F04-AAF2-B303CB4DBFE3}" destId="{51657E4D-4B03-4421-AF53-F5FE51E47A9D}" srcOrd="3" destOrd="0" presId="urn:microsoft.com/office/officeart/2005/8/layout/cycle4"/>
    <dgm:cxn modelId="{5CE823FB-6A95-4629-B1B8-3C22C73E3232}" type="presParOf" srcId="{51657E4D-4B03-4421-AF53-F5FE51E47A9D}" destId="{4241FA1C-57B5-48D5-9E5D-50F961A95D09}" srcOrd="0" destOrd="0" presId="urn:microsoft.com/office/officeart/2005/8/layout/cycle4"/>
    <dgm:cxn modelId="{4E6E2B72-E602-44ED-B1A2-A1F6C241FEFA}" type="presParOf" srcId="{51657E4D-4B03-4421-AF53-F5FE51E47A9D}" destId="{D46C8609-7651-44A2-85D8-AA24E47F400C}" srcOrd="1" destOrd="0" presId="urn:microsoft.com/office/officeart/2005/8/layout/cycle4"/>
    <dgm:cxn modelId="{9CACEC20-0F1C-40D0-90F3-167622EBE8B4}" type="presParOf" srcId="{3AD35BF4-701E-4F04-AAF2-B303CB4DBFE3}" destId="{7C67CA2E-1B33-4CE6-BB8C-AE4EF1F705B4}" srcOrd="4" destOrd="0" presId="urn:microsoft.com/office/officeart/2005/8/layout/cycle4"/>
    <dgm:cxn modelId="{65AE645E-B2B3-4D17-956D-5DE629279A22}" type="presParOf" srcId="{CFA03474-2C6C-4AA3-82D2-2B6C65C816D5}" destId="{F5315D18-6958-4A32-B5B3-29C24BFA3BB1}" srcOrd="1" destOrd="0" presId="urn:microsoft.com/office/officeart/2005/8/layout/cycle4"/>
    <dgm:cxn modelId="{23C98CED-CD2A-4A8B-9E4B-53D766334570}" type="presParOf" srcId="{F5315D18-6958-4A32-B5B3-29C24BFA3BB1}" destId="{CB733223-E1B3-43C1-B844-B55B9075F609}" srcOrd="0" destOrd="0" presId="urn:microsoft.com/office/officeart/2005/8/layout/cycle4"/>
    <dgm:cxn modelId="{7E4C7965-0F31-45D6-B1F7-1FF55415189F}" type="presParOf" srcId="{F5315D18-6958-4A32-B5B3-29C24BFA3BB1}" destId="{76A8006D-EA28-4B6C-BB76-0FA4B0F902E7}" srcOrd="1" destOrd="0" presId="urn:microsoft.com/office/officeart/2005/8/layout/cycle4"/>
    <dgm:cxn modelId="{B9C8AF64-05AC-438D-B1AF-30F07FF63809}" type="presParOf" srcId="{F5315D18-6958-4A32-B5B3-29C24BFA3BB1}" destId="{D08CD5BB-0DE2-4FE7-ADA8-EB07E15B58C9}" srcOrd="2" destOrd="0" presId="urn:microsoft.com/office/officeart/2005/8/layout/cycle4"/>
    <dgm:cxn modelId="{634616D8-43CE-4B9A-8277-39D2A434706F}" type="presParOf" srcId="{F5315D18-6958-4A32-B5B3-29C24BFA3BB1}" destId="{0A1B66B9-A182-4EAF-ACF4-EEF0ECC29964}" srcOrd="3" destOrd="0" presId="urn:microsoft.com/office/officeart/2005/8/layout/cycle4"/>
    <dgm:cxn modelId="{61571236-FF19-446F-BA48-20DF01444A26}" type="presParOf" srcId="{F5315D18-6958-4A32-B5B3-29C24BFA3BB1}" destId="{BEE92F11-A848-41A5-9F02-77E3ADC8BEE5}" srcOrd="4" destOrd="0" presId="urn:microsoft.com/office/officeart/2005/8/layout/cycle4"/>
    <dgm:cxn modelId="{F9AEA897-F04E-4AA5-B213-F281662E7F65}" type="presParOf" srcId="{CFA03474-2C6C-4AA3-82D2-2B6C65C816D5}" destId="{6F39E755-7530-4E4A-89C4-8BA4EE9521F5}" srcOrd="2" destOrd="0" presId="urn:microsoft.com/office/officeart/2005/8/layout/cycle4"/>
    <dgm:cxn modelId="{16B4499E-7E8C-4D46-A244-CB94B5534783}" type="presParOf" srcId="{CFA03474-2C6C-4AA3-82D2-2B6C65C816D5}" destId="{795B956C-650D-4F52-AC09-C6037D3117F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90FFE4-C988-489B-85F2-5704256385CB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49EA763-ECA0-4AA2-994F-5FF7B3D2E395}">
      <dgm:prSet custT="1"/>
      <dgm:spPr/>
      <dgm:t>
        <a:bodyPr/>
        <a:lstStyle/>
        <a:p>
          <a:r>
            <a:rPr lang="it-IT" sz="1400" dirty="0"/>
            <a:t>Internaționalizarea afacerii și consolidarea pe piața internă</a:t>
          </a:r>
          <a:endParaRPr lang="en-US" sz="1400" dirty="0"/>
        </a:p>
      </dgm:t>
    </dgm:pt>
    <dgm:pt modelId="{A6BD8C0E-8659-4A9B-9CA4-F217FF1B4145}" type="parTrans" cxnId="{5FC865DA-20F2-4902-9634-991A069FB2B9}">
      <dgm:prSet/>
      <dgm:spPr/>
      <dgm:t>
        <a:bodyPr/>
        <a:lstStyle/>
        <a:p>
          <a:endParaRPr lang="en-US"/>
        </a:p>
      </dgm:t>
    </dgm:pt>
    <dgm:pt modelId="{63881959-A71D-4CCA-A365-44631E9640A6}" type="sibTrans" cxnId="{5FC865DA-20F2-4902-9634-991A069FB2B9}">
      <dgm:prSet/>
      <dgm:spPr/>
      <dgm:t>
        <a:bodyPr/>
        <a:lstStyle/>
        <a:p>
          <a:endParaRPr lang="en-US"/>
        </a:p>
      </dgm:t>
    </dgm:pt>
    <dgm:pt modelId="{DDC56F53-DD4F-4D6D-81E6-CEB146920FFA}">
      <dgm:prSet/>
      <dgm:spPr/>
      <dgm:t>
        <a:bodyPr/>
        <a:lstStyle/>
        <a:p>
          <a:r>
            <a:rPr lang="en-US" dirty="0" err="1"/>
            <a:t>Adaptarea</a:t>
          </a:r>
          <a:r>
            <a:rPr lang="en-US" dirty="0"/>
            <a:t> </a:t>
          </a:r>
          <a:r>
            <a:rPr lang="en-US" dirty="0" err="1"/>
            <a:t>strategică</a:t>
          </a:r>
          <a:r>
            <a:rPr lang="en-US" dirty="0"/>
            <a:t> a </a:t>
          </a:r>
          <a:r>
            <a:rPr lang="en-US" dirty="0" err="1"/>
            <a:t>portofoliului</a:t>
          </a:r>
          <a:endParaRPr lang="en-US" dirty="0"/>
        </a:p>
      </dgm:t>
    </dgm:pt>
    <dgm:pt modelId="{EA673850-85F4-43AA-9094-01542190D02A}" type="parTrans" cxnId="{EBE47944-C527-4495-9EAF-9C71D92D9BF5}">
      <dgm:prSet/>
      <dgm:spPr/>
      <dgm:t>
        <a:bodyPr/>
        <a:lstStyle/>
        <a:p>
          <a:endParaRPr lang="en-US"/>
        </a:p>
      </dgm:t>
    </dgm:pt>
    <dgm:pt modelId="{6B5206C2-2185-47D4-91EF-454BA3A1864D}" type="sibTrans" cxnId="{EBE47944-C527-4495-9EAF-9C71D92D9BF5}">
      <dgm:prSet/>
      <dgm:spPr/>
      <dgm:t>
        <a:bodyPr/>
        <a:lstStyle/>
        <a:p>
          <a:endParaRPr lang="en-US"/>
        </a:p>
      </dgm:t>
    </dgm:pt>
    <dgm:pt modelId="{921248DE-333C-40E2-8783-D08158B95AB0}">
      <dgm:prSet/>
      <dgm:spPr/>
      <dgm:t>
        <a:bodyPr/>
        <a:lstStyle/>
        <a:p>
          <a:r>
            <a:rPr lang="en-US" dirty="0" err="1"/>
            <a:t>Investițiile</a:t>
          </a:r>
          <a:r>
            <a:rPr lang="en-US" dirty="0"/>
            <a:t> - </a:t>
          </a:r>
          <a:r>
            <a:rPr lang="en-US" dirty="0" err="1"/>
            <a:t>garanția</a:t>
          </a:r>
          <a:r>
            <a:rPr lang="en-US" dirty="0"/>
            <a:t> </a:t>
          </a:r>
          <a:r>
            <a:rPr lang="en-US" dirty="0" err="1"/>
            <a:t>viitorului</a:t>
          </a:r>
          <a:endParaRPr lang="en-US" dirty="0"/>
        </a:p>
      </dgm:t>
    </dgm:pt>
    <dgm:pt modelId="{CD123B4B-1416-4CC8-86C8-F03225801472}" type="parTrans" cxnId="{9C3A54D7-0366-4C27-B489-3992E7D6239E}">
      <dgm:prSet/>
      <dgm:spPr/>
      <dgm:t>
        <a:bodyPr/>
        <a:lstStyle/>
        <a:p>
          <a:endParaRPr lang="en-US"/>
        </a:p>
      </dgm:t>
    </dgm:pt>
    <dgm:pt modelId="{951352E9-5702-4DF6-8EE0-A65F5F5DE6C7}" type="sibTrans" cxnId="{9C3A54D7-0366-4C27-B489-3992E7D6239E}">
      <dgm:prSet/>
      <dgm:spPr/>
      <dgm:t>
        <a:bodyPr/>
        <a:lstStyle/>
        <a:p>
          <a:endParaRPr lang="en-US"/>
        </a:p>
      </dgm:t>
    </dgm:pt>
    <dgm:pt modelId="{B95D0387-EA76-45C3-988A-1320631AE7EF}">
      <dgm:prSet/>
      <dgm:spPr/>
      <dgm:t>
        <a:bodyPr/>
        <a:lstStyle/>
        <a:p>
          <a:r>
            <a:rPr lang="it-IT"/>
            <a:t>Adaptarea resursei umane la direcțiile strategice</a:t>
          </a:r>
          <a:endParaRPr lang="en-US"/>
        </a:p>
      </dgm:t>
    </dgm:pt>
    <dgm:pt modelId="{DD72142F-5C0F-45C6-9C86-C240AAA3EB7C}" type="parTrans" cxnId="{FD02D667-D705-40C6-AC6A-C852C55BE332}">
      <dgm:prSet/>
      <dgm:spPr/>
      <dgm:t>
        <a:bodyPr/>
        <a:lstStyle/>
        <a:p>
          <a:endParaRPr lang="en-US"/>
        </a:p>
      </dgm:t>
    </dgm:pt>
    <dgm:pt modelId="{998CA72D-997B-453B-AF87-B2958B3DD8BF}" type="sibTrans" cxnId="{FD02D667-D705-40C6-AC6A-C852C55BE332}">
      <dgm:prSet/>
      <dgm:spPr/>
      <dgm:t>
        <a:bodyPr/>
        <a:lstStyle/>
        <a:p>
          <a:endParaRPr lang="en-US"/>
        </a:p>
      </dgm:t>
    </dgm:pt>
    <dgm:pt modelId="{BFF90545-08B8-4BEB-949E-6DD6283B18B3}">
      <dgm:prSet/>
      <dgm:spPr/>
      <dgm:t>
        <a:bodyPr/>
        <a:lstStyle/>
        <a:p>
          <a:r>
            <a:rPr lang="en-US"/>
            <a:t>Managementul integrat al calității</a:t>
          </a:r>
        </a:p>
      </dgm:t>
    </dgm:pt>
    <dgm:pt modelId="{CA5B9FDE-8FB5-47B5-AAE5-F73FEBD4E645}" type="parTrans" cxnId="{EB932918-CF28-42BA-8E70-574ABCB44813}">
      <dgm:prSet/>
      <dgm:spPr/>
      <dgm:t>
        <a:bodyPr/>
        <a:lstStyle/>
        <a:p>
          <a:endParaRPr lang="en-US"/>
        </a:p>
      </dgm:t>
    </dgm:pt>
    <dgm:pt modelId="{516ADAA9-7A9A-4757-BBA2-531E9B400091}" type="sibTrans" cxnId="{EB932918-CF28-42BA-8E70-574ABCB44813}">
      <dgm:prSet/>
      <dgm:spPr/>
      <dgm:t>
        <a:bodyPr/>
        <a:lstStyle/>
        <a:p>
          <a:endParaRPr lang="en-US"/>
        </a:p>
      </dgm:t>
    </dgm:pt>
    <dgm:pt modelId="{7FCBD1CD-8445-4D2E-9F80-CED6AA0C2CF1}" type="pres">
      <dgm:prSet presAssocID="{9090FFE4-C988-489B-85F2-5704256385CB}" presName="Name0" presStyleCnt="0">
        <dgm:presLayoutVars>
          <dgm:dir/>
          <dgm:resizeHandles val="exact"/>
        </dgm:presLayoutVars>
      </dgm:prSet>
      <dgm:spPr/>
    </dgm:pt>
    <dgm:pt modelId="{55DB5A15-3341-49A9-BF94-CDA6666A8779}" type="pres">
      <dgm:prSet presAssocID="{C49EA763-ECA0-4AA2-994F-5FF7B3D2E395}" presName="node" presStyleLbl="node1" presStyleIdx="0" presStyleCnt="5">
        <dgm:presLayoutVars>
          <dgm:bulletEnabled val="1"/>
        </dgm:presLayoutVars>
      </dgm:prSet>
      <dgm:spPr/>
    </dgm:pt>
    <dgm:pt modelId="{2576A118-E216-4364-A4CF-BC90907C056A}" type="pres">
      <dgm:prSet presAssocID="{63881959-A71D-4CCA-A365-44631E9640A6}" presName="sibTrans" presStyleCnt="0"/>
      <dgm:spPr/>
    </dgm:pt>
    <dgm:pt modelId="{3A896B6D-CB10-4F19-8722-2F315305D1F8}" type="pres">
      <dgm:prSet presAssocID="{DDC56F53-DD4F-4D6D-81E6-CEB146920FFA}" presName="node" presStyleLbl="node1" presStyleIdx="1" presStyleCnt="5">
        <dgm:presLayoutVars>
          <dgm:bulletEnabled val="1"/>
        </dgm:presLayoutVars>
      </dgm:prSet>
      <dgm:spPr/>
    </dgm:pt>
    <dgm:pt modelId="{D19074B0-9DD2-42F3-92B8-8D60A7B4DE24}" type="pres">
      <dgm:prSet presAssocID="{6B5206C2-2185-47D4-91EF-454BA3A1864D}" presName="sibTrans" presStyleCnt="0"/>
      <dgm:spPr/>
    </dgm:pt>
    <dgm:pt modelId="{F687BAC6-0B62-4643-95A2-D41107CE5FC3}" type="pres">
      <dgm:prSet presAssocID="{921248DE-333C-40E2-8783-D08158B95AB0}" presName="node" presStyleLbl="node1" presStyleIdx="2" presStyleCnt="5">
        <dgm:presLayoutVars>
          <dgm:bulletEnabled val="1"/>
        </dgm:presLayoutVars>
      </dgm:prSet>
      <dgm:spPr/>
    </dgm:pt>
    <dgm:pt modelId="{0CC11800-2E1E-49B5-9249-4098B670B0F4}" type="pres">
      <dgm:prSet presAssocID="{951352E9-5702-4DF6-8EE0-A65F5F5DE6C7}" presName="sibTrans" presStyleCnt="0"/>
      <dgm:spPr/>
    </dgm:pt>
    <dgm:pt modelId="{49D43B7C-E000-4418-8354-9C57D0BE68AD}" type="pres">
      <dgm:prSet presAssocID="{B95D0387-EA76-45C3-988A-1320631AE7EF}" presName="node" presStyleLbl="node1" presStyleIdx="3" presStyleCnt="5">
        <dgm:presLayoutVars>
          <dgm:bulletEnabled val="1"/>
        </dgm:presLayoutVars>
      </dgm:prSet>
      <dgm:spPr/>
    </dgm:pt>
    <dgm:pt modelId="{EE33E919-FB6E-4B50-8ADD-7068CD935029}" type="pres">
      <dgm:prSet presAssocID="{998CA72D-997B-453B-AF87-B2958B3DD8BF}" presName="sibTrans" presStyleCnt="0"/>
      <dgm:spPr/>
    </dgm:pt>
    <dgm:pt modelId="{76DED5A8-43FC-4BB3-90EF-6461606273CC}" type="pres">
      <dgm:prSet presAssocID="{BFF90545-08B8-4BEB-949E-6DD6283B18B3}" presName="node" presStyleLbl="node1" presStyleIdx="4" presStyleCnt="5">
        <dgm:presLayoutVars>
          <dgm:bulletEnabled val="1"/>
        </dgm:presLayoutVars>
      </dgm:prSet>
      <dgm:spPr/>
    </dgm:pt>
  </dgm:ptLst>
  <dgm:cxnLst>
    <dgm:cxn modelId="{F2FB150F-BBE7-41C2-B43D-62AAA31C5ED5}" type="presOf" srcId="{9090FFE4-C988-489B-85F2-5704256385CB}" destId="{7FCBD1CD-8445-4D2E-9F80-CED6AA0C2CF1}" srcOrd="0" destOrd="0" presId="urn:microsoft.com/office/officeart/2005/8/layout/hList6"/>
    <dgm:cxn modelId="{EB932918-CF28-42BA-8E70-574ABCB44813}" srcId="{9090FFE4-C988-489B-85F2-5704256385CB}" destId="{BFF90545-08B8-4BEB-949E-6DD6283B18B3}" srcOrd="4" destOrd="0" parTransId="{CA5B9FDE-8FB5-47B5-AAE5-F73FEBD4E645}" sibTransId="{516ADAA9-7A9A-4757-BBA2-531E9B400091}"/>
    <dgm:cxn modelId="{31A68220-E210-42B6-8153-2CF6FD908821}" type="presOf" srcId="{DDC56F53-DD4F-4D6D-81E6-CEB146920FFA}" destId="{3A896B6D-CB10-4F19-8722-2F315305D1F8}" srcOrd="0" destOrd="0" presId="urn:microsoft.com/office/officeart/2005/8/layout/hList6"/>
    <dgm:cxn modelId="{AB14533C-16D6-49CA-B3C4-4FBD847E79BC}" type="presOf" srcId="{C49EA763-ECA0-4AA2-994F-5FF7B3D2E395}" destId="{55DB5A15-3341-49A9-BF94-CDA6666A8779}" srcOrd="0" destOrd="0" presId="urn:microsoft.com/office/officeart/2005/8/layout/hList6"/>
    <dgm:cxn modelId="{EBE47944-C527-4495-9EAF-9C71D92D9BF5}" srcId="{9090FFE4-C988-489B-85F2-5704256385CB}" destId="{DDC56F53-DD4F-4D6D-81E6-CEB146920FFA}" srcOrd="1" destOrd="0" parTransId="{EA673850-85F4-43AA-9094-01542190D02A}" sibTransId="{6B5206C2-2185-47D4-91EF-454BA3A1864D}"/>
    <dgm:cxn modelId="{FD02D667-D705-40C6-AC6A-C852C55BE332}" srcId="{9090FFE4-C988-489B-85F2-5704256385CB}" destId="{B95D0387-EA76-45C3-988A-1320631AE7EF}" srcOrd="3" destOrd="0" parTransId="{DD72142F-5C0F-45C6-9C86-C240AAA3EB7C}" sibTransId="{998CA72D-997B-453B-AF87-B2958B3DD8BF}"/>
    <dgm:cxn modelId="{6C2B5E98-7BAC-4EB1-89FF-E7126BB81010}" type="presOf" srcId="{921248DE-333C-40E2-8783-D08158B95AB0}" destId="{F687BAC6-0B62-4643-95A2-D41107CE5FC3}" srcOrd="0" destOrd="0" presId="urn:microsoft.com/office/officeart/2005/8/layout/hList6"/>
    <dgm:cxn modelId="{8A1B98C7-7ED9-4549-AC4F-93CCF7B96C00}" type="presOf" srcId="{B95D0387-EA76-45C3-988A-1320631AE7EF}" destId="{49D43B7C-E000-4418-8354-9C57D0BE68AD}" srcOrd="0" destOrd="0" presId="urn:microsoft.com/office/officeart/2005/8/layout/hList6"/>
    <dgm:cxn modelId="{9C3A54D7-0366-4C27-B489-3992E7D6239E}" srcId="{9090FFE4-C988-489B-85F2-5704256385CB}" destId="{921248DE-333C-40E2-8783-D08158B95AB0}" srcOrd="2" destOrd="0" parTransId="{CD123B4B-1416-4CC8-86C8-F03225801472}" sibTransId="{951352E9-5702-4DF6-8EE0-A65F5F5DE6C7}"/>
    <dgm:cxn modelId="{3117F8D7-207F-47A8-BE19-5F23BE607DE4}" type="presOf" srcId="{BFF90545-08B8-4BEB-949E-6DD6283B18B3}" destId="{76DED5A8-43FC-4BB3-90EF-6461606273CC}" srcOrd="0" destOrd="0" presId="urn:microsoft.com/office/officeart/2005/8/layout/hList6"/>
    <dgm:cxn modelId="{5FC865DA-20F2-4902-9634-991A069FB2B9}" srcId="{9090FFE4-C988-489B-85F2-5704256385CB}" destId="{C49EA763-ECA0-4AA2-994F-5FF7B3D2E395}" srcOrd="0" destOrd="0" parTransId="{A6BD8C0E-8659-4A9B-9CA4-F217FF1B4145}" sibTransId="{63881959-A71D-4CCA-A365-44631E9640A6}"/>
    <dgm:cxn modelId="{1528F82B-3D49-4F33-9181-8B01658022F3}" type="presParOf" srcId="{7FCBD1CD-8445-4D2E-9F80-CED6AA0C2CF1}" destId="{55DB5A15-3341-49A9-BF94-CDA6666A8779}" srcOrd="0" destOrd="0" presId="urn:microsoft.com/office/officeart/2005/8/layout/hList6"/>
    <dgm:cxn modelId="{DDC728F0-4C43-4DCB-9F4B-606C8DE2EEB5}" type="presParOf" srcId="{7FCBD1CD-8445-4D2E-9F80-CED6AA0C2CF1}" destId="{2576A118-E216-4364-A4CF-BC90907C056A}" srcOrd="1" destOrd="0" presId="urn:microsoft.com/office/officeart/2005/8/layout/hList6"/>
    <dgm:cxn modelId="{EE512156-1E1C-4492-A019-560C7110E4DE}" type="presParOf" srcId="{7FCBD1CD-8445-4D2E-9F80-CED6AA0C2CF1}" destId="{3A896B6D-CB10-4F19-8722-2F315305D1F8}" srcOrd="2" destOrd="0" presId="urn:microsoft.com/office/officeart/2005/8/layout/hList6"/>
    <dgm:cxn modelId="{FC9685A6-F011-4EBC-A0F5-8876C812F464}" type="presParOf" srcId="{7FCBD1CD-8445-4D2E-9F80-CED6AA0C2CF1}" destId="{D19074B0-9DD2-42F3-92B8-8D60A7B4DE24}" srcOrd="3" destOrd="0" presId="urn:microsoft.com/office/officeart/2005/8/layout/hList6"/>
    <dgm:cxn modelId="{78E028AC-4AD0-4D9E-91E6-CEBE9E16004C}" type="presParOf" srcId="{7FCBD1CD-8445-4D2E-9F80-CED6AA0C2CF1}" destId="{F687BAC6-0B62-4643-95A2-D41107CE5FC3}" srcOrd="4" destOrd="0" presId="urn:microsoft.com/office/officeart/2005/8/layout/hList6"/>
    <dgm:cxn modelId="{23BEAC6E-EBD7-4545-917E-D38DE98DC6C6}" type="presParOf" srcId="{7FCBD1CD-8445-4D2E-9F80-CED6AA0C2CF1}" destId="{0CC11800-2E1E-49B5-9249-4098B670B0F4}" srcOrd="5" destOrd="0" presId="urn:microsoft.com/office/officeart/2005/8/layout/hList6"/>
    <dgm:cxn modelId="{D91E4FB4-EB5A-411C-ABF5-6E017788B221}" type="presParOf" srcId="{7FCBD1CD-8445-4D2E-9F80-CED6AA0C2CF1}" destId="{49D43B7C-E000-4418-8354-9C57D0BE68AD}" srcOrd="6" destOrd="0" presId="urn:microsoft.com/office/officeart/2005/8/layout/hList6"/>
    <dgm:cxn modelId="{A180C2A6-E98B-4D8B-A00D-64BB08ECE73D}" type="presParOf" srcId="{7FCBD1CD-8445-4D2E-9F80-CED6AA0C2CF1}" destId="{EE33E919-FB6E-4B50-8ADD-7068CD935029}" srcOrd="7" destOrd="0" presId="urn:microsoft.com/office/officeart/2005/8/layout/hList6"/>
    <dgm:cxn modelId="{0B057756-53F1-413A-80CA-359EA949755D}" type="presParOf" srcId="{7FCBD1CD-8445-4D2E-9F80-CED6AA0C2CF1}" destId="{76DED5A8-43FC-4BB3-90EF-6461606273CC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CF1A7B-F6F8-45E4-AB1D-830D48076CA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A74ABA4-2330-4DA3-951A-59AAF5BA5AD3}">
      <dgm:prSet custT="1"/>
      <dgm:spPr/>
      <dgm:t>
        <a:bodyPr/>
        <a:lstStyle/>
        <a:p>
          <a:r>
            <a:rPr lang="en-US" sz="1800" dirty="0" err="1">
              <a:latin typeface="+mn-lt"/>
            </a:rPr>
            <a:t>Nistatină</a:t>
          </a:r>
          <a:r>
            <a:rPr lang="en-US" sz="1800" dirty="0">
              <a:latin typeface="+mn-lt"/>
            </a:rPr>
            <a:t> </a:t>
          </a:r>
          <a:r>
            <a:rPr lang="en-US" sz="1800" dirty="0" err="1">
              <a:latin typeface="+mn-lt"/>
            </a:rPr>
            <a:t>substanta</a:t>
          </a:r>
          <a:r>
            <a:rPr lang="en-US" sz="1800" dirty="0">
              <a:latin typeface="+mn-lt"/>
            </a:rPr>
            <a:t> </a:t>
          </a:r>
          <a:r>
            <a:rPr lang="en-US" sz="1800" dirty="0" err="1">
              <a:latin typeface="+mn-lt"/>
            </a:rPr>
            <a:t>activa</a:t>
          </a:r>
          <a:r>
            <a:rPr lang="en-US" sz="1800" dirty="0">
              <a:latin typeface="+mn-lt"/>
            </a:rPr>
            <a:t>- </a:t>
          </a:r>
          <a:r>
            <a:rPr lang="ro-RO" sz="1800" dirty="0">
              <a:latin typeface="+mn-lt"/>
            </a:rPr>
            <a:t>consolidarea poziției de </a:t>
          </a:r>
          <a:r>
            <a:rPr lang="en-US" sz="1800" dirty="0" err="1">
              <a:latin typeface="+mn-lt"/>
            </a:rPr>
            <a:t>lider</a:t>
          </a:r>
          <a:r>
            <a:rPr lang="en-US" sz="1800" dirty="0">
              <a:latin typeface="+mn-lt"/>
            </a:rPr>
            <a:t> Mondial</a:t>
          </a:r>
        </a:p>
        <a:p>
          <a:endParaRPr lang="en-US" sz="1800" dirty="0">
            <a:latin typeface="+mn-lt"/>
          </a:endParaRPr>
        </a:p>
        <a:p>
          <a:endParaRPr lang="en-US" sz="1800" dirty="0">
            <a:latin typeface="+mn-lt"/>
          </a:endParaRPr>
        </a:p>
      </dgm:t>
    </dgm:pt>
    <dgm:pt modelId="{F8E9104F-1537-437C-A523-7300BC82E0B0}" type="parTrans" cxnId="{DC05917A-2EBF-4CE4-93E8-0EA6483C7BC0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A83B1AD6-C316-4A6F-95CB-9C5FD0D925BA}" type="sibTrans" cxnId="{DC05917A-2EBF-4CE4-93E8-0EA6483C7BC0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44471200-3577-4315-B523-1832A93C66FB}">
      <dgm:prSet custT="1"/>
      <dgm:spPr/>
      <dgm:t>
        <a:bodyPr/>
        <a:lstStyle/>
        <a:p>
          <a:r>
            <a:rPr lang="en-US" sz="1800" dirty="0" err="1">
              <a:latin typeface="+mn-lt"/>
            </a:rPr>
            <a:t>Creșterea</a:t>
          </a:r>
          <a:r>
            <a:rPr lang="en-US" sz="1800" dirty="0">
              <a:latin typeface="+mn-lt"/>
            </a:rPr>
            <a:t> </a:t>
          </a:r>
          <a:r>
            <a:rPr lang="en-US" sz="1800" dirty="0" err="1">
              <a:latin typeface="+mn-lt"/>
            </a:rPr>
            <a:t>vânzărilor</a:t>
          </a:r>
          <a:r>
            <a:rPr lang="en-US" sz="1800" dirty="0">
              <a:latin typeface="+mn-lt"/>
            </a:rPr>
            <a:t> de </a:t>
          </a:r>
          <a:r>
            <a:rPr lang="en-US" sz="1800" dirty="0" err="1">
              <a:latin typeface="+mn-lt"/>
            </a:rPr>
            <a:t>produse</a:t>
          </a:r>
          <a:r>
            <a:rPr lang="en-US" sz="1800" dirty="0">
              <a:latin typeface="+mn-lt"/>
            </a:rPr>
            <a:t> </a:t>
          </a:r>
          <a:r>
            <a:rPr lang="en-US" sz="1800" dirty="0" err="1">
              <a:latin typeface="+mn-lt"/>
            </a:rPr>
            <a:t>atat</a:t>
          </a:r>
          <a:r>
            <a:rPr lang="en-US" sz="1800" dirty="0">
              <a:latin typeface="+mn-lt"/>
            </a:rPr>
            <a:t> in </a:t>
          </a:r>
          <a:r>
            <a:rPr lang="en-US" sz="1800" dirty="0" err="1">
              <a:latin typeface="+mn-lt"/>
            </a:rPr>
            <a:t>Teritoriile</a:t>
          </a:r>
          <a:r>
            <a:rPr lang="en-US" sz="1800" dirty="0">
              <a:latin typeface="+mn-lt"/>
            </a:rPr>
            <a:t> </a:t>
          </a:r>
          <a:r>
            <a:rPr lang="en-US" sz="1800" dirty="0" err="1">
              <a:latin typeface="+mn-lt"/>
            </a:rPr>
            <a:t>Antibiotice</a:t>
          </a:r>
          <a:r>
            <a:rPr lang="en-US" sz="1800" dirty="0">
              <a:latin typeface="+mn-lt"/>
            </a:rPr>
            <a:t> cat </a:t>
          </a:r>
          <a:r>
            <a:rPr lang="en-US" sz="1800" dirty="0" err="1">
              <a:latin typeface="+mn-lt"/>
            </a:rPr>
            <a:t>si</a:t>
          </a:r>
          <a:r>
            <a:rPr lang="en-US" sz="1800" dirty="0">
              <a:latin typeface="+mn-lt"/>
            </a:rPr>
            <a:t> in </a:t>
          </a:r>
          <a:r>
            <a:rPr lang="en-US" sz="1800" dirty="0" err="1">
              <a:latin typeface="+mn-lt"/>
            </a:rPr>
            <a:t>Teritoriile</a:t>
          </a:r>
          <a:r>
            <a:rPr lang="en-US" sz="1800" dirty="0">
              <a:latin typeface="+mn-lt"/>
            </a:rPr>
            <a:t> </a:t>
          </a:r>
          <a:r>
            <a:rPr lang="en-US" sz="1800" dirty="0" err="1">
              <a:latin typeface="+mn-lt"/>
            </a:rPr>
            <a:t>Asimilate</a:t>
          </a:r>
          <a:endParaRPr lang="en-US" sz="1800" dirty="0">
            <a:latin typeface="+mn-lt"/>
          </a:endParaRPr>
        </a:p>
        <a:p>
          <a:endParaRPr lang="en-US" sz="1800" dirty="0">
            <a:latin typeface="+mn-lt"/>
          </a:endParaRPr>
        </a:p>
      </dgm:t>
    </dgm:pt>
    <dgm:pt modelId="{8534B76F-595B-4568-BCD5-B83CE93F6127}" type="parTrans" cxnId="{2156C293-07EB-4C40-939E-EDCF90F5E2CE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11811A87-D6D6-45DF-AD77-8F58FE10A635}" type="sibTrans" cxnId="{2156C293-07EB-4C40-939E-EDCF90F5E2CE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85F5D022-1989-430D-8F1D-033B13498766}">
      <dgm:prSet custT="1"/>
      <dgm:spPr/>
      <dgm:t>
        <a:bodyPr/>
        <a:lstStyle/>
        <a:p>
          <a:r>
            <a:rPr lang="ro-RO" sz="1800" dirty="0">
              <a:latin typeface="+mn-lt"/>
            </a:rPr>
            <a:t>Expansiune teritorială prin dezvoltare portofoliu și accesare de noi piețe</a:t>
          </a:r>
          <a:endParaRPr lang="en-US" sz="1800" dirty="0">
            <a:latin typeface="+mn-lt"/>
          </a:endParaRPr>
        </a:p>
      </dgm:t>
    </dgm:pt>
    <dgm:pt modelId="{0AC0172B-555D-4384-A1AF-090DBEFF4F9B}" type="parTrans" cxnId="{3A4FD411-CBCC-4600-ADC1-721C302488B8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1718964A-F83C-4ED5-A712-D20B65466700}" type="sibTrans" cxnId="{3A4FD411-CBCC-4600-ADC1-721C302488B8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B775F00B-3E31-4125-8B56-3BC2E2BBBBBE}" type="pres">
      <dgm:prSet presAssocID="{BECF1A7B-F6F8-45E4-AB1D-830D48076CA8}" presName="vert0" presStyleCnt="0">
        <dgm:presLayoutVars>
          <dgm:dir/>
          <dgm:animOne val="branch"/>
          <dgm:animLvl val="lvl"/>
        </dgm:presLayoutVars>
      </dgm:prSet>
      <dgm:spPr/>
    </dgm:pt>
    <dgm:pt modelId="{F73C909A-20D6-4762-A8EE-CB10E3546436}" type="pres">
      <dgm:prSet presAssocID="{4A74ABA4-2330-4DA3-951A-59AAF5BA5AD3}" presName="thickLine" presStyleLbl="alignNode1" presStyleIdx="0" presStyleCnt="3"/>
      <dgm:spPr/>
    </dgm:pt>
    <dgm:pt modelId="{9C6B6370-1255-4120-B7BD-0D83BEFDAAF7}" type="pres">
      <dgm:prSet presAssocID="{4A74ABA4-2330-4DA3-951A-59AAF5BA5AD3}" presName="horz1" presStyleCnt="0"/>
      <dgm:spPr/>
    </dgm:pt>
    <dgm:pt modelId="{301D1AED-F41C-49B1-A388-F113E11042E4}" type="pres">
      <dgm:prSet presAssocID="{4A74ABA4-2330-4DA3-951A-59AAF5BA5AD3}" presName="tx1" presStyleLbl="revTx" presStyleIdx="0" presStyleCnt="3" custScaleY="67107" custLinFactNeighborX="123" custLinFactNeighborY="-21418"/>
      <dgm:spPr/>
    </dgm:pt>
    <dgm:pt modelId="{E58B2129-AABE-408B-A571-C64D328CA213}" type="pres">
      <dgm:prSet presAssocID="{4A74ABA4-2330-4DA3-951A-59AAF5BA5AD3}" presName="vert1" presStyleCnt="0"/>
      <dgm:spPr/>
    </dgm:pt>
    <dgm:pt modelId="{75D5B911-110F-4C67-A2F8-0DF749515DB7}" type="pres">
      <dgm:prSet presAssocID="{44471200-3577-4315-B523-1832A93C66FB}" presName="thickLine" presStyleLbl="alignNode1" presStyleIdx="1" presStyleCnt="3"/>
      <dgm:spPr/>
    </dgm:pt>
    <dgm:pt modelId="{6EC4C169-A8DA-4BE7-8D93-2546B6616610}" type="pres">
      <dgm:prSet presAssocID="{44471200-3577-4315-B523-1832A93C66FB}" presName="horz1" presStyleCnt="0"/>
      <dgm:spPr/>
    </dgm:pt>
    <dgm:pt modelId="{CE35BD3B-4ECE-4F1B-B2E0-AA66C0CC5C25}" type="pres">
      <dgm:prSet presAssocID="{44471200-3577-4315-B523-1832A93C66FB}" presName="tx1" presStyleLbl="revTx" presStyleIdx="1" presStyleCnt="3" custLinFactNeighborX="-154" custLinFactNeighborY="-1540"/>
      <dgm:spPr/>
    </dgm:pt>
    <dgm:pt modelId="{10A1B9EB-0E5F-4F03-9E7C-1138E7BA7D89}" type="pres">
      <dgm:prSet presAssocID="{44471200-3577-4315-B523-1832A93C66FB}" presName="vert1" presStyleCnt="0"/>
      <dgm:spPr/>
    </dgm:pt>
    <dgm:pt modelId="{F4905C74-CEF9-4AE0-A2D9-1C4A216CC5CD}" type="pres">
      <dgm:prSet presAssocID="{85F5D022-1989-430D-8F1D-033B13498766}" presName="thickLine" presStyleLbl="alignNode1" presStyleIdx="2" presStyleCnt="3"/>
      <dgm:spPr/>
    </dgm:pt>
    <dgm:pt modelId="{F81BAB76-8D56-4D1A-A34B-CFD93900A32F}" type="pres">
      <dgm:prSet presAssocID="{85F5D022-1989-430D-8F1D-033B13498766}" presName="horz1" presStyleCnt="0"/>
      <dgm:spPr/>
    </dgm:pt>
    <dgm:pt modelId="{9C1E3B40-5238-4924-8664-B7FD74249AD5}" type="pres">
      <dgm:prSet presAssocID="{85F5D022-1989-430D-8F1D-033B13498766}" presName="tx1" presStyleLbl="revTx" presStyleIdx="2" presStyleCnt="3"/>
      <dgm:spPr/>
    </dgm:pt>
    <dgm:pt modelId="{72ED23AA-168F-428E-B0F1-FB40030468FA}" type="pres">
      <dgm:prSet presAssocID="{85F5D022-1989-430D-8F1D-033B13498766}" presName="vert1" presStyleCnt="0"/>
      <dgm:spPr/>
    </dgm:pt>
  </dgm:ptLst>
  <dgm:cxnLst>
    <dgm:cxn modelId="{3A4FD411-CBCC-4600-ADC1-721C302488B8}" srcId="{BECF1A7B-F6F8-45E4-AB1D-830D48076CA8}" destId="{85F5D022-1989-430D-8F1D-033B13498766}" srcOrd="2" destOrd="0" parTransId="{0AC0172B-555D-4384-A1AF-090DBEFF4F9B}" sibTransId="{1718964A-F83C-4ED5-A712-D20B65466700}"/>
    <dgm:cxn modelId="{DC05917A-2EBF-4CE4-93E8-0EA6483C7BC0}" srcId="{BECF1A7B-F6F8-45E4-AB1D-830D48076CA8}" destId="{4A74ABA4-2330-4DA3-951A-59AAF5BA5AD3}" srcOrd="0" destOrd="0" parTransId="{F8E9104F-1537-437C-A523-7300BC82E0B0}" sibTransId="{A83B1AD6-C316-4A6F-95CB-9C5FD0D925BA}"/>
    <dgm:cxn modelId="{5106648A-9176-4DB2-AE2B-5BC09D9C1932}" type="presOf" srcId="{85F5D022-1989-430D-8F1D-033B13498766}" destId="{9C1E3B40-5238-4924-8664-B7FD74249AD5}" srcOrd="0" destOrd="0" presId="urn:microsoft.com/office/officeart/2008/layout/LinedList"/>
    <dgm:cxn modelId="{2156C293-07EB-4C40-939E-EDCF90F5E2CE}" srcId="{BECF1A7B-F6F8-45E4-AB1D-830D48076CA8}" destId="{44471200-3577-4315-B523-1832A93C66FB}" srcOrd="1" destOrd="0" parTransId="{8534B76F-595B-4568-BCD5-B83CE93F6127}" sibTransId="{11811A87-D6D6-45DF-AD77-8F58FE10A635}"/>
    <dgm:cxn modelId="{9554ACC0-B517-4296-8B22-AA9E967EACD7}" type="presOf" srcId="{44471200-3577-4315-B523-1832A93C66FB}" destId="{CE35BD3B-4ECE-4F1B-B2E0-AA66C0CC5C25}" srcOrd="0" destOrd="0" presId="urn:microsoft.com/office/officeart/2008/layout/LinedList"/>
    <dgm:cxn modelId="{F7FE77D4-ABE6-4B56-841C-C366680898BE}" type="presOf" srcId="{4A74ABA4-2330-4DA3-951A-59AAF5BA5AD3}" destId="{301D1AED-F41C-49B1-A388-F113E11042E4}" srcOrd="0" destOrd="0" presId="urn:microsoft.com/office/officeart/2008/layout/LinedList"/>
    <dgm:cxn modelId="{B3E96DEA-9034-4567-A720-C91F6674A092}" type="presOf" srcId="{BECF1A7B-F6F8-45E4-AB1D-830D48076CA8}" destId="{B775F00B-3E31-4125-8B56-3BC2E2BBBBBE}" srcOrd="0" destOrd="0" presId="urn:microsoft.com/office/officeart/2008/layout/LinedList"/>
    <dgm:cxn modelId="{285BC2B9-670D-4DD1-882B-7A418BC5E76C}" type="presParOf" srcId="{B775F00B-3E31-4125-8B56-3BC2E2BBBBBE}" destId="{F73C909A-20D6-4762-A8EE-CB10E3546436}" srcOrd="0" destOrd="0" presId="urn:microsoft.com/office/officeart/2008/layout/LinedList"/>
    <dgm:cxn modelId="{D7ED7DE1-6F8D-4566-A6B7-9C5E0E603877}" type="presParOf" srcId="{B775F00B-3E31-4125-8B56-3BC2E2BBBBBE}" destId="{9C6B6370-1255-4120-B7BD-0D83BEFDAAF7}" srcOrd="1" destOrd="0" presId="urn:microsoft.com/office/officeart/2008/layout/LinedList"/>
    <dgm:cxn modelId="{CBD31B2C-A6A9-4D3A-9F10-0C129A528DC4}" type="presParOf" srcId="{9C6B6370-1255-4120-B7BD-0D83BEFDAAF7}" destId="{301D1AED-F41C-49B1-A388-F113E11042E4}" srcOrd="0" destOrd="0" presId="urn:microsoft.com/office/officeart/2008/layout/LinedList"/>
    <dgm:cxn modelId="{F94BB02E-9FEC-4B95-A82C-ACBC9E0ED9D3}" type="presParOf" srcId="{9C6B6370-1255-4120-B7BD-0D83BEFDAAF7}" destId="{E58B2129-AABE-408B-A571-C64D328CA213}" srcOrd="1" destOrd="0" presId="urn:microsoft.com/office/officeart/2008/layout/LinedList"/>
    <dgm:cxn modelId="{F59C1C8B-6760-4FCE-85D7-1B65F4191ABE}" type="presParOf" srcId="{B775F00B-3E31-4125-8B56-3BC2E2BBBBBE}" destId="{75D5B911-110F-4C67-A2F8-0DF749515DB7}" srcOrd="2" destOrd="0" presId="urn:microsoft.com/office/officeart/2008/layout/LinedList"/>
    <dgm:cxn modelId="{7080275E-4958-48F5-A96E-0C32ED655449}" type="presParOf" srcId="{B775F00B-3E31-4125-8B56-3BC2E2BBBBBE}" destId="{6EC4C169-A8DA-4BE7-8D93-2546B6616610}" srcOrd="3" destOrd="0" presId="urn:microsoft.com/office/officeart/2008/layout/LinedList"/>
    <dgm:cxn modelId="{956451D2-6221-4B6B-A867-D827ADB069D8}" type="presParOf" srcId="{6EC4C169-A8DA-4BE7-8D93-2546B6616610}" destId="{CE35BD3B-4ECE-4F1B-B2E0-AA66C0CC5C25}" srcOrd="0" destOrd="0" presId="urn:microsoft.com/office/officeart/2008/layout/LinedList"/>
    <dgm:cxn modelId="{92193806-CAAC-4E5B-8FB5-DEE5451E20C7}" type="presParOf" srcId="{6EC4C169-A8DA-4BE7-8D93-2546B6616610}" destId="{10A1B9EB-0E5F-4F03-9E7C-1138E7BA7D89}" srcOrd="1" destOrd="0" presId="urn:microsoft.com/office/officeart/2008/layout/LinedList"/>
    <dgm:cxn modelId="{601B4C91-2038-4FA1-A206-B1FE8C99C9BC}" type="presParOf" srcId="{B775F00B-3E31-4125-8B56-3BC2E2BBBBBE}" destId="{F4905C74-CEF9-4AE0-A2D9-1C4A216CC5CD}" srcOrd="4" destOrd="0" presId="urn:microsoft.com/office/officeart/2008/layout/LinedList"/>
    <dgm:cxn modelId="{3084856D-1727-4FEF-B69F-8F977E2A59FE}" type="presParOf" srcId="{B775F00B-3E31-4125-8B56-3BC2E2BBBBBE}" destId="{F81BAB76-8D56-4D1A-A34B-CFD93900A32F}" srcOrd="5" destOrd="0" presId="urn:microsoft.com/office/officeart/2008/layout/LinedList"/>
    <dgm:cxn modelId="{87D82850-12EF-4858-BBA6-0BD730E1FBD0}" type="presParOf" srcId="{F81BAB76-8D56-4D1A-A34B-CFD93900A32F}" destId="{9C1E3B40-5238-4924-8664-B7FD74249AD5}" srcOrd="0" destOrd="0" presId="urn:microsoft.com/office/officeart/2008/layout/LinedList"/>
    <dgm:cxn modelId="{966629DF-B44C-4BE9-B088-F0180DA76326}" type="presParOf" srcId="{F81BAB76-8D56-4D1A-A34B-CFD93900A32F}" destId="{72ED23AA-168F-428E-B0F1-FB40030468F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38AC14-6A5B-4DF8-AC79-290C895E49E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D394FDA-77C8-4BE2-B0A4-696F3E212ACE}">
      <dgm:prSet/>
      <dgm:spPr/>
      <dgm:t>
        <a:bodyPr/>
        <a:lstStyle/>
        <a:p>
          <a:r>
            <a:rPr lang="ro-RO" dirty="0"/>
            <a:t>#1</a:t>
          </a:r>
          <a:endParaRPr lang="en-US" dirty="0"/>
        </a:p>
      </dgm:t>
    </dgm:pt>
    <dgm:pt modelId="{0A08FBEA-E8AE-4D47-BAD0-889C3BDEC360}" type="parTrans" cxnId="{8E1F9ABA-FED9-4613-88E1-1AB33E3BF5A1}">
      <dgm:prSet/>
      <dgm:spPr/>
      <dgm:t>
        <a:bodyPr/>
        <a:lstStyle/>
        <a:p>
          <a:endParaRPr lang="en-US"/>
        </a:p>
      </dgm:t>
    </dgm:pt>
    <dgm:pt modelId="{EDE2CA78-80A1-47A2-B2C0-4FA31D5067AA}" type="sibTrans" cxnId="{8E1F9ABA-FED9-4613-88E1-1AB33E3BF5A1}">
      <dgm:prSet/>
      <dgm:spPr/>
      <dgm:t>
        <a:bodyPr/>
        <a:lstStyle/>
        <a:p>
          <a:endParaRPr lang="en-US"/>
        </a:p>
      </dgm:t>
    </dgm:pt>
    <dgm:pt modelId="{B3CE53AC-5F98-4047-A57A-121E1392181E}">
      <dgm:prSet custT="1"/>
      <dgm:spPr/>
      <dgm:t>
        <a:bodyPr/>
        <a:lstStyle/>
        <a:p>
          <a:r>
            <a:rPr lang="en-US" sz="1500" dirty="0" err="1"/>
            <a:t>Consolidarea</a:t>
          </a:r>
          <a:r>
            <a:rPr lang="en-US" sz="1500" dirty="0"/>
            <a:t> </a:t>
          </a:r>
          <a:r>
            <a:rPr lang="en-US" sz="1500" dirty="0" err="1"/>
            <a:t>pozitiei</a:t>
          </a:r>
          <a:r>
            <a:rPr lang="en-US" sz="1500" dirty="0"/>
            <a:t> de </a:t>
          </a:r>
          <a:r>
            <a:rPr lang="en-US" sz="1500" dirty="0" err="1"/>
            <a:t>lider</a:t>
          </a:r>
          <a:r>
            <a:rPr lang="en-US" sz="1500" dirty="0"/>
            <a:t> pe </a:t>
          </a:r>
          <a:r>
            <a:rPr lang="en-US" sz="1500" dirty="0" err="1"/>
            <a:t>segmentul</a:t>
          </a:r>
          <a:r>
            <a:rPr lang="en-US" sz="1500" dirty="0"/>
            <a:t> hospital </a:t>
          </a:r>
          <a:r>
            <a:rPr lang="en-GB" sz="1500" dirty="0" err="1"/>
            <a:t>prin</a:t>
          </a:r>
          <a:r>
            <a:rPr lang="en-GB" sz="1500" dirty="0"/>
            <a:t> </a:t>
          </a:r>
          <a:r>
            <a:rPr lang="en-GB" sz="1500" dirty="0" err="1"/>
            <a:t>adaptarea</a:t>
          </a:r>
          <a:r>
            <a:rPr lang="en-GB" sz="1500" dirty="0"/>
            <a:t> </a:t>
          </a:r>
          <a:r>
            <a:rPr lang="en-GB" sz="1500" dirty="0" err="1"/>
            <a:t>portofoliului</a:t>
          </a:r>
          <a:r>
            <a:rPr lang="en-GB" sz="1500" dirty="0"/>
            <a:t> </a:t>
          </a:r>
          <a:r>
            <a:rPr lang="en-GB" sz="1500" dirty="0" err="1"/>
            <a:t>si</a:t>
          </a:r>
          <a:r>
            <a:rPr lang="en-GB" sz="1500" dirty="0"/>
            <a:t> a </a:t>
          </a:r>
          <a:r>
            <a:rPr lang="en-GB" sz="1500" dirty="0" err="1"/>
            <a:t>politicilor</a:t>
          </a:r>
          <a:r>
            <a:rPr lang="en-GB" sz="1500" dirty="0"/>
            <a:t> </a:t>
          </a:r>
          <a:r>
            <a:rPr lang="en-GB" sz="1500" dirty="0" err="1"/>
            <a:t>comerciale</a:t>
          </a:r>
          <a:r>
            <a:rPr lang="en-GB" sz="1500" dirty="0"/>
            <a:t> </a:t>
          </a:r>
          <a:endParaRPr lang="en-US" sz="1500" dirty="0"/>
        </a:p>
      </dgm:t>
    </dgm:pt>
    <dgm:pt modelId="{3A447350-1F0F-4CE9-AAB5-E1810A986684}" type="parTrans" cxnId="{561929D6-56DC-4568-89AC-29B2F99CBBC6}">
      <dgm:prSet/>
      <dgm:spPr/>
      <dgm:t>
        <a:bodyPr/>
        <a:lstStyle/>
        <a:p>
          <a:endParaRPr lang="en-US"/>
        </a:p>
      </dgm:t>
    </dgm:pt>
    <dgm:pt modelId="{868D40C3-CBDC-4CE1-A296-59B1FAAFD1A4}" type="sibTrans" cxnId="{561929D6-56DC-4568-89AC-29B2F99CBBC6}">
      <dgm:prSet/>
      <dgm:spPr/>
      <dgm:t>
        <a:bodyPr/>
        <a:lstStyle/>
        <a:p>
          <a:endParaRPr lang="en-US"/>
        </a:p>
      </dgm:t>
    </dgm:pt>
    <dgm:pt modelId="{5739AF9E-C6C9-4DA0-9D97-DBF9B7ADFA92}">
      <dgm:prSet/>
      <dgm:spPr/>
      <dgm:t>
        <a:bodyPr/>
        <a:lstStyle/>
        <a:p>
          <a:r>
            <a:rPr lang="ro-RO"/>
            <a:t>#1</a:t>
          </a:r>
          <a:endParaRPr lang="en-US"/>
        </a:p>
      </dgm:t>
    </dgm:pt>
    <dgm:pt modelId="{A4D83FB7-177B-4CC4-A780-0812B2EEAFC9}" type="parTrans" cxnId="{53266CF5-15DE-4309-AED6-5FED069E10A4}">
      <dgm:prSet/>
      <dgm:spPr/>
      <dgm:t>
        <a:bodyPr/>
        <a:lstStyle/>
        <a:p>
          <a:endParaRPr lang="en-US"/>
        </a:p>
      </dgm:t>
    </dgm:pt>
    <dgm:pt modelId="{72E97FC8-A349-4C77-8CAA-D2EE863EF22F}" type="sibTrans" cxnId="{53266CF5-15DE-4309-AED6-5FED069E10A4}">
      <dgm:prSet/>
      <dgm:spPr/>
      <dgm:t>
        <a:bodyPr/>
        <a:lstStyle/>
        <a:p>
          <a:endParaRPr lang="en-US"/>
        </a:p>
      </dgm:t>
    </dgm:pt>
    <dgm:pt modelId="{5A94C5C3-3E78-432B-B59A-4BFDFD1F2F09}">
      <dgm:prSet custT="1"/>
      <dgm:spPr/>
      <dgm:t>
        <a:bodyPr/>
        <a:lstStyle/>
        <a:p>
          <a:r>
            <a:rPr lang="en-GB" sz="1500" dirty="0" err="1"/>
            <a:t>Consolidarea</a:t>
          </a:r>
          <a:r>
            <a:rPr lang="en-GB" sz="1500" dirty="0"/>
            <a:t> </a:t>
          </a:r>
          <a:r>
            <a:rPr lang="en-GB" sz="1500" dirty="0" err="1"/>
            <a:t>pozitiei</a:t>
          </a:r>
          <a:r>
            <a:rPr lang="en-GB" sz="1500" dirty="0"/>
            <a:t> de </a:t>
          </a:r>
          <a:r>
            <a:rPr lang="en-GB" sz="1500" dirty="0" err="1"/>
            <a:t>lider</a:t>
          </a:r>
          <a:r>
            <a:rPr lang="en-GB" sz="1500" dirty="0"/>
            <a:t> pe </a:t>
          </a:r>
          <a:r>
            <a:rPr lang="en-GB" sz="1500" dirty="0" err="1"/>
            <a:t>clasa</a:t>
          </a:r>
          <a:r>
            <a:rPr lang="en-GB" sz="1500" dirty="0"/>
            <a:t> </a:t>
          </a:r>
          <a:r>
            <a:rPr lang="en-GB" sz="1500" dirty="0" err="1"/>
            <a:t>Antiinfectioase</a:t>
          </a:r>
          <a:r>
            <a:rPr lang="en-GB" sz="1500" dirty="0"/>
            <a:t> </a:t>
          </a:r>
          <a:r>
            <a:rPr lang="en-GB" sz="1500" dirty="0" err="1"/>
            <a:t>medicamente</a:t>
          </a:r>
          <a:r>
            <a:rPr lang="en-GB" sz="1500" dirty="0"/>
            <a:t> </a:t>
          </a:r>
          <a:r>
            <a:rPr lang="en-GB" sz="1500" dirty="0" err="1"/>
            <a:t>generice</a:t>
          </a:r>
          <a:endParaRPr lang="en-US" sz="1500" dirty="0"/>
        </a:p>
      </dgm:t>
    </dgm:pt>
    <dgm:pt modelId="{4A151249-5296-4B81-8DCD-3D2C309BCCBF}" type="parTrans" cxnId="{9183E0BC-0878-4317-BEE6-979E3C4AC3A3}">
      <dgm:prSet/>
      <dgm:spPr/>
      <dgm:t>
        <a:bodyPr/>
        <a:lstStyle/>
        <a:p>
          <a:endParaRPr lang="en-US"/>
        </a:p>
      </dgm:t>
    </dgm:pt>
    <dgm:pt modelId="{E8CD73C6-9A46-43C7-A1C5-9899F964422A}" type="sibTrans" cxnId="{9183E0BC-0878-4317-BEE6-979E3C4AC3A3}">
      <dgm:prSet/>
      <dgm:spPr/>
      <dgm:t>
        <a:bodyPr/>
        <a:lstStyle/>
        <a:p>
          <a:endParaRPr lang="en-US"/>
        </a:p>
      </dgm:t>
    </dgm:pt>
    <dgm:pt modelId="{E46BA347-1947-4C11-A4A0-7D5621AF24F4}">
      <dgm:prSet/>
      <dgm:spPr/>
      <dgm:t>
        <a:bodyPr/>
        <a:lstStyle/>
        <a:p>
          <a:r>
            <a:rPr lang="ro-RO"/>
            <a:t>#1</a:t>
          </a:r>
          <a:endParaRPr lang="en-US"/>
        </a:p>
      </dgm:t>
    </dgm:pt>
    <dgm:pt modelId="{AD890BEE-B5B7-4732-AE43-F982BD0CB475}" type="parTrans" cxnId="{955D149C-A86E-497E-BF09-014223FB2EE9}">
      <dgm:prSet/>
      <dgm:spPr/>
      <dgm:t>
        <a:bodyPr/>
        <a:lstStyle/>
        <a:p>
          <a:endParaRPr lang="en-US"/>
        </a:p>
      </dgm:t>
    </dgm:pt>
    <dgm:pt modelId="{429A4580-3D40-468A-9AA9-F294C6FB473F}" type="sibTrans" cxnId="{955D149C-A86E-497E-BF09-014223FB2EE9}">
      <dgm:prSet/>
      <dgm:spPr/>
      <dgm:t>
        <a:bodyPr/>
        <a:lstStyle/>
        <a:p>
          <a:endParaRPr lang="en-US"/>
        </a:p>
      </dgm:t>
    </dgm:pt>
    <dgm:pt modelId="{B89EBE83-C82F-4FB8-8A42-1D6F8D035605}">
      <dgm:prSet custT="1"/>
      <dgm:spPr/>
      <dgm:t>
        <a:bodyPr/>
        <a:lstStyle/>
        <a:p>
          <a:pPr algn="l"/>
          <a:r>
            <a:rPr lang="en-US" sz="1500" dirty="0" err="1"/>
            <a:t>Consolidarea</a:t>
          </a:r>
          <a:r>
            <a:rPr lang="en-US" sz="1500" dirty="0"/>
            <a:t> </a:t>
          </a:r>
          <a:r>
            <a:rPr lang="en-US" sz="1500" dirty="0" err="1"/>
            <a:t>pozitiei</a:t>
          </a:r>
          <a:r>
            <a:rPr lang="en-US" sz="1500" dirty="0"/>
            <a:t> de </a:t>
          </a:r>
          <a:r>
            <a:rPr lang="en-US" sz="1500" dirty="0" err="1"/>
            <a:t>lider</a:t>
          </a:r>
          <a:r>
            <a:rPr lang="en-US" sz="1500" dirty="0"/>
            <a:t> </a:t>
          </a:r>
          <a:r>
            <a:rPr lang="en-US" sz="1500" dirty="0" err="1"/>
            <a:t>cantitativ</a:t>
          </a:r>
          <a:r>
            <a:rPr lang="ro-RO" sz="1500" dirty="0"/>
            <a:t> pe segment</a:t>
          </a:r>
          <a:r>
            <a:rPr lang="en-GB" sz="1500" dirty="0"/>
            <a:t>ul </a:t>
          </a:r>
          <a:r>
            <a:rPr lang="en-GB" sz="1500" dirty="0" err="1"/>
            <a:t>topice</a:t>
          </a:r>
          <a:r>
            <a:rPr lang="en-GB" sz="1500" dirty="0"/>
            <a:t> </a:t>
          </a:r>
          <a:r>
            <a:rPr lang="en-GB" sz="1500" dirty="0" err="1"/>
            <a:t>pentru</a:t>
          </a:r>
          <a:r>
            <a:rPr lang="en-GB" sz="1500" dirty="0"/>
            <a:t> </a:t>
          </a:r>
          <a:r>
            <a:rPr lang="en-GB" sz="1500" dirty="0" err="1"/>
            <a:t>valorificarea</a:t>
          </a:r>
          <a:r>
            <a:rPr lang="en-GB" sz="1500" dirty="0"/>
            <a:t> </a:t>
          </a:r>
          <a:r>
            <a:rPr lang="en-GB" sz="1500" dirty="0" err="1"/>
            <a:t>investitiei</a:t>
          </a:r>
          <a:r>
            <a:rPr lang="en-GB" sz="1500" dirty="0"/>
            <a:t> in </a:t>
          </a:r>
          <a:r>
            <a:rPr lang="en-GB" sz="1500" dirty="0" err="1"/>
            <a:t>cel</a:t>
          </a:r>
          <a:r>
            <a:rPr lang="en-GB" sz="1500" dirty="0"/>
            <a:t> </a:t>
          </a:r>
          <a:r>
            <a:rPr lang="en-GB" sz="1500" dirty="0" err="1"/>
            <a:t>mai</a:t>
          </a:r>
          <a:r>
            <a:rPr lang="en-GB" sz="1500" dirty="0"/>
            <a:t> modern flux de </a:t>
          </a:r>
          <a:r>
            <a:rPr lang="en-GB" sz="1500" dirty="0" err="1"/>
            <a:t>topice</a:t>
          </a:r>
          <a:r>
            <a:rPr lang="en-GB" sz="1500" dirty="0"/>
            <a:t> din SE </a:t>
          </a:r>
          <a:r>
            <a:rPr lang="en-GB" sz="1500" dirty="0" err="1"/>
            <a:t>Europei</a:t>
          </a:r>
          <a:endParaRPr lang="en-US" sz="1500" dirty="0"/>
        </a:p>
      </dgm:t>
    </dgm:pt>
    <dgm:pt modelId="{88E72DE5-9AA3-4EA0-82BB-B315A5D58476}" type="parTrans" cxnId="{001F11B3-6CA7-479F-9FD7-8E9DDBE126E6}">
      <dgm:prSet/>
      <dgm:spPr/>
      <dgm:t>
        <a:bodyPr/>
        <a:lstStyle/>
        <a:p>
          <a:endParaRPr lang="en-US"/>
        </a:p>
      </dgm:t>
    </dgm:pt>
    <dgm:pt modelId="{CDBCF79F-0D4F-4598-998F-6BDA3CD23708}" type="sibTrans" cxnId="{001F11B3-6CA7-479F-9FD7-8E9DDBE126E6}">
      <dgm:prSet/>
      <dgm:spPr/>
      <dgm:t>
        <a:bodyPr/>
        <a:lstStyle/>
        <a:p>
          <a:endParaRPr lang="en-US"/>
        </a:p>
      </dgm:t>
    </dgm:pt>
    <dgm:pt modelId="{30D04ED7-1325-4F38-AD38-96AE3E8DE6F6}">
      <dgm:prSet/>
      <dgm:spPr/>
      <dgm:t>
        <a:bodyPr/>
        <a:lstStyle/>
        <a:p>
          <a:r>
            <a:rPr lang="ro-RO"/>
            <a:t>#4</a:t>
          </a:r>
          <a:endParaRPr lang="en-US"/>
        </a:p>
      </dgm:t>
    </dgm:pt>
    <dgm:pt modelId="{6682A430-BFED-4F6A-A1C4-DA0E4367A8BE}" type="parTrans" cxnId="{2A4DCA57-D72D-46CD-8E72-3176146FE94B}">
      <dgm:prSet/>
      <dgm:spPr/>
      <dgm:t>
        <a:bodyPr/>
        <a:lstStyle/>
        <a:p>
          <a:endParaRPr lang="en-US"/>
        </a:p>
      </dgm:t>
    </dgm:pt>
    <dgm:pt modelId="{EF57ECC1-AA92-4C12-8323-E15B7885D043}" type="sibTrans" cxnId="{2A4DCA57-D72D-46CD-8E72-3176146FE94B}">
      <dgm:prSet/>
      <dgm:spPr/>
      <dgm:t>
        <a:bodyPr/>
        <a:lstStyle/>
        <a:p>
          <a:endParaRPr lang="en-US"/>
        </a:p>
      </dgm:t>
    </dgm:pt>
    <dgm:pt modelId="{E6300B18-32B9-45D8-B992-79220179784F}">
      <dgm:prSet custT="1"/>
      <dgm:spPr/>
      <dgm:t>
        <a:bodyPr/>
        <a:lstStyle/>
        <a:p>
          <a:r>
            <a:rPr lang="en-US" sz="1500" dirty="0" err="1"/>
            <a:t>Consolidarea</a:t>
          </a:r>
          <a:r>
            <a:rPr lang="en-US" sz="1500" dirty="0"/>
            <a:t> </a:t>
          </a:r>
          <a:r>
            <a:rPr lang="en-US" sz="1500" dirty="0" err="1"/>
            <a:t>pozitiei</a:t>
          </a:r>
          <a:r>
            <a:rPr lang="en-US" sz="1500" dirty="0"/>
            <a:t> in top 5 p</a:t>
          </a:r>
          <a:r>
            <a:rPr lang="it-IT" sz="1500" dirty="0"/>
            <a:t>roducător</a:t>
          </a:r>
          <a:r>
            <a:rPr lang="ro-RO" sz="1500" dirty="0"/>
            <a:t>i</a:t>
          </a:r>
          <a:r>
            <a:rPr lang="it-IT" sz="1500" dirty="0"/>
            <a:t> de medicamente generice cu</a:t>
          </a:r>
          <a:r>
            <a:rPr lang="ro-RO" sz="1500" dirty="0"/>
            <a:t> </a:t>
          </a:r>
          <a:r>
            <a:rPr lang="en-US" sz="1500" dirty="0" err="1"/>
            <a:t>prescripţie</a:t>
          </a:r>
          <a:r>
            <a:rPr lang="en-US" sz="1500" dirty="0"/>
            <a:t> </a:t>
          </a:r>
          <a:r>
            <a:rPr lang="en-US" sz="1500" dirty="0" err="1"/>
            <a:t>medicală</a:t>
          </a:r>
          <a:r>
            <a:rPr lang="ro-RO" sz="1500" dirty="0"/>
            <a:t> </a:t>
          </a:r>
          <a:r>
            <a:rPr lang="en-GB" sz="1500" dirty="0" err="1"/>
            <a:t>prin</a:t>
          </a:r>
          <a:r>
            <a:rPr lang="en-GB" sz="1500" dirty="0"/>
            <a:t> </a:t>
          </a:r>
          <a:r>
            <a:rPr lang="en-GB" sz="1500" dirty="0" err="1"/>
            <a:t>completarea</a:t>
          </a:r>
          <a:r>
            <a:rPr lang="en-GB" sz="1500" dirty="0"/>
            <a:t> </a:t>
          </a:r>
          <a:r>
            <a:rPr lang="en-GB" sz="1500" dirty="0" err="1"/>
            <a:t>potofoliilor</a:t>
          </a:r>
          <a:r>
            <a:rPr lang="en-GB" sz="1500" dirty="0"/>
            <a:t> cu </a:t>
          </a:r>
          <a:r>
            <a:rPr lang="en-GB" sz="1500" dirty="0" err="1"/>
            <a:t>adresabilitate</a:t>
          </a:r>
          <a:r>
            <a:rPr lang="en-GB" sz="1500" dirty="0"/>
            <a:t> pe </a:t>
          </a:r>
          <a:r>
            <a:rPr lang="en-GB" sz="1500" dirty="0" err="1"/>
            <a:t>boli</a:t>
          </a:r>
          <a:r>
            <a:rPr lang="en-GB" sz="1500" dirty="0"/>
            <a:t> </a:t>
          </a:r>
          <a:r>
            <a:rPr lang="en-GB" sz="1500" dirty="0" err="1"/>
            <a:t>cronice</a:t>
          </a:r>
          <a:r>
            <a:rPr lang="en-GB" sz="1500" dirty="0"/>
            <a:t> (</a:t>
          </a:r>
          <a:r>
            <a:rPr lang="en-GB" sz="1500" dirty="0" err="1"/>
            <a:t>diabet</a:t>
          </a:r>
          <a:r>
            <a:rPr lang="en-GB" sz="1500" dirty="0"/>
            <a:t>, </a:t>
          </a:r>
          <a:r>
            <a:rPr lang="en-GB" sz="1500" dirty="0" err="1"/>
            <a:t>cardiovasculare</a:t>
          </a:r>
          <a:r>
            <a:rPr lang="en-GB" sz="1500" dirty="0"/>
            <a:t>)</a:t>
          </a:r>
          <a:endParaRPr lang="en-US" sz="1500" dirty="0"/>
        </a:p>
      </dgm:t>
    </dgm:pt>
    <dgm:pt modelId="{1D694C31-7D65-4F28-B6E6-4C0A6F5F2F41}" type="parTrans" cxnId="{F2D7372D-6334-44FF-B6D9-73D1B4EBD994}">
      <dgm:prSet/>
      <dgm:spPr/>
      <dgm:t>
        <a:bodyPr/>
        <a:lstStyle/>
        <a:p>
          <a:endParaRPr lang="en-US"/>
        </a:p>
      </dgm:t>
    </dgm:pt>
    <dgm:pt modelId="{B54801A3-0DE6-437C-AD47-C18C928CFBB4}" type="sibTrans" cxnId="{F2D7372D-6334-44FF-B6D9-73D1B4EBD994}">
      <dgm:prSet/>
      <dgm:spPr/>
      <dgm:t>
        <a:bodyPr/>
        <a:lstStyle/>
        <a:p>
          <a:endParaRPr lang="en-US"/>
        </a:p>
      </dgm:t>
    </dgm:pt>
    <dgm:pt modelId="{84DC13EE-49B1-4CBF-9D31-3CDB8337B8F6}">
      <dgm:prSet/>
      <dgm:spPr/>
      <dgm:t>
        <a:bodyPr/>
        <a:lstStyle/>
        <a:p>
          <a:r>
            <a:rPr lang="ro-RO" dirty="0"/>
            <a:t>29</a:t>
          </a:r>
          <a:r>
            <a:rPr lang="en-GB" dirty="0"/>
            <a:t>%</a:t>
          </a:r>
          <a:endParaRPr lang="en-US" dirty="0"/>
        </a:p>
      </dgm:t>
    </dgm:pt>
    <dgm:pt modelId="{88849334-6302-4898-B4C4-23AC2EB60488}" type="parTrans" cxnId="{B584B252-9CED-41AE-9610-1E5083B77C8C}">
      <dgm:prSet/>
      <dgm:spPr/>
      <dgm:t>
        <a:bodyPr/>
        <a:lstStyle/>
        <a:p>
          <a:endParaRPr lang="en-US"/>
        </a:p>
      </dgm:t>
    </dgm:pt>
    <dgm:pt modelId="{9C74CBC8-3416-4AF0-A5C7-9F77FA6CDA4D}" type="sibTrans" cxnId="{B584B252-9CED-41AE-9610-1E5083B77C8C}">
      <dgm:prSet/>
      <dgm:spPr/>
      <dgm:t>
        <a:bodyPr/>
        <a:lstStyle/>
        <a:p>
          <a:endParaRPr lang="en-US"/>
        </a:p>
      </dgm:t>
    </dgm:pt>
    <dgm:pt modelId="{B304D65A-4F40-4AE1-9563-B499862DCAD6}">
      <dgm:prSet custT="1"/>
      <dgm:spPr/>
      <dgm:t>
        <a:bodyPr/>
        <a:lstStyle/>
        <a:p>
          <a:r>
            <a:rPr lang="en-GB" sz="1500" dirty="0" err="1"/>
            <a:t>Dezvoltarea</a:t>
          </a:r>
          <a:r>
            <a:rPr lang="en-GB" sz="1500" dirty="0"/>
            <a:t> </a:t>
          </a:r>
          <a:r>
            <a:rPr lang="en-GB" sz="1500" dirty="0" err="1"/>
            <a:t>portofoliului</a:t>
          </a:r>
          <a:r>
            <a:rPr lang="en-GB" sz="1500" dirty="0"/>
            <a:t> de non-RX pe concept</a:t>
          </a:r>
          <a:r>
            <a:rPr lang="ro-RO" sz="1500" dirty="0"/>
            <a:t>ele</a:t>
          </a:r>
          <a:r>
            <a:rPr lang="en-GB" sz="1500" dirty="0"/>
            <a:t> </a:t>
          </a:r>
          <a:r>
            <a:rPr lang="en-GB" sz="1500" dirty="0" err="1"/>
            <a:t>Calitatea</a:t>
          </a:r>
          <a:r>
            <a:rPr lang="en-GB" sz="1500" dirty="0"/>
            <a:t> </a:t>
          </a:r>
          <a:r>
            <a:rPr lang="en-GB" sz="1500" dirty="0" err="1"/>
            <a:t>Vietii</a:t>
          </a:r>
          <a:r>
            <a:rPr lang="ro-RO" sz="1500" dirty="0"/>
            <a:t>, Sanatatea Femeii, Nutriensa</a:t>
          </a:r>
          <a:endParaRPr lang="en-US" sz="1500" dirty="0"/>
        </a:p>
      </dgm:t>
    </dgm:pt>
    <dgm:pt modelId="{4FD6570D-695C-430A-BCC3-3700DA8B77DF}" type="parTrans" cxnId="{215AEAB6-A373-48C2-B7CF-A6F04BFA2E8C}">
      <dgm:prSet/>
      <dgm:spPr/>
      <dgm:t>
        <a:bodyPr/>
        <a:lstStyle/>
        <a:p>
          <a:endParaRPr lang="en-US"/>
        </a:p>
      </dgm:t>
    </dgm:pt>
    <dgm:pt modelId="{C43442FD-1EB5-477B-94B6-C48D4D04252A}" type="sibTrans" cxnId="{215AEAB6-A373-48C2-B7CF-A6F04BFA2E8C}">
      <dgm:prSet/>
      <dgm:spPr/>
      <dgm:t>
        <a:bodyPr/>
        <a:lstStyle/>
        <a:p>
          <a:endParaRPr lang="en-US"/>
        </a:p>
      </dgm:t>
    </dgm:pt>
    <dgm:pt modelId="{6C1A91B8-E3A4-46B0-9273-C871D696A433}">
      <dgm:prSet/>
      <dgm:spPr/>
      <dgm:t>
        <a:bodyPr/>
        <a:lstStyle/>
        <a:p>
          <a:r>
            <a:rPr lang="en-US" dirty="0"/>
            <a:t>Media</a:t>
          </a:r>
        </a:p>
      </dgm:t>
    </dgm:pt>
    <dgm:pt modelId="{C453B2B4-5A8B-4B1F-885B-C1B93FF2A512}" type="parTrans" cxnId="{8F0A7A3D-91D7-4697-8151-1D8E3740D04B}">
      <dgm:prSet/>
      <dgm:spPr/>
      <dgm:t>
        <a:bodyPr/>
        <a:lstStyle/>
        <a:p>
          <a:endParaRPr lang="en-US"/>
        </a:p>
      </dgm:t>
    </dgm:pt>
    <dgm:pt modelId="{BCF2DCEF-07B4-4AEF-AC33-18DF72FACE50}" type="sibTrans" cxnId="{8F0A7A3D-91D7-4697-8151-1D8E3740D04B}">
      <dgm:prSet/>
      <dgm:spPr/>
      <dgm:t>
        <a:bodyPr/>
        <a:lstStyle/>
        <a:p>
          <a:endParaRPr lang="en-US"/>
        </a:p>
      </dgm:t>
    </dgm:pt>
    <dgm:pt modelId="{CBD4D3EF-E7DC-4D9F-A546-D7209EA9EA29}">
      <dgm:prSet custT="1"/>
      <dgm:spPr/>
      <dgm:t>
        <a:bodyPr/>
        <a:lstStyle/>
        <a:p>
          <a:r>
            <a:rPr lang="en-US" sz="1500" dirty="0" err="1"/>
            <a:t>Cresterea</a:t>
          </a:r>
          <a:r>
            <a:rPr lang="en-US" sz="1500" dirty="0"/>
            <a:t> </a:t>
          </a:r>
          <a:r>
            <a:rPr lang="en-US" sz="1500" dirty="0" err="1"/>
            <a:t>si</a:t>
          </a:r>
          <a:r>
            <a:rPr lang="en-US" sz="1500" dirty="0"/>
            <a:t> </a:t>
          </a:r>
          <a:r>
            <a:rPr lang="en-US" sz="1500" dirty="0" err="1"/>
            <a:t>consolidarea</a:t>
          </a:r>
          <a:r>
            <a:rPr lang="en-US" sz="1500" dirty="0"/>
            <a:t> </a:t>
          </a:r>
          <a:r>
            <a:rPr lang="en-GB" sz="1500" dirty="0" err="1"/>
            <a:t>notorietatii</a:t>
          </a:r>
          <a:r>
            <a:rPr lang="en-GB" sz="1500" dirty="0"/>
            <a:t> brand-</a:t>
          </a:r>
          <a:r>
            <a:rPr lang="en-GB" sz="1500" dirty="0" err="1"/>
            <a:t>ului</a:t>
          </a:r>
          <a:r>
            <a:rPr lang="en-GB" sz="1500" dirty="0"/>
            <a:t> </a:t>
          </a:r>
          <a:r>
            <a:rPr lang="en-GB" sz="1500" dirty="0" err="1"/>
            <a:t>Nutriensa</a:t>
          </a:r>
          <a:endParaRPr lang="en-US" sz="1500" dirty="0"/>
        </a:p>
      </dgm:t>
    </dgm:pt>
    <dgm:pt modelId="{3E820510-6227-4141-9EAC-F3CC53F34C23}" type="parTrans" cxnId="{256A4B3D-487E-40DD-A4CF-6446090CC259}">
      <dgm:prSet/>
      <dgm:spPr/>
      <dgm:t>
        <a:bodyPr/>
        <a:lstStyle/>
        <a:p>
          <a:endParaRPr lang="en-US"/>
        </a:p>
      </dgm:t>
    </dgm:pt>
    <dgm:pt modelId="{F73AE9B7-0CA5-4055-87D8-C37AD85D5082}" type="sibTrans" cxnId="{256A4B3D-487E-40DD-A4CF-6446090CC259}">
      <dgm:prSet/>
      <dgm:spPr/>
      <dgm:t>
        <a:bodyPr/>
        <a:lstStyle/>
        <a:p>
          <a:endParaRPr lang="en-US"/>
        </a:p>
      </dgm:t>
    </dgm:pt>
    <dgm:pt modelId="{642BB85F-C021-4B9F-A611-73EFBDB97969}">
      <dgm:prSet custT="1"/>
      <dgm:spPr/>
      <dgm:t>
        <a:bodyPr/>
        <a:lstStyle/>
        <a:p>
          <a:r>
            <a:rPr lang="en-GB" sz="1500" dirty="0" err="1"/>
            <a:t>Lanturi</a:t>
          </a:r>
          <a:r>
            <a:rPr lang="en-GB" sz="1500" dirty="0"/>
            <a:t> </a:t>
          </a:r>
          <a:r>
            <a:rPr lang="en-GB" sz="1500" dirty="0" err="1"/>
            <a:t>nationale</a:t>
          </a:r>
          <a:endParaRPr lang="en-US" sz="1500" dirty="0"/>
        </a:p>
      </dgm:t>
    </dgm:pt>
    <dgm:pt modelId="{5E87C354-4AB1-4278-AAC9-5D4DA33F9A5E}" type="parTrans" cxnId="{B824B2A5-57B9-490B-A4A5-9DCC2FFCEC8F}">
      <dgm:prSet/>
      <dgm:spPr/>
      <dgm:t>
        <a:bodyPr/>
        <a:lstStyle/>
        <a:p>
          <a:endParaRPr lang="en-US"/>
        </a:p>
      </dgm:t>
    </dgm:pt>
    <dgm:pt modelId="{D2E86867-C8E7-49E5-82AE-92C6131BC4FA}" type="sibTrans" cxnId="{B824B2A5-57B9-490B-A4A5-9DCC2FFCEC8F}">
      <dgm:prSet/>
      <dgm:spPr/>
      <dgm:t>
        <a:bodyPr/>
        <a:lstStyle/>
        <a:p>
          <a:endParaRPr lang="en-US"/>
        </a:p>
      </dgm:t>
    </dgm:pt>
    <dgm:pt modelId="{02ECDB18-504B-423F-981B-474D642F66A7}">
      <dgm:prSet custT="1"/>
      <dgm:spPr/>
      <dgm:t>
        <a:bodyPr/>
        <a:lstStyle/>
        <a:p>
          <a:r>
            <a:rPr lang="en-GB" sz="1500"/>
            <a:t>Dezvoltarea de parteneriate integrate cu lanturile nationale pentru fructificarea capacitatilor de productie</a:t>
          </a:r>
          <a:endParaRPr lang="en-US" sz="1500" dirty="0"/>
        </a:p>
      </dgm:t>
    </dgm:pt>
    <dgm:pt modelId="{3E3FF545-7168-47FA-8025-12AEDC56A035}" type="parTrans" cxnId="{0D1FA8E5-23E8-4894-A9E6-62CE33691C5D}">
      <dgm:prSet/>
      <dgm:spPr/>
      <dgm:t>
        <a:bodyPr/>
        <a:lstStyle/>
        <a:p>
          <a:endParaRPr lang="en-US"/>
        </a:p>
      </dgm:t>
    </dgm:pt>
    <dgm:pt modelId="{90F9AA5A-981C-4E9E-BFE2-F1265A940F8B}" type="sibTrans" cxnId="{0D1FA8E5-23E8-4894-A9E6-62CE33691C5D}">
      <dgm:prSet/>
      <dgm:spPr/>
      <dgm:t>
        <a:bodyPr/>
        <a:lstStyle/>
        <a:p>
          <a:endParaRPr lang="en-US"/>
        </a:p>
      </dgm:t>
    </dgm:pt>
    <dgm:pt modelId="{38B2593E-851D-476D-A598-A1344614552F}" type="pres">
      <dgm:prSet presAssocID="{D938AC14-6A5B-4DF8-AC79-290C895E49E0}" presName="Name0" presStyleCnt="0">
        <dgm:presLayoutVars>
          <dgm:dir/>
          <dgm:animLvl val="lvl"/>
          <dgm:resizeHandles val="exact"/>
        </dgm:presLayoutVars>
      </dgm:prSet>
      <dgm:spPr/>
    </dgm:pt>
    <dgm:pt modelId="{FE6ECD12-88C3-4BFE-8602-BB11419D5AF9}" type="pres">
      <dgm:prSet presAssocID="{5D394FDA-77C8-4BE2-B0A4-696F3E212ACE}" presName="linNode" presStyleCnt="0"/>
      <dgm:spPr/>
    </dgm:pt>
    <dgm:pt modelId="{5F35C726-3811-44D8-91AB-C7779FB0ABE9}" type="pres">
      <dgm:prSet presAssocID="{5D394FDA-77C8-4BE2-B0A4-696F3E212ACE}" presName="parentText" presStyleLbl="node1" presStyleIdx="0" presStyleCnt="7" custScaleX="48924">
        <dgm:presLayoutVars>
          <dgm:chMax val="1"/>
          <dgm:bulletEnabled val="1"/>
        </dgm:presLayoutVars>
      </dgm:prSet>
      <dgm:spPr/>
    </dgm:pt>
    <dgm:pt modelId="{07513D03-2092-49B9-AF9F-5170B3C1E72D}" type="pres">
      <dgm:prSet presAssocID="{5D394FDA-77C8-4BE2-B0A4-696F3E212ACE}" presName="descendantText" presStyleLbl="alignAccFollowNode1" presStyleIdx="0" presStyleCnt="7" custScaleX="135721" custScaleY="102222" custLinFactNeighborX="111" custLinFactNeighborY="3269">
        <dgm:presLayoutVars>
          <dgm:bulletEnabled val="1"/>
        </dgm:presLayoutVars>
      </dgm:prSet>
      <dgm:spPr/>
    </dgm:pt>
    <dgm:pt modelId="{FB86EB2C-16D7-4556-A5F1-6DA872466E00}" type="pres">
      <dgm:prSet presAssocID="{EDE2CA78-80A1-47A2-B2C0-4FA31D5067AA}" presName="sp" presStyleCnt="0"/>
      <dgm:spPr/>
    </dgm:pt>
    <dgm:pt modelId="{88CBF5C5-015C-433D-A35E-143DCDC55E0B}" type="pres">
      <dgm:prSet presAssocID="{5739AF9E-C6C9-4DA0-9D97-DBF9B7ADFA92}" presName="linNode" presStyleCnt="0"/>
      <dgm:spPr/>
    </dgm:pt>
    <dgm:pt modelId="{102EC4B0-5454-4D1E-B584-CA12FF8E7525}" type="pres">
      <dgm:prSet presAssocID="{5739AF9E-C6C9-4DA0-9D97-DBF9B7ADFA92}" presName="parentText" presStyleLbl="node1" presStyleIdx="1" presStyleCnt="7" custScaleX="52565">
        <dgm:presLayoutVars>
          <dgm:chMax val="1"/>
          <dgm:bulletEnabled val="1"/>
        </dgm:presLayoutVars>
      </dgm:prSet>
      <dgm:spPr/>
    </dgm:pt>
    <dgm:pt modelId="{2FCE467B-4382-46BB-B8C7-38F3E7F839B6}" type="pres">
      <dgm:prSet presAssocID="{5739AF9E-C6C9-4DA0-9D97-DBF9B7ADFA92}" presName="descendantText" presStyleLbl="alignAccFollowNode1" presStyleIdx="1" presStyleCnt="7" custScaleX="137926" custScaleY="114131">
        <dgm:presLayoutVars>
          <dgm:bulletEnabled val="1"/>
        </dgm:presLayoutVars>
      </dgm:prSet>
      <dgm:spPr/>
    </dgm:pt>
    <dgm:pt modelId="{EB0FD12D-0BA2-4D7E-8811-903BF323FD4A}" type="pres">
      <dgm:prSet presAssocID="{72E97FC8-A349-4C77-8CAA-D2EE863EF22F}" presName="sp" presStyleCnt="0"/>
      <dgm:spPr/>
    </dgm:pt>
    <dgm:pt modelId="{6242D9B0-3C32-452C-B88B-0DA276324A0E}" type="pres">
      <dgm:prSet presAssocID="{E46BA347-1947-4C11-A4A0-7D5621AF24F4}" presName="linNode" presStyleCnt="0"/>
      <dgm:spPr/>
    </dgm:pt>
    <dgm:pt modelId="{20959669-F4B5-4B9C-B465-775D9197FDE0}" type="pres">
      <dgm:prSet presAssocID="{E46BA347-1947-4C11-A4A0-7D5621AF24F4}" presName="parentText" presStyleLbl="node1" presStyleIdx="2" presStyleCnt="7" custScaleX="59131">
        <dgm:presLayoutVars>
          <dgm:chMax val="1"/>
          <dgm:bulletEnabled val="1"/>
        </dgm:presLayoutVars>
      </dgm:prSet>
      <dgm:spPr/>
    </dgm:pt>
    <dgm:pt modelId="{3A636A29-35BD-4773-88BC-F58A824ABC78}" type="pres">
      <dgm:prSet presAssocID="{E46BA347-1947-4C11-A4A0-7D5621AF24F4}" presName="descendantText" presStyleLbl="alignAccFollowNode1" presStyleIdx="2" presStyleCnt="7" custScaleX="157161" custScaleY="127950">
        <dgm:presLayoutVars>
          <dgm:bulletEnabled val="1"/>
        </dgm:presLayoutVars>
      </dgm:prSet>
      <dgm:spPr/>
    </dgm:pt>
    <dgm:pt modelId="{294D9BB3-1604-40E8-9987-952802D85755}" type="pres">
      <dgm:prSet presAssocID="{429A4580-3D40-468A-9AA9-F294C6FB473F}" presName="sp" presStyleCnt="0"/>
      <dgm:spPr/>
    </dgm:pt>
    <dgm:pt modelId="{D67DCE18-E51F-4110-A72E-6370C4BF493E}" type="pres">
      <dgm:prSet presAssocID="{30D04ED7-1325-4F38-AD38-96AE3E8DE6F6}" presName="linNode" presStyleCnt="0"/>
      <dgm:spPr/>
    </dgm:pt>
    <dgm:pt modelId="{66E2A6E4-AC47-4BC7-946C-197DEDE1620C}" type="pres">
      <dgm:prSet presAssocID="{30D04ED7-1325-4F38-AD38-96AE3E8DE6F6}" presName="parentText" presStyleLbl="node1" presStyleIdx="3" presStyleCnt="7" custScaleX="66027" custScaleY="119663">
        <dgm:presLayoutVars>
          <dgm:chMax val="1"/>
          <dgm:bulletEnabled val="1"/>
        </dgm:presLayoutVars>
      </dgm:prSet>
      <dgm:spPr/>
    </dgm:pt>
    <dgm:pt modelId="{82AFD9BE-F46C-42BC-B47C-74AD13A9B187}" type="pres">
      <dgm:prSet presAssocID="{30D04ED7-1325-4F38-AD38-96AE3E8DE6F6}" presName="descendantText" presStyleLbl="alignAccFollowNode1" presStyleIdx="3" presStyleCnt="7" custScaleX="171457" custScaleY="146785">
        <dgm:presLayoutVars>
          <dgm:bulletEnabled val="1"/>
        </dgm:presLayoutVars>
      </dgm:prSet>
      <dgm:spPr/>
    </dgm:pt>
    <dgm:pt modelId="{F4AEC428-C18D-4A27-A376-83F1E9C24CFA}" type="pres">
      <dgm:prSet presAssocID="{EF57ECC1-AA92-4C12-8323-E15B7885D043}" presName="sp" presStyleCnt="0"/>
      <dgm:spPr/>
    </dgm:pt>
    <dgm:pt modelId="{2CF2525F-BD40-4D1D-893A-4D424988CA0C}" type="pres">
      <dgm:prSet presAssocID="{84DC13EE-49B1-4CBF-9D31-3CDB8337B8F6}" presName="linNode" presStyleCnt="0"/>
      <dgm:spPr/>
    </dgm:pt>
    <dgm:pt modelId="{70DE5FE0-0B32-4ACF-9F1C-2265E163834C}" type="pres">
      <dgm:prSet presAssocID="{84DC13EE-49B1-4CBF-9D31-3CDB8337B8F6}" presName="parentText" presStyleLbl="node1" presStyleIdx="4" presStyleCnt="7" custScaleX="50939">
        <dgm:presLayoutVars>
          <dgm:chMax val="1"/>
          <dgm:bulletEnabled val="1"/>
        </dgm:presLayoutVars>
      </dgm:prSet>
      <dgm:spPr/>
    </dgm:pt>
    <dgm:pt modelId="{56894A49-62E9-4989-B038-D2A44647A7E1}" type="pres">
      <dgm:prSet presAssocID="{84DC13EE-49B1-4CBF-9D31-3CDB8337B8F6}" presName="descendantText" presStyleLbl="alignAccFollowNode1" presStyleIdx="4" presStyleCnt="7" custScaleX="140317" custScaleY="110628" custLinFactNeighborX="104" custLinFactNeighborY="-828">
        <dgm:presLayoutVars>
          <dgm:bulletEnabled val="1"/>
        </dgm:presLayoutVars>
      </dgm:prSet>
      <dgm:spPr/>
    </dgm:pt>
    <dgm:pt modelId="{9EDEF5EB-2D1B-4EEF-9832-4A35A18927C6}" type="pres">
      <dgm:prSet presAssocID="{9C74CBC8-3416-4AF0-A5C7-9F77FA6CDA4D}" presName="sp" presStyleCnt="0"/>
      <dgm:spPr/>
    </dgm:pt>
    <dgm:pt modelId="{24FD26F6-AB36-4707-BEB9-71D72D375634}" type="pres">
      <dgm:prSet presAssocID="{6C1A91B8-E3A4-46B0-9273-C871D696A433}" presName="linNode" presStyleCnt="0"/>
      <dgm:spPr/>
    </dgm:pt>
    <dgm:pt modelId="{1D0A56CA-69A7-416E-8CB9-F992CDDB6A75}" type="pres">
      <dgm:prSet presAssocID="{6C1A91B8-E3A4-46B0-9273-C871D696A433}" presName="parentText" presStyleLbl="node1" presStyleIdx="5" presStyleCnt="7" custScaleX="57686" custScaleY="99583" custLinFactNeighborX="1188" custLinFactNeighborY="-879">
        <dgm:presLayoutVars>
          <dgm:chMax val="1"/>
          <dgm:bulletEnabled val="1"/>
        </dgm:presLayoutVars>
      </dgm:prSet>
      <dgm:spPr/>
    </dgm:pt>
    <dgm:pt modelId="{0C2D8A36-9EF2-4EB4-A3E6-F003C94BBF69}" type="pres">
      <dgm:prSet presAssocID="{6C1A91B8-E3A4-46B0-9273-C871D696A433}" presName="descendantText" presStyleLbl="alignAccFollowNode1" presStyleIdx="5" presStyleCnt="7" custScaleX="161453" custScaleY="115876">
        <dgm:presLayoutVars>
          <dgm:bulletEnabled val="1"/>
        </dgm:presLayoutVars>
      </dgm:prSet>
      <dgm:spPr/>
    </dgm:pt>
    <dgm:pt modelId="{D534B2E4-F56E-437A-B713-F931F46AF7CF}" type="pres">
      <dgm:prSet presAssocID="{BCF2DCEF-07B4-4AEF-AC33-18DF72FACE50}" presName="sp" presStyleCnt="0"/>
      <dgm:spPr/>
    </dgm:pt>
    <dgm:pt modelId="{9D837BAE-46EF-4D60-8359-53A0EF02AAFD}" type="pres">
      <dgm:prSet presAssocID="{642BB85F-C021-4B9F-A611-73EFBDB97969}" presName="linNode" presStyleCnt="0"/>
      <dgm:spPr/>
    </dgm:pt>
    <dgm:pt modelId="{8F25E7A8-D2FB-4405-A174-B9332907076D}" type="pres">
      <dgm:prSet presAssocID="{642BB85F-C021-4B9F-A611-73EFBDB97969}" presName="parentText" presStyleLbl="node1" presStyleIdx="6" presStyleCnt="7" custScaleX="73147" custScaleY="117307">
        <dgm:presLayoutVars>
          <dgm:chMax val="1"/>
          <dgm:bulletEnabled val="1"/>
        </dgm:presLayoutVars>
      </dgm:prSet>
      <dgm:spPr/>
    </dgm:pt>
    <dgm:pt modelId="{C3FA3E10-173C-4B26-83A8-C1ADF72458E5}" type="pres">
      <dgm:prSet presAssocID="{642BB85F-C021-4B9F-A611-73EFBDB97969}" presName="descendantText" presStyleLbl="alignAccFollowNode1" presStyleIdx="6" presStyleCnt="7" custScaleX="185648" custScaleY="127965">
        <dgm:presLayoutVars>
          <dgm:bulletEnabled val="1"/>
        </dgm:presLayoutVars>
      </dgm:prSet>
      <dgm:spPr/>
    </dgm:pt>
  </dgm:ptLst>
  <dgm:cxnLst>
    <dgm:cxn modelId="{ADB6FA03-AAB1-497A-8AD9-B431A8844F23}" type="presOf" srcId="{B304D65A-4F40-4AE1-9563-B499862DCAD6}" destId="{56894A49-62E9-4989-B038-D2A44647A7E1}" srcOrd="0" destOrd="0" presId="urn:microsoft.com/office/officeart/2005/8/layout/vList5"/>
    <dgm:cxn modelId="{D3C60E04-EAEA-432D-98C6-E88D9C3C1218}" type="presOf" srcId="{642BB85F-C021-4B9F-A611-73EFBDB97969}" destId="{8F25E7A8-D2FB-4405-A174-B9332907076D}" srcOrd="0" destOrd="0" presId="urn:microsoft.com/office/officeart/2005/8/layout/vList5"/>
    <dgm:cxn modelId="{C3B00E11-6A50-4D10-82F9-4A50A199E776}" type="presOf" srcId="{CBD4D3EF-E7DC-4D9F-A546-D7209EA9EA29}" destId="{0C2D8A36-9EF2-4EB4-A3E6-F003C94BBF69}" srcOrd="0" destOrd="0" presId="urn:microsoft.com/office/officeart/2005/8/layout/vList5"/>
    <dgm:cxn modelId="{54D02017-450A-4D8B-992D-680947E67D78}" type="presOf" srcId="{5739AF9E-C6C9-4DA0-9D97-DBF9B7ADFA92}" destId="{102EC4B0-5454-4D1E-B584-CA12FF8E7525}" srcOrd="0" destOrd="0" presId="urn:microsoft.com/office/officeart/2005/8/layout/vList5"/>
    <dgm:cxn modelId="{F2D7372D-6334-44FF-B6D9-73D1B4EBD994}" srcId="{30D04ED7-1325-4F38-AD38-96AE3E8DE6F6}" destId="{E6300B18-32B9-45D8-B992-79220179784F}" srcOrd="0" destOrd="0" parTransId="{1D694C31-7D65-4F28-B6E6-4C0A6F5F2F41}" sibTransId="{B54801A3-0DE6-437C-AD47-C18C928CFBB4}"/>
    <dgm:cxn modelId="{256A4B3D-487E-40DD-A4CF-6446090CC259}" srcId="{6C1A91B8-E3A4-46B0-9273-C871D696A433}" destId="{CBD4D3EF-E7DC-4D9F-A546-D7209EA9EA29}" srcOrd="0" destOrd="0" parTransId="{3E820510-6227-4141-9EAC-F3CC53F34C23}" sibTransId="{F73AE9B7-0CA5-4055-87D8-C37AD85D5082}"/>
    <dgm:cxn modelId="{8F0A7A3D-91D7-4697-8151-1D8E3740D04B}" srcId="{D938AC14-6A5B-4DF8-AC79-290C895E49E0}" destId="{6C1A91B8-E3A4-46B0-9273-C871D696A433}" srcOrd="5" destOrd="0" parTransId="{C453B2B4-5A8B-4B1F-885B-C1B93FF2A512}" sibTransId="{BCF2DCEF-07B4-4AEF-AC33-18DF72FACE50}"/>
    <dgm:cxn modelId="{83DE1245-CA1B-4CD5-844F-46B190AF6403}" type="presOf" srcId="{5D394FDA-77C8-4BE2-B0A4-696F3E212ACE}" destId="{5F35C726-3811-44D8-91AB-C7779FB0ABE9}" srcOrd="0" destOrd="0" presId="urn:microsoft.com/office/officeart/2005/8/layout/vList5"/>
    <dgm:cxn modelId="{DFA88D4A-6B59-4F4B-9EA1-0F50F7E6686F}" type="presOf" srcId="{30D04ED7-1325-4F38-AD38-96AE3E8DE6F6}" destId="{66E2A6E4-AC47-4BC7-946C-197DEDE1620C}" srcOrd="0" destOrd="0" presId="urn:microsoft.com/office/officeart/2005/8/layout/vList5"/>
    <dgm:cxn modelId="{B584B252-9CED-41AE-9610-1E5083B77C8C}" srcId="{D938AC14-6A5B-4DF8-AC79-290C895E49E0}" destId="{84DC13EE-49B1-4CBF-9D31-3CDB8337B8F6}" srcOrd="4" destOrd="0" parTransId="{88849334-6302-4898-B4C4-23AC2EB60488}" sibTransId="{9C74CBC8-3416-4AF0-A5C7-9F77FA6CDA4D}"/>
    <dgm:cxn modelId="{490A7856-5DD0-439E-9C2F-A6B1B7A62101}" type="presOf" srcId="{B3CE53AC-5F98-4047-A57A-121E1392181E}" destId="{07513D03-2092-49B9-AF9F-5170B3C1E72D}" srcOrd="0" destOrd="0" presId="urn:microsoft.com/office/officeart/2005/8/layout/vList5"/>
    <dgm:cxn modelId="{2A4DCA57-D72D-46CD-8E72-3176146FE94B}" srcId="{D938AC14-6A5B-4DF8-AC79-290C895E49E0}" destId="{30D04ED7-1325-4F38-AD38-96AE3E8DE6F6}" srcOrd="3" destOrd="0" parTransId="{6682A430-BFED-4F6A-A1C4-DA0E4367A8BE}" sibTransId="{EF57ECC1-AA92-4C12-8323-E15B7885D043}"/>
    <dgm:cxn modelId="{D07D0588-21A1-43EE-B186-9085F2310192}" type="presOf" srcId="{D938AC14-6A5B-4DF8-AC79-290C895E49E0}" destId="{38B2593E-851D-476D-A598-A1344614552F}" srcOrd="0" destOrd="0" presId="urn:microsoft.com/office/officeart/2005/8/layout/vList5"/>
    <dgm:cxn modelId="{215A0688-59DD-48E3-9A21-274832769210}" type="presOf" srcId="{6C1A91B8-E3A4-46B0-9273-C871D696A433}" destId="{1D0A56CA-69A7-416E-8CB9-F992CDDB6A75}" srcOrd="0" destOrd="0" presId="urn:microsoft.com/office/officeart/2005/8/layout/vList5"/>
    <dgm:cxn modelId="{E026CE8C-0BBC-4607-808F-CABEB55C617F}" type="presOf" srcId="{B89EBE83-C82F-4FB8-8A42-1D6F8D035605}" destId="{3A636A29-35BD-4773-88BC-F58A824ABC78}" srcOrd="0" destOrd="0" presId="urn:microsoft.com/office/officeart/2005/8/layout/vList5"/>
    <dgm:cxn modelId="{6953059A-D5CD-4FA0-895D-8C609E5B834A}" type="presOf" srcId="{84DC13EE-49B1-4CBF-9D31-3CDB8337B8F6}" destId="{70DE5FE0-0B32-4ACF-9F1C-2265E163834C}" srcOrd="0" destOrd="0" presId="urn:microsoft.com/office/officeart/2005/8/layout/vList5"/>
    <dgm:cxn modelId="{BE4D0A9A-DD23-4315-891E-B771D19240D0}" type="presOf" srcId="{5A94C5C3-3E78-432B-B59A-4BFDFD1F2F09}" destId="{2FCE467B-4382-46BB-B8C7-38F3E7F839B6}" srcOrd="0" destOrd="0" presId="urn:microsoft.com/office/officeart/2005/8/layout/vList5"/>
    <dgm:cxn modelId="{955D149C-A86E-497E-BF09-014223FB2EE9}" srcId="{D938AC14-6A5B-4DF8-AC79-290C895E49E0}" destId="{E46BA347-1947-4C11-A4A0-7D5621AF24F4}" srcOrd="2" destOrd="0" parTransId="{AD890BEE-B5B7-4732-AE43-F982BD0CB475}" sibTransId="{429A4580-3D40-468A-9AA9-F294C6FB473F}"/>
    <dgm:cxn modelId="{0F3CD89E-BF1C-4D55-879C-0BA5A4E3F6BC}" type="presOf" srcId="{E6300B18-32B9-45D8-B992-79220179784F}" destId="{82AFD9BE-F46C-42BC-B47C-74AD13A9B187}" srcOrd="0" destOrd="0" presId="urn:microsoft.com/office/officeart/2005/8/layout/vList5"/>
    <dgm:cxn modelId="{B824B2A5-57B9-490B-A4A5-9DCC2FFCEC8F}" srcId="{D938AC14-6A5B-4DF8-AC79-290C895E49E0}" destId="{642BB85F-C021-4B9F-A611-73EFBDB97969}" srcOrd="6" destOrd="0" parTransId="{5E87C354-4AB1-4278-AAC9-5D4DA33F9A5E}" sibTransId="{D2E86867-C8E7-49E5-82AE-92C6131BC4FA}"/>
    <dgm:cxn modelId="{001F11B3-6CA7-479F-9FD7-8E9DDBE126E6}" srcId="{E46BA347-1947-4C11-A4A0-7D5621AF24F4}" destId="{B89EBE83-C82F-4FB8-8A42-1D6F8D035605}" srcOrd="0" destOrd="0" parTransId="{88E72DE5-9AA3-4EA0-82BB-B315A5D58476}" sibTransId="{CDBCF79F-0D4F-4598-998F-6BDA3CD23708}"/>
    <dgm:cxn modelId="{215AEAB6-A373-48C2-B7CF-A6F04BFA2E8C}" srcId="{84DC13EE-49B1-4CBF-9D31-3CDB8337B8F6}" destId="{B304D65A-4F40-4AE1-9563-B499862DCAD6}" srcOrd="0" destOrd="0" parTransId="{4FD6570D-695C-430A-BCC3-3700DA8B77DF}" sibTransId="{C43442FD-1EB5-477B-94B6-C48D4D04252A}"/>
    <dgm:cxn modelId="{8E1F9ABA-FED9-4613-88E1-1AB33E3BF5A1}" srcId="{D938AC14-6A5B-4DF8-AC79-290C895E49E0}" destId="{5D394FDA-77C8-4BE2-B0A4-696F3E212ACE}" srcOrd="0" destOrd="0" parTransId="{0A08FBEA-E8AE-4D47-BAD0-889C3BDEC360}" sibTransId="{EDE2CA78-80A1-47A2-B2C0-4FA31D5067AA}"/>
    <dgm:cxn modelId="{9183E0BC-0878-4317-BEE6-979E3C4AC3A3}" srcId="{5739AF9E-C6C9-4DA0-9D97-DBF9B7ADFA92}" destId="{5A94C5C3-3E78-432B-B59A-4BFDFD1F2F09}" srcOrd="0" destOrd="0" parTransId="{4A151249-5296-4B81-8DCD-3D2C309BCCBF}" sibTransId="{E8CD73C6-9A46-43C7-A1C5-9899F964422A}"/>
    <dgm:cxn modelId="{561929D6-56DC-4568-89AC-29B2F99CBBC6}" srcId="{5D394FDA-77C8-4BE2-B0A4-696F3E212ACE}" destId="{B3CE53AC-5F98-4047-A57A-121E1392181E}" srcOrd="0" destOrd="0" parTransId="{3A447350-1F0F-4CE9-AAB5-E1810A986684}" sibTransId="{868D40C3-CBDC-4CE1-A296-59B1FAAFD1A4}"/>
    <dgm:cxn modelId="{0D1FA8E5-23E8-4894-A9E6-62CE33691C5D}" srcId="{642BB85F-C021-4B9F-A611-73EFBDB97969}" destId="{02ECDB18-504B-423F-981B-474D642F66A7}" srcOrd="0" destOrd="0" parTransId="{3E3FF545-7168-47FA-8025-12AEDC56A035}" sibTransId="{90F9AA5A-981C-4E9E-BFE2-F1265A940F8B}"/>
    <dgm:cxn modelId="{B8F0A4E6-7E96-4E6C-80D7-E56131139629}" type="presOf" srcId="{02ECDB18-504B-423F-981B-474D642F66A7}" destId="{C3FA3E10-173C-4B26-83A8-C1ADF72458E5}" srcOrd="0" destOrd="0" presId="urn:microsoft.com/office/officeart/2005/8/layout/vList5"/>
    <dgm:cxn modelId="{CDE831E8-3ADA-471D-A633-9B59A834DE8D}" type="presOf" srcId="{E46BA347-1947-4C11-A4A0-7D5621AF24F4}" destId="{20959669-F4B5-4B9C-B465-775D9197FDE0}" srcOrd="0" destOrd="0" presId="urn:microsoft.com/office/officeart/2005/8/layout/vList5"/>
    <dgm:cxn modelId="{53266CF5-15DE-4309-AED6-5FED069E10A4}" srcId="{D938AC14-6A5B-4DF8-AC79-290C895E49E0}" destId="{5739AF9E-C6C9-4DA0-9D97-DBF9B7ADFA92}" srcOrd="1" destOrd="0" parTransId="{A4D83FB7-177B-4CC4-A780-0812B2EEAFC9}" sibTransId="{72E97FC8-A349-4C77-8CAA-D2EE863EF22F}"/>
    <dgm:cxn modelId="{FFCF905D-63A7-491D-9A70-58DE134E528C}" type="presParOf" srcId="{38B2593E-851D-476D-A598-A1344614552F}" destId="{FE6ECD12-88C3-4BFE-8602-BB11419D5AF9}" srcOrd="0" destOrd="0" presId="urn:microsoft.com/office/officeart/2005/8/layout/vList5"/>
    <dgm:cxn modelId="{0FB10D83-1B5D-4333-9C28-5EB00A087EA6}" type="presParOf" srcId="{FE6ECD12-88C3-4BFE-8602-BB11419D5AF9}" destId="{5F35C726-3811-44D8-91AB-C7779FB0ABE9}" srcOrd="0" destOrd="0" presId="urn:microsoft.com/office/officeart/2005/8/layout/vList5"/>
    <dgm:cxn modelId="{44D7A799-86CA-4410-A2D3-649BA37EA64B}" type="presParOf" srcId="{FE6ECD12-88C3-4BFE-8602-BB11419D5AF9}" destId="{07513D03-2092-49B9-AF9F-5170B3C1E72D}" srcOrd="1" destOrd="0" presId="urn:microsoft.com/office/officeart/2005/8/layout/vList5"/>
    <dgm:cxn modelId="{227805B6-A5C6-4E8A-8B94-C5F57480A2B5}" type="presParOf" srcId="{38B2593E-851D-476D-A598-A1344614552F}" destId="{FB86EB2C-16D7-4556-A5F1-6DA872466E00}" srcOrd="1" destOrd="0" presId="urn:microsoft.com/office/officeart/2005/8/layout/vList5"/>
    <dgm:cxn modelId="{13931D70-7559-41B1-9CA2-F7C1F3AA19F1}" type="presParOf" srcId="{38B2593E-851D-476D-A598-A1344614552F}" destId="{88CBF5C5-015C-433D-A35E-143DCDC55E0B}" srcOrd="2" destOrd="0" presId="urn:microsoft.com/office/officeart/2005/8/layout/vList5"/>
    <dgm:cxn modelId="{CFDCBE4B-636B-48AF-A83B-2D909DA91E0A}" type="presParOf" srcId="{88CBF5C5-015C-433D-A35E-143DCDC55E0B}" destId="{102EC4B0-5454-4D1E-B584-CA12FF8E7525}" srcOrd="0" destOrd="0" presId="urn:microsoft.com/office/officeart/2005/8/layout/vList5"/>
    <dgm:cxn modelId="{4A91F4F1-7B71-4090-8F6F-44CE135FB104}" type="presParOf" srcId="{88CBF5C5-015C-433D-A35E-143DCDC55E0B}" destId="{2FCE467B-4382-46BB-B8C7-38F3E7F839B6}" srcOrd="1" destOrd="0" presId="urn:microsoft.com/office/officeart/2005/8/layout/vList5"/>
    <dgm:cxn modelId="{4D451E49-1DAC-422A-8E06-C15823503EAA}" type="presParOf" srcId="{38B2593E-851D-476D-A598-A1344614552F}" destId="{EB0FD12D-0BA2-4D7E-8811-903BF323FD4A}" srcOrd="3" destOrd="0" presId="urn:microsoft.com/office/officeart/2005/8/layout/vList5"/>
    <dgm:cxn modelId="{5D1DFB35-67B2-469D-964A-D9DB46B2B315}" type="presParOf" srcId="{38B2593E-851D-476D-A598-A1344614552F}" destId="{6242D9B0-3C32-452C-B88B-0DA276324A0E}" srcOrd="4" destOrd="0" presId="urn:microsoft.com/office/officeart/2005/8/layout/vList5"/>
    <dgm:cxn modelId="{A149897F-4427-45CC-B68C-78AAB3C33A23}" type="presParOf" srcId="{6242D9B0-3C32-452C-B88B-0DA276324A0E}" destId="{20959669-F4B5-4B9C-B465-775D9197FDE0}" srcOrd="0" destOrd="0" presId="urn:microsoft.com/office/officeart/2005/8/layout/vList5"/>
    <dgm:cxn modelId="{0C5CB627-4500-47A4-BEAD-41E874C1B913}" type="presParOf" srcId="{6242D9B0-3C32-452C-B88B-0DA276324A0E}" destId="{3A636A29-35BD-4773-88BC-F58A824ABC78}" srcOrd="1" destOrd="0" presId="urn:microsoft.com/office/officeart/2005/8/layout/vList5"/>
    <dgm:cxn modelId="{EB72A2C5-ABEC-4E03-B2F4-3BD9A459B25D}" type="presParOf" srcId="{38B2593E-851D-476D-A598-A1344614552F}" destId="{294D9BB3-1604-40E8-9987-952802D85755}" srcOrd="5" destOrd="0" presId="urn:microsoft.com/office/officeart/2005/8/layout/vList5"/>
    <dgm:cxn modelId="{2974D1E0-B5F6-454D-8007-8F318C0E7A8C}" type="presParOf" srcId="{38B2593E-851D-476D-A598-A1344614552F}" destId="{D67DCE18-E51F-4110-A72E-6370C4BF493E}" srcOrd="6" destOrd="0" presId="urn:microsoft.com/office/officeart/2005/8/layout/vList5"/>
    <dgm:cxn modelId="{53FEF905-5DE6-4758-9888-9E4EEC5B29CA}" type="presParOf" srcId="{D67DCE18-E51F-4110-A72E-6370C4BF493E}" destId="{66E2A6E4-AC47-4BC7-946C-197DEDE1620C}" srcOrd="0" destOrd="0" presId="urn:microsoft.com/office/officeart/2005/8/layout/vList5"/>
    <dgm:cxn modelId="{F605F799-74A9-42D3-A351-1D0DB562079D}" type="presParOf" srcId="{D67DCE18-E51F-4110-A72E-6370C4BF493E}" destId="{82AFD9BE-F46C-42BC-B47C-74AD13A9B187}" srcOrd="1" destOrd="0" presId="urn:microsoft.com/office/officeart/2005/8/layout/vList5"/>
    <dgm:cxn modelId="{5227F6A6-E261-4618-9A15-A4AD77619714}" type="presParOf" srcId="{38B2593E-851D-476D-A598-A1344614552F}" destId="{F4AEC428-C18D-4A27-A376-83F1E9C24CFA}" srcOrd="7" destOrd="0" presId="urn:microsoft.com/office/officeart/2005/8/layout/vList5"/>
    <dgm:cxn modelId="{6D6464A1-C059-4CAA-8F6F-DA8705FD7AE3}" type="presParOf" srcId="{38B2593E-851D-476D-A598-A1344614552F}" destId="{2CF2525F-BD40-4D1D-893A-4D424988CA0C}" srcOrd="8" destOrd="0" presId="urn:microsoft.com/office/officeart/2005/8/layout/vList5"/>
    <dgm:cxn modelId="{3647B291-819E-40CF-9224-04D1EB25BEA2}" type="presParOf" srcId="{2CF2525F-BD40-4D1D-893A-4D424988CA0C}" destId="{70DE5FE0-0B32-4ACF-9F1C-2265E163834C}" srcOrd="0" destOrd="0" presId="urn:microsoft.com/office/officeart/2005/8/layout/vList5"/>
    <dgm:cxn modelId="{EAC1BD8F-2186-4359-B7A3-D1166E407255}" type="presParOf" srcId="{2CF2525F-BD40-4D1D-893A-4D424988CA0C}" destId="{56894A49-62E9-4989-B038-D2A44647A7E1}" srcOrd="1" destOrd="0" presId="urn:microsoft.com/office/officeart/2005/8/layout/vList5"/>
    <dgm:cxn modelId="{FDAC5F59-457B-46BA-9968-E102C80502D3}" type="presParOf" srcId="{38B2593E-851D-476D-A598-A1344614552F}" destId="{9EDEF5EB-2D1B-4EEF-9832-4A35A18927C6}" srcOrd="9" destOrd="0" presId="urn:microsoft.com/office/officeart/2005/8/layout/vList5"/>
    <dgm:cxn modelId="{85367034-EC79-4427-83A1-FD1ED89A0D38}" type="presParOf" srcId="{38B2593E-851D-476D-A598-A1344614552F}" destId="{24FD26F6-AB36-4707-BEB9-71D72D375634}" srcOrd="10" destOrd="0" presId="urn:microsoft.com/office/officeart/2005/8/layout/vList5"/>
    <dgm:cxn modelId="{0BEB7713-C0EA-4AFD-98A2-D14213D0C54F}" type="presParOf" srcId="{24FD26F6-AB36-4707-BEB9-71D72D375634}" destId="{1D0A56CA-69A7-416E-8CB9-F992CDDB6A75}" srcOrd="0" destOrd="0" presId="urn:microsoft.com/office/officeart/2005/8/layout/vList5"/>
    <dgm:cxn modelId="{AB40F7EA-BFC8-446F-A8B3-0FF88C5B28D8}" type="presParOf" srcId="{24FD26F6-AB36-4707-BEB9-71D72D375634}" destId="{0C2D8A36-9EF2-4EB4-A3E6-F003C94BBF69}" srcOrd="1" destOrd="0" presId="urn:microsoft.com/office/officeart/2005/8/layout/vList5"/>
    <dgm:cxn modelId="{C1F6CD73-5758-404D-B7F8-7D8665C8B696}" type="presParOf" srcId="{38B2593E-851D-476D-A598-A1344614552F}" destId="{D534B2E4-F56E-437A-B713-F931F46AF7CF}" srcOrd="11" destOrd="0" presId="urn:microsoft.com/office/officeart/2005/8/layout/vList5"/>
    <dgm:cxn modelId="{3F0E8D36-FC4A-4573-A716-200FAD0DBBB6}" type="presParOf" srcId="{38B2593E-851D-476D-A598-A1344614552F}" destId="{9D837BAE-46EF-4D60-8359-53A0EF02AAFD}" srcOrd="12" destOrd="0" presId="urn:microsoft.com/office/officeart/2005/8/layout/vList5"/>
    <dgm:cxn modelId="{D3AD46EF-938E-4ACF-A0D1-FA1612CCD572}" type="presParOf" srcId="{9D837BAE-46EF-4D60-8359-53A0EF02AAFD}" destId="{8F25E7A8-D2FB-4405-A174-B9332907076D}" srcOrd="0" destOrd="0" presId="urn:microsoft.com/office/officeart/2005/8/layout/vList5"/>
    <dgm:cxn modelId="{3881EEA9-C104-4048-BEB3-0C194568C72F}" type="presParOf" srcId="{9D837BAE-46EF-4D60-8359-53A0EF02AAFD}" destId="{C3FA3E10-173C-4B26-83A8-C1ADF72458E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CF1A7B-F6F8-45E4-AB1D-830D48076CA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A74ABA4-2330-4DA3-951A-59AAF5BA5AD3}">
      <dgm:prSet custT="1"/>
      <dgm:spPr/>
      <dgm:t>
        <a:bodyPr/>
        <a:lstStyle/>
        <a:p>
          <a:r>
            <a:rPr lang="en-US" sz="1800" dirty="0" err="1">
              <a:latin typeface="+mn-lt"/>
            </a:rPr>
            <a:t>Creșterea</a:t>
          </a:r>
          <a:r>
            <a:rPr lang="en-US" sz="1800" dirty="0">
              <a:latin typeface="+mn-lt"/>
            </a:rPr>
            <a:t> </a:t>
          </a:r>
          <a:r>
            <a:rPr lang="en-US" sz="1800" dirty="0" err="1">
              <a:latin typeface="+mn-lt"/>
            </a:rPr>
            <a:t>vânzărilor</a:t>
          </a:r>
          <a:r>
            <a:rPr lang="en-US" sz="1800" dirty="0">
              <a:latin typeface="+mn-lt"/>
            </a:rPr>
            <a:t> </a:t>
          </a:r>
          <a:r>
            <a:rPr lang="ro-RO" sz="1800" dirty="0">
              <a:latin typeface="+mn-lt"/>
            </a:rPr>
            <a:t>din portofoliul pentru spitale</a:t>
          </a:r>
          <a:endParaRPr lang="en-US" sz="1800" dirty="0">
            <a:latin typeface="+mn-lt"/>
          </a:endParaRPr>
        </a:p>
      </dgm:t>
    </dgm:pt>
    <dgm:pt modelId="{F8E9104F-1537-437C-A523-7300BC82E0B0}" type="parTrans" cxnId="{DC05917A-2EBF-4CE4-93E8-0EA6483C7BC0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A83B1AD6-C316-4A6F-95CB-9C5FD0D925BA}" type="sibTrans" cxnId="{DC05917A-2EBF-4CE4-93E8-0EA6483C7BC0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44471200-3577-4315-B523-1832A93C66FB}">
      <dgm:prSet custT="1"/>
      <dgm:spPr/>
      <dgm:t>
        <a:bodyPr/>
        <a:lstStyle/>
        <a:p>
          <a:r>
            <a:rPr lang="en-US" sz="1800" dirty="0" err="1">
              <a:latin typeface="+mn-lt"/>
            </a:rPr>
            <a:t>Cresterea</a:t>
          </a:r>
          <a:r>
            <a:rPr lang="ro-RO" sz="1800" dirty="0">
              <a:latin typeface="+mn-lt"/>
            </a:rPr>
            <a:t> capacității de producție de produse topice</a:t>
          </a:r>
          <a:endParaRPr lang="en-US" sz="1800" dirty="0">
            <a:latin typeface="+mn-lt"/>
          </a:endParaRPr>
        </a:p>
      </dgm:t>
    </dgm:pt>
    <dgm:pt modelId="{8534B76F-595B-4568-BCD5-B83CE93F6127}" type="parTrans" cxnId="{2156C293-07EB-4C40-939E-EDCF90F5E2CE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11811A87-D6D6-45DF-AD77-8F58FE10A635}" type="sibTrans" cxnId="{2156C293-07EB-4C40-939E-EDCF90F5E2CE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85F5D022-1989-430D-8F1D-033B13498766}">
      <dgm:prSet custT="1"/>
      <dgm:spPr/>
      <dgm:t>
        <a:bodyPr/>
        <a:lstStyle/>
        <a:p>
          <a:r>
            <a:rPr lang="ro-RO" sz="1800" dirty="0">
              <a:latin typeface="+mn-lt"/>
            </a:rPr>
            <a:t>Dezvoltarea de noi produse în toate ariile terapeutice</a:t>
          </a:r>
          <a:endParaRPr lang="en-US" sz="1800" dirty="0">
            <a:latin typeface="+mn-lt"/>
          </a:endParaRPr>
        </a:p>
      </dgm:t>
    </dgm:pt>
    <dgm:pt modelId="{0AC0172B-555D-4384-A1AF-090DBEFF4F9B}" type="parTrans" cxnId="{3A4FD411-CBCC-4600-ADC1-721C302488B8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1718964A-F83C-4ED5-A712-D20B65466700}" type="sibTrans" cxnId="{3A4FD411-CBCC-4600-ADC1-721C302488B8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B775F00B-3E31-4125-8B56-3BC2E2BBBBBE}" type="pres">
      <dgm:prSet presAssocID="{BECF1A7B-F6F8-45E4-AB1D-830D48076CA8}" presName="vert0" presStyleCnt="0">
        <dgm:presLayoutVars>
          <dgm:dir/>
          <dgm:animOne val="branch"/>
          <dgm:animLvl val="lvl"/>
        </dgm:presLayoutVars>
      </dgm:prSet>
      <dgm:spPr/>
    </dgm:pt>
    <dgm:pt modelId="{F73C909A-20D6-4762-A8EE-CB10E3546436}" type="pres">
      <dgm:prSet presAssocID="{4A74ABA4-2330-4DA3-951A-59AAF5BA5AD3}" presName="thickLine" presStyleLbl="alignNode1" presStyleIdx="0" presStyleCnt="3"/>
      <dgm:spPr/>
    </dgm:pt>
    <dgm:pt modelId="{9C6B6370-1255-4120-B7BD-0D83BEFDAAF7}" type="pres">
      <dgm:prSet presAssocID="{4A74ABA4-2330-4DA3-951A-59AAF5BA5AD3}" presName="horz1" presStyleCnt="0"/>
      <dgm:spPr/>
    </dgm:pt>
    <dgm:pt modelId="{301D1AED-F41C-49B1-A388-F113E11042E4}" type="pres">
      <dgm:prSet presAssocID="{4A74ABA4-2330-4DA3-951A-59AAF5BA5AD3}" presName="tx1" presStyleLbl="revTx" presStyleIdx="0" presStyleCnt="3"/>
      <dgm:spPr/>
    </dgm:pt>
    <dgm:pt modelId="{E58B2129-AABE-408B-A571-C64D328CA213}" type="pres">
      <dgm:prSet presAssocID="{4A74ABA4-2330-4DA3-951A-59AAF5BA5AD3}" presName="vert1" presStyleCnt="0"/>
      <dgm:spPr/>
    </dgm:pt>
    <dgm:pt modelId="{75D5B911-110F-4C67-A2F8-0DF749515DB7}" type="pres">
      <dgm:prSet presAssocID="{44471200-3577-4315-B523-1832A93C66FB}" presName="thickLine" presStyleLbl="alignNode1" presStyleIdx="1" presStyleCnt="3"/>
      <dgm:spPr/>
    </dgm:pt>
    <dgm:pt modelId="{6EC4C169-A8DA-4BE7-8D93-2546B6616610}" type="pres">
      <dgm:prSet presAssocID="{44471200-3577-4315-B523-1832A93C66FB}" presName="horz1" presStyleCnt="0"/>
      <dgm:spPr/>
    </dgm:pt>
    <dgm:pt modelId="{CE35BD3B-4ECE-4F1B-B2E0-AA66C0CC5C25}" type="pres">
      <dgm:prSet presAssocID="{44471200-3577-4315-B523-1832A93C66FB}" presName="tx1" presStyleLbl="revTx" presStyleIdx="1" presStyleCnt="3"/>
      <dgm:spPr/>
    </dgm:pt>
    <dgm:pt modelId="{10A1B9EB-0E5F-4F03-9E7C-1138E7BA7D89}" type="pres">
      <dgm:prSet presAssocID="{44471200-3577-4315-B523-1832A93C66FB}" presName="vert1" presStyleCnt="0"/>
      <dgm:spPr/>
    </dgm:pt>
    <dgm:pt modelId="{F4905C74-CEF9-4AE0-A2D9-1C4A216CC5CD}" type="pres">
      <dgm:prSet presAssocID="{85F5D022-1989-430D-8F1D-033B13498766}" presName="thickLine" presStyleLbl="alignNode1" presStyleIdx="2" presStyleCnt="3"/>
      <dgm:spPr/>
    </dgm:pt>
    <dgm:pt modelId="{F81BAB76-8D56-4D1A-A34B-CFD93900A32F}" type="pres">
      <dgm:prSet presAssocID="{85F5D022-1989-430D-8F1D-033B13498766}" presName="horz1" presStyleCnt="0"/>
      <dgm:spPr/>
    </dgm:pt>
    <dgm:pt modelId="{9C1E3B40-5238-4924-8664-B7FD74249AD5}" type="pres">
      <dgm:prSet presAssocID="{85F5D022-1989-430D-8F1D-033B13498766}" presName="tx1" presStyleLbl="revTx" presStyleIdx="2" presStyleCnt="3"/>
      <dgm:spPr/>
    </dgm:pt>
    <dgm:pt modelId="{72ED23AA-168F-428E-B0F1-FB40030468FA}" type="pres">
      <dgm:prSet presAssocID="{85F5D022-1989-430D-8F1D-033B13498766}" presName="vert1" presStyleCnt="0"/>
      <dgm:spPr/>
    </dgm:pt>
  </dgm:ptLst>
  <dgm:cxnLst>
    <dgm:cxn modelId="{3A4FD411-CBCC-4600-ADC1-721C302488B8}" srcId="{BECF1A7B-F6F8-45E4-AB1D-830D48076CA8}" destId="{85F5D022-1989-430D-8F1D-033B13498766}" srcOrd="2" destOrd="0" parTransId="{0AC0172B-555D-4384-A1AF-090DBEFF4F9B}" sibTransId="{1718964A-F83C-4ED5-A712-D20B65466700}"/>
    <dgm:cxn modelId="{DC05917A-2EBF-4CE4-93E8-0EA6483C7BC0}" srcId="{BECF1A7B-F6F8-45E4-AB1D-830D48076CA8}" destId="{4A74ABA4-2330-4DA3-951A-59AAF5BA5AD3}" srcOrd="0" destOrd="0" parTransId="{F8E9104F-1537-437C-A523-7300BC82E0B0}" sibTransId="{A83B1AD6-C316-4A6F-95CB-9C5FD0D925BA}"/>
    <dgm:cxn modelId="{5106648A-9176-4DB2-AE2B-5BC09D9C1932}" type="presOf" srcId="{85F5D022-1989-430D-8F1D-033B13498766}" destId="{9C1E3B40-5238-4924-8664-B7FD74249AD5}" srcOrd="0" destOrd="0" presId="urn:microsoft.com/office/officeart/2008/layout/LinedList"/>
    <dgm:cxn modelId="{2156C293-07EB-4C40-939E-EDCF90F5E2CE}" srcId="{BECF1A7B-F6F8-45E4-AB1D-830D48076CA8}" destId="{44471200-3577-4315-B523-1832A93C66FB}" srcOrd="1" destOrd="0" parTransId="{8534B76F-595B-4568-BCD5-B83CE93F6127}" sibTransId="{11811A87-D6D6-45DF-AD77-8F58FE10A635}"/>
    <dgm:cxn modelId="{9554ACC0-B517-4296-8B22-AA9E967EACD7}" type="presOf" srcId="{44471200-3577-4315-B523-1832A93C66FB}" destId="{CE35BD3B-4ECE-4F1B-B2E0-AA66C0CC5C25}" srcOrd="0" destOrd="0" presId="urn:microsoft.com/office/officeart/2008/layout/LinedList"/>
    <dgm:cxn modelId="{F7FE77D4-ABE6-4B56-841C-C366680898BE}" type="presOf" srcId="{4A74ABA4-2330-4DA3-951A-59AAF5BA5AD3}" destId="{301D1AED-F41C-49B1-A388-F113E11042E4}" srcOrd="0" destOrd="0" presId="urn:microsoft.com/office/officeart/2008/layout/LinedList"/>
    <dgm:cxn modelId="{B3E96DEA-9034-4567-A720-C91F6674A092}" type="presOf" srcId="{BECF1A7B-F6F8-45E4-AB1D-830D48076CA8}" destId="{B775F00B-3E31-4125-8B56-3BC2E2BBBBBE}" srcOrd="0" destOrd="0" presId="urn:microsoft.com/office/officeart/2008/layout/LinedList"/>
    <dgm:cxn modelId="{285BC2B9-670D-4DD1-882B-7A418BC5E76C}" type="presParOf" srcId="{B775F00B-3E31-4125-8B56-3BC2E2BBBBBE}" destId="{F73C909A-20D6-4762-A8EE-CB10E3546436}" srcOrd="0" destOrd="0" presId="urn:microsoft.com/office/officeart/2008/layout/LinedList"/>
    <dgm:cxn modelId="{D7ED7DE1-6F8D-4566-A6B7-9C5E0E603877}" type="presParOf" srcId="{B775F00B-3E31-4125-8B56-3BC2E2BBBBBE}" destId="{9C6B6370-1255-4120-B7BD-0D83BEFDAAF7}" srcOrd="1" destOrd="0" presId="urn:microsoft.com/office/officeart/2008/layout/LinedList"/>
    <dgm:cxn modelId="{CBD31B2C-A6A9-4D3A-9F10-0C129A528DC4}" type="presParOf" srcId="{9C6B6370-1255-4120-B7BD-0D83BEFDAAF7}" destId="{301D1AED-F41C-49B1-A388-F113E11042E4}" srcOrd="0" destOrd="0" presId="urn:microsoft.com/office/officeart/2008/layout/LinedList"/>
    <dgm:cxn modelId="{F94BB02E-9FEC-4B95-A82C-ACBC9E0ED9D3}" type="presParOf" srcId="{9C6B6370-1255-4120-B7BD-0D83BEFDAAF7}" destId="{E58B2129-AABE-408B-A571-C64D328CA213}" srcOrd="1" destOrd="0" presId="urn:microsoft.com/office/officeart/2008/layout/LinedList"/>
    <dgm:cxn modelId="{F59C1C8B-6760-4FCE-85D7-1B65F4191ABE}" type="presParOf" srcId="{B775F00B-3E31-4125-8B56-3BC2E2BBBBBE}" destId="{75D5B911-110F-4C67-A2F8-0DF749515DB7}" srcOrd="2" destOrd="0" presId="urn:microsoft.com/office/officeart/2008/layout/LinedList"/>
    <dgm:cxn modelId="{7080275E-4958-48F5-A96E-0C32ED655449}" type="presParOf" srcId="{B775F00B-3E31-4125-8B56-3BC2E2BBBBBE}" destId="{6EC4C169-A8DA-4BE7-8D93-2546B6616610}" srcOrd="3" destOrd="0" presId="urn:microsoft.com/office/officeart/2008/layout/LinedList"/>
    <dgm:cxn modelId="{956451D2-6221-4B6B-A867-D827ADB069D8}" type="presParOf" srcId="{6EC4C169-A8DA-4BE7-8D93-2546B6616610}" destId="{CE35BD3B-4ECE-4F1B-B2E0-AA66C0CC5C25}" srcOrd="0" destOrd="0" presId="urn:microsoft.com/office/officeart/2008/layout/LinedList"/>
    <dgm:cxn modelId="{92193806-CAAC-4E5B-8FB5-DEE5451E20C7}" type="presParOf" srcId="{6EC4C169-A8DA-4BE7-8D93-2546B6616610}" destId="{10A1B9EB-0E5F-4F03-9E7C-1138E7BA7D89}" srcOrd="1" destOrd="0" presId="urn:microsoft.com/office/officeart/2008/layout/LinedList"/>
    <dgm:cxn modelId="{601B4C91-2038-4FA1-A206-B1FE8C99C9BC}" type="presParOf" srcId="{B775F00B-3E31-4125-8B56-3BC2E2BBBBBE}" destId="{F4905C74-CEF9-4AE0-A2D9-1C4A216CC5CD}" srcOrd="4" destOrd="0" presId="urn:microsoft.com/office/officeart/2008/layout/LinedList"/>
    <dgm:cxn modelId="{3084856D-1727-4FEF-B69F-8F977E2A59FE}" type="presParOf" srcId="{B775F00B-3E31-4125-8B56-3BC2E2BBBBBE}" destId="{F81BAB76-8D56-4D1A-A34B-CFD93900A32F}" srcOrd="5" destOrd="0" presId="urn:microsoft.com/office/officeart/2008/layout/LinedList"/>
    <dgm:cxn modelId="{87D82850-12EF-4858-BBA6-0BD730E1FBD0}" type="presParOf" srcId="{F81BAB76-8D56-4D1A-A34B-CFD93900A32F}" destId="{9C1E3B40-5238-4924-8664-B7FD74249AD5}" srcOrd="0" destOrd="0" presId="urn:microsoft.com/office/officeart/2008/layout/LinedList"/>
    <dgm:cxn modelId="{966629DF-B44C-4BE9-B088-F0180DA76326}" type="presParOf" srcId="{F81BAB76-8D56-4D1A-A34B-CFD93900A32F}" destId="{72ED23AA-168F-428E-B0F1-FB40030468F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CDA6A-E448-44DE-88EF-5BF8E5BE3F81}">
      <dsp:nvSpPr>
        <dsp:cNvPr id="0" name=""/>
        <dsp:cNvSpPr/>
      </dsp:nvSpPr>
      <dsp:spPr>
        <a:xfrm>
          <a:off x="-3906890" y="-599898"/>
          <a:ext cx="4656180" cy="4656180"/>
        </a:xfrm>
        <a:prstGeom prst="blockArc">
          <a:avLst>
            <a:gd name="adj1" fmla="val 18900000"/>
            <a:gd name="adj2" fmla="val 2700000"/>
            <a:gd name="adj3" fmla="val 464"/>
          </a:avLst>
        </a:pr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FC0E1-B5AD-427F-9E7B-C2FC44F9A9CC}">
      <dsp:nvSpPr>
        <dsp:cNvPr id="0" name=""/>
        <dsp:cNvSpPr/>
      </dsp:nvSpPr>
      <dsp:spPr>
        <a:xfrm>
          <a:off x="481854" y="345638"/>
          <a:ext cx="6961387" cy="6912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701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100" kern="1200"/>
            <a:t>Profilul companiei</a:t>
          </a:r>
          <a:endParaRPr lang="en-US" sz="3100" kern="1200"/>
        </a:p>
      </dsp:txBody>
      <dsp:txXfrm>
        <a:off x="481854" y="345638"/>
        <a:ext cx="6961387" cy="691276"/>
      </dsp:txXfrm>
    </dsp:sp>
    <dsp:sp modelId="{3930A2F7-B4AA-4A3C-9385-270F997E7A5B}">
      <dsp:nvSpPr>
        <dsp:cNvPr id="0" name=""/>
        <dsp:cNvSpPr/>
      </dsp:nvSpPr>
      <dsp:spPr>
        <a:xfrm>
          <a:off x="49806" y="259228"/>
          <a:ext cx="864096" cy="864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6B5C3-37C2-4AD5-AB6F-F562ACD80FE1}">
      <dsp:nvSpPr>
        <dsp:cNvPr id="0" name=""/>
        <dsp:cNvSpPr/>
      </dsp:nvSpPr>
      <dsp:spPr>
        <a:xfrm>
          <a:off x="733133" y="1382553"/>
          <a:ext cx="6710108" cy="6912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701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100" kern="1200"/>
            <a:t>Strategia de dezvoltare</a:t>
          </a:r>
          <a:endParaRPr lang="en-US" sz="3100" kern="1200"/>
        </a:p>
      </dsp:txBody>
      <dsp:txXfrm>
        <a:off x="733133" y="1382553"/>
        <a:ext cx="6710108" cy="691276"/>
      </dsp:txXfrm>
    </dsp:sp>
    <dsp:sp modelId="{77D0BCD3-5B61-4328-9A24-454AE856D9CD}">
      <dsp:nvSpPr>
        <dsp:cNvPr id="0" name=""/>
        <dsp:cNvSpPr/>
      </dsp:nvSpPr>
      <dsp:spPr>
        <a:xfrm>
          <a:off x="301085" y="1296144"/>
          <a:ext cx="864096" cy="864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2D75A-B848-44ED-948F-E444EF716120}">
      <dsp:nvSpPr>
        <dsp:cNvPr id="0" name=""/>
        <dsp:cNvSpPr/>
      </dsp:nvSpPr>
      <dsp:spPr>
        <a:xfrm>
          <a:off x="481854" y="2419468"/>
          <a:ext cx="6961387" cy="6912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701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100" kern="1200"/>
            <a:t>Semestrul I 2020: activitate și rezultate</a:t>
          </a:r>
          <a:endParaRPr lang="en-US" sz="3100" kern="1200"/>
        </a:p>
      </dsp:txBody>
      <dsp:txXfrm>
        <a:off x="481854" y="2419468"/>
        <a:ext cx="6961387" cy="691276"/>
      </dsp:txXfrm>
    </dsp:sp>
    <dsp:sp modelId="{13C2585D-3ADC-462F-9A3A-3E28DA66C8E9}">
      <dsp:nvSpPr>
        <dsp:cNvPr id="0" name=""/>
        <dsp:cNvSpPr/>
      </dsp:nvSpPr>
      <dsp:spPr>
        <a:xfrm>
          <a:off x="49806" y="2333059"/>
          <a:ext cx="864096" cy="864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3C51D-FEFC-43F7-AE04-39DBB02ADA01}">
      <dsp:nvSpPr>
        <dsp:cNvPr id="0" name=""/>
        <dsp:cNvSpPr/>
      </dsp:nvSpPr>
      <dsp:spPr>
        <a:xfrm>
          <a:off x="-4173190" y="-640382"/>
          <a:ext cx="4972525" cy="4972525"/>
        </a:xfrm>
        <a:prstGeom prst="blockArc">
          <a:avLst>
            <a:gd name="adj1" fmla="val 18900000"/>
            <a:gd name="adj2" fmla="val 2700000"/>
            <a:gd name="adj3" fmla="val 434"/>
          </a:avLst>
        </a:pr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101BF-4A79-4EE6-9C0D-2B2728EC13FB}">
      <dsp:nvSpPr>
        <dsp:cNvPr id="0" name=""/>
        <dsp:cNvSpPr/>
      </dsp:nvSpPr>
      <dsp:spPr>
        <a:xfrm>
          <a:off x="298825" y="194408"/>
          <a:ext cx="3392233" cy="3886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50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Antiinfectioase</a:t>
          </a:r>
          <a:r>
            <a:rPr lang="en-US" sz="1700" kern="1200" dirty="0"/>
            <a:t> </a:t>
          </a:r>
          <a:r>
            <a:rPr lang="en-US" sz="1700" kern="1200" dirty="0" err="1"/>
            <a:t>injectabile</a:t>
          </a:r>
          <a:r>
            <a:rPr lang="en-US" sz="1700" kern="1200" dirty="0"/>
            <a:t> </a:t>
          </a:r>
          <a:r>
            <a:rPr lang="en-US" sz="1700" kern="1200" dirty="0" err="1"/>
            <a:t>si</a:t>
          </a:r>
          <a:r>
            <a:rPr lang="en-US" sz="1700" kern="1200" dirty="0"/>
            <a:t> </a:t>
          </a:r>
          <a:r>
            <a:rPr lang="en-US" sz="1700" kern="1200" dirty="0" err="1"/>
            <a:t>orale</a:t>
          </a:r>
          <a:endParaRPr lang="en-US" sz="1700" kern="1200" dirty="0"/>
        </a:p>
      </dsp:txBody>
      <dsp:txXfrm>
        <a:off x="298825" y="194408"/>
        <a:ext cx="3392233" cy="388668"/>
      </dsp:txXfrm>
    </dsp:sp>
    <dsp:sp modelId="{72C705DF-4F2C-45DB-845F-2EF38444DBE7}">
      <dsp:nvSpPr>
        <dsp:cNvPr id="0" name=""/>
        <dsp:cNvSpPr/>
      </dsp:nvSpPr>
      <dsp:spPr>
        <a:xfrm>
          <a:off x="55907" y="145824"/>
          <a:ext cx="485835" cy="4858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A59BD-0B1F-4A8C-9B87-D58228B0F9B1}">
      <dsp:nvSpPr>
        <dsp:cNvPr id="0" name=""/>
        <dsp:cNvSpPr/>
      </dsp:nvSpPr>
      <dsp:spPr>
        <a:xfrm>
          <a:off x="618531" y="777336"/>
          <a:ext cx="3072526" cy="3886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50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Medicamente</a:t>
          </a:r>
          <a:r>
            <a:rPr lang="en-US" sz="1700" kern="1200" dirty="0"/>
            <a:t> </a:t>
          </a:r>
          <a:r>
            <a:rPr lang="en-US" sz="1700" kern="1200" dirty="0" err="1"/>
            <a:t>topice</a:t>
          </a:r>
          <a:endParaRPr lang="en-US" sz="1700" kern="1200" dirty="0"/>
        </a:p>
      </dsp:txBody>
      <dsp:txXfrm>
        <a:off x="618531" y="777336"/>
        <a:ext cx="3072526" cy="388668"/>
      </dsp:txXfrm>
    </dsp:sp>
    <dsp:sp modelId="{CD50FCCB-B38E-48E9-91A8-6DD4E6C3AEEB}">
      <dsp:nvSpPr>
        <dsp:cNvPr id="0" name=""/>
        <dsp:cNvSpPr/>
      </dsp:nvSpPr>
      <dsp:spPr>
        <a:xfrm>
          <a:off x="375614" y="728753"/>
          <a:ext cx="485835" cy="4858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0B7A7-8DF0-4BE4-9C7D-233C87583720}">
      <dsp:nvSpPr>
        <dsp:cNvPr id="0" name=""/>
        <dsp:cNvSpPr/>
      </dsp:nvSpPr>
      <dsp:spPr>
        <a:xfrm>
          <a:off x="799900" y="1385921"/>
          <a:ext cx="2926332" cy="3886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50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Nutriensa</a:t>
          </a:r>
          <a:endParaRPr lang="en-US" sz="1700" kern="1200" dirty="0"/>
        </a:p>
      </dsp:txBody>
      <dsp:txXfrm>
        <a:off x="799900" y="1385921"/>
        <a:ext cx="2926332" cy="388668"/>
      </dsp:txXfrm>
    </dsp:sp>
    <dsp:sp modelId="{6DACAF96-0536-4CA0-B41C-FA2A931E1FB3}">
      <dsp:nvSpPr>
        <dsp:cNvPr id="0" name=""/>
        <dsp:cNvSpPr/>
      </dsp:nvSpPr>
      <dsp:spPr>
        <a:xfrm>
          <a:off x="521807" y="1311682"/>
          <a:ext cx="485835" cy="4858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39E11-7177-4FF1-BA82-7921CDB42F58}">
      <dsp:nvSpPr>
        <dsp:cNvPr id="0" name=""/>
        <dsp:cNvSpPr/>
      </dsp:nvSpPr>
      <dsp:spPr>
        <a:xfrm>
          <a:off x="764725" y="1942825"/>
          <a:ext cx="2926332" cy="3886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50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Sănătatea femeii</a:t>
          </a:r>
        </a:p>
      </dsp:txBody>
      <dsp:txXfrm>
        <a:off x="764725" y="1942825"/>
        <a:ext cx="2926332" cy="388668"/>
      </dsp:txXfrm>
    </dsp:sp>
    <dsp:sp modelId="{CC5A7FA4-FE58-4CA9-BB3D-3504594C2DEE}">
      <dsp:nvSpPr>
        <dsp:cNvPr id="0" name=""/>
        <dsp:cNvSpPr/>
      </dsp:nvSpPr>
      <dsp:spPr>
        <a:xfrm>
          <a:off x="521807" y="1894242"/>
          <a:ext cx="485835" cy="4858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2900F-F352-4B04-934B-9921595F077B}">
      <dsp:nvSpPr>
        <dsp:cNvPr id="0" name=""/>
        <dsp:cNvSpPr/>
      </dsp:nvSpPr>
      <dsp:spPr>
        <a:xfrm>
          <a:off x="618531" y="2525754"/>
          <a:ext cx="3072526" cy="3886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50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Cardiovasculare</a:t>
          </a:r>
        </a:p>
      </dsp:txBody>
      <dsp:txXfrm>
        <a:off x="618531" y="2525754"/>
        <a:ext cx="3072526" cy="388668"/>
      </dsp:txXfrm>
    </dsp:sp>
    <dsp:sp modelId="{C53F65D8-DF35-4815-B70D-A8BA1A0AF46F}">
      <dsp:nvSpPr>
        <dsp:cNvPr id="0" name=""/>
        <dsp:cNvSpPr/>
      </dsp:nvSpPr>
      <dsp:spPr>
        <a:xfrm>
          <a:off x="375614" y="2477170"/>
          <a:ext cx="485835" cy="4858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1422E-311D-436D-AD08-ED172F7239FD}">
      <dsp:nvSpPr>
        <dsp:cNvPr id="0" name=""/>
        <dsp:cNvSpPr/>
      </dsp:nvSpPr>
      <dsp:spPr>
        <a:xfrm>
          <a:off x="298825" y="3108683"/>
          <a:ext cx="3392233" cy="3886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50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Solutii</a:t>
          </a:r>
          <a:r>
            <a:rPr lang="en-US" sz="1700" kern="1200" baseline="0" dirty="0"/>
            <a:t> sterile </a:t>
          </a:r>
          <a:endParaRPr lang="en-US" sz="1700" kern="1200" dirty="0"/>
        </a:p>
      </dsp:txBody>
      <dsp:txXfrm>
        <a:off x="298825" y="3108683"/>
        <a:ext cx="3392233" cy="388668"/>
      </dsp:txXfrm>
    </dsp:sp>
    <dsp:sp modelId="{0051742A-0241-489E-85FF-D07FF5678122}">
      <dsp:nvSpPr>
        <dsp:cNvPr id="0" name=""/>
        <dsp:cNvSpPr/>
      </dsp:nvSpPr>
      <dsp:spPr>
        <a:xfrm>
          <a:off x="55907" y="3060099"/>
          <a:ext cx="485835" cy="4858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20C7C-21B3-4DFC-B51A-5C584A6CC986}">
      <dsp:nvSpPr>
        <dsp:cNvPr id="0" name=""/>
        <dsp:cNvSpPr/>
      </dsp:nvSpPr>
      <dsp:spPr>
        <a:xfrm>
          <a:off x="448" y="448277"/>
          <a:ext cx="1748117" cy="10488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Susținerea dezvolt</a:t>
          </a:r>
          <a:r>
            <a:rPr lang="ro-RO" sz="2100" kern="1200"/>
            <a:t>ării profesionale</a:t>
          </a:r>
          <a:endParaRPr lang="en-US" sz="2100" kern="1200"/>
        </a:p>
      </dsp:txBody>
      <dsp:txXfrm>
        <a:off x="448" y="448277"/>
        <a:ext cx="1748117" cy="1048870"/>
      </dsp:txXfrm>
    </dsp:sp>
    <dsp:sp modelId="{00DFAB6E-556D-409F-A566-5922BA58431A}">
      <dsp:nvSpPr>
        <dsp:cNvPr id="0" name=""/>
        <dsp:cNvSpPr/>
      </dsp:nvSpPr>
      <dsp:spPr>
        <a:xfrm>
          <a:off x="1923377" y="448277"/>
          <a:ext cx="1748117" cy="10488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Structură echilibrată de personal</a:t>
          </a:r>
        </a:p>
      </dsp:txBody>
      <dsp:txXfrm>
        <a:off x="1923377" y="448277"/>
        <a:ext cx="1748117" cy="1048870"/>
      </dsp:txXfrm>
    </dsp:sp>
    <dsp:sp modelId="{6FA71E6F-2CFB-45F0-9381-DE532BAFD901}">
      <dsp:nvSpPr>
        <dsp:cNvPr id="0" name=""/>
        <dsp:cNvSpPr/>
      </dsp:nvSpPr>
      <dsp:spPr>
        <a:xfrm>
          <a:off x="448" y="1671959"/>
          <a:ext cx="1748117" cy="10488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Îmbunătățirea climatului organizațional</a:t>
          </a:r>
        </a:p>
      </dsp:txBody>
      <dsp:txXfrm>
        <a:off x="448" y="1671959"/>
        <a:ext cx="1748117" cy="1048870"/>
      </dsp:txXfrm>
    </dsp:sp>
    <dsp:sp modelId="{0E11734F-C541-4FAC-9648-DA266C07D4C7}">
      <dsp:nvSpPr>
        <dsp:cNvPr id="0" name=""/>
        <dsp:cNvSpPr/>
      </dsp:nvSpPr>
      <dsp:spPr>
        <a:xfrm>
          <a:off x="1923377" y="1671959"/>
          <a:ext cx="1748117" cy="10488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Creșterea motivării angajaților</a:t>
          </a:r>
        </a:p>
      </dsp:txBody>
      <dsp:txXfrm>
        <a:off x="1923377" y="1671959"/>
        <a:ext cx="1748117" cy="10488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1AE17-3EB7-4CCC-99F3-B7A715FD0D3E}">
      <dsp:nvSpPr>
        <dsp:cNvPr id="0" name=""/>
        <dsp:cNvSpPr/>
      </dsp:nvSpPr>
      <dsp:spPr>
        <a:xfrm rot="5400000">
          <a:off x="-162693" y="165239"/>
          <a:ext cx="1084621" cy="7592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kern="1200"/>
            <a:t>Scenariul 1</a:t>
          </a:r>
          <a:endParaRPr lang="en-US" sz="1300" kern="1200"/>
        </a:p>
      </dsp:txBody>
      <dsp:txXfrm rot="-5400000">
        <a:off x="1" y="382162"/>
        <a:ext cx="759234" cy="325387"/>
      </dsp:txXfrm>
    </dsp:sp>
    <dsp:sp modelId="{481D20D8-D7C1-47FF-9DAB-E32366C919B2}">
      <dsp:nvSpPr>
        <dsp:cNvPr id="0" name=""/>
        <dsp:cNvSpPr/>
      </dsp:nvSpPr>
      <dsp:spPr>
        <a:xfrm rot="5400000">
          <a:off x="2068508" y="-1306727"/>
          <a:ext cx="705003" cy="33235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reducerea</a:t>
          </a:r>
          <a:r>
            <a:rPr lang="en-US" sz="1600" kern="1200" dirty="0"/>
            <a:t> </a:t>
          </a:r>
          <a:r>
            <a:rPr lang="en-US" sz="1600" kern="1200" dirty="0" err="1"/>
            <a:t>activit</a:t>
          </a:r>
          <a:r>
            <a:rPr lang="ro-RO" sz="1600" kern="1200" dirty="0"/>
            <a:t>ăț</a:t>
          </a:r>
          <a:r>
            <a:rPr lang="en-US" sz="1600" kern="1200" dirty="0" err="1"/>
            <a:t>ilor</a:t>
          </a:r>
          <a:r>
            <a:rPr lang="en-US" sz="1600" kern="1200" dirty="0"/>
            <a:t> indirect productive, </a:t>
          </a:r>
          <a:r>
            <a:rPr lang="en-US" sz="1600" kern="1200" dirty="0" err="1"/>
            <a:t>lucrul</a:t>
          </a:r>
          <a:r>
            <a:rPr lang="en-US" sz="1600" kern="1200" dirty="0"/>
            <a:t> de </a:t>
          </a:r>
          <a:r>
            <a:rPr lang="en-US" sz="1600" kern="1200" dirty="0" err="1"/>
            <a:t>acas</a:t>
          </a:r>
          <a:r>
            <a:rPr lang="ro-RO" sz="1600" kern="1200" dirty="0"/>
            <a:t>ă</a:t>
          </a:r>
          <a:endParaRPr lang="en-US" sz="1600" kern="1200" dirty="0"/>
        </a:p>
      </dsp:txBody>
      <dsp:txXfrm rot="-5400000">
        <a:off x="759235" y="36961"/>
        <a:ext cx="3289136" cy="636173"/>
      </dsp:txXfrm>
    </dsp:sp>
    <dsp:sp modelId="{DC9AC18B-8ED1-4F74-8018-B2D069EE46E9}">
      <dsp:nvSpPr>
        <dsp:cNvPr id="0" name=""/>
        <dsp:cNvSpPr/>
      </dsp:nvSpPr>
      <dsp:spPr>
        <a:xfrm rot="5400000">
          <a:off x="-162693" y="1066075"/>
          <a:ext cx="1084621" cy="75923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kern="1200"/>
            <a:t>Scenariul 2</a:t>
          </a:r>
          <a:endParaRPr lang="en-US" sz="1300" kern="1200"/>
        </a:p>
      </dsp:txBody>
      <dsp:txXfrm rot="-5400000">
        <a:off x="1" y="1282998"/>
        <a:ext cx="759234" cy="325387"/>
      </dsp:txXfrm>
    </dsp:sp>
    <dsp:sp modelId="{255A3797-A471-4433-BD5F-0CD94BCB663B}">
      <dsp:nvSpPr>
        <dsp:cNvPr id="0" name=""/>
        <dsp:cNvSpPr/>
      </dsp:nvSpPr>
      <dsp:spPr>
        <a:xfrm rot="5400000">
          <a:off x="2068508" y="-405891"/>
          <a:ext cx="705003" cy="33235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dirty="0"/>
            <a:t>î</a:t>
          </a:r>
          <a:r>
            <a:rPr lang="en-US" sz="1600" kern="1200" dirty="0" err="1"/>
            <a:t>ntreruperea</a:t>
          </a:r>
          <a:r>
            <a:rPr lang="en-US" sz="1600" kern="1200" dirty="0"/>
            <a:t> </a:t>
          </a:r>
          <a:r>
            <a:rPr lang="en-US" sz="1600" kern="1200" dirty="0" err="1"/>
            <a:t>complet</a:t>
          </a:r>
          <a:r>
            <a:rPr lang="ro-RO" sz="1600" kern="1200" dirty="0"/>
            <a:t>ă a</a:t>
          </a:r>
          <a:r>
            <a:rPr lang="en-US" sz="1600" kern="1200" dirty="0"/>
            <a:t> </a:t>
          </a:r>
          <a:r>
            <a:rPr lang="en-US" sz="1600" kern="1200" dirty="0" err="1"/>
            <a:t>activit</a:t>
          </a:r>
          <a:r>
            <a:rPr lang="ro-RO" sz="1600" kern="1200" dirty="0"/>
            <a:t>ății</a:t>
          </a:r>
          <a:r>
            <a:rPr lang="en-US" sz="1600" kern="1200" dirty="0"/>
            <a:t> indirect productive </a:t>
          </a:r>
          <a:r>
            <a:rPr lang="ro-RO" sz="1600" kern="1200" dirty="0"/>
            <a:t>ș</a:t>
          </a:r>
          <a:r>
            <a:rPr lang="en-US" sz="1600" kern="1200" dirty="0" err="1"/>
            <a:t>i</a:t>
          </a:r>
          <a:r>
            <a:rPr lang="en-US" sz="1600" kern="1200" dirty="0"/>
            <a:t> </a:t>
          </a:r>
          <a:r>
            <a:rPr lang="en-US" sz="1600" kern="1200" dirty="0" err="1"/>
            <a:t>limitarea</a:t>
          </a:r>
          <a:r>
            <a:rPr lang="en-US" sz="1600" kern="1200" dirty="0"/>
            <a:t> </a:t>
          </a:r>
          <a:r>
            <a:rPr lang="en-US" sz="1600" kern="1200" dirty="0" err="1"/>
            <a:t>celor</a:t>
          </a:r>
          <a:r>
            <a:rPr lang="en-US" sz="1600" kern="1200" dirty="0"/>
            <a:t> de </a:t>
          </a:r>
          <a:r>
            <a:rPr lang="en-US" sz="1600" kern="1200" dirty="0" err="1"/>
            <a:t>produc</a:t>
          </a:r>
          <a:r>
            <a:rPr lang="ro-RO" sz="1600" kern="1200" dirty="0"/>
            <a:t>ț</a:t>
          </a:r>
          <a:r>
            <a:rPr lang="en-US" sz="1600" kern="1200" dirty="0" err="1"/>
            <a:t>ie</a:t>
          </a:r>
          <a:endParaRPr lang="en-US" sz="1600" kern="1200" dirty="0"/>
        </a:p>
      </dsp:txBody>
      <dsp:txXfrm rot="-5400000">
        <a:off x="759235" y="937797"/>
        <a:ext cx="3289136" cy="636173"/>
      </dsp:txXfrm>
    </dsp:sp>
    <dsp:sp modelId="{EDEF6205-BD38-4C0A-A552-09B22B8D6DA6}">
      <dsp:nvSpPr>
        <dsp:cNvPr id="0" name=""/>
        <dsp:cNvSpPr/>
      </dsp:nvSpPr>
      <dsp:spPr>
        <a:xfrm rot="5400000">
          <a:off x="-162693" y="1966911"/>
          <a:ext cx="1084621" cy="75923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kern="1200"/>
            <a:t>Scenariul 3</a:t>
          </a:r>
          <a:endParaRPr lang="en-US" sz="1300" kern="1200"/>
        </a:p>
      </dsp:txBody>
      <dsp:txXfrm rot="-5400000">
        <a:off x="1" y="2183834"/>
        <a:ext cx="759234" cy="325387"/>
      </dsp:txXfrm>
    </dsp:sp>
    <dsp:sp modelId="{1606DE31-538A-4CCC-A542-247F2F331544}">
      <dsp:nvSpPr>
        <dsp:cNvPr id="0" name=""/>
        <dsp:cNvSpPr/>
      </dsp:nvSpPr>
      <dsp:spPr>
        <a:xfrm rot="5400000">
          <a:off x="2068508" y="494945"/>
          <a:ext cx="705003" cy="33235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oprirea activit</a:t>
          </a:r>
          <a:r>
            <a:rPr lang="ro-RO" sz="1600" kern="1200" dirty="0"/>
            <a:t>ăț</a:t>
          </a:r>
          <a:r>
            <a:rPr lang="it-IT" sz="1600" kern="1200" dirty="0"/>
            <a:t>ilor productive </a:t>
          </a:r>
          <a:r>
            <a:rPr lang="ro-RO" sz="1600" kern="1200" dirty="0"/>
            <a:t>ș</a:t>
          </a:r>
          <a:r>
            <a:rPr lang="it-IT" sz="1600" kern="1200" dirty="0"/>
            <a:t>i neproductive </a:t>
          </a:r>
          <a:r>
            <a:rPr lang="ro-RO" sz="1600" kern="1200" dirty="0"/>
            <a:t>ș</a:t>
          </a:r>
          <a:r>
            <a:rPr lang="it-IT" sz="1600" kern="1200" dirty="0"/>
            <a:t>i asigurarea pazei, ISU, monitorizare platform</a:t>
          </a:r>
          <a:r>
            <a:rPr lang="ro-RO" sz="1600" kern="1200" dirty="0"/>
            <a:t>ă</a:t>
          </a:r>
          <a:endParaRPr lang="en-US" sz="1600" kern="1200" dirty="0"/>
        </a:p>
      </dsp:txBody>
      <dsp:txXfrm rot="-5400000">
        <a:off x="759235" y="1838634"/>
        <a:ext cx="3289136" cy="63617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C909A-20D6-4762-A8EE-CB10E3546436}">
      <dsp:nvSpPr>
        <dsp:cNvPr id="0" name=""/>
        <dsp:cNvSpPr/>
      </dsp:nvSpPr>
      <dsp:spPr>
        <a:xfrm>
          <a:off x="0" y="0"/>
          <a:ext cx="367194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D1AED-F41C-49B1-A388-F113E11042E4}">
      <dsp:nvSpPr>
        <dsp:cNvPr id="0" name=""/>
        <dsp:cNvSpPr/>
      </dsp:nvSpPr>
      <dsp:spPr>
        <a:xfrm>
          <a:off x="0" y="0"/>
          <a:ext cx="3671943" cy="1185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S</a:t>
          </a:r>
          <a:r>
            <a:rPr lang="ro-RO" sz="1800" b="0" kern="12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prijinirea sistemului medical românesc cu medicamente de strictă necesitate, în timpul pandemiei</a:t>
          </a:r>
          <a:endParaRPr lang="en-US" sz="1800" b="0" kern="1200" dirty="0">
            <a:latin typeface="+mn-lt"/>
          </a:endParaRPr>
        </a:p>
      </dsp:txBody>
      <dsp:txXfrm>
        <a:off x="0" y="0"/>
        <a:ext cx="3671943" cy="1185469"/>
      </dsp:txXfrm>
    </dsp:sp>
    <dsp:sp modelId="{75D5B911-110F-4C67-A2F8-0DF749515DB7}">
      <dsp:nvSpPr>
        <dsp:cNvPr id="0" name=""/>
        <dsp:cNvSpPr/>
      </dsp:nvSpPr>
      <dsp:spPr>
        <a:xfrm>
          <a:off x="0" y="1185469"/>
          <a:ext cx="367194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5BD3B-4ECE-4F1B-B2E0-AA66C0CC5C25}">
      <dsp:nvSpPr>
        <dsp:cNvPr id="0" name=""/>
        <dsp:cNvSpPr/>
      </dsp:nvSpPr>
      <dsp:spPr>
        <a:xfrm>
          <a:off x="0" y="1185469"/>
          <a:ext cx="3671943" cy="1185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M</a:t>
          </a:r>
          <a:r>
            <a:rPr lang="ro-RO" sz="1800" b="0" kern="12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enținerea sănătății și siguranței angajaților proprii, aflați pe platforma de fabricație</a:t>
          </a:r>
          <a:r>
            <a:rPr lang="en-US" sz="1800" b="0" kern="12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 </a:t>
          </a:r>
          <a:r>
            <a:rPr lang="en-US" sz="1800" b="0" kern="1200" dirty="0" err="1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si</a:t>
          </a:r>
          <a:r>
            <a:rPr lang="en-US" sz="1800" b="0" kern="12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 </a:t>
          </a:r>
          <a:r>
            <a:rPr lang="en-US" sz="1800" b="0" kern="1200" dirty="0" err="1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continuarea</a:t>
          </a:r>
          <a:r>
            <a:rPr lang="en-US" sz="1800" b="0" kern="12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 </a:t>
          </a:r>
          <a:r>
            <a:rPr lang="en-US" sz="1800" b="0" kern="1200" dirty="0" err="1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activitatii</a:t>
          </a:r>
          <a:r>
            <a:rPr lang="en-US" sz="1800" b="0" kern="12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 </a:t>
          </a:r>
          <a:r>
            <a:rPr lang="en-US" sz="1800" b="0" kern="1200" dirty="0" err="1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companiei</a:t>
          </a:r>
          <a:endParaRPr lang="en-US" sz="1800" b="0" kern="1200" dirty="0">
            <a:latin typeface="+mn-lt"/>
          </a:endParaRPr>
        </a:p>
      </dsp:txBody>
      <dsp:txXfrm>
        <a:off x="0" y="1185469"/>
        <a:ext cx="3671943" cy="118546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6BE57-315A-44E7-B97C-57CEA0DAE43F}">
      <dsp:nvSpPr>
        <dsp:cNvPr id="0" name=""/>
        <dsp:cNvSpPr/>
      </dsp:nvSpPr>
      <dsp:spPr>
        <a:xfrm>
          <a:off x="0" y="217046"/>
          <a:ext cx="2578121" cy="15468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0" kern="1200" dirty="0"/>
            <a:t>146,4 milioane lei venituri înregistrate, dintre care 50% venituri din export</a:t>
          </a:r>
          <a:endParaRPr lang="en-US" sz="1800" b="0" kern="1200" dirty="0">
            <a:latin typeface="Antibiotice Regular" panose="02000000000000000000"/>
          </a:endParaRPr>
        </a:p>
      </dsp:txBody>
      <dsp:txXfrm>
        <a:off x="0" y="217046"/>
        <a:ext cx="2578121" cy="1546873"/>
      </dsp:txXfrm>
    </dsp:sp>
    <dsp:sp modelId="{24E76B68-D427-4224-BE6D-57A93A94095D}">
      <dsp:nvSpPr>
        <dsp:cNvPr id="0" name=""/>
        <dsp:cNvSpPr/>
      </dsp:nvSpPr>
      <dsp:spPr>
        <a:xfrm>
          <a:off x="2835934" y="217046"/>
          <a:ext cx="2578121" cy="15468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0" kern="1200" dirty="0"/>
            <a:t>Menținerea poziției de lider pe piața mondială pentru substanța activă Nistatină</a:t>
          </a:r>
          <a:endParaRPr lang="en-US" sz="1800" b="0" kern="1200" dirty="0">
            <a:latin typeface="Antibiotice Regular" panose="02000000000000000000"/>
          </a:endParaRPr>
        </a:p>
      </dsp:txBody>
      <dsp:txXfrm>
        <a:off x="2835934" y="217046"/>
        <a:ext cx="2578121" cy="1546873"/>
      </dsp:txXfrm>
    </dsp:sp>
    <dsp:sp modelId="{888C0F37-E16D-4566-84F1-8C3B13DC2B8A}">
      <dsp:nvSpPr>
        <dsp:cNvPr id="0" name=""/>
        <dsp:cNvSpPr/>
      </dsp:nvSpPr>
      <dsp:spPr>
        <a:xfrm>
          <a:off x="5671868" y="217046"/>
          <a:ext cx="2578121" cy="15468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0" kern="1200" dirty="0"/>
            <a:t>Adaptarea producției la situația extraordinară cauzată de pandemie</a:t>
          </a:r>
          <a:endParaRPr lang="en-US" sz="1800" b="0" kern="1200" dirty="0">
            <a:latin typeface="Antibiotice Regular" panose="02000000000000000000"/>
          </a:endParaRPr>
        </a:p>
      </dsp:txBody>
      <dsp:txXfrm>
        <a:off x="5671868" y="217046"/>
        <a:ext cx="2578121" cy="1546873"/>
      </dsp:txXfrm>
    </dsp:sp>
    <dsp:sp modelId="{98D1947B-985D-4862-A4A7-5EEA143EBF78}">
      <dsp:nvSpPr>
        <dsp:cNvPr id="0" name=""/>
        <dsp:cNvSpPr/>
      </dsp:nvSpPr>
      <dsp:spPr>
        <a:xfrm>
          <a:off x="0" y="2021732"/>
          <a:ext cx="2578121" cy="15468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>
              <a:latin typeface="Antibiotice Regular" panose="02000000000000000000"/>
            </a:rPr>
            <a:t>Continuarea programului de investiții pentru viitor</a:t>
          </a:r>
          <a:endParaRPr lang="en-US" sz="1800" kern="1200" dirty="0">
            <a:latin typeface="Antibiotice Regular" panose="02000000000000000000"/>
          </a:endParaRPr>
        </a:p>
      </dsp:txBody>
      <dsp:txXfrm>
        <a:off x="0" y="2021732"/>
        <a:ext cx="2578121" cy="1546873"/>
      </dsp:txXfrm>
    </dsp:sp>
    <dsp:sp modelId="{C3DDDF58-6FAC-4773-9C66-E3C2162CE23B}">
      <dsp:nvSpPr>
        <dsp:cNvPr id="0" name=""/>
        <dsp:cNvSpPr/>
      </dsp:nvSpPr>
      <dsp:spPr>
        <a:xfrm>
          <a:off x="2835934" y="2021732"/>
          <a:ext cx="2578121" cy="15468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0" kern="1200" dirty="0"/>
            <a:t>Măsuri de protecție eficiente: nici un caz de coronavirus în rândul salariaților</a:t>
          </a:r>
          <a:endParaRPr lang="en-US" sz="1800" b="0" kern="1200" dirty="0">
            <a:latin typeface="Antibiotice Regular" panose="02000000000000000000"/>
          </a:endParaRPr>
        </a:p>
      </dsp:txBody>
      <dsp:txXfrm>
        <a:off x="2835934" y="2021732"/>
        <a:ext cx="2578121" cy="1546873"/>
      </dsp:txXfrm>
    </dsp:sp>
    <dsp:sp modelId="{2291BBD3-115F-4C5E-8131-3EDF5D82064D}">
      <dsp:nvSpPr>
        <dsp:cNvPr id="0" name=""/>
        <dsp:cNvSpPr/>
      </dsp:nvSpPr>
      <dsp:spPr>
        <a:xfrm>
          <a:off x="5671868" y="2021732"/>
          <a:ext cx="2578121" cy="154687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Menținerea unei evoluții echilibrate a indicatorilor de venituri-cheltuieli-profit</a:t>
          </a:r>
          <a:endParaRPr lang="en-US" sz="1800" b="0" kern="1200" dirty="0">
            <a:latin typeface="Antibiotice Regular" panose="02000000000000000000"/>
          </a:endParaRPr>
        </a:p>
      </dsp:txBody>
      <dsp:txXfrm>
        <a:off x="5671868" y="2021732"/>
        <a:ext cx="2578121" cy="154687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8D35B-384E-47F1-981F-ED6C40FC5C4A}">
      <dsp:nvSpPr>
        <dsp:cNvPr id="0" name=""/>
        <dsp:cNvSpPr/>
      </dsp:nvSpPr>
      <dsp:spPr>
        <a:xfrm rot="5400000">
          <a:off x="1912464" y="-489621"/>
          <a:ext cx="1047912" cy="229310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700" kern="1200"/>
            <a:t>integrează activitățile secției Capsule și secției Comprimate </a:t>
          </a:r>
          <a:endParaRPr lang="en-US" sz="1700" kern="1200"/>
        </a:p>
      </dsp:txBody>
      <dsp:txXfrm rot="-5400000">
        <a:off x="1289870" y="184128"/>
        <a:ext cx="2241947" cy="945602"/>
      </dsp:txXfrm>
    </dsp:sp>
    <dsp:sp modelId="{64271426-DDBF-4A2E-8854-616E66AB51B0}">
      <dsp:nvSpPr>
        <dsp:cNvPr id="0" name=""/>
        <dsp:cNvSpPr/>
      </dsp:nvSpPr>
      <dsp:spPr>
        <a:xfrm>
          <a:off x="0" y="1984"/>
          <a:ext cx="1289869" cy="13098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/>
            <a:t>Divizia de Produse Forme Solide de uz Oral</a:t>
          </a:r>
          <a:endParaRPr lang="en-US" sz="1600" kern="1200"/>
        </a:p>
      </dsp:txBody>
      <dsp:txXfrm>
        <a:off x="62966" y="64950"/>
        <a:ext cx="1163937" cy="1183958"/>
      </dsp:txXfrm>
    </dsp:sp>
    <dsp:sp modelId="{7A71F142-B264-4C09-AABC-6D2459DB7C19}">
      <dsp:nvSpPr>
        <dsp:cNvPr id="0" name=""/>
        <dsp:cNvSpPr/>
      </dsp:nvSpPr>
      <dsp:spPr>
        <a:xfrm rot="5400000">
          <a:off x="1912464" y="885763"/>
          <a:ext cx="1047912" cy="229310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700" kern="1200" dirty="0"/>
            <a:t>corespondenta secției de Unguente și supozitoare</a:t>
          </a:r>
          <a:endParaRPr lang="en-US" sz="1700" kern="1200" dirty="0"/>
        </a:p>
      </dsp:txBody>
      <dsp:txXfrm rot="-5400000">
        <a:off x="1289870" y="1559513"/>
        <a:ext cx="2241947" cy="945602"/>
      </dsp:txXfrm>
    </dsp:sp>
    <dsp:sp modelId="{E79B059A-AE3E-4DE2-AAE4-8BBDB1BFA14E}">
      <dsp:nvSpPr>
        <dsp:cNvPr id="0" name=""/>
        <dsp:cNvSpPr/>
      </dsp:nvSpPr>
      <dsp:spPr>
        <a:xfrm>
          <a:off x="0" y="1377369"/>
          <a:ext cx="1289869" cy="13098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/>
            <a:t>Divizia de Produse Topice</a:t>
          </a:r>
          <a:endParaRPr lang="en-US" sz="1600" kern="1200"/>
        </a:p>
      </dsp:txBody>
      <dsp:txXfrm>
        <a:off x="62966" y="1440335"/>
        <a:ext cx="1163937" cy="1183958"/>
      </dsp:txXfrm>
    </dsp:sp>
    <dsp:sp modelId="{30F15F23-848C-4BDB-BCB7-4BBD56083216}">
      <dsp:nvSpPr>
        <dsp:cNvPr id="0" name=""/>
        <dsp:cNvSpPr/>
      </dsp:nvSpPr>
      <dsp:spPr>
        <a:xfrm rot="5400000">
          <a:off x="1912464" y="2261149"/>
          <a:ext cx="1047912" cy="229310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700" kern="1200" dirty="0"/>
            <a:t>integrează activitățile secției Parenterale și Biosinteză</a:t>
          </a:r>
          <a:endParaRPr lang="en-US" sz="1700" kern="1200" dirty="0"/>
        </a:p>
      </dsp:txBody>
      <dsp:txXfrm rot="-5400000">
        <a:off x="1289870" y="2934899"/>
        <a:ext cx="2241947" cy="945602"/>
      </dsp:txXfrm>
    </dsp:sp>
    <dsp:sp modelId="{F7748722-108E-4931-ADC9-D18DCD12977D}">
      <dsp:nvSpPr>
        <dsp:cNvPr id="0" name=""/>
        <dsp:cNvSpPr/>
      </dsp:nvSpPr>
      <dsp:spPr>
        <a:xfrm>
          <a:off x="0" y="2752754"/>
          <a:ext cx="1289869" cy="13098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/>
            <a:t>Divizia de Produse Sterile și Nistatină </a:t>
          </a:r>
          <a:endParaRPr lang="en-US" sz="1600" kern="1200" dirty="0"/>
        </a:p>
      </dsp:txBody>
      <dsp:txXfrm>
        <a:off x="62966" y="2815720"/>
        <a:ext cx="1163937" cy="118395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CDA6A-E448-44DE-88EF-5BF8E5BE3F81}">
      <dsp:nvSpPr>
        <dsp:cNvPr id="0" name=""/>
        <dsp:cNvSpPr/>
      </dsp:nvSpPr>
      <dsp:spPr>
        <a:xfrm>
          <a:off x="-3906890" y="-599898"/>
          <a:ext cx="4656180" cy="4656180"/>
        </a:xfrm>
        <a:prstGeom prst="blockArc">
          <a:avLst>
            <a:gd name="adj1" fmla="val 18900000"/>
            <a:gd name="adj2" fmla="val 2700000"/>
            <a:gd name="adj3" fmla="val 464"/>
          </a:avLst>
        </a:prstGeom>
        <a:noFill/>
        <a:ln w="1079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FC0E1-B5AD-427F-9E7B-C2FC44F9A9CC}">
      <dsp:nvSpPr>
        <dsp:cNvPr id="0" name=""/>
        <dsp:cNvSpPr/>
      </dsp:nvSpPr>
      <dsp:spPr>
        <a:xfrm>
          <a:off x="328390" y="215954"/>
          <a:ext cx="7114851" cy="43218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048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Lider</a:t>
          </a:r>
          <a:r>
            <a:rPr lang="en-US" sz="2200" kern="1200" dirty="0"/>
            <a:t> de pia</a:t>
          </a:r>
          <a:r>
            <a:rPr lang="ro-RO" sz="2200" kern="1200" dirty="0"/>
            <a:t>ță într-un sector atractiv</a:t>
          </a:r>
          <a:endParaRPr lang="en-US" sz="2200" kern="1200" dirty="0"/>
        </a:p>
      </dsp:txBody>
      <dsp:txXfrm>
        <a:off x="328390" y="215954"/>
        <a:ext cx="7114851" cy="432186"/>
      </dsp:txXfrm>
    </dsp:sp>
    <dsp:sp modelId="{3930A2F7-B4AA-4A3C-9385-270F997E7A5B}">
      <dsp:nvSpPr>
        <dsp:cNvPr id="0" name=""/>
        <dsp:cNvSpPr/>
      </dsp:nvSpPr>
      <dsp:spPr>
        <a:xfrm>
          <a:off x="58274" y="161931"/>
          <a:ext cx="540232" cy="5402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6B5C3-37C2-4AD5-AB6F-F562ACD80FE1}">
      <dsp:nvSpPr>
        <dsp:cNvPr id="0" name=""/>
        <dsp:cNvSpPr/>
      </dsp:nvSpPr>
      <dsp:spPr>
        <a:xfrm>
          <a:off x="638082" y="864026"/>
          <a:ext cx="6805159" cy="432186"/>
        </a:xfrm>
        <a:prstGeom prst="rect">
          <a:avLst/>
        </a:prstGeom>
        <a:solidFill>
          <a:schemeClr val="accent1">
            <a:shade val="80000"/>
            <a:hueOff val="26054"/>
            <a:satOff val="-2052"/>
            <a:lumOff val="765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048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/>
            <a:t>O strategie de dezvoltare ambițioasă și responsabilă</a:t>
          </a:r>
          <a:endParaRPr lang="en-US" sz="2200" kern="1200" dirty="0"/>
        </a:p>
      </dsp:txBody>
      <dsp:txXfrm>
        <a:off x="638082" y="864026"/>
        <a:ext cx="6805159" cy="432186"/>
      </dsp:txXfrm>
    </dsp:sp>
    <dsp:sp modelId="{77D0BCD3-5B61-4328-9A24-454AE856D9CD}">
      <dsp:nvSpPr>
        <dsp:cNvPr id="0" name=""/>
        <dsp:cNvSpPr/>
      </dsp:nvSpPr>
      <dsp:spPr>
        <a:xfrm>
          <a:off x="367966" y="810003"/>
          <a:ext cx="540232" cy="5402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26054"/>
              <a:satOff val="-2052"/>
              <a:lumOff val="76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2D75A-B848-44ED-948F-E444EF716120}">
      <dsp:nvSpPr>
        <dsp:cNvPr id="0" name=""/>
        <dsp:cNvSpPr/>
      </dsp:nvSpPr>
      <dsp:spPr>
        <a:xfrm>
          <a:off x="733133" y="1512098"/>
          <a:ext cx="6710108" cy="432186"/>
        </a:xfrm>
        <a:prstGeom prst="rect">
          <a:avLst/>
        </a:prstGeom>
        <a:solidFill>
          <a:schemeClr val="accent1">
            <a:shade val="80000"/>
            <a:hueOff val="52107"/>
            <a:satOff val="-4105"/>
            <a:lumOff val="1531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048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/>
            <a:t>Indicatori de performanță aliniați strategiei</a:t>
          </a:r>
          <a:endParaRPr lang="en-US" sz="2200" kern="1200" dirty="0"/>
        </a:p>
      </dsp:txBody>
      <dsp:txXfrm>
        <a:off x="733133" y="1512098"/>
        <a:ext cx="6710108" cy="432186"/>
      </dsp:txXfrm>
    </dsp:sp>
    <dsp:sp modelId="{13C2585D-3ADC-462F-9A3A-3E28DA66C8E9}">
      <dsp:nvSpPr>
        <dsp:cNvPr id="0" name=""/>
        <dsp:cNvSpPr/>
      </dsp:nvSpPr>
      <dsp:spPr>
        <a:xfrm>
          <a:off x="463016" y="1458075"/>
          <a:ext cx="540232" cy="5402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52107"/>
              <a:satOff val="-4105"/>
              <a:lumOff val="153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914B1-1DA0-4ADB-8736-0056352EF25E}">
      <dsp:nvSpPr>
        <dsp:cNvPr id="0" name=""/>
        <dsp:cNvSpPr/>
      </dsp:nvSpPr>
      <dsp:spPr>
        <a:xfrm>
          <a:off x="638082" y="2160170"/>
          <a:ext cx="6805159" cy="432186"/>
        </a:xfrm>
        <a:prstGeom prst="rect">
          <a:avLst/>
        </a:prstGeom>
        <a:solidFill>
          <a:schemeClr val="accent1">
            <a:shade val="80000"/>
            <a:hueOff val="78161"/>
            <a:satOff val="-6157"/>
            <a:lumOff val="2297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048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/>
            <a:t>Adaptare rapidă la situații extraordinare</a:t>
          </a:r>
        </a:p>
      </dsp:txBody>
      <dsp:txXfrm>
        <a:off x="638082" y="2160170"/>
        <a:ext cx="6805159" cy="432186"/>
      </dsp:txXfrm>
    </dsp:sp>
    <dsp:sp modelId="{A911E94E-C0BD-489D-9BF6-DEB57B746432}">
      <dsp:nvSpPr>
        <dsp:cNvPr id="0" name=""/>
        <dsp:cNvSpPr/>
      </dsp:nvSpPr>
      <dsp:spPr>
        <a:xfrm>
          <a:off x="367966" y="2106147"/>
          <a:ext cx="540232" cy="5402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78161"/>
              <a:satOff val="-6157"/>
              <a:lumOff val="229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13BDC-7535-4E14-94F8-8C024C4FC9AB}">
      <dsp:nvSpPr>
        <dsp:cNvPr id="0" name=""/>
        <dsp:cNvSpPr/>
      </dsp:nvSpPr>
      <dsp:spPr>
        <a:xfrm>
          <a:off x="328390" y="2808242"/>
          <a:ext cx="7114851" cy="432186"/>
        </a:xfrm>
        <a:prstGeom prst="rect">
          <a:avLst/>
        </a:prstGeom>
        <a:solidFill>
          <a:schemeClr val="accent1">
            <a:shade val="80000"/>
            <a:hueOff val="104214"/>
            <a:satOff val="-8210"/>
            <a:lumOff val="3062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048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/>
            <a:t>O companie de nota 10 în relația cu investitorii</a:t>
          </a:r>
        </a:p>
      </dsp:txBody>
      <dsp:txXfrm>
        <a:off x="328390" y="2808242"/>
        <a:ext cx="7114851" cy="432186"/>
      </dsp:txXfrm>
    </dsp:sp>
    <dsp:sp modelId="{69F24BC4-54CF-402E-AB87-6957243D15D4}">
      <dsp:nvSpPr>
        <dsp:cNvPr id="0" name=""/>
        <dsp:cNvSpPr/>
      </dsp:nvSpPr>
      <dsp:spPr>
        <a:xfrm>
          <a:off x="58274" y="2754219"/>
          <a:ext cx="540232" cy="5402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104214"/>
              <a:satOff val="-8210"/>
              <a:lumOff val="306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C9671-7064-4003-94C4-685D5B6AA3CA}">
      <dsp:nvSpPr>
        <dsp:cNvPr id="0" name=""/>
        <dsp:cNvSpPr/>
      </dsp:nvSpPr>
      <dsp:spPr>
        <a:xfrm>
          <a:off x="0" y="2275"/>
          <a:ext cx="39573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4A953-1AA6-4B47-9BEB-D3D6DB0DA2F7}">
      <dsp:nvSpPr>
        <dsp:cNvPr id="0" name=""/>
        <dsp:cNvSpPr/>
      </dsp:nvSpPr>
      <dsp:spPr>
        <a:xfrm>
          <a:off x="948" y="0"/>
          <a:ext cx="3953489" cy="1029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Principalul</a:t>
          </a:r>
          <a:r>
            <a:rPr lang="ro-RO" sz="1800" kern="1200" dirty="0"/>
            <a:t> </a:t>
          </a:r>
          <a:r>
            <a:rPr lang="en-US" sz="1800" kern="1200" dirty="0" err="1"/>
            <a:t>producător</a:t>
          </a:r>
          <a:r>
            <a:rPr lang="ro-RO" sz="1800" kern="1200" dirty="0"/>
            <a:t> </a:t>
          </a:r>
          <a:r>
            <a:rPr lang="en-US" sz="1800" kern="1200" dirty="0"/>
            <a:t>de </a:t>
          </a:r>
          <a:r>
            <a:rPr lang="en-US" sz="1800" b="1" kern="1200" dirty="0" err="1"/>
            <a:t>medicamente</a:t>
          </a:r>
          <a:r>
            <a:rPr lang="ro-RO" sz="1800" b="1" kern="1200" dirty="0"/>
            <a:t> </a:t>
          </a:r>
          <a:r>
            <a:rPr lang="en-US" sz="1800" b="1" kern="1200" dirty="0" err="1"/>
            <a:t>generice</a:t>
          </a:r>
          <a:r>
            <a:rPr lang="en-US" sz="1800" b="1" kern="1200" dirty="0"/>
            <a:t> </a:t>
          </a:r>
          <a:r>
            <a:rPr lang="en-US" sz="1800" b="1" kern="1200" dirty="0" err="1"/>
            <a:t>antiinfecţioase</a:t>
          </a:r>
          <a:r>
            <a:rPr lang="ro-RO" sz="1800" kern="1200" dirty="0"/>
            <a:t> </a:t>
          </a:r>
          <a:r>
            <a:rPr lang="en-US" sz="1800" kern="1200" dirty="0"/>
            <a:t>din </a:t>
          </a:r>
          <a:r>
            <a:rPr lang="en-US" sz="1800" kern="1200" dirty="0" err="1"/>
            <a:t>România</a:t>
          </a:r>
          <a:endParaRPr lang="en-US" sz="1800" kern="1200" dirty="0"/>
        </a:p>
      </dsp:txBody>
      <dsp:txXfrm>
        <a:off x="948" y="0"/>
        <a:ext cx="3953489" cy="1029491"/>
      </dsp:txXfrm>
    </dsp:sp>
    <dsp:sp modelId="{B63D4985-B5BC-41C2-ADD5-CF31EBA12E5C}">
      <dsp:nvSpPr>
        <dsp:cNvPr id="0" name=""/>
        <dsp:cNvSpPr/>
      </dsp:nvSpPr>
      <dsp:spPr>
        <a:xfrm>
          <a:off x="0" y="630816"/>
          <a:ext cx="39573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2E1CE-749B-442C-A5F9-250AC23FA79F}">
      <dsp:nvSpPr>
        <dsp:cNvPr id="0" name=""/>
        <dsp:cNvSpPr/>
      </dsp:nvSpPr>
      <dsp:spPr>
        <a:xfrm>
          <a:off x="3864" y="718038"/>
          <a:ext cx="3953489" cy="1120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Lider</a:t>
          </a:r>
          <a:r>
            <a:rPr lang="en-US" sz="1800" b="1" kern="1200" dirty="0"/>
            <a:t> </a:t>
          </a:r>
          <a:r>
            <a:rPr lang="ro-RO" sz="1800" b="1" kern="1200" dirty="0"/>
            <a:t>m</a:t>
          </a:r>
          <a:r>
            <a:rPr lang="en-US" sz="1800" b="1" kern="1200" dirty="0" err="1"/>
            <a:t>ondial</a:t>
          </a:r>
          <a:r>
            <a:rPr lang="ro-RO" sz="1800" kern="1200" dirty="0"/>
            <a:t> </a:t>
          </a:r>
          <a:r>
            <a:rPr lang="en-US" sz="1800" kern="1200" dirty="0" err="1"/>
            <a:t>în</a:t>
          </a:r>
          <a:r>
            <a:rPr lang="en-US" sz="1800" kern="1200" dirty="0"/>
            <a:t> </a:t>
          </a:r>
          <a:r>
            <a:rPr lang="en-US" sz="1800" kern="1200" dirty="0" err="1"/>
            <a:t>producția</a:t>
          </a:r>
          <a:r>
            <a:rPr lang="en-US" sz="1800" kern="1200" dirty="0"/>
            <a:t> </a:t>
          </a:r>
          <a:r>
            <a:rPr lang="en-US" sz="1800" kern="1200" dirty="0" err="1"/>
            <a:t>substanței</a:t>
          </a:r>
          <a:r>
            <a:rPr lang="ro-RO" sz="1800" kern="1200" dirty="0"/>
            <a:t> </a:t>
          </a:r>
          <a:r>
            <a:rPr lang="en-US" sz="1800" kern="1200" dirty="0"/>
            <a:t>active </a:t>
          </a:r>
          <a:r>
            <a:rPr lang="en-US" sz="1800" kern="1200" dirty="0" err="1"/>
            <a:t>Nistatină</a:t>
          </a:r>
          <a:r>
            <a:rPr lang="en-US" sz="1800" kern="1200" dirty="0"/>
            <a:t>: 65% din </a:t>
          </a:r>
          <a:r>
            <a:rPr lang="en-US" sz="1800" kern="1200" dirty="0" err="1"/>
            <a:t>piata</a:t>
          </a:r>
          <a:r>
            <a:rPr lang="en-US" sz="1800" kern="1200" dirty="0"/>
            <a:t> </a:t>
          </a:r>
          <a:r>
            <a:rPr lang="en-US" sz="1800" kern="1200" dirty="0" err="1"/>
            <a:t>internationala</a:t>
          </a:r>
          <a:r>
            <a:rPr lang="en-US" sz="1800" kern="1200" dirty="0"/>
            <a:t> </a:t>
          </a:r>
          <a:r>
            <a:rPr lang="en-US" sz="1800" kern="1200" dirty="0" err="1"/>
            <a:t>si</a:t>
          </a:r>
          <a:r>
            <a:rPr lang="en-US" sz="1800" kern="1200" dirty="0"/>
            <a:t> standard de </a:t>
          </a:r>
          <a:r>
            <a:rPr lang="en-US" sz="1800" kern="1200" dirty="0" err="1"/>
            <a:t>referinta</a:t>
          </a:r>
          <a:r>
            <a:rPr lang="en-US" sz="1800" kern="1200" dirty="0"/>
            <a:t> la </a:t>
          </a:r>
          <a:r>
            <a:rPr lang="en-US" sz="1800" kern="1200" dirty="0" err="1"/>
            <a:t>nivel</a:t>
          </a:r>
          <a:r>
            <a:rPr lang="en-US" sz="1800" kern="1200" dirty="0"/>
            <a:t> international </a:t>
          </a:r>
          <a:r>
            <a:rPr lang="en-US" sz="1800" kern="1200" dirty="0" err="1"/>
            <a:t>pentru</a:t>
          </a:r>
          <a:r>
            <a:rPr lang="en-US" sz="1800" kern="1200" dirty="0"/>
            <a:t> </a:t>
          </a:r>
          <a:r>
            <a:rPr lang="en-US" sz="1800" kern="1200" dirty="0" err="1"/>
            <a:t>aceasta</a:t>
          </a:r>
          <a:r>
            <a:rPr lang="en-US" sz="1800" kern="1200" dirty="0"/>
            <a:t> </a:t>
          </a:r>
          <a:r>
            <a:rPr lang="en-US" sz="1800" kern="1200" dirty="0" err="1"/>
            <a:t>substanta</a:t>
          </a:r>
          <a:r>
            <a:rPr lang="en-US" sz="1800" kern="1200" dirty="0"/>
            <a:t> </a:t>
          </a:r>
          <a:r>
            <a:rPr lang="en-US" sz="1800" kern="1200" dirty="0" err="1"/>
            <a:t>activa</a:t>
          </a:r>
          <a:endParaRPr lang="en-US" sz="1800" kern="1200" dirty="0"/>
        </a:p>
      </dsp:txBody>
      <dsp:txXfrm>
        <a:off x="3864" y="718038"/>
        <a:ext cx="3953489" cy="1120131"/>
      </dsp:txXfrm>
    </dsp:sp>
    <dsp:sp modelId="{E06FCE11-1FE7-4F17-86F0-3E7C58EF7E13}">
      <dsp:nvSpPr>
        <dsp:cNvPr id="0" name=""/>
        <dsp:cNvSpPr/>
      </dsp:nvSpPr>
      <dsp:spPr>
        <a:xfrm>
          <a:off x="0" y="2172800"/>
          <a:ext cx="39573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5262D-35A4-48E0-88E1-7A8C191DAAEE}">
      <dsp:nvSpPr>
        <dsp:cNvPr id="0" name=""/>
        <dsp:cNvSpPr/>
      </dsp:nvSpPr>
      <dsp:spPr>
        <a:xfrm>
          <a:off x="0" y="2212735"/>
          <a:ext cx="3957354" cy="794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/>
            <a:t>Un portofoliu </a:t>
          </a:r>
          <a:r>
            <a:rPr lang="ro-RO" sz="1800" b="1" kern="1200" dirty="0"/>
            <a:t>de 150 de produse </a:t>
          </a:r>
          <a:r>
            <a:rPr lang="ro-RO" sz="1800" kern="1200" dirty="0"/>
            <a:t>farmaceutice din 12 clase terapeutice</a:t>
          </a:r>
          <a:endParaRPr lang="en-US" sz="1800" kern="1200" dirty="0"/>
        </a:p>
      </dsp:txBody>
      <dsp:txXfrm>
        <a:off x="0" y="2212735"/>
        <a:ext cx="3957354" cy="794109"/>
      </dsp:txXfrm>
    </dsp:sp>
    <dsp:sp modelId="{C4F09994-3DBD-486D-85D2-5159C5788480}">
      <dsp:nvSpPr>
        <dsp:cNvPr id="0" name=""/>
        <dsp:cNvSpPr/>
      </dsp:nvSpPr>
      <dsp:spPr>
        <a:xfrm>
          <a:off x="0" y="2946008"/>
          <a:ext cx="39573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08E1A-3A57-48C9-8909-26CA7BB35C34}">
      <dsp:nvSpPr>
        <dsp:cNvPr id="0" name=""/>
        <dsp:cNvSpPr/>
      </dsp:nvSpPr>
      <dsp:spPr>
        <a:xfrm>
          <a:off x="0" y="2943793"/>
          <a:ext cx="3957354" cy="794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 err="1"/>
            <a:t>Investeste</a:t>
          </a:r>
          <a:r>
            <a:rPr lang="en-US" sz="1800" b="0" kern="1200" dirty="0"/>
            <a:t> 5% din </a:t>
          </a:r>
          <a:r>
            <a:rPr lang="en-US" sz="1800" b="0" kern="1200" dirty="0" err="1"/>
            <a:t>cifra</a:t>
          </a:r>
          <a:r>
            <a:rPr lang="en-US" sz="1800" b="0" kern="1200" dirty="0"/>
            <a:t> de </a:t>
          </a:r>
          <a:r>
            <a:rPr lang="en-US" sz="1800" b="0" kern="1200" dirty="0" err="1"/>
            <a:t>afaceri</a:t>
          </a:r>
          <a:r>
            <a:rPr lang="en-US" sz="1800" b="0" kern="1200" dirty="0"/>
            <a:t> in </a:t>
          </a:r>
          <a:r>
            <a:rPr lang="en-US" sz="1800" b="0" kern="1200" dirty="0" err="1"/>
            <a:t>proiecte</a:t>
          </a:r>
          <a:r>
            <a:rPr lang="en-US" sz="1800" b="0" kern="1200" dirty="0"/>
            <a:t> de </a:t>
          </a:r>
          <a:r>
            <a:rPr lang="en-US" sz="1800" b="1" kern="1200" dirty="0" err="1"/>
            <a:t>cercetare-dezvoltare</a:t>
          </a:r>
          <a:endParaRPr lang="en-US" sz="1800" kern="1200" dirty="0"/>
        </a:p>
      </dsp:txBody>
      <dsp:txXfrm>
        <a:off x="0" y="2943793"/>
        <a:ext cx="3957354" cy="794109"/>
      </dsp:txXfrm>
    </dsp:sp>
    <dsp:sp modelId="{4E126983-0856-4A3B-9073-5FC3A8F4A776}">
      <dsp:nvSpPr>
        <dsp:cNvPr id="0" name=""/>
        <dsp:cNvSpPr/>
      </dsp:nvSpPr>
      <dsp:spPr>
        <a:xfrm>
          <a:off x="0" y="3740118"/>
          <a:ext cx="39573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CDDED-7443-49DB-BD62-2C11B798B186}">
      <dsp:nvSpPr>
        <dsp:cNvPr id="0" name=""/>
        <dsp:cNvSpPr/>
      </dsp:nvSpPr>
      <dsp:spPr>
        <a:xfrm>
          <a:off x="0" y="3742394"/>
          <a:ext cx="3957354" cy="794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Programe</a:t>
          </a:r>
          <a:r>
            <a:rPr lang="en-US" sz="1800" kern="1200" dirty="0"/>
            <a:t> de</a:t>
          </a:r>
          <a:r>
            <a:rPr lang="ro-RO" sz="1800" kern="1200" dirty="0"/>
            <a:t> </a:t>
          </a:r>
          <a:r>
            <a:rPr lang="en-US" sz="1800" b="1" kern="1200" dirty="0" err="1"/>
            <a:t>responsabilitate</a:t>
          </a:r>
          <a:r>
            <a:rPr lang="ro-RO" sz="1800" b="1" kern="1200" dirty="0"/>
            <a:t> s</a:t>
          </a:r>
          <a:r>
            <a:rPr lang="en-US" sz="1800" b="1" kern="1200" dirty="0" err="1"/>
            <a:t>ocială</a:t>
          </a:r>
          <a:r>
            <a:rPr lang="ro-RO" sz="1800" b="1" kern="1200" dirty="0"/>
            <a:t> </a:t>
          </a:r>
          <a:r>
            <a:rPr lang="en-US" sz="1800" kern="1200" dirty="0"/>
            <a:t>sus</a:t>
          </a:r>
          <a:r>
            <a:rPr lang="ro-RO" sz="1800" kern="1200" dirty="0"/>
            <a:t>ț</a:t>
          </a:r>
          <a:r>
            <a:rPr lang="en-US" sz="1800" kern="1200" dirty="0" err="1"/>
            <a:t>inute</a:t>
          </a:r>
          <a:r>
            <a:rPr lang="en-US" sz="1800" kern="1200" dirty="0"/>
            <a:t> de </a:t>
          </a:r>
          <a:r>
            <a:rPr lang="en-US" sz="1800" kern="1200" dirty="0" err="1"/>
            <a:t>Funda</a:t>
          </a:r>
          <a:r>
            <a:rPr lang="ro-RO" sz="1800" kern="1200" dirty="0"/>
            <a:t>ț</a:t>
          </a:r>
          <a:r>
            <a:rPr lang="en-US" sz="1800" kern="1200" dirty="0" err="1"/>
            <a:t>ia</a:t>
          </a:r>
          <a:r>
            <a:rPr lang="ro-RO" sz="1800" kern="1200" dirty="0"/>
            <a:t> </a:t>
          </a:r>
          <a:r>
            <a:rPr lang="en-US" sz="1800" kern="1200" dirty="0"/>
            <a:t>„</a:t>
          </a:r>
          <a:r>
            <a:rPr lang="en-US" sz="1800" kern="1200" dirty="0" err="1"/>
            <a:t>Antibiotice</a:t>
          </a:r>
          <a:r>
            <a:rPr lang="en-US" sz="1800" kern="1200" dirty="0"/>
            <a:t> </a:t>
          </a:r>
          <a:r>
            <a:rPr lang="en-US" sz="1800" kern="1200" dirty="0" err="1"/>
            <a:t>Știință</a:t>
          </a:r>
          <a:r>
            <a:rPr lang="en-US" sz="1800" kern="1200" dirty="0"/>
            <a:t> </a:t>
          </a:r>
          <a:r>
            <a:rPr lang="en-US" sz="1800" kern="1200" dirty="0" err="1"/>
            <a:t>și</a:t>
          </a:r>
          <a:r>
            <a:rPr lang="en-US" sz="1800" kern="1200" dirty="0"/>
            <a:t> </a:t>
          </a:r>
          <a:r>
            <a:rPr lang="en-US" sz="1800" kern="1200" dirty="0" err="1"/>
            <a:t>Suflet</a:t>
          </a:r>
          <a:r>
            <a:rPr lang="en-US" sz="1400" kern="1200" dirty="0"/>
            <a:t>”</a:t>
          </a:r>
        </a:p>
      </dsp:txBody>
      <dsp:txXfrm>
        <a:off x="0" y="3742394"/>
        <a:ext cx="3957354" cy="794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13D03-2092-49B9-AF9F-5170B3C1E72D}">
      <dsp:nvSpPr>
        <dsp:cNvPr id="0" name=""/>
        <dsp:cNvSpPr/>
      </dsp:nvSpPr>
      <dsp:spPr>
        <a:xfrm rot="5400000">
          <a:off x="2104341" y="-1075240"/>
          <a:ext cx="751507" cy="311642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Lider</a:t>
          </a:r>
          <a:r>
            <a:rPr lang="en-US" sz="1600" kern="1200" dirty="0"/>
            <a:t> pe </a:t>
          </a:r>
          <a:r>
            <a:rPr lang="en-US" sz="1600" kern="1200" dirty="0" err="1"/>
            <a:t>clasa</a:t>
          </a:r>
          <a:r>
            <a:rPr lang="en-US" sz="1600" kern="1200" dirty="0"/>
            <a:t> </a:t>
          </a:r>
          <a:r>
            <a:rPr lang="en-US" sz="1600" kern="1200" dirty="0" err="1"/>
            <a:t>antiinfecţioase</a:t>
          </a:r>
          <a:r>
            <a:rPr lang="en-US" sz="1600" kern="1200" dirty="0"/>
            <a:t> pe </a:t>
          </a:r>
          <a:r>
            <a:rPr lang="en-US" sz="1600" kern="1200" dirty="0" err="1"/>
            <a:t>categoria</a:t>
          </a:r>
          <a:r>
            <a:rPr lang="en-US" sz="1600" kern="1200" dirty="0"/>
            <a:t> </a:t>
          </a:r>
          <a:r>
            <a:rPr lang="en-US" sz="1600" kern="1200" dirty="0" err="1"/>
            <a:t>produselor</a:t>
          </a:r>
          <a:r>
            <a:rPr lang="en-US" sz="1600" kern="1200" dirty="0"/>
            <a:t> </a:t>
          </a:r>
          <a:r>
            <a:rPr lang="en-US" sz="1600" kern="1200" dirty="0" err="1"/>
            <a:t>generice</a:t>
          </a:r>
          <a:r>
            <a:rPr lang="ro-RO" sz="1600" kern="1200" dirty="0"/>
            <a:t> (cotă </a:t>
          </a:r>
          <a:r>
            <a:rPr lang="en-US" sz="1600" kern="1200" dirty="0"/>
            <a:t>31,06%</a:t>
          </a:r>
          <a:r>
            <a:rPr lang="ro-RO" sz="1600" kern="1200" dirty="0"/>
            <a:t>)</a:t>
          </a:r>
          <a:endParaRPr lang="en-US" sz="1600" kern="1200" dirty="0"/>
        </a:p>
      </dsp:txBody>
      <dsp:txXfrm rot="-5400000">
        <a:off x="921883" y="143904"/>
        <a:ext cx="3079738" cy="678135"/>
      </dsp:txXfrm>
    </dsp:sp>
    <dsp:sp modelId="{5F35C726-3811-44D8-91AB-C7779FB0ABE9}">
      <dsp:nvSpPr>
        <dsp:cNvPr id="0" name=""/>
        <dsp:cNvSpPr/>
      </dsp:nvSpPr>
      <dsp:spPr>
        <a:xfrm>
          <a:off x="177895" y="2320"/>
          <a:ext cx="742303" cy="9135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kern="1200"/>
            <a:t>#1</a:t>
          </a:r>
          <a:endParaRPr lang="en-US" sz="2400" kern="1200"/>
        </a:p>
      </dsp:txBody>
      <dsp:txXfrm>
        <a:off x="214131" y="38556"/>
        <a:ext cx="669831" cy="841050"/>
      </dsp:txXfrm>
    </dsp:sp>
    <dsp:sp modelId="{2FCE467B-4382-46BB-B8C7-38F3E7F839B6}">
      <dsp:nvSpPr>
        <dsp:cNvPr id="0" name=""/>
        <dsp:cNvSpPr/>
      </dsp:nvSpPr>
      <dsp:spPr>
        <a:xfrm rot="5400000">
          <a:off x="2013680" y="-121132"/>
          <a:ext cx="891860" cy="307882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dirty="0"/>
            <a:t>Lider </a:t>
          </a:r>
          <a:r>
            <a:rPr lang="en-US" sz="1600" kern="1200" dirty="0"/>
            <a:t>pe segmental hospital, </a:t>
          </a:r>
          <a:r>
            <a:rPr lang="en-US" sz="1600" kern="1200" dirty="0" err="1"/>
            <a:t>medicamente</a:t>
          </a:r>
          <a:r>
            <a:rPr lang="en-US" sz="1600" kern="1200" dirty="0"/>
            <a:t> </a:t>
          </a:r>
          <a:r>
            <a:rPr lang="en-US" sz="1600" kern="1200" dirty="0" err="1"/>
            <a:t>generice</a:t>
          </a:r>
          <a:r>
            <a:rPr lang="en-US" sz="1600" kern="1200" dirty="0"/>
            <a:t> RX </a:t>
          </a:r>
          <a:r>
            <a:rPr lang="en-US" sz="1600" kern="1200" dirty="0" err="1"/>
            <a:t>si</a:t>
          </a:r>
          <a:r>
            <a:rPr lang="en-US" sz="1600" kern="1200" dirty="0"/>
            <a:t> OTC</a:t>
          </a:r>
          <a:r>
            <a:rPr lang="ro-RO" sz="1600" kern="1200" dirty="0"/>
            <a:t> (</a:t>
          </a:r>
          <a:r>
            <a:rPr lang="en-US" sz="1600" kern="1200" dirty="0"/>
            <a:t>15,6%</a:t>
          </a:r>
          <a:r>
            <a:rPr lang="ro-RO" sz="1400" kern="1200" dirty="0"/>
            <a:t>)</a:t>
          </a:r>
          <a:endParaRPr lang="en-US" sz="1400" kern="1200" dirty="0"/>
        </a:p>
      </dsp:txBody>
      <dsp:txXfrm rot="-5400000">
        <a:off x="920199" y="1015886"/>
        <a:ext cx="3035287" cy="804786"/>
      </dsp:txXfrm>
    </dsp:sp>
    <dsp:sp modelId="{102EC4B0-5454-4D1E-B584-CA12FF8E7525}">
      <dsp:nvSpPr>
        <dsp:cNvPr id="0" name=""/>
        <dsp:cNvSpPr/>
      </dsp:nvSpPr>
      <dsp:spPr>
        <a:xfrm>
          <a:off x="177895" y="961518"/>
          <a:ext cx="742303" cy="91352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kern="1200"/>
            <a:t>#1</a:t>
          </a:r>
          <a:endParaRPr lang="en-US" sz="2400" kern="1200"/>
        </a:p>
      </dsp:txBody>
      <dsp:txXfrm>
        <a:off x="214131" y="997754"/>
        <a:ext cx="669831" cy="841050"/>
      </dsp:txXfrm>
    </dsp:sp>
    <dsp:sp modelId="{3A636A29-35BD-4773-88BC-F58A824ABC78}">
      <dsp:nvSpPr>
        <dsp:cNvPr id="0" name=""/>
        <dsp:cNvSpPr/>
      </dsp:nvSpPr>
      <dsp:spPr>
        <a:xfrm rot="5400000">
          <a:off x="1949843" y="889623"/>
          <a:ext cx="1018029" cy="308021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Lider</a:t>
          </a:r>
          <a:r>
            <a:rPr lang="en-US" sz="1600" kern="1200" dirty="0"/>
            <a:t> </a:t>
          </a:r>
          <a:r>
            <a:rPr lang="en-US" sz="1600" kern="1200" dirty="0" err="1"/>
            <a:t>cantitativ</a:t>
          </a:r>
          <a:r>
            <a:rPr lang="ro-RO" sz="1600" kern="1200" dirty="0"/>
            <a:t> pe segment unguente (23,9%), supoz</a:t>
          </a:r>
          <a:r>
            <a:rPr lang="en-US" sz="1600" kern="1200" dirty="0" err="1"/>
            <a:t>i</a:t>
          </a:r>
          <a:r>
            <a:rPr lang="ro-RO" sz="1600" kern="1200" dirty="0"/>
            <a:t>toare (42,5%) și pu</a:t>
          </a:r>
          <a:r>
            <a:rPr lang="en-US" sz="1600" kern="1200" dirty="0" err="1"/>
            <a:t>lb</a:t>
          </a:r>
          <a:r>
            <a:rPr lang="ro-RO" sz="1600" kern="1200" dirty="0"/>
            <a:t>eri injectabile (72,9%)</a:t>
          </a:r>
          <a:endParaRPr lang="en-US" sz="1600" kern="1200" dirty="0"/>
        </a:p>
      </dsp:txBody>
      <dsp:txXfrm rot="-5400000">
        <a:off x="918750" y="1970412"/>
        <a:ext cx="3030520" cy="918637"/>
      </dsp:txXfrm>
    </dsp:sp>
    <dsp:sp modelId="{20959669-F4B5-4B9C-B465-775D9197FDE0}">
      <dsp:nvSpPr>
        <dsp:cNvPr id="0" name=""/>
        <dsp:cNvSpPr/>
      </dsp:nvSpPr>
      <dsp:spPr>
        <a:xfrm>
          <a:off x="177895" y="1972970"/>
          <a:ext cx="740854" cy="91352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kern="1200"/>
            <a:t>#1</a:t>
          </a:r>
          <a:endParaRPr lang="en-US" sz="2400" kern="1200"/>
        </a:p>
      </dsp:txBody>
      <dsp:txXfrm>
        <a:off x="214061" y="2009136"/>
        <a:ext cx="668522" cy="841190"/>
      </dsp:txXfrm>
    </dsp:sp>
    <dsp:sp modelId="{82AFD9BE-F46C-42BC-B47C-74AD13A9B187}">
      <dsp:nvSpPr>
        <dsp:cNvPr id="0" name=""/>
        <dsp:cNvSpPr/>
      </dsp:nvSpPr>
      <dsp:spPr>
        <a:xfrm rot="5400000">
          <a:off x="2026148" y="1901771"/>
          <a:ext cx="866925" cy="307882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Din </a:t>
          </a:r>
          <a:r>
            <a:rPr lang="en-US" sz="1600" kern="1200" dirty="0" err="1"/>
            <a:t>cei</a:t>
          </a:r>
          <a:r>
            <a:rPr lang="en-US" sz="1600" kern="1200" dirty="0"/>
            <a:t> 129 de </a:t>
          </a:r>
          <a:r>
            <a:rPr lang="ro-RO" sz="1600" kern="1200" dirty="0"/>
            <a:t>P</a:t>
          </a:r>
          <a:r>
            <a:rPr lang="it-IT" sz="1600" kern="1200" dirty="0"/>
            <a:t>roducător</a:t>
          </a:r>
          <a:r>
            <a:rPr lang="ro-RO" sz="1600" kern="1200" dirty="0"/>
            <a:t>i</a:t>
          </a:r>
          <a:r>
            <a:rPr lang="it-IT" sz="1600" kern="1200" dirty="0"/>
            <a:t> de medicamente generice cu</a:t>
          </a:r>
          <a:r>
            <a:rPr lang="ro-RO" sz="1600" kern="1200" dirty="0"/>
            <a:t> </a:t>
          </a:r>
          <a:r>
            <a:rPr lang="en-US" sz="1600" kern="1200" dirty="0" err="1"/>
            <a:t>prescripţie</a:t>
          </a:r>
          <a:r>
            <a:rPr lang="en-US" sz="1600" kern="1200" dirty="0"/>
            <a:t> </a:t>
          </a:r>
          <a:r>
            <a:rPr lang="en-US" sz="1600" kern="1200" dirty="0" err="1"/>
            <a:t>medicală</a:t>
          </a:r>
          <a:r>
            <a:rPr lang="ro-RO" sz="1600" kern="1200" dirty="0"/>
            <a:t> (8,07%)</a:t>
          </a:r>
          <a:endParaRPr lang="en-US" sz="1600" kern="1200" dirty="0"/>
        </a:p>
      </dsp:txBody>
      <dsp:txXfrm rot="-5400000">
        <a:off x="920199" y="3050040"/>
        <a:ext cx="3036504" cy="782285"/>
      </dsp:txXfrm>
    </dsp:sp>
    <dsp:sp modelId="{66E2A6E4-AC47-4BC7-946C-197DEDE1620C}">
      <dsp:nvSpPr>
        <dsp:cNvPr id="0" name=""/>
        <dsp:cNvSpPr/>
      </dsp:nvSpPr>
      <dsp:spPr>
        <a:xfrm>
          <a:off x="177895" y="2984422"/>
          <a:ext cx="742303" cy="91352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kern="1200"/>
            <a:t>#4</a:t>
          </a:r>
          <a:endParaRPr lang="en-US" sz="2400" kern="1200"/>
        </a:p>
      </dsp:txBody>
      <dsp:txXfrm>
        <a:off x="214131" y="3020658"/>
        <a:ext cx="669831" cy="841050"/>
      </dsp:txXfrm>
    </dsp:sp>
    <dsp:sp modelId="{56894A49-62E9-4989-B038-D2A44647A7E1}">
      <dsp:nvSpPr>
        <dsp:cNvPr id="0" name=""/>
        <dsp:cNvSpPr/>
      </dsp:nvSpPr>
      <dsp:spPr>
        <a:xfrm rot="5400000">
          <a:off x="2136269" y="2899462"/>
          <a:ext cx="581007" cy="3076234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dirty="0"/>
            <a:t>La</a:t>
          </a:r>
          <a:r>
            <a:rPr lang="it-IT" sz="1600" kern="1200" dirty="0"/>
            <a:t> nivelul pieței farmaceutice totale</a:t>
          </a:r>
          <a:r>
            <a:rPr lang="ro-RO" sz="1600" kern="1200" dirty="0"/>
            <a:t> (1,89%)</a:t>
          </a:r>
          <a:endParaRPr lang="en-US" sz="1600" kern="1200" dirty="0"/>
        </a:p>
      </dsp:txBody>
      <dsp:txXfrm rot="-5400000">
        <a:off x="888656" y="4175437"/>
        <a:ext cx="3047872" cy="524283"/>
      </dsp:txXfrm>
    </dsp:sp>
    <dsp:sp modelId="{70DE5FE0-0B32-4ACF-9F1C-2265E163834C}">
      <dsp:nvSpPr>
        <dsp:cNvPr id="0" name=""/>
        <dsp:cNvSpPr/>
      </dsp:nvSpPr>
      <dsp:spPr>
        <a:xfrm>
          <a:off x="177895" y="3943620"/>
          <a:ext cx="742303" cy="91352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kern="1200"/>
            <a:t>#20</a:t>
          </a:r>
          <a:endParaRPr lang="en-US" sz="2400" kern="1200"/>
        </a:p>
      </dsp:txBody>
      <dsp:txXfrm>
        <a:off x="214131" y="3979856"/>
        <a:ext cx="669831" cy="841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B4536-A25C-45E3-862F-F06477B992AB}">
      <dsp:nvSpPr>
        <dsp:cNvPr id="0" name=""/>
        <dsp:cNvSpPr/>
      </dsp:nvSpPr>
      <dsp:spPr>
        <a:xfrm>
          <a:off x="534855" y="59018"/>
          <a:ext cx="7901597" cy="1149113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242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/>
            <a:t>1955-1990</a:t>
          </a:r>
          <a:endParaRPr lang="en-US" sz="2200" kern="1200" dirty="0"/>
        </a:p>
      </dsp:txBody>
      <dsp:txXfrm>
        <a:off x="534855" y="346296"/>
        <a:ext cx="7614319" cy="574557"/>
      </dsp:txXfrm>
    </dsp:sp>
    <dsp:sp modelId="{BE0F4C27-55FF-4361-BAE3-F0D5F2335C39}">
      <dsp:nvSpPr>
        <dsp:cNvPr id="0" name=""/>
        <dsp:cNvSpPr/>
      </dsp:nvSpPr>
      <dsp:spPr>
        <a:xfrm>
          <a:off x="534855" y="943667"/>
          <a:ext cx="1460373" cy="21099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altLang="en-US" sz="1500" kern="1200" dirty="0">
              <a:solidFill>
                <a:srgbClr val="242F3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- P</a:t>
          </a:r>
          <a:r>
            <a:rPr lang="en-US" altLang="en-US" sz="1500" kern="1200" dirty="0" err="1">
              <a:solidFill>
                <a:srgbClr val="242F3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rimul</a:t>
          </a:r>
          <a:r>
            <a:rPr lang="en-US" altLang="en-US" sz="1500" kern="1200" dirty="0">
              <a:solidFill>
                <a:srgbClr val="242F3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 </a:t>
          </a:r>
          <a:r>
            <a:rPr lang="en-US" altLang="en-US" sz="1500" kern="1200" dirty="0" err="1">
              <a:solidFill>
                <a:srgbClr val="242F3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produc</a:t>
          </a:r>
          <a:r>
            <a:rPr lang="ro-RO" altLang="en-US" sz="1500" kern="1200" dirty="0">
              <a:solidFill>
                <a:srgbClr val="242F3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ător de penicilină</a:t>
          </a:r>
          <a:r>
            <a:rPr lang="en-US" altLang="en-US" sz="1500" kern="1200" dirty="0">
              <a:solidFill>
                <a:srgbClr val="242F3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 </a:t>
          </a:r>
          <a:r>
            <a:rPr lang="ro-RO" altLang="en-US" sz="1500" kern="1200" dirty="0">
              <a:solidFill>
                <a:srgbClr val="242F3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di</a:t>
          </a:r>
          <a:r>
            <a:rPr lang="en-US" altLang="en-US" sz="1500" kern="1200" dirty="0">
              <a:solidFill>
                <a:srgbClr val="242F3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n </a:t>
          </a:r>
          <a:r>
            <a:rPr lang="ro-RO" altLang="en-US" sz="1500" kern="1200" dirty="0">
              <a:solidFill>
                <a:srgbClr val="242F3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România și Europa de Sud-Est</a:t>
          </a:r>
          <a:endParaRPr lang="en-US" sz="1500" kern="1200" dirty="0">
            <a:solidFill>
              <a:srgbClr val="242F38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534855" y="943667"/>
        <a:ext cx="1460373" cy="2109957"/>
      </dsp:txXfrm>
    </dsp:sp>
    <dsp:sp modelId="{1270C7FA-B60D-440C-B450-5B78138D6396}">
      <dsp:nvSpPr>
        <dsp:cNvPr id="0" name=""/>
        <dsp:cNvSpPr/>
      </dsp:nvSpPr>
      <dsp:spPr>
        <a:xfrm>
          <a:off x="1995070" y="442203"/>
          <a:ext cx="6441382" cy="1149113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242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/>
            <a:t>1990-2000</a:t>
          </a:r>
          <a:endParaRPr lang="en-US" sz="2200" kern="1200" dirty="0"/>
        </a:p>
      </dsp:txBody>
      <dsp:txXfrm>
        <a:off x="1995070" y="729481"/>
        <a:ext cx="6154104" cy="574557"/>
      </dsp:txXfrm>
    </dsp:sp>
    <dsp:sp modelId="{F4D8A208-EA30-4911-A09C-6A1F525172FF}">
      <dsp:nvSpPr>
        <dsp:cNvPr id="0" name=""/>
        <dsp:cNvSpPr/>
      </dsp:nvSpPr>
      <dsp:spPr>
        <a:xfrm>
          <a:off x="1995070" y="1326853"/>
          <a:ext cx="1460373" cy="21099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o-RO" sz="1600" kern="1200" dirty="0"/>
            <a:t>- Antibiotice devine societate pe acțiuni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/>
            <a:t>-</a:t>
          </a:r>
          <a:r>
            <a:rPr lang="en-US" sz="1600" kern="1200" dirty="0"/>
            <a:t> </a:t>
          </a:r>
          <a:r>
            <a:rPr lang="ro-RO" sz="1600" kern="1200" dirty="0"/>
            <a:t>Listarea la Bursa de Valori București</a:t>
          </a:r>
          <a:endParaRPr lang="en-US" sz="1600" kern="1200" dirty="0"/>
        </a:p>
      </dsp:txBody>
      <dsp:txXfrm>
        <a:off x="1995070" y="1326853"/>
        <a:ext cx="1460373" cy="2109957"/>
      </dsp:txXfrm>
    </dsp:sp>
    <dsp:sp modelId="{C767C09F-87F9-4DAC-95F6-0EB5603C3FAA}">
      <dsp:nvSpPr>
        <dsp:cNvPr id="0" name=""/>
        <dsp:cNvSpPr/>
      </dsp:nvSpPr>
      <dsp:spPr>
        <a:xfrm>
          <a:off x="3455285" y="825389"/>
          <a:ext cx="4981167" cy="1149113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242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/>
            <a:t>2000-2010</a:t>
          </a:r>
          <a:endParaRPr lang="en-US" sz="2200" kern="1200" dirty="0"/>
        </a:p>
      </dsp:txBody>
      <dsp:txXfrm>
        <a:off x="3455285" y="1112667"/>
        <a:ext cx="4693889" cy="574557"/>
      </dsp:txXfrm>
    </dsp:sp>
    <dsp:sp modelId="{9749E751-4C5F-4ECC-9076-25FC567E0A49}">
      <dsp:nvSpPr>
        <dsp:cNvPr id="0" name=""/>
        <dsp:cNvSpPr/>
      </dsp:nvSpPr>
      <dsp:spPr>
        <a:xfrm>
          <a:off x="3455285" y="1710038"/>
          <a:ext cx="1460373" cy="21099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/>
            <a:t>-Investiții de modernizare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/>
            <a:t>- Autorizația FDA pentru Nistatină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/>
            <a:t>- Acțiunea ATB în indicele BET</a:t>
          </a:r>
          <a:endParaRPr lang="en-US" sz="1600" kern="1200" dirty="0"/>
        </a:p>
      </dsp:txBody>
      <dsp:txXfrm>
        <a:off x="3455285" y="1710038"/>
        <a:ext cx="1460373" cy="2109957"/>
      </dsp:txXfrm>
    </dsp:sp>
    <dsp:sp modelId="{FB6BF7AC-62CF-4ED4-B029-EA0B18A6C8BA}">
      <dsp:nvSpPr>
        <dsp:cNvPr id="0" name=""/>
        <dsp:cNvSpPr/>
      </dsp:nvSpPr>
      <dsp:spPr>
        <a:xfrm>
          <a:off x="4916291" y="1208575"/>
          <a:ext cx="3520161" cy="1149113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242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/>
            <a:t>2010-2015</a:t>
          </a:r>
          <a:endParaRPr lang="en-US" sz="2200" kern="1200" dirty="0"/>
        </a:p>
      </dsp:txBody>
      <dsp:txXfrm>
        <a:off x="4916291" y="1495853"/>
        <a:ext cx="3232883" cy="574557"/>
      </dsp:txXfrm>
    </dsp:sp>
    <dsp:sp modelId="{C49A68C0-A66B-433A-8739-2FBB39C39B25}">
      <dsp:nvSpPr>
        <dsp:cNvPr id="0" name=""/>
        <dsp:cNvSpPr/>
      </dsp:nvSpPr>
      <dsp:spPr>
        <a:xfrm>
          <a:off x="4938853" y="2099364"/>
          <a:ext cx="1460373" cy="22639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kern="1200" dirty="0"/>
            <a:t>-</a:t>
          </a:r>
          <a:r>
            <a:rPr lang="ro-RO" sz="1400" kern="1200" dirty="0"/>
            <a:t>Creșterea exporturilor</a:t>
          </a: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/>
            <a:t>-Lider mondial în producția de Nistatină</a:t>
          </a: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</a:t>
          </a:r>
          <a:r>
            <a:rPr lang="en-US" sz="1400" kern="1200" dirty="0" err="1"/>
            <a:t>Deschiderea</a:t>
          </a:r>
          <a:r>
            <a:rPr lang="en-US" sz="1400" kern="1200" dirty="0"/>
            <a:t> </a:t>
          </a:r>
          <a:r>
            <a:rPr lang="en-US" sz="1400" kern="1200" dirty="0" err="1"/>
            <a:t>propriului</a:t>
          </a:r>
          <a:r>
            <a:rPr lang="en-US" sz="1400" kern="1200" dirty="0"/>
            <a:t> </a:t>
          </a:r>
          <a:r>
            <a:rPr lang="en-US" sz="1400" kern="1200" dirty="0" err="1"/>
            <a:t>Centru</a:t>
          </a:r>
          <a:r>
            <a:rPr lang="en-US" sz="1400" kern="1200" dirty="0"/>
            <a:t> de </a:t>
          </a:r>
          <a:r>
            <a:rPr lang="en-US" sz="1400" kern="1200" dirty="0" err="1"/>
            <a:t>Evaluare</a:t>
          </a:r>
          <a:r>
            <a:rPr lang="en-US" sz="1400" kern="1200" dirty="0"/>
            <a:t> a </a:t>
          </a:r>
          <a:r>
            <a:rPr lang="en-US" sz="1400" kern="1200" dirty="0" err="1"/>
            <a:t>Medicamentului</a:t>
          </a:r>
          <a:endParaRPr lang="en-US" sz="1200" kern="1200" dirty="0"/>
        </a:p>
      </dsp:txBody>
      <dsp:txXfrm>
        <a:off x="4938853" y="2099364"/>
        <a:ext cx="1460373" cy="2263984"/>
      </dsp:txXfrm>
    </dsp:sp>
    <dsp:sp modelId="{DA0E0075-0DA4-4CC4-84B6-5B1D8E335634}">
      <dsp:nvSpPr>
        <dsp:cNvPr id="0" name=""/>
        <dsp:cNvSpPr/>
      </dsp:nvSpPr>
      <dsp:spPr>
        <a:xfrm>
          <a:off x="6376506" y="1591760"/>
          <a:ext cx="2059946" cy="1149113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242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/>
            <a:t>2015-2020</a:t>
          </a:r>
          <a:endParaRPr lang="en-US" sz="2200" kern="1200" dirty="0"/>
        </a:p>
      </dsp:txBody>
      <dsp:txXfrm>
        <a:off x="6376506" y="1879038"/>
        <a:ext cx="1772668" cy="574557"/>
      </dsp:txXfrm>
    </dsp:sp>
    <dsp:sp modelId="{D4B584FB-166E-4C5A-8850-9918A02B738E}">
      <dsp:nvSpPr>
        <dsp:cNvPr id="0" name=""/>
        <dsp:cNvSpPr/>
      </dsp:nvSpPr>
      <dsp:spPr>
        <a:xfrm>
          <a:off x="6376506" y="2476410"/>
          <a:ext cx="1460373" cy="21099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/>
            <a:t>- Compania devine membru ARIR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/>
            <a:t>- Peste 750 mil acțiuni  tranzacționate în 23 ani la bursă</a:t>
          </a:r>
        </a:p>
      </dsp:txBody>
      <dsp:txXfrm>
        <a:off x="6376506" y="2476410"/>
        <a:ext cx="1460373" cy="21099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A5666-9875-4162-AF32-2AAAE11C4BF9}">
      <dsp:nvSpPr>
        <dsp:cNvPr id="0" name=""/>
        <dsp:cNvSpPr/>
      </dsp:nvSpPr>
      <dsp:spPr>
        <a:xfrm>
          <a:off x="4896540" y="3074810"/>
          <a:ext cx="2584390" cy="1497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kern="1200" dirty="0"/>
            <a:t>Program</a:t>
          </a:r>
          <a:r>
            <a:rPr lang="en-US" sz="1400" kern="1200" dirty="0"/>
            <a:t>e</a:t>
          </a:r>
          <a:r>
            <a:rPr lang="ro-RO" sz="1400" kern="1200" dirty="0"/>
            <a:t> </a:t>
          </a:r>
          <a:r>
            <a:rPr lang="pt-BR" sz="1400" kern="1200" dirty="0"/>
            <a:t>de protejare a</a:t>
          </a:r>
          <a:r>
            <a:rPr lang="ro-RO" sz="1400" kern="1200" dirty="0"/>
            <a:t> </a:t>
          </a:r>
          <a:r>
            <a:rPr lang="pt-BR" sz="1400" kern="1200" dirty="0"/>
            <a:t>mediului înconjurător – “Fii Pro Natura! Pune Suflet!”</a:t>
          </a:r>
          <a:endParaRPr lang="en-US" sz="1400" kern="1200" dirty="0"/>
        </a:p>
      </dsp:txBody>
      <dsp:txXfrm>
        <a:off x="5704758" y="3482152"/>
        <a:ext cx="1743271" cy="1057523"/>
      </dsp:txXfrm>
    </dsp:sp>
    <dsp:sp modelId="{4241FA1C-57B5-48D5-9E5D-50F961A95D09}">
      <dsp:nvSpPr>
        <dsp:cNvPr id="0" name=""/>
        <dsp:cNvSpPr/>
      </dsp:nvSpPr>
      <dsp:spPr>
        <a:xfrm>
          <a:off x="864093" y="3096348"/>
          <a:ext cx="2542192" cy="1497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Programe</a:t>
          </a:r>
          <a:r>
            <a:rPr lang="en-US" sz="1400" kern="1200" dirty="0"/>
            <a:t> cu </a:t>
          </a:r>
          <a:r>
            <a:rPr lang="en-US" sz="1400" kern="1200" dirty="0" err="1"/>
            <a:t>caracter</a:t>
          </a:r>
          <a:r>
            <a:rPr lang="en-US" sz="1400" kern="1200" dirty="0"/>
            <a:t> social</a:t>
          </a:r>
          <a:r>
            <a:rPr lang="ro-RO" sz="1400" kern="1200" dirty="0"/>
            <a:t> prin </a:t>
          </a:r>
          <a:r>
            <a:rPr lang="en-US" sz="1400" kern="1200" dirty="0" err="1"/>
            <a:t>Fundația</a:t>
          </a:r>
          <a:r>
            <a:rPr lang="en-US" sz="1400" kern="1200" dirty="0"/>
            <a:t> „</a:t>
          </a:r>
          <a:r>
            <a:rPr lang="en-US" sz="1400" kern="1200" dirty="0" err="1"/>
            <a:t>Antibiotice</a:t>
          </a:r>
          <a:r>
            <a:rPr lang="en-US" sz="1400" kern="1200" dirty="0"/>
            <a:t> –</a:t>
          </a:r>
          <a:r>
            <a:rPr lang="en-US" sz="1400" kern="1200" dirty="0" err="1"/>
            <a:t>Știință</a:t>
          </a:r>
          <a:r>
            <a:rPr lang="en-US" sz="1400" kern="1200" dirty="0"/>
            <a:t> </a:t>
          </a:r>
          <a:r>
            <a:rPr lang="en-US" sz="1400" kern="1200" dirty="0" err="1"/>
            <a:t>și</a:t>
          </a:r>
          <a:r>
            <a:rPr lang="en-US" sz="1400" kern="1200" dirty="0"/>
            <a:t> </a:t>
          </a:r>
          <a:r>
            <a:rPr lang="en-US" sz="1400" kern="1200" dirty="0" err="1"/>
            <a:t>suflet</a:t>
          </a:r>
          <a:r>
            <a:rPr lang="en-US" sz="1400" kern="1200" dirty="0"/>
            <a:t>”</a:t>
          </a:r>
        </a:p>
      </dsp:txBody>
      <dsp:txXfrm>
        <a:off x="896994" y="3503690"/>
        <a:ext cx="1713732" cy="1057523"/>
      </dsp:txXfrm>
    </dsp:sp>
    <dsp:sp modelId="{169BE2AF-4901-4886-B81F-3BDDFC649E4B}">
      <dsp:nvSpPr>
        <dsp:cNvPr id="0" name=""/>
        <dsp:cNvSpPr/>
      </dsp:nvSpPr>
      <dsp:spPr>
        <a:xfrm>
          <a:off x="4647542" y="0"/>
          <a:ext cx="2592297" cy="1497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kern="1200" dirty="0"/>
            <a:t>Burse „Știință și Suflet”, </a:t>
          </a:r>
          <a:r>
            <a:rPr lang="pt-BR" sz="1400" kern="1200" dirty="0"/>
            <a:t>program</a:t>
          </a:r>
          <a:r>
            <a:rPr lang="ro-RO" sz="1400" kern="1200" dirty="0"/>
            <a:t> </a:t>
          </a:r>
          <a:r>
            <a:rPr lang="pt-BR" sz="1400" kern="1200" dirty="0"/>
            <a:t>de susținere a copii</a:t>
          </a:r>
          <a:r>
            <a:rPr lang="ro-RO" sz="1400" kern="1200" dirty="0"/>
            <a:t>lor</a:t>
          </a:r>
          <a:r>
            <a:rPr lang="pt-BR" sz="1400" kern="1200" dirty="0"/>
            <a:t> din</a:t>
          </a:r>
          <a:r>
            <a:rPr lang="ro-RO" sz="1400" kern="1200" dirty="0"/>
            <a:t> </a:t>
          </a:r>
          <a:r>
            <a:rPr lang="pt-BR" sz="1400" kern="1200" dirty="0"/>
            <a:t>mediul rural</a:t>
          </a:r>
          <a:endParaRPr lang="en-US" sz="1400" kern="1200" dirty="0"/>
        </a:p>
      </dsp:txBody>
      <dsp:txXfrm>
        <a:off x="5458132" y="32901"/>
        <a:ext cx="1748806" cy="1057523"/>
      </dsp:txXfrm>
    </dsp:sp>
    <dsp:sp modelId="{D8CE06EF-3CB6-42E0-A927-CADB41A15469}">
      <dsp:nvSpPr>
        <dsp:cNvPr id="0" name=""/>
        <dsp:cNvSpPr/>
      </dsp:nvSpPr>
      <dsp:spPr>
        <a:xfrm>
          <a:off x="789052" y="0"/>
          <a:ext cx="2764277" cy="1497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kern="1200" dirty="0"/>
            <a:t>Campanii de donare de sânge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kern="1200" dirty="0"/>
            <a:t>C</a:t>
          </a:r>
          <a:r>
            <a:rPr lang="pt-BR" sz="1400" kern="1200" dirty="0"/>
            <a:t>ursuri de prim ajutor pentru angajați</a:t>
          </a:r>
          <a:endParaRPr lang="en-US" sz="1400" kern="1200" dirty="0"/>
        </a:p>
      </dsp:txBody>
      <dsp:txXfrm>
        <a:off x="821953" y="32901"/>
        <a:ext cx="1869192" cy="1057523"/>
      </dsp:txXfrm>
    </dsp:sp>
    <dsp:sp modelId="{CB733223-E1B3-43C1-B844-B55B9075F609}">
      <dsp:nvSpPr>
        <dsp:cNvPr id="0" name=""/>
        <dsp:cNvSpPr/>
      </dsp:nvSpPr>
      <dsp:spPr>
        <a:xfrm>
          <a:off x="1940975" y="266789"/>
          <a:ext cx="2026665" cy="2026665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kern="1200"/>
            <a:t>Sănatate</a:t>
          </a:r>
          <a:endParaRPr lang="en-US" sz="2400" kern="1200"/>
        </a:p>
      </dsp:txBody>
      <dsp:txXfrm>
        <a:off x="2534571" y="860385"/>
        <a:ext cx="1433069" cy="1433069"/>
      </dsp:txXfrm>
    </dsp:sp>
    <dsp:sp modelId="{76A8006D-EA28-4B6C-BB76-0FA4B0F902E7}">
      <dsp:nvSpPr>
        <dsp:cNvPr id="0" name=""/>
        <dsp:cNvSpPr/>
      </dsp:nvSpPr>
      <dsp:spPr>
        <a:xfrm rot="5400000">
          <a:off x="4061251" y="266789"/>
          <a:ext cx="2026665" cy="2026665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kern="1200"/>
            <a:t>Educație</a:t>
          </a:r>
          <a:endParaRPr lang="en-US" sz="2400" kern="1200"/>
        </a:p>
      </dsp:txBody>
      <dsp:txXfrm rot="-5400000">
        <a:off x="4061251" y="860385"/>
        <a:ext cx="1433069" cy="1433069"/>
      </dsp:txXfrm>
    </dsp:sp>
    <dsp:sp modelId="{D08CD5BB-0DE2-4FE7-ADA8-EB07E15B58C9}">
      <dsp:nvSpPr>
        <dsp:cNvPr id="0" name=""/>
        <dsp:cNvSpPr/>
      </dsp:nvSpPr>
      <dsp:spPr>
        <a:xfrm rot="10800000">
          <a:off x="4061251" y="2387065"/>
          <a:ext cx="2026665" cy="2026665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kern="1200"/>
            <a:t>Mediu</a:t>
          </a:r>
          <a:endParaRPr lang="en-US" sz="2400" kern="1200"/>
        </a:p>
      </dsp:txBody>
      <dsp:txXfrm rot="10800000">
        <a:off x="4061251" y="2387065"/>
        <a:ext cx="1433069" cy="1433069"/>
      </dsp:txXfrm>
    </dsp:sp>
    <dsp:sp modelId="{0A1B66B9-A182-4EAF-ACF4-EEF0ECC29964}">
      <dsp:nvSpPr>
        <dsp:cNvPr id="0" name=""/>
        <dsp:cNvSpPr/>
      </dsp:nvSpPr>
      <dsp:spPr>
        <a:xfrm rot="16200000">
          <a:off x="1940975" y="2387065"/>
          <a:ext cx="2026665" cy="2026665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kern="1200"/>
            <a:t>Social</a:t>
          </a:r>
          <a:endParaRPr lang="en-US" sz="2400" kern="1200"/>
        </a:p>
      </dsp:txBody>
      <dsp:txXfrm rot="5400000">
        <a:off x="2534571" y="2387065"/>
        <a:ext cx="1433069" cy="1433069"/>
      </dsp:txXfrm>
    </dsp:sp>
    <dsp:sp modelId="{6F39E755-7530-4E4A-89C4-8BA4EE9521F5}">
      <dsp:nvSpPr>
        <dsp:cNvPr id="0" name=""/>
        <dsp:cNvSpPr/>
      </dsp:nvSpPr>
      <dsp:spPr>
        <a:xfrm>
          <a:off x="3664577" y="1919013"/>
          <a:ext cx="699737" cy="608467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5B956C-650D-4F52-AC09-C6037D3117F0}">
      <dsp:nvSpPr>
        <dsp:cNvPr id="0" name=""/>
        <dsp:cNvSpPr/>
      </dsp:nvSpPr>
      <dsp:spPr>
        <a:xfrm rot="10800000">
          <a:off x="3664577" y="2153039"/>
          <a:ext cx="699737" cy="608467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B5A15-3341-49A9-BF94-CDA6666A8779}">
      <dsp:nvSpPr>
        <dsp:cNvPr id="0" name=""/>
        <dsp:cNvSpPr/>
      </dsp:nvSpPr>
      <dsp:spPr>
        <a:xfrm rot="16200000">
          <a:off x="-994898" y="999462"/>
          <a:ext cx="3600400" cy="1601474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Internaționalizarea afacerii și consolidarea pe piața internă</a:t>
          </a:r>
          <a:endParaRPr lang="en-US" sz="1400" kern="1200" dirty="0"/>
        </a:p>
      </dsp:txBody>
      <dsp:txXfrm rot="5400000">
        <a:off x="4565" y="720079"/>
        <a:ext cx="1601474" cy="2160240"/>
      </dsp:txXfrm>
    </dsp:sp>
    <dsp:sp modelId="{3A896B6D-CB10-4F19-8722-2F315305D1F8}">
      <dsp:nvSpPr>
        <dsp:cNvPr id="0" name=""/>
        <dsp:cNvSpPr/>
      </dsp:nvSpPr>
      <dsp:spPr>
        <a:xfrm rot="16200000">
          <a:off x="726686" y="999462"/>
          <a:ext cx="3600400" cy="1601474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10728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Adaptarea</a:t>
          </a:r>
          <a:r>
            <a:rPr lang="en-US" sz="1700" kern="1200" dirty="0"/>
            <a:t> </a:t>
          </a:r>
          <a:r>
            <a:rPr lang="en-US" sz="1700" kern="1200" dirty="0" err="1"/>
            <a:t>strategică</a:t>
          </a:r>
          <a:r>
            <a:rPr lang="en-US" sz="1700" kern="1200" dirty="0"/>
            <a:t> a </a:t>
          </a:r>
          <a:r>
            <a:rPr lang="en-US" sz="1700" kern="1200" dirty="0" err="1"/>
            <a:t>portofoliului</a:t>
          </a:r>
          <a:endParaRPr lang="en-US" sz="1700" kern="1200" dirty="0"/>
        </a:p>
      </dsp:txBody>
      <dsp:txXfrm rot="5400000">
        <a:off x="1726149" y="720079"/>
        <a:ext cx="1601474" cy="2160240"/>
      </dsp:txXfrm>
    </dsp:sp>
    <dsp:sp modelId="{F687BAC6-0B62-4643-95A2-D41107CE5FC3}">
      <dsp:nvSpPr>
        <dsp:cNvPr id="0" name=""/>
        <dsp:cNvSpPr/>
      </dsp:nvSpPr>
      <dsp:spPr>
        <a:xfrm rot="16200000">
          <a:off x="2448272" y="999462"/>
          <a:ext cx="3600400" cy="1601474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10728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Investițiile</a:t>
          </a:r>
          <a:r>
            <a:rPr lang="en-US" sz="1700" kern="1200" dirty="0"/>
            <a:t> - </a:t>
          </a:r>
          <a:r>
            <a:rPr lang="en-US" sz="1700" kern="1200" dirty="0" err="1"/>
            <a:t>garanția</a:t>
          </a:r>
          <a:r>
            <a:rPr lang="en-US" sz="1700" kern="1200" dirty="0"/>
            <a:t> </a:t>
          </a:r>
          <a:r>
            <a:rPr lang="en-US" sz="1700" kern="1200" dirty="0" err="1"/>
            <a:t>viitorului</a:t>
          </a:r>
          <a:endParaRPr lang="en-US" sz="1700" kern="1200" dirty="0"/>
        </a:p>
      </dsp:txBody>
      <dsp:txXfrm rot="5400000">
        <a:off x="3447735" y="720079"/>
        <a:ext cx="1601474" cy="2160240"/>
      </dsp:txXfrm>
    </dsp:sp>
    <dsp:sp modelId="{49D43B7C-E000-4418-8354-9C57D0BE68AD}">
      <dsp:nvSpPr>
        <dsp:cNvPr id="0" name=""/>
        <dsp:cNvSpPr/>
      </dsp:nvSpPr>
      <dsp:spPr>
        <a:xfrm rot="16200000">
          <a:off x="4169857" y="999462"/>
          <a:ext cx="3600400" cy="1601474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10728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Adaptarea resursei umane la direcțiile strategice</a:t>
          </a:r>
          <a:endParaRPr lang="en-US" sz="1700" kern="1200"/>
        </a:p>
      </dsp:txBody>
      <dsp:txXfrm rot="5400000">
        <a:off x="5169320" y="720079"/>
        <a:ext cx="1601474" cy="2160240"/>
      </dsp:txXfrm>
    </dsp:sp>
    <dsp:sp modelId="{76DED5A8-43FC-4BB3-90EF-6461606273CC}">
      <dsp:nvSpPr>
        <dsp:cNvPr id="0" name=""/>
        <dsp:cNvSpPr/>
      </dsp:nvSpPr>
      <dsp:spPr>
        <a:xfrm rot="16200000">
          <a:off x="5891442" y="999462"/>
          <a:ext cx="3600400" cy="1601474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10728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Managementul integrat al calității</a:t>
          </a:r>
        </a:p>
      </dsp:txBody>
      <dsp:txXfrm rot="5400000">
        <a:off x="6890905" y="720079"/>
        <a:ext cx="1601474" cy="21602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C909A-20D6-4762-A8EE-CB10E3546436}">
      <dsp:nvSpPr>
        <dsp:cNvPr id="0" name=""/>
        <dsp:cNvSpPr/>
      </dsp:nvSpPr>
      <dsp:spPr>
        <a:xfrm>
          <a:off x="0" y="1105"/>
          <a:ext cx="367240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D1AED-F41C-49B1-A388-F113E11042E4}">
      <dsp:nvSpPr>
        <dsp:cNvPr id="0" name=""/>
        <dsp:cNvSpPr/>
      </dsp:nvSpPr>
      <dsp:spPr>
        <a:xfrm>
          <a:off x="0" y="0"/>
          <a:ext cx="3672408" cy="57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+mn-lt"/>
            </a:rPr>
            <a:t>Nistatină</a:t>
          </a:r>
          <a:r>
            <a:rPr lang="en-US" sz="1800" kern="1200" dirty="0">
              <a:latin typeface="+mn-lt"/>
            </a:rPr>
            <a:t> </a:t>
          </a:r>
          <a:r>
            <a:rPr lang="en-US" sz="1800" kern="1200" dirty="0" err="1">
              <a:latin typeface="+mn-lt"/>
            </a:rPr>
            <a:t>substanta</a:t>
          </a:r>
          <a:r>
            <a:rPr lang="en-US" sz="1800" kern="1200" dirty="0">
              <a:latin typeface="+mn-lt"/>
            </a:rPr>
            <a:t> </a:t>
          </a:r>
          <a:r>
            <a:rPr lang="en-US" sz="1800" kern="1200" dirty="0" err="1">
              <a:latin typeface="+mn-lt"/>
            </a:rPr>
            <a:t>activa</a:t>
          </a:r>
          <a:r>
            <a:rPr lang="en-US" sz="1800" kern="1200" dirty="0">
              <a:latin typeface="+mn-lt"/>
            </a:rPr>
            <a:t>- </a:t>
          </a:r>
          <a:r>
            <a:rPr lang="ro-RO" sz="1800" kern="1200" dirty="0">
              <a:latin typeface="+mn-lt"/>
            </a:rPr>
            <a:t>consolidarea poziției de </a:t>
          </a:r>
          <a:r>
            <a:rPr lang="en-US" sz="1800" kern="1200" dirty="0" err="1">
              <a:latin typeface="+mn-lt"/>
            </a:rPr>
            <a:t>lider</a:t>
          </a:r>
          <a:r>
            <a:rPr lang="en-US" sz="1800" kern="1200" dirty="0">
              <a:latin typeface="+mn-lt"/>
            </a:rPr>
            <a:t> Mondial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+mn-lt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+mn-lt"/>
          </a:endParaRPr>
        </a:p>
      </dsp:txBody>
      <dsp:txXfrm>
        <a:off x="0" y="0"/>
        <a:ext cx="3672408" cy="579512"/>
      </dsp:txXfrm>
    </dsp:sp>
    <dsp:sp modelId="{75D5B911-110F-4C67-A2F8-0DF749515DB7}">
      <dsp:nvSpPr>
        <dsp:cNvPr id="0" name=""/>
        <dsp:cNvSpPr/>
      </dsp:nvSpPr>
      <dsp:spPr>
        <a:xfrm>
          <a:off x="0" y="580617"/>
          <a:ext cx="367240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5BD3B-4ECE-4F1B-B2E0-AA66C0CC5C25}">
      <dsp:nvSpPr>
        <dsp:cNvPr id="0" name=""/>
        <dsp:cNvSpPr/>
      </dsp:nvSpPr>
      <dsp:spPr>
        <a:xfrm>
          <a:off x="0" y="567318"/>
          <a:ext cx="3672408" cy="863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+mn-lt"/>
            </a:rPr>
            <a:t>Creșterea</a:t>
          </a:r>
          <a:r>
            <a:rPr lang="en-US" sz="1800" kern="1200" dirty="0">
              <a:latin typeface="+mn-lt"/>
            </a:rPr>
            <a:t> </a:t>
          </a:r>
          <a:r>
            <a:rPr lang="en-US" sz="1800" kern="1200" dirty="0" err="1">
              <a:latin typeface="+mn-lt"/>
            </a:rPr>
            <a:t>vânzărilor</a:t>
          </a:r>
          <a:r>
            <a:rPr lang="en-US" sz="1800" kern="1200" dirty="0">
              <a:latin typeface="+mn-lt"/>
            </a:rPr>
            <a:t> de </a:t>
          </a:r>
          <a:r>
            <a:rPr lang="en-US" sz="1800" kern="1200" dirty="0" err="1">
              <a:latin typeface="+mn-lt"/>
            </a:rPr>
            <a:t>produse</a:t>
          </a:r>
          <a:r>
            <a:rPr lang="en-US" sz="1800" kern="1200" dirty="0">
              <a:latin typeface="+mn-lt"/>
            </a:rPr>
            <a:t> </a:t>
          </a:r>
          <a:r>
            <a:rPr lang="en-US" sz="1800" kern="1200" dirty="0" err="1">
              <a:latin typeface="+mn-lt"/>
            </a:rPr>
            <a:t>atat</a:t>
          </a:r>
          <a:r>
            <a:rPr lang="en-US" sz="1800" kern="1200" dirty="0">
              <a:latin typeface="+mn-lt"/>
            </a:rPr>
            <a:t> in </a:t>
          </a:r>
          <a:r>
            <a:rPr lang="en-US" sz="1800" kern="1200" dirty="0" err="1">
              <a:latin typeface="+mn-lt"/>
            </a:rPr>
            <a:t>Teritoriile</a:t>
          </a:r>
          <a:r>
            <a:rPr lang="en-US" sz="1800" kern="1200" dirty="0">
              <a:latin typeface="+mn-lt"/>
            </a:rPr>
            <a:t> </a:t>
          </a:r>
          <a:r>
            <a:rPr lang="en-US" sz="1800" kern="1200" dirty="0" err="1">
              <a:latin typeface="+mn-lt"/>
            </a:rPr>
            <a:t>Antibiotice</a:t>
          </a:r>
          <a:r>
            <a:rPr lang="en-US" sz="1800" kern="1200" dirty="0">
              <a:latin typeface="+mn-lt"/>
            </a:rPr>
            <a:t> cat </a:t>
          </a:r>
          <a:r>
            <a:rPr lang="en-US" sz="1800" kern="1200" dirty="0" err="1">
              <a:latin typeface="+mn-lt"/>
            </a:rPr>
            <a:t>si</a:t>
          </a:r>
          <a:r>
            <a:rPr lang="en-US" sz="1800" kern="1200" dirty="0">
              <a:latin typeface="+mn-lt"/>
            </a:rPr>
            <a:t> in </a:t>
          </a:r>
          <a:r>
            <a:rPr lang="en-US" sz="1800" kern="1200" dirty="0" err="1">
              <a:latin typeface="+mn-lt"/>
            </a:rPr>
            <a:t>Teritoriile</a:t>
          </a:r>
          <a:r>
            <a:rPr lang="en-US" sz="1800" kern="1200" dirty="0">
              <a:latin typeface="+mn-lt"/>
            </a:rPr>
            <a:t> </a:t>
          </a:r>
          <a:r>
            <a:rPr lang="en-US" sz="1800" kern="1200" dirty="0" err="1">
              <a:latin typeface="+mn-lt"/>
            </a:rPr>
            <a:t>Asimilate</a:t>
          </a:r>
          <a:endParaRPr lang="en-US" sz="1800" kern="1200" dirty="0">
            <a:latin typeface="+mn-lt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+mn-lt"/>
          </a:endParaRPr>
        </a:p>
      </dsp:txBody>
      <dsp:txXfrm>
        <a:off x="0" y="567318"/>
        <a:ext cx="3672408" cy="863565"/>
      </dsp:txXfrm>
    </dsp:sp>
    <dsp:sp modelId="{F4905C74-CEF9-4AE0-A2D9-1C4A216CC5CD}">
      <dsp:nvSpPr>
        <dsp:cNvPr id="0" name=""/>
        <dsp:cNvSpPr/>
      </dsp:nvSpPr>
      <dsp:spPr>
        <a:xfrm>
          <a:off x="0" y="1444182"/>
          <a:ext cx="367240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E3B40-5238-4924-8664-B7FD74249AD5}">
      <dsp:nvSpPr>
        <dsp:cNvPr id="0" name=""/>
        <dsp:cNvSpPr/>
      </dsp:nvSpPr>
      <dsp:spPr>
        <a:xfrm>
          <a:off x="0" y="1444182"/>
          <a:ext cx="3672408" cy="863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>
              <a:latin typeface="+mn-lt"/>
            </a:rPr>
            <a:t>Expansiune teritorială prin dezvoltare portofoliu și accesare de noi piețe</a:t>
          </a:r>
          <a:endParaRPr lang="en-US" sz="1800" kern="1200" dirty="0">
            <a:latin typeface="+mn-lt"/>
          </a:endParaRPr>
        </a:p>
      </dsp:txBody>
      <dsp:txXfrm>
        <a:off x="0" y="1444182"/>
        <a:ext cx="3672408" cy="8635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13D03-2092-49B9-AF9F-5170B3C1E72D}">
      <dsp:nvSpPr>
        <dsp:cNvPr id="0" name=""/>
        <dsp:cNvSpPr/>
      </dsp:nvSpPr>
      <dsp:spPr>
        <a:xfrm rot="5400000">
          <a:off x="2766831" y="-1788791"/>
          <a:ext cx="609753" cy="436975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Consolidarea</a:t>
          </a:r>
          <a:r>
            <a:rPr lang="en-US" sz="1500" kern="1200" dirty="0"/>
            <a:t> </a:t>
          </a:r>
          <a:r>
            <a:rPr lang="en-US" sz="1500" kern="1200" dirty="0" err="1"/>
            <a:t>pozitiei</a:t>
          </a:r>
          <a:r>
            <a:rPr lang="en-US" sz="1500" kern="1200" dirty="0"/>
            <a:t> de </a:t>
          </a:r>
          <a:r>
            <a:rPr lang="en-US" sz="1500" kern="1200" dirty="0" err="1"/>
            <a:t>lider</a:t>
          </a:r>
          <a:r>
            <a:rPr lang="en-US" sz="1500" kern="1200" dirty="0"/>
            <a:t> pe </a:t>
          </a:r>
          <a:r>
            <a:rPr lang="en-US" sz="1500" kern="1200" dirty="0" err="1"/>
            <a:t>segmentul</a:t>
          </a:r>
          <a:r>
            <a:rPr lang="en-US" sz="1500" kern="1200" dirty="0"/>
            <a:t> hospital </a:t>
          </a:r>
          <a:r>
            <a:rPr lang="en-GB" sz="1500" kern="1200" dirty="0" err="1"/>
            <a:t>prin</a:t>
          </a:r>
          <a:r>
            <a:rPr lang="en-GB" sz="1500" kern="1200" dirty="0"/>
            <a:t> </a:t>
          </a:r>
          <a:r>
            <a:rPr lang="en-GB" sz="1500" kern="1200" dirty="0" err="1"/>
            <a:t>adaptarea</a:t>
          </a:r>
          <a:r>
            <a:rPr lang="en-GB" sz="1500" kern="1200" dirty="0"/>
            <a:t> </a:t>
          </a:r>
          <a:r>
            <a:rPr lang="en-GB" sz="1500" kern="1200" dirty="0" err="1"/>
            <a:t>portofoliului</a:t>
          </a:r>
          <a:r>
            <a:rPr lang="en-GB" sz="1500" kern="1200" dirty="0"/>
            <a:t> </a:t>
          </a:r>
          <a:r>
            <a:rPr lang="en-GB" sz="1500" kern="1200" dirty="0" err="1"/>
            <a:t>si</a:t>
          </a:r>
          <a:r>
            <a:rPr lang="en-GB" sz="1500" kern="1200" dirty="0"/>
            <a:t> a </a:t>
          </a:r>
          <a:r>
            <a:rPr lang="en-GB" sz="1500" kern="1200" dirty="0" err="1"/>
            <a:t>politicilor</a:t>
          </a:r>
          <a:r>
            <a:rPr lang="en-GB" sz="1500" kern="1200" dirty="0"/>
            <a:t> </a:t>
          </a:r>
          <a:r>
            <a:rPr lang="en-GB" sz="1500" kern="1200" dirty="0" err="1"/>
            <a:t>comerciale</a:t>
          </a:r>
          <a:r>
            <a:rPr lang="en-GB" sz="1500" kern="1200" dirty="0"/>
            <a:t> </a:t>
          </a:r>
          <a:endParaRPr lang="en-US" sz="1500" kern="1200" dirty="0"/>
        </a:p>
      </dsp:txBody>
      <dsp:txXfrm rot="-5400000">
        <a:off x="886832" y="120974"/>
        <a:ext cx="4339985" cy="550221"/>
      </dsp:txXfrm>
    </dsp:sp>
    <dsp:sp modelId="{5F35C726-3811-44D8-91AB-C7779FB0ABE9}">
      <dsp:nvSpPr>
        <dsp:cNvPr id="0" name=""/>
        <dsp:cNvSpPr/>
      </dsp:nvSpPr>
      <dsp:spPr>
        <a:xfrm>
          <a:off x="395" y="3772"/>
          <a:ext cx="886041" cy="7456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/>
            <a:t>#1</a:t>
          </a:r>
          <a:endParaRPr lang="en-US" sz="1900" kern="1200" dirty="0"/>
        </a:p>
      </dsp:txBody>
      <dsp:txXfrm>
        <a:off x="36793" y="40170"/>
        <a:ext cx="813245" cy="672828"/>
      </dsp:txXfrm>
    </dsp:sp>
    <dsp:sp modelId="{2FCE467B-4382-46BB-B8C7-38F3E7F839B6}">
      <dsp:nvSpPr>
        <dsp:cNvPr id="0" name=""/>
        <dsp:cNvSpPr/>
      </dsp:nvSpPr>
      <dsp:spPr>
        <a:xfrm rot="5400000">
          <a:off x="2751427" y="-1004240"/>
          <a:ext cx="680790" cy="432746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err="1"/>
            <a:t>Consolidarea</a:t>
          </a:r>
          <a:r>
            <a:rPr lang="en-GB" sz="1500" kern="1200" dirty="0"/>
            <a:t> </a:t>
          </a:r>
          <a:r>
            <a:rPr lang="en-GB" sz="1500" kern="1200" dirty="0" err="1"/>
            <a:t>pozitiei</a:t>
          </a:r>
          <a:r>
            <a:rPr lang="en-GB" sz="1500" kern="1200" dirty="0"/>
            <a:t> de </a:t>
          </a:r>
          <a:r>
            <a:rPr lang="en-GB" sz="1500" kern="1200" dirty="0" err="1"/>
            <a:t>lider</a:t>
          </a:r>
          <a:r>
            <a:rPr lang="en-GB" sz="1500" kern="1200" dirty="0"/>
            <a:t> pe </a:t>
          </a:r>
          <a:r>
            <a:rPr lang="en-GB" sz="1500" kern="1200" dirty="0" err="1"/>
            <a:t>clasa</a:t>
          </a:r>
          <a:r>
            <a:rPr lang="en-GB" sz="1500" kern="1200" dirty="0"/>
            <a:t> </a:t>
          </a:r>
          <a:r>
            <a:rPr lang="en-GB" sz="1500" kern="1200" dirty="0" err="1"/>
            <a:t>Antiinfectioase</a:t>
          </a:r>
          <a:r>
            <a:rPr lang="en-GB" sz="1500" kern="1200" dirty="0"/>
            <a:t> </a:t>
          </a:r>
          <a:r>
            <a:rPr lang="en-GB" sz="1500" kern="1200" dirty="0" err="1"/>
            <a:t>medicamente</a:t>
          </a:r>
          <a:r>
            <a:rPr lang="en-GB" sz="1500" kern="1200" dirty="0"/>
            <a:t> </a:t>
          </a:r>
          <a:r>
            <a:rPr lang="en-GB" sz="1500" kern="1200" dirty="0" err="1"/>
            <a:t>generice</a:t>
          </a:r>
          <a:endParaRPr lang="en-US" sz="1500" kern="1200" dirty="0"/>
        </a:p>
      </dsp:txBody>
      <dsp:txXfrm rot="-5400000">
        <a:off x="928093" y="852327"/>
        <a:ext cx="4294227" cy="614324"/>
      </dsp:txXfrm>
    </dsp:sp>
    <dsp:sp modelId="{102EC4B0-5454-4D1E-B584-CA12FF8E7525}">
      <dsp:nvSpPr>
        <dsp:cNvPr id="0" name=""/>
        <dsp:cNvSpPr/>
      </dsp:nvSpPr>
      <dsp:spPr>
        <a:xfrm>
          <a:off x="395" y="786677"/>
          <a:ext cx="927697" cy="7456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/>
            <a:t>#1</a:t>
          </a:r>
          <a:endParaRPr lang="en-US" sz="1900" kern="1200"/>
        </a:p>
      </dsp:txBody>
      <dsp:txXfrm>
        <a:off x="36793" y="823075"/>
        <a:ext cx="854901" cy="672828"/>
      </dsp:txXfrm>
    </dsp:sp>
    <dsp:sp modelId="{3A636A29-35BD-4773-88BC-F58A824ABC78}">
      <dsp:nvSpPr>
        <dsp:cNvPr id="0" name=""/>
        <dsp:cNvSpPr/>
      </dsp:nvSpPr>
      <dsp:spPr>
        <a:xfrm rot="5400000">
          <a:off x="2702273" y="-215279"/>
          <a:ext cx="763221" cy="433294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Consolidarea</a:t>
          </a:r>
          <a:r>
            <a:rPr lang="en-US" sz="1500" kern="1200" dirty="0"/>
            <a:t> </a:t>
          </a:r>
          <a:r>
            <a:rPr lang="en-US" sz="1500" kern="1200" dirty="0" err="1"/>
            <a:t>pozitiei</a:t>
          </a:r>
          <a:r>
            <a:rPr lang="en-US" sz="1500" kern="1200" dirty="0"/>
            <a:t> de </a:t>
          </a:r>
          <a:r>
            <a:rPr lang="en-US" sz="1500" kern="1200" dirty="0" err="1"/>
            <a:t>lider</a:t>
          </a:r>
          <a:r>
            <a:rPr lang="en-US" sz="1500" kern="1200" dirty="0"/>
            <a:t> </a:t>
          </a:r>
          <a:r>
            <a:rPr lang="en-US" sz="1500" kern="1200" dirty="0" err="1"/>
            <a:t>cantitativ</a:t>
          </a:r>
          <a:r>
            <a:rPr lang="ro-RO" sz="1500" kern="1200" dirty="0"/>
            <a:t> pe segment</a:t>
          </a:r>
          <a:r>
            <a:rPr lang="en-GB" sz="1500" kern="1200" dirty="0"/>
            <a:t>ul </a:t>
          </a:r>
          <a:r>
            <a:rPr lang="en-GB" sz="1500" kern="1200" dirty="0" err="1"/>
            <a:t>topice</a:t>
          </a:r>
          <a:r>
            <a:rPr lang="en-GB" sz="1500" kern="1200" dirty="0"/>
            <a:t> </a:t>
          </a:r>
          <a:r>
            <a:rPr lang="en-GB" sz="1500" kern="1200" dirty="0" err="1"/>
            <a:t>pentru</a:t>
          </a:r>
          <a:r>
            <a:rPr lang="en-GB" sz="1500" kern="1200" dirty="0"/>
            <a:t> </a:t>
          </a:r>
          <a:r>
            <a:rPr lang="en-GB" sz="1500" kern="1200" dirty="0" err="1"/>
            <a:t>valorificarea</a:t>
          </a:r>
          <a:r>
            <a:rPr lang="en-GB" sz="1500" kern="1200" dirty="0"/>
            <a:t> </a:t>
          </a:r>
          <a:r>
            <a:rPr lang="en-GB" sz="1500" kern="1200" dirty="0" err="1"/>
            <a:t>investitiei</a:t>
          </a:r>
          <a:r>
            <a:rPr lang="en-GB" sz="1500" kern="1200" dirty="0"/>
            <a:t> in </a:t>
          </a:r>
          <a:r>
            <a:rPr lang="en-GB" sz="1500" kern="1200" dirty="0" err="1"/>
            <a:t>cel</a:t>
          </a:r>
          <a:r>
            <a:rPr lang="en-GB" sz="1500" kern="1200" dirty="0"/>
            <a:t> </a:t>
          </a:r>
          <a:r>
            <a:rPr lang="en-GB" sz="1500" kern="1200" dirty="0" err="1"/>
            <a:t>mai</a:t>
          </a:r>
          <a:r>
            <a:rPr lang="en-GB" sz="1500" kern="1200" dirty="0"/>
            <a:t> modern flux de </a:t>
          </a:r>
          <a:r>
            <a:rPr lang="en-GB" sz="1500" kern="1200" dirty="0" err="1"/>
            <a:t>topice</a:t>
          </a:r>
          <a:r>
            <a:rPr lang="en-GB" sz="1500" kern="1200" dirty="0"/>
            <a:t> din SE </a:t>
          </a:r>
          <a:r>
            <a:rPr lang="en-GB" sz="1500" kern="1200" dirty="0" err="1"/>
            <a:t>Europei</a:t>
          </a:r>
          <a:endParaRPr lang="en-US" sz="1500" kern="1200" dirty="0"/>
        </a:p>
      </dsp:txBody>
      <dsp:txXfrm rot="-5400000">
        <a:off x="917411" y="1606840"/>
        <a:ext cx="4295689" cy="688707"/>
      </dsp:txXfrm>
    </dsp:sp>
    <dsp:sp modelId="{20959669-F4B5-4B9C-B465-775D9197FDE0}">
      <dsp:nvSpPr>
        <dsp:cNvPr id="0" name=""/>
        <dsp:cNvSpPr/>
      </dsp:nvSpPr>
      <dsp:spPr>
        <a:xfrm>
          <a:off x="395" y="1578381"/>
          <a:ext cx="917014" cy="7456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/>
            <a:t>#1</a:t>
          </a:r>
          <a:endParaRPr lang="en-US" sz="1900" kern="1200"/>
        </a:p>
      </dsp:txBody>
      <dsp:txXfrm>
        <a:off x="36793" y="1614779"/>
        <a:ext cx="844218" cy="672828"/>
      </dsp:txXfrm>
    </dsp:sp>
    <dsp:sp modelId="{82AFD9BE-F46C-42BC-B47C-74AD13A9B187}">
      <dsp:nvSpPr>
        <dsp:cNvPr id="0" name=""/>
        <dsp:cNvSpPr/>
      </dsp:nvSpPr>
      <dsp:spPr>
        <a:xfrm rot="5400000">
          <a:off x="2655723" y="658062"/>
          <a:ext cx="875571" cy="431628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Consolidarea</a:t>
          </a:r>
          <a:r>
            <a:rPr lang="en-US" sz="1500" kern="1200" dirty="0"/>
            <a:t> </a:t>
          </a:r>
          <a:r>
            <a:rPr lang="en-US" sz="1500" kern="1200" dirty="0" err="1"/>
            <a:t>pozitiei</a:t>
          </a:r>
          <a:r>
            <a:rPr lang="en-US" sz="1500" kern="1200" dirty="0"/>
            <a:t> in top 5 p</a:t>
          </a:r>
          <a:r>
            <a:rPr lang="it-IT" sz="1500" kern="1200" dirty="0"/>
            <a:t>roducător</a:t>
          </a:r>
          <a:r>
            <a:rPr lang="ro-RO" sz="1500" kern="1200" dirty="0"/>
            <a:t>i</a:t>
          </a:r>
          <a:r>
            <a:rPr lang="it-IT" sz="1500" kern="1200" dirty="0"/>
            <a:t> de medicamente generice cu</a:t>
          </a:r>
          <a:r>
            <a:rPr lang="ro-RO" sz="1500" kern="1200" dirty="0"/>
            <a:t> </a:t>
          </a:r>
          <a:r>
            <a:rPr lang="en-US" sz="1500" kern="1200" dirty="0" err="1"/>
            <a:t>prescripţie</a:t>
          </a:r>
          <a:r>
            <a:rPr lang="en-US" sz="1500" kern="1200" dirty="0"/>
            <a:t> </a:t>
          </a:r>
          <a:r>
            <a:rPr lang="en-US" sz="1500" kern="1200" dirty="0" err="1"/>
            <a:t>medicală</a:t>
          </a:r>
          <a:r>
            <a:rPr lang="ro-RO" sz="1500" kern="1200" dirty="0"/>
            <a:t> </a:t>
          </a:r>
          <a:r>
            <a:rPr lang="en-GB" sz="1500" kern="1200" dirty="0" err="1"/>
            <a:t>prin</a:t>
          </a:r>
          <a:r>
            <a:rPr lang="en-GB" sz="1500" kern="1200" dirty="0"/>
            <a:t> </a:t>
          </a:r>
          <a:r>
            <a:rPr lang="en-GB" sz="1500" kern="1200" dirty="0" err="1"/>
            <a:t>completarea</a:t>
          </a:r>
          <a:r>
            <a:rPr lang="en-GB" sz="1500" kern="1200" dirty="0"/>
            <a:t> </a:t>
          </a:r>
          <a:r>
            <a:rPr lang="en-GB" sz="1500" kern="1200" dirty="0" err="1"/>
            <a:t>potofoliilor</a:t>
          </a:r>
          <a:r>
            <a:rPr lang="en-GB" sz="1500" kern="1200" dirty="0"/>
            <a:t> cu </a:t>
          </a:r>
          <a:r>
            <a:rPr lang="en-GB" sz="1500" kern="1200" dirty="0" err="1"/>
            <a:t>adresabilitate</a:t>
          </a:r>
          <a:r>
            <a:rPr lang="en-GB" sz="1500" kern="1200" dirty="0"/>
            <a:t> pe </a:t>
          </a:r>
          <a:r>
            <a:rPr lang="en-GB" sz="1500" kern="1200" dirty="0" err="1"/>
            <a:t>boli</a:t>
          </a:r>
          <a:r>
            <a:rPr lang="en-GB" sz="1500" kern="1200" dirty="0"/>
            <a:t> </a:t>
          </a:r>
          <a:r>
            <a:rPr lang="en-GB" sz="1500" kern="1200" dirty="0" err="1"/>
            <a:t>cronice</a:t>
          </a:r>
          <a:r>
            <a:rPr lang="en-GB" sz="1500" kern="1200" dirty="0"/>
            <a:t> (</a:t>
          </a:r>
          <a:r>
            <a:rPr lang="en-GB" sz="1500" kern="1200" dirty="0" err="1"/>
            <a:t>diabet</a:t>
          </a:r>
          <a:r>
            <a:rPr lang="en-GB" sz="1500" kern="1200" dirty="0"/>
            <a:t>, </a:t>
          </a:r>
          <a:r>
            <a:rPr lang="en-GB" sz="1500" kern="1200" dirty="0" err="1"/>
            <a:t>cardiovasculare</a:t>
          </a:r>
          <a:r>
            <a:rPr lang="en-GB" sz="1500" kern="1200" dirty="0"/>
            <a:t>)</a:t>
          </a:r>
          <a:endParaRPr lang="en-US" sz="1500" kern="1200" dirty="0"/>
        </a:p>
      </dsp:txBody>
      <dsp:txXfrm rot="-5400000">
        <a:off x="935368" y="2421159"/>
        <a:ext cx="4273540" cy="790087"/>
      </dsp:txXfrm>
    </dsp:sp>
    <dsp:sp modelId="{66E2A6E4-AC47-4BC7-946C-197DEDE1620C}">
      <dsp:nvSpPr>
        <dsp:cNvPr id="0" name=""/>
        <dsp:cNvSpPr/>
      </dsp:nvSpPr>
      <dsp:spPr>
        <a:xfrm>
          <a:off x="395" y="2370085"/>
          <a:ext cx="934972" cy="8922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/>
            <a:t>#4</a:t>
          </a:r>
          <a:endParaRPr lang="en-US" sz="1900" kern="1200"/>
        </a:p>
      </dsp:txBody>
      <dsp:txXfrm>
        <a:off x="43950" y="2413640"/>
        <a:ext cx="847862" cy="805126"/>
      </dsp:txXfrm>
    </dsp:sp>
    <dsp:sp modelId="{56894A49-62E9-4989-B038-D2A44647A7E1}">
      <dsp:nvSpPr>
        <dsp:cNvPr id="0" name=""/>
        <dsp:cNvSpPr/>
      </dsp:nvSpPr>
      <dsp:spPr>
        <a:xfrm rot="5400000">
          <a:off x="2743288" y="1486981"/>
          <a:ext cx="659895" cy="4360989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err="1"/>
            <a:t>Dezvoltarea</a:t>
          </a:r>
          <a:r>
            <a:rPr lang="en-GB" sz="1500" kern="1200" dirty="0"/>
            <a:t> </a:t>
          </a:r>
          <a:r>
            <a:rPr lang="en-GB" sz="1500" kern="1200" dirty="0" err="1"/>
            <a:t>portofoliului</a:t>
          </a:r>
          <a:r>
            <a:rPr lang="en-GB" sz="1500" kern="1200" dirty="0"/>
            <a:t> de non-RX pe concept</a:t>
          </a:r>
          <a:r>
            <a:rPr lang="ro-RO" sz="1500" kern="1200" dirty="0"/>
            <a:t>ele</a:t>
          </a:r>
          <a:r>
            <a:rPr lang="en-GB" sz="1500" kern="1200" dirty="0"/>
            <a:t> </a:t>
          </a:r>
          <a:r>
            <a:rPr lang="en-GB" sz="1500" kern="1200" dirty="0" err="1"/>
            <a:t>Calitatea</a:t>
          </a:r>
          <a:r>
            <a:rPr lang="en-GB" sz="1500" kern="1200" dirty="0"/>
            <a:t> </a:t>
          </a:r>
          <a:r>
            <a:rPr lang="en-GB" sz="1500" kern="1200" dirty="0" err="1"/>
            <a:t>Vietii</a:t>
          </a:r>
          <a:r>
            <a:rPr lang="ro-RO" sz="1500" kern="1200" dirty="0"/>
            <a:t>, Sanatatea Femeii, Nutriensa</a:t>
          </a:r>
          <a:endParaRPr lang="en-US" sz="1500" kern="1200" dirty="0"/>
        </a:p>
      </dsp:txBody>
      <dsp:txXfrm rot="-5400000">
        <a:off x="892742" y="3369741"/>
        <a:ext cx="4328776" cy="595469"/>
      </dsp:txXfrm>
    </dsp:sp>
    <dsp:sp modelId="{70DE5FE0-0B32-4ACF-9F1C-2265E163834C}">
      <dsp:nvSpPr>
        <dsp:cNvPr id="0" name=""/>
        <dsp:cNvSpPr/>
      </dsp:nvSpPr>
      <dsp:spPr>
        <a:xfrm>
          <a:off x="395" y="3299603"/>
          <a:ext cx="890528" cy="74562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/>
            <a:t>29</a:t>
          </a:r>
          <a:r>
            <a:rPr lang="en-GB" sz="1900" kern="1200" dirty="0"/>
            <a:t>%</a:t>
          </a:r>
          <a:endParaRPr lang="en-US" sz="1900" kern="1200" dirty="0"/>
        </a:p>
      </dsp:txBody>
      <dsp:txXfrm>
        <a:off x="36793" y="3336001"/>
        <a:ext cx="817732" cy="672828"/>
      </dsp:txXfrm>
    </dsp:sp>
    <dsp:sp modelId="{0C2D8A36-9EF2-4EB4-A3E6-F003C94BBF69}">
      <dsp:nvSpPr>
        <dsp:cNvPr id="0" name=""/>
        <dsp:cNvSpPr/>
      </dsp:nvSpPr>
      <dsp:spPr>
        <a:xfrm rot="5400000">
          <a:off x="2722316" y="2265734"/>
          <a:ext cx="691199" cy="437606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Cresterea</a:t>
          </a:r>
          <a:r>
            <a:rPr lang="en-US" sz="1500" kern="1200" dirty="0"/>
            <a:t> </a:t>
          </a:r>
          <a:r>
            <a:rPr lang="en-US" sz="1500" kern="1200" dirty="0" err="1"/>
            <a:t>si</a:t>
          </a:r>
          <a:r>
            <a:rPr lang="en-US" sz="1500" kern="1200" dirty="0"/>
            <a:t> </a:t>
          </a:r>
          <a:r>
            <a:rPr lang="en-US" sz="1500" kern="1200" dirty="0" err="1"/>
            <a:t>consolidarea</a:t>
          </a:r>
          <a:r>
            <a:rPr lang="en-US" sz="1500" kern="1200" dirty="0"/>
            <a:t> </a:t>
          </a:r>
          <a:r>
            <a:rPr lang="en-GB" sz="1500" kern="1200" dirty="0" err="1"/>
            <a:t>notorietatii</a:t>
          </a:r>
          <a:r>
            <a:rPr lang="en-GB" sz="1500" kern="1200" dirty="0"/>
            <a:t> brand-</a:t>
          </a:r>
          <a:r>
            <a:rPr lang="en-GB" sz="1500" kern="1200" dirty="0" err="1"/>
            <a:t>ului</a:t>
          </a:r>
          <a:r>
            <a:rPr lang="en-GB" sz="1500" kern="1200" dirty="0"/>
            <a:t> </a:t>
          </a:r>
          <a:r>
            <a:rPr lang="en-GB" sz="1500" kern="1200" dirty="0" err="1"/>
            <a:t>Nutriensa</a:t>
          </a:r>
          <a:endParaRPr lang="en-US" sz="1500" kern="1200" dirty="0"/>
        </a:p>
      </dsp:txBody>
      <dsp:txXfrm rot="-5400000">
        <a:off x="879884" y="4141908"/>
        <a:ext cx="4342322" cy="623715"/>
      </dsp:txXfrm>
    </dsp:sp>
    <dsp:sp modelId="{1D0A56CA-69A7-416E-8CB9-F992CDDB6A75}">
      <dsp:nvSpPr>
        <dsp:cNvPr id="0" name=""/>
        <dsp:cNvSpPr/>
      </dsp:nvSpPr>
      <dsp:spPr>
        <a:xfrm>
          <a:off x="32595" y="4075954"/>
          <a:ext cx="879489" cy="7425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Media</a:t>
          </a:r>
        </a:p>
      </dsp:txBody>
      <dsp:txXfrm>
        <a:off x="68842" y="4112201"/>
        <a:ext cx="806995" cy="670021"/>
      </dsp:txXfrm>
    </dsp:sp>
    <dsp:sp modelId="{C3FA3E10-173C-4B26-83A8-C1ADF72458E5}">
      <dsp:nvSpPr>
        <dsp:cNvPr id="0" name=""/>
        <dsp:cNvSpPr/>
      </dsp:nvSpPr>
      <dsp:spPr>
        <a:xfrm rot="5400000">
          <a:off x="2721710" y="3149666"/>
          <a:ext cx="763310" cy="429994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Dezvoltarea de parteneriate integrate cu lanturile nationale pentru fructificarea capacitatilor de productie</a:t>
          </a:r>
          <a:endParaRPr lang="en-US" sz="1500" kern="1200" dirty="0"/>
        </a:p>
      </dsp:txBody>
      <dsp:txXfrm rot="-5400000">
        <a:off x="953392" y="4955246"/>
        <a:ext cx="4262684" cy="688786"/>
      </dsp:txXfrm>
    </dsp:sp>
    <dsp:sp modelId="{8F25E7A8-D2FB-4405-A174-B9332907076D}">
      <dsp:nvSpPr>
        <dsp:cNvPr id="0" name=""/>
        <dsp:cNvSpPr/>
      </dsp:nvSpPr>
      <dsp:spPr>
        <a:xfrm>
          <a:off x="395" y="4862305"/>
          <a:ext cx="952997" cy="87466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 err="1"/>
            <a:t>Lanturi</a:t>
          </a:r>
          <a:r>
            <a:rPr lang="en-GB" sz="1500" kern="1200" dirty="0"/>
            <a:t> </a:t>
          </a:r>
          <a:r>
            <a:rPr lang="en-GB" sz="1500" kern="1200" dirty="0" err="1"/>
            <a:t>nationale</a:t>
          </a:r>
          <a:endParaRPr lang="en-US" sz="1500" kern="1200" dirty="0"/>
        </a:p>
      </dsp:txBody>
      <dsp:txXfrm>
        <a:off x="43093" y="4905003"/>
        <a:ext cx="867601" cy="7892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C909A-20D6-4762-A8EE-CB10E3546436}">
      <dsp:nvSpPr>
        <dsp:cNvPr id="0" name=""/>
        <dsp:cNvSpPr/>
      </dsp:nvSpPr>
      <dsp:spPr>
        <a:xfrm>
          <a:off x="0" y="1157"/>
          <a:ext cx="367194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D1AED-F41C-49B1-A388-F113E11042E4}">
      <dsp:nvSpPr>
        <dsp:cNvPr id="0" name=""/>
        <dsp:cNvSpPr/>
      </dsp:nvSpPr>
      <dsp:spPr>
        <a:xfrm>
          <a:off x="0" y="1157"/>
          <a:ext cx="3671943" cy="789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+mn-lt"/>
            </a:rPr>
            <a:t>Creșterea</a:t>
          </a:r>
          <a:r>
            <a:rPr lang="en-US" sz="1800" kern="1200" dirty="0">
              <a:latin typeface="+mn-lt"/>
            </a:rPr>
            <a:t> </a:t>
          </a:r>
          <a:r>
            <a:rPr lang="en-US" sz="1800" kern="1200" dirty="0" err="1">
              <a:latin typeface="+mn-lt"/>
            </a:rPr>
            <a:t>vânzărilor</a:t>
          </a:r>
          <a:r>
            <a:rPr lang="en-US" sz="1800" kern="1200" dirty="0">
              <a:latin typeface="+mn-lt"/>
            </a:rPr>
            <a:t> </a:t>
          </a:r>
          <a:r>
            <a:rPr lang="ro-RO" sz="1800" kern="1200" dirty="0">
              <a:latin typeface="+mn-lt"/>
            </a:rPr>
            <a:t>din portofoliul pentru spitale</a:t>
          </a:r>
          <a:endParaRPr lang="en-US" sz="1800" kern="1200" dirty="0">
            <a:latin typeface="+mn-lt"/>
          </a:endParaRPr>
        </a:p>
      </dsp:txBody>
      <dsp:txXfrm>
        <a:off x="0" y="1157"/>
        <a:ext cx="3671943" cy="789541"/>
      </dsp:txXfrm>
    </dsp:sp>
    <dsp:sp modelId="{75D5B911-110F-4C67-A2F8-0DF749515DB7}">
      <dsp:nvSpPr>
        <dsp:cNvPr id="0" name=""/>
        <dsp:cNvSpPr/>
      </dsp:nvSpPr>
      <dsp:spPr>
        <a:xfrm>
          <a:off x="0" y="790698"/>
          <a:ext cx="367194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5BD3B-4ECE-4F1B-B2E0-AA66C0CC5C25}">
      <dsp:nvSpPr>
        <dsp:cNvPr id="0" name=""/>
        <dsp:cNvSpPr/>
      </dsp:nvSpPr>
      <dsp:spPr>
        <a:xfrm>
          <a:off x="0" y="790698"/>
          <a:ext cx="3671943" cy="789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+mn-lt"/>
            </a:rPr>
            <a:t>Cresterea</a:t>
          </a:r>
          <a:r>
            <a:rPr lang="ro-RO" sz="1800" kern="1200" dirty="0">
              <a:latin typeface="+mn-lt"/>
            </a:rPr>
            <a:t> capacității de producție de produse topice</a:t>
          </a:r>
          <a:endParaRPr lang="en-US" sz="1800" kern="1200" dirty="0">
            <a:latin typeface="+mn-lt"/>
          </a:endParaRPr>
        </a:p>
      </dsp:txBody>
      <dsp:txXfrm>
        <a:off x="0" y="790698"/>
        <a:ext cx="3671943" cy="789541"/>
      </dsp:txXfrm>
    </dsp:sp>
    <dsp:sp modelId="{F4905C74-CEF9-4AE0-A2D9-1C4A216CC5CD}">
      <dsp:nvSpPr>
        <dsp:cNvPr id="0" name=""/>
        <dsp:cNvSpPr/>
      </dsp:nvSpPr>
      <dsp:spPr>
        <a:xfrm>
          <a:off x="0" y="1580240"/>
          <a:ext cx="367194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E3B40-5238-4924-8664-B7FD74249AD5}">
      <dsp:nvSpPr>
        <dsp:cNvPr id="0" name=""/>
        <dsp:cNvSpPr/>
      </dsp:nvSpPr>
      <dsp:spPr>
        <a:xfrm>
          <a:off x="0" y="1580240"/>
          <a:ext cx="3671943" cy="789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>
              <a:latin typeface="+mn-lt"/>
            </a:rPr>
            <a:t>Dezvoltarea de noi produse în toate ariile terapeutice</a:t>
          </a:r>
          <a:endParaRPr lang="en-US" sz="1800" kern="1200" dirty="0">
            <a:latin typeface="+mn-lt"/>
          </a:endParaRPr>
        </a:p>
      </dsp:txBody>
      <dsp:txXfrm>
        <a:off x="0" y="1580240"/>
        <a:ext cx="3671943" cy="789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0.16013</cdr:x>
      <cdr:y>0.68691</cdr:y>
    </cdr:from>
    <cdr:to>
      <cdr:x>0.29619</cdr:x>
      <cdr:y>0.79043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9503" y="1512168"/>
          <a:ext cx="432048" cy="288032"/>
        </a:xfrm>
        <a:prstGeom xmlns:a="http://schemas.openxmlformats.org/drawingml/2006/main" prst="rect">
          <a:avLst/>
        </a:prstGeom>
        <a:ln xmlns:a="http://schemas.openxmlformats.org/drawingml/2006/main" w="3175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o-RO" sz="1400" b="1" dirty="0"/>
            <a:t>54</a:t>
          </a:r>
          <a:endParaRPr lang="en-US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CC135-1C27-4015-9E42-EB87EC8B58EC}" type="datetimeFigureOut">
              <a:rPr lang="uk-UA" smtClean="0"/>
              <a:pPr/>
              <a:t>03.11.2020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ED46F-1583-4E87-A4FF-FCFA6503DE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9058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7F48D-5513-4B00-B2A3-DF4128D7927F}" type="datetimeFigureOut">
              <a:rPr lang="uk-UA" smtClean="0"/>
              <a:pPr/>
              <a:t>03.11.2020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FD933-AB18-4014-AF0C-45A93793777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7334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FD933-AB18-4014-AF0C-45A937937775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7562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5803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FD933-AB18-4014-AF0C-45A937937775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8938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5418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1535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0470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9744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6281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5957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676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4706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9277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4806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65683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06064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49747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FD933-AB18-4014-AF0C-45A937937775}" type="slidenum">
              <a:rPr lang="uk-UA" smtClean="0"/>
              <a:pPr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89003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47268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75966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3260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78802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0606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49612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64627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32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65097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33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87016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34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44087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35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44422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36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1682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37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07672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FD933-AB18-4014-AF0C-45A937937775}" type="slidenum">
              <a:rPr lang="uk-UA" smtClean="0"/>
              <a:pPr/>
              <a:t>38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1266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FD933-AB18-4014-AF0C-45A937937775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4200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9276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1033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7776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5607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A809-437D-4988-93A0-22C45D92B2DE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644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69160"/>
            <a:ext cx="7772400" cy="8640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5733256"/>
            <a:ext cx="6400800" cy="38404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85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604774" y="5253203"/>
            <a:ext cx="2024386" cy="768715"/>
          </a:xfrm>
        </p:spPr>
        <p:txBody>
          <a:bodyPr anchor="t"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3121411" y="5253203"/>
            <a:ext cx="2024386" cy="768715"/>
          </a:xfrm>
        </p:spPr>
        <p:txBody>
          <a:bodyPr anchor="t"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6097693" y="5253203"/>
            <a:ext cx="2024386" cy="768715"/>
          </a:xfrm>
        </p:spPr>
        <p:txBody>
          <a:bodyPr anchor="t"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14064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468314" y="2276873"/>
            <a:ext cx="3743649" cy="384029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68314" y="1602422"/>
            <a:ext cx="3743649" cy="674452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5436096" y="4773150"/>
            <a:ext cx="1224136" cy="768085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5436096" y="5541234"/>
            <a:ext cx="1224136" cy="480055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4761458" y="4773149"/>
            <a:ext cx="674639" cy="1205619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7452320" y="4773150"/>
            <a:ext cx="1224136" cy="768085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7452320" y="5541234"/>
            <a:ext cx="1224136" cy="480055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6777682" y="4773149"/>
            <a:ext cx="674639" cy="1205619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86334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1026213" y="4965172"/>
            <a:ext cx="741747" cy="638769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1026213" y="5541236"/>
            <a:ext cx="741747" cy="609369"/>
          </a:xfrm>
        </p:spPr>
        <p:txBody>
          <a:bodyPr anchor="t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0" name="Content Placeholder 6"/>
          <p:cNvSpPr>
            <a:spLocks noGrp="1"/>
          </p:cNvSpPr>
          <p:nvPr>
            <p:ph sz="quarter" idx="19"/>
          </p:nvPr>
        </p:nvSpPr>
        <p:spPr>
          <a:xfrm>
            <a:off x="826813" y="3813043"/>
            <a:ext cx="2160984" cy="948533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1" name="Content Placeholder 6"/>
          <p:cNvSpPr>
            <a:spLocks noGrp="1"/>
          </p:cNvSpPr>
          <p:nvPr>
            <p:ph sz="quarter" idx="22"/>
          </p:nvPr>
        </p:nvSpPr>
        <p:spPr>
          <a:xfrm>
            <a:off x="3491109" y="3813043"/>
            <a:ext cx="2160984" cy="948533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2" name="Content Placeholder 6"/>
          <p:cNvSpPr>
            <a:spLocks noGrp="1"/>
          </p:cNvSpPr>
          <p:nvPr>
            <p:ph sz="quarter" idx="33"/>
          </p:nvPr>
        </p:nvSpPr>
        <p:spPr>
          <a:xfrm>
            <a:off x="6156176" y="3813043"/>
            <a:ext cx="2160984" cy="948533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3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2277597" y="4965172"/>
            <a:ext cx="741747" cy="638769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274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2277597" y="5541236"/>
            <a:ext cx="741747" cy="609369"/>
          </a:xfrm>
        </p:spPr>
        <p:txBody>
          <a:bodyPr anchor="t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6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3751483" y="4965172"/>
            <a:ext cx="741747" cy="638769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277" name="Text Placeholder 4"/>
          <p:cNvSpPr>
            <a:spLocks noGrp="1"/>
          </p:cNvSpPr>
          <p:nvPr>
            <p:ph type="body" sz="quarter" idx="37"/>
          </p:nvPr>
        </p:nvSpPr>
        <p:spPr>
          <a:xfrm>
            <a:off x="3751483" y="5541236"/>
            <a:ext cx="741747" cy="609369"/>
          </a:xfrm>
        </p:spPr>
        <p:txBody>
          <a:bodyPr anchor="t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9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5002867" y="4965172"/>
            <a:ext cx="741747" cy="638769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280" name="Text Placeholder 4"/>
          <p:cNvSpPr>
            <a:spLocks noGrp="1"/>
          </p:cNvSpPr>
          <p:nvPr>
            <p:ph type="body" sz="quarter" idx="39"/>
          </p:nvPr>
        </p:nvSpPr>
        <p:spPr>
          <a:xfrm>
            <a:off x="5002867" y="5541236"/>
            <a:ext cx="741747" cy="609369"/>
          </a:xfrm>
        </p:spPr>
        <p:txBody>
          <a:bodyPr anchor="t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2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6458824" y="4965172"/>
            <a:ext cx="741747" cy="638769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283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6458824" y="5541236"/>
            <a:ext cx="741747" cy="609369"/>
          </a:xfrm>
        </p:spPr>
        <p:txBody>
          <a:bodyPr anchor="t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5" name="Text Placeholder 13"/>
          <p:cNvSpPr>
            <a:spLocks noGrp="1"/>
          </p:cNvSpPr>
          <p:nvPr>
            <p:ph type="body" sz="quarter" idx="42" hasCustomPrompt="1"/>
          </p:nvPr>
        </p:nvSpPr>
        <p:spPr>
          <a:xfrm>
            <a:off x="7710208" y="4965172"/>
            <a:ext cx="741747" cy="638769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286" name="Text Placeholder 4"/>
          <p:cNvSpPr>
            <a:spLocks noGrp="1"/>
          </p:cNvSpPr>
          <p:nvPr>
            <p:ph type="body" sz="quarter" idx="43"/>
          </p:nvPr>
        </p:nvSpPr>
        <p:spPr>
          <a:xfrm>
            <a:off x="7710208" y="5541236"/>
            <a:ext cx="741747" cy="609369"/>
          </a:xfrm>
        </p:spPr>
        <p:txBody>
          <a:bodyPr anchor="t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8092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683568" y="4293096"/>
            <a:ext cx="2307524" cy="39581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683568" y="4671474"/>
            <a:ext cx="2307524" cy="1445693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6152908" y="4293096"/>
            <a:ext cx="2307524" cy="39581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6152908" y="4671474"/>
            <a:ext cx="2307524" cy="1445693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5384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58223" y="1604434"/>
            <a:ext cx="8217465" cy="768449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516934" y="4677139"/>
            <a:ext cx="2015506" cy="39581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6516934" y="5055516"/>
            <a:ext cx="2015506" cy="1061651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4067944" y="4677139"/>
            <a:ext cx="2015506" cy="39581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067944" y="5055516"/>
            <a:ext cx="2015506" cy="1061651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5333811" y="3062648"/>
            <a:ext cx="1023037" cy="1205619"/>
          </a:xfrm>
        </p:spPr>
        <p:txBody>
          <a:bodyPr anchor="ctr">
            <a:noAutofit/>
          </a:bodyPr>
          <a:lstStyle>
            <a:lvl1pPr marL="0" indent="0">
              <a:buNone/>
              <a:defRPr sz="5400" b="1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7797435" y="3062648"/>
            <a:ext cx="1023037" cy="1205619"/>
          </a:xfrm>
        </p:spPr>
        <p:txBody>
          <a:bodyPr anchor="ctr">
            <a:noAutofit/>
          </a:bodyPr>
          <a:lstStyle>
            <a:lvl1pPr marL="0" indent="0">
              <a:buNone/>
              <a:defRPr sz="5400" b="1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79193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1397091" y="5210355"/>
            <a:ext cx="588212" cy="906812"/>
          </a:xfrm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2060479" y="5210355"/>
            <a:ext cx="588212" cy="906812"/>
          </a:xfrm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2705938" y="5210355"/>
            <a:ext cx="588212" cy="906812"/>
          </a:xfrm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351397" y="5210355"/>
            <a:ext cx="588212" cy="906812"/>
          </a:xfrm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3996855" y="5210355"/>
            <a:ext cx="588212" cy="906812"/>
          </a:xfrm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4660243" y="5210355"/>
            <a:ext cx="588212" cy="906812"/>
          </a:xfrm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5296737" y="5210355"/>
            <a:ext cx="588212" cy="906812"/>
          </a:xfrm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6"/>
          </p:nvPr>
        </p:nvSpPr>
        <p:spPr>
          <a:xfrm>
            <a:off x="5942196" y="5210355"/>
            <a:ext cx="588212" cy="906812"/>
          </a:xfrm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7"/>
          </p:nvPr>
        </p:nvSpPr>
        <p:spPr>
          <a:xfrm>
            <a:off x="6585885" y="5210355"/>
            <a:ext cx="588212" cy="906812"/>
          </a:xfrm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38"/>
          </p:nvPr>
        </p:nvSpPr>
        <p:spPr>
          <a:xfrm>
            <a:off x="7249652" y="5210355"/>
            <a:ext cx="588212" cy="906812"/>
          </a:xfrm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6993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788024" y="1604798"/>
            <a:ext cx="3887664" cy="39581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788024" y="1983175"/>
            <a:ext cx="3887664" cy="689511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4788024" y="2756926"/>
            <a:ext cx="3887664" cy="39581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4788024" y="3135303"/>
            <a:ext cx="3887664" cy="689511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4788024" y="3909053"/>
            <a:ext cx="3887664" cy="39581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788024" y="4287431"/>
            <a:ext cx="3887664" cy="689511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4788024" y="5061182"/>
            <a:ext cx="3887664" cy="39581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4788024" y="5439559"/>
            <a:ext cx="3887664" cy="689511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971601" y="1669216"/>
            <a:ext cx="1545085" cy="395813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2609823" y="1673094"/>
            <a:ext cx="1545085" cy="395813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2" hasCustomPrompt="1"/>
          </p:nvPr>
        </p:nvSpPr>
        <p:spPr>
          <a:xfrm rot="16200000">
            <a:off x="-239914" y="2960986"/>
            <a:ext cx="2060113" cy="29686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33" hasCustomPrompt="1"/>
          </p:nvPr>
        </p:nvSpPr>
        <p:spPr>
          <a:xfrm rot="16200000">
            <a:off x="-206887" y="5140277"/>
            <a:ext cx="2060113" cy="29686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13866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23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043608" y="4574956"/>
            <a:ext cx="1943550" cy="1416467"/>
          </a:xfrm>
        </p:spPr>
        <p:txBody>
          <a:bodyPr anchor="ctr">
            <a:noAutofit/>
          </a:bodyPr>
          <a:lstStyle>
            <a:lvl1pPr marL="0" indent="0" algn="r">
              <a:buNone/>
              <a:defRPr sz="5400" b="1"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37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468314" y="2158385"/>
            <a:ext cx="3379005" cy="2185113"/>
          </a:xfrm>
        </p:spPr>
        <p:txBody>
          <a:bodyPr anchor="t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38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467483" y="1582189"/>
            <a:ext cx="3380719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76564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7544" y="1604797"/>
            <a:ext cx="2808312" cy="960107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276626" y="1604433"/>
            <a:ext cx="791319" cy="960511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 i="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467544" y="2756887"/>
            <a:ext cx="2808312" cy="960107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276626" y="2756522"/>
            <a:ext cx="791319" cy="960511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 i="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467544" y="3909015"/>
            <a:ext cx="2808312" cy="960107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3276626" y="3908650"/>
            <a:ext cx="791319" cy="960511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 i="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67544" y="5061143"/>
            <a:ext cx="2808312" cy="960107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3276626" y="5060778"/>
            <a:ext cx="791319" cy="960511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 i="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68308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467544" y="3909015"/>
            <a:ext cx="2808312" cy="960107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3276626" y="3908650"/>
            <a:ext cx="791319" cy="960511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 i="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67544" y="5061143"/>
            <a:ext cx="2808312" cy="960107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3276626" y="5060778"/>
            <a:ext cx="791319" cy="960511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 i="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468314" y="2166409"/>
            <a:ext cx="3886523" cy="1550624"/>
          </a:xfrm>
        </p:spPr>
        <p:txBody>
          <a:bodyPr anchor="t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467483" y="1590213"/>
            <a:ext cx="3888495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901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45526" y="6355293"/>
            <a:ext cx="476116" cy="366183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8314" y="1604433"/>
            <a:ext cx="82073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776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259632" y="1604797"/>
            <a:ext cx="3168352" cy="864096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259632" y="2564904"/>
            <a:ext cx="3168352" cy="864096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1259632" y="3525011"/>
            <a:ext cx="3168352" cy="864096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1259632" y="4485117"/>
            <a:ext cx="3168352" cy="864096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59632" y="5445224"/>
            <a:ext cx="3168352" cy="864096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4788025" y="2180630"/>
            <a:ext cx="3886523" cy="4032679"/>
          </a:xfrm>
        </p:spPr>
        <p:txBody>
          <a:bodyPr anchor="t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4787194" y="1604434"/>
            <a:ext cx="3888495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92286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588841" y="4389107"/>
            <a:ext cx="1054320" cy="5760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i="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88841" y="4965171"/>
            <a:ext cx="1054320" cy="1344149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1789488" y="4389107"/>
            <a:ext cx="1054320" cy="5760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i="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1789488" y="4965171"/>
            <a:ext cx="1054320" cy="1344149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2856585" y="4389107"/>
            <a:ext cx="1162394" cy="5760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i="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2910622" y="4965171"/>
            <a:ext cx="1054320" cy="1344149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3985670" y="4389107"/>
            <a:ext cx="1162394" cy="5760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i="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039707" y="4965171"/>
            <a:ext cx="1054320" cy="1344149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5194272" y="4389107"/>
            <a:ext cx="1249936" cy="5760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i="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5194272" y="4965171"/>
            <a:ext cx="1249936" cy="1344149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6445020" y="4389107"/>
            <a:ext cx="1054320" cy="5760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i="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6445020" y="4965171"/>
            <a:ext cx="1054320" cy="1344149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7524328" y="4389107"/>
            <a:ext cx="1054320" cy="5760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i="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7524328" y="4965171"/>
            <a:ext cx="1054320" cy="1344149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7305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5724129" y="1892829"/>
            <a:ext cx="1944215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5724129" y="2355447"/>
            <a:ext cx="1944215" cy="977543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6660234" y="4498663"/>
            <a:ext cx="1944215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6660234" y="4961281"/>
            <a:ext cx="1944215" cy="977543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539554" y="4101075"/>
            <a:ext cx="1944215" cy="491824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539554" y="4563693"/>
            <a:ext cx="1944215" cy="977543"/>
          </a:xfrm>
        </p:spPr>
        <p:txBody>
          <a:bodyPr anchor="t"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49317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353982" y="1787521"/>
            <a:ext cx="2321706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6353982" y="2250139"/>
            <a:ext cx="2321706" cy="977543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6444209" y="4498663"/>
            <a:ext cx="2160240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6444209" y="4961281"/>
            <a:ext cx="2160240" cy="977543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467546" y="3332989"/>
            <a:ext cx="1944215" cy="491824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67546" y="3795607"/>
            <a:ext cx="1944215" cy="1745628"/>
          </a:xfrm>
        </p:spPr>
        <p:txBody>
          <a:bodyPr anchor="t"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8921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07682" y="1595909"/>
            <a:ext cx="2468006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6207682" y="2058527"/>
            <a:ext cx="2468006" cy="977543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6731474" y="4533327"/>
            <a:ext cx="1944215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6731474" y="4995945"/>
            <a:ext cx="1944215" cy="1121223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467545" y="3285913"/>
            <a:ext cx="1800200" cy="491824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67545" y="3748531"/>
            <a:ext cx="1800200" cy="2035284"/>
          </a:xfrm>
        </p:spPr>
        <p:txBody>
          <a:bodyPr anchor="t"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Footer Placeholder 55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80758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372202" y="2276872"/>
            <a:ext cx="1944215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6372202" y="2739490"/>
            <a:ext cx="1944215" cy="977543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827586" y="2276872"/>
            <a:ext cx="1944215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827586" y="2739490"/>
            <a:ext cx="1944215" cy="977543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6372202" y="4405923"/>
            <a:ext cx="1944215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6372202" y="4868541"/>
            <a:ext cx="1944215" cy="977543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827586" y="4405923"/>
            <a:ext cx="1944215" cy="491824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827586" y="4868541"/>
            <a:ext cx="1944215" cy="977543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2119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68314" y="1604797"/>
            <a:ext cx="2303487" cy="701283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8314" y="2276872"/>
            <a:ext cx="2303487" cy="2016224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5436098" y="1604797"/>
            <a:ext cx="1944215" cy="491824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5436098" y="2067415"/>
            <a:ext cx="1944215" cy="977543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6444209" y="4773149"/>
            <a:ext cx="1944215" cy="491824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6444209" y="5235767"/>
            <a:ext cx="1944215" cy="977543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755577" y="4773149"/>
            <a:ext cx="1944215" cy="491824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755577" y="5235767"/>
            <a:ext cx="1944215" cy="977543"/>
          </a:xfrm>
        </p:spPr>
        <p:txBody>
          <a:bodyPr anchor="t"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712798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68314" y="1604797"/>
            <a:ext cx="3095625" cy="701283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8314" y="2276871"/>
            <a:ext cx="3095625" cy="3840295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18668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067944" y="1654950"/>
            <a:ext cx="4607744" cy="1281709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067944" y="4759656"/>
            <a:ext cx="4607744" cy="1281709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067944" y="3245175"/>
            <a:ext cx="4607744" cy="1281709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468312" y="1834683"/>
            <a:ext cx="2231480" cy="922243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468312" y="3422479"/>
            <a:ext cx="2231480" cy="922243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468312" y="4981920"/>
            <a:ext cx="2231480" cy="922243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2334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187624" y="1763248"/>
            <a:ext cx="1566908" cy="1281709"/>
          </a:xfrm>
        </p:spPr>
        <p:txBody>
          <a:bodyPr anchor="b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2267744" y="4243134"/>
            <a:ext cx="1566908" cy="1281709"/>
          </a:xfrm>
        </p:spPr>
        <p:txBody>
          <a:bodyPr anchor="t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388564" y="1763248"/>
            <a:ext cx="1566908" cy="1281709"/>
          </a:xfrm>
        </p:spPr>
        <p:txBody>
          <a:bodyPr anchor="b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5865950" y="1763248"/>
            <a:ext cx="1566908" cy="1281709"/>
          </a:xfrm>
        </p:spPr>
        <p:txBody>
          <a:bodyPr anchor="b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851456" y="4243134"/>
            <a:ext cx="1566908" cy="1281709"/>
          </a:xfrm>
        </p:spPr>
        <p:txBody>
          <a:bodyPr anchor="t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7031131" y="4243134"/>
            <a:ext cx="1566908" cy="1281709"/>
          </a:xfrm>
        </p:spPr>
        <p:txBody>
          <a:bodyPr anchor="t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029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45526" y="6405033"/>
            <a:ext cx="476116" cy="316443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8314" y="2564904"/>
            <a:ext cx="8207375" cy="3840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456518" y="1604434"/>
            <a:ext cx="8219171" cy="86446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637323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949879" y="1667238"/>
            <a:ext cx="1904292" cy="1281709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5848511" y="4059308"/>
            <a:ext cx="1904292" cy="1281709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272579" y="3094920"/>
            <a:ext cx="1904292" cy="1281709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26538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539552" y="5349147"/>
            <a:ext cx="1904292" cy="864163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539727" y="4772950"/>
            <a:ext cx="1905258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594559" y="4310421"/>
            <a:ext cx="1904292" cy="864163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2594734" y="3734225"/>
            <a:ext cx="1905258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644008" y="4310421"/>
            <a:ext cx="1904292" cy="864163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183" y="3734225"/>
            <a:ext cx="1905258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699015" y="3379171"/>
            <a:ext cx="1904292" cy="864163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6699190" y="2802974"/>
            <a:ext cx="1905258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33272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824914" y="4869293"/>
            <a:ext cx="2189896" cy="1344017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825016" y="4293097"/>
            <a:ext cx="2191008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316994" y="4869293"/>
            <a:ext cx="2189896" cy="1344017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3317096" y="4293097"/>
            <a:ext cx="2191008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5724128" y="4869293"/>
            <a:ext cx="2189896" cy="1344017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5724230" y="4293097"/>
            <a:ext cx="2191008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4087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8313" y="1595970"/>
            <a:ext cx="8207375" cy="776913"/>
          </a:xfrm>
        </p:spPr>
        <p:txBody>
          <a:bodyPr anchor="t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468313" y="2504389"/>
            <a:ext cx="1935904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68313" y="5157192"/>
            <a:ext cx="1935904" cy="949693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2552295" y="2504389"/>
            <a:ext cx="1935904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4657541" y="2504389"/>
            <a:ext cx="1935904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6730890" y="2504389"/>
            <a:ext cx="1935904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2552295" y="5157192"/>
            <a:ext cx="1935904" cy="949693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4646909" y="5157192"/>
            <a:ext cx="1935904" cy="949693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6720258" y="5157192"/>
            <a:ext cx="1935904" cy="949693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21529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5905331" y="1961782"/>
            <a:ext cx="2231292" cy="1056119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6228184" y="3366049"/>
            <a:ext cx="2231292" cy="1056119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724068" y="4906478"/>
            <a:ext cx="2231292" cy="1056119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845435" y="1961782"/>
            <a:ext cx="2231292" cy="1056119"/>
          </a:xfrm>
        </p:spPr>
        <p:txBody>
          <a:bodyPr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550398" y="3366049"/>
            <a:ext cx="2231292" cy="1056119"/>
          </a:xfrm>
        </p:spPr>
        <p:txBody>
          <a:bodyPr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984112" y="4906478"/>
            <a:ext cx="2231292" cy="1056119"/>
          </a:xfrm>
        </p:spPr>
        <p:txBody>
          <a:bodyPr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98311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539773" y="4869293"/>
            <a:ext cx="1845638" cy="1344017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539962" y="4293097"/>
            <a:ext cx="1846576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627389" y="4869293"/>
            <a:ext cx="1845638" cy="1344017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2627578" y="4293097"/>
            <a:ext cx="1846576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742434" y="4869293"/>
            <a:ext cx="1845638" cy="1344017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4742623" y="4293097"/>
            <a:ext cx="1846576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830050" y="4869293"/>
            <a:ext cx="1845638" cy="1344017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6830239" y="4293097"/>
            <a:ext cx="1846576" cy="56813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926931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612329" y="4869160"/>
            <a:ext cx="1762596" cy="867407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2664413" y="4869160"/>
            <a:ext cx="1762596" cy="867407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684599" y="4869160"/>
            <a:ext cx="1762596" cy="867407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747315" y="4869160"/>
            <a:ext cx="1762596" cy="867407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69990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468313" y="2551471"/>
            <a:ext cx="2231292" cy="1056119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444396" y="1604434"/>
            <a:ext cx="2231292" cy="1056119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433366" y="2948946"/>
            <a:ext cx="2231292" cy="1056119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68313" y="3884085"/>
            <a:ext cx="2231292" cy="1056119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8313" y="5259229"/>
            <a:ext cx="2231292" cy="1056119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105879" y="1440822"/>
            <a:ext cx="394685" cy="47493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3995937" y="1705930"/>
            <a:ext cx="394685" cy="47493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4105308" y="1993962"/>
            <a:ext cx="394685" cy="47493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067945" y="2281994"/>
            <a:ext cx="394685" cy="47493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34" hasCustomPrompt="1"/>
          </p:nvPr>
        </p:nvSpPr>
        <p:spPr>
          <a:xfrm>
            <a:off x="4139953" y="2564905"/>
            <a:ext cx="394685" cy="47493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835518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468313" y="2564905"/>
            <a:ext cx="1871662" cy="864096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7535358" y="2180862"/>
            <a:ext cx="1140330" cy="1056119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6764259" y="2180862"/>
            <a:ext cx="760069" cy="1056119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3494" y="4077071"/>
            <a:ext cx="1876482" cy="792090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62379" y="3645024"/>
            <a:ext cx="1877040" cy="424116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6799974" y="3645025"/>
            <a:ext cx="1876482" cy="1152128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32"/>
          </p:nvPr>
        </p:nvSpPr>
        <p:spPr>
          <a:xfrm>
            <a:off x="2803525" y="2564904"/>
            <a:ext cx="3489325" cy="2189162"/>
          </a:xfr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33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5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8997" y="5157191"/>
            <a:ext cx="3752963" cy="1056119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53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7882" y="4581129"/>
            <a:ext cx="3754078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4860033" y="5157191"/>
            <a:ext cx="3796337" cy="1056119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4859846" y="4581129"/>
            <a:ext cx="3806187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315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8592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9"/>
          </p:nvPr>
        </p:nvSpPr>
        <p:spPr>
          <a:xfrm>
            <a:off x="451162" y="5253569"/>
            <a:ext cx="4912976" cy="1151465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51226" y="4581129"/>
            <a:ext cx="4912862" cy="67202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8965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9"/>
          </p:nvPr>
        </p:nvSpPr>
        <p:spPr>
          <a:xfrm>
            <a:off x="451162" y="1604435"/>
            <a:ext cx="4840918" cy="4800600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0"/>
          </p:nvPr>
        </p:nvSpPr>
        <p:spPr>
          <a:xfrm>
            <a:off x="5652120" y="1604435"/>
            <a:ext cx="2999848" cy="4800600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53369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9"/>
          </p:nvPr>
        </p:nvSpPr>
        <p:spPr>
          <a:xfrm>
            <a:off x="471272" y="1988478"/>
            <a:ext cx="1852098" cy="2112597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20"/>
          </p:nvPr>
        </p:nvSpPr>
        <p:spPr>
          <a:xfrm>
            <a:off x="2575886" y="1988478"/>
            <a:ext cx="1852098" cy="2112597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21"/>
          </p:nvPr>
        </p:nvSpPr>
        <p:spPr>
          <a:xfrm>
            <a:off x="4664118" y="1988478"/>
            <a:ext cx="1852098" cy="2112597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quarter" idx="22"/>
          </p:nvPr>
        </p:nvSpPr>
        <p:spPr>
          <a:xfrm>
            <a:off x="6752350" y="1988478"/>
            <a:ext cx="1852098" cy="2112597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468313" y="4197086"/>
            <a:ext cx="1871662" cy="672025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54383" y="5157192"/>
            <a:ext cx="1885592" cy="1248139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454383" y="4773151"/>
            <a:ext cx="1885592" cy="384043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2552294" y="4197086"/>
            <a:ext cx="1871662" cy="672025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2538364" y="5157192"/>
            <a:ext cx="1885592" cy="1248139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2538364" y="4773151"/>
            <a:ext cx="1885592" cy="384043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4" hasCustomPrompt="1"/>
          </p:nvPr>
        </p:nvSpPr>
        <p:spPr>
          <a:xfrm>
            <a:off x="4668173" y="4197086"/>
            <a:ext cx="1871662" cy="672025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4654243" y="5157192"/>
            <a:ext cx="1885592" cy="1248139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4654243" y="4773151"/>
            <a:ext cx="1885592" cy="384043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47" hasCustomPrompt="1"/>
          </p:nvPr>
        </p:nvSpPr>
        <p:spPr>
          <a:xfrm>
            <a:off x="6741522" y="4197086"/>
            <a:ext cx="1871662" cy="672025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6727592" y="5157192"/>
            <a:ext cx="1885592" cy="1248139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6727592" y="4773151"/>
            <a:ext cx="1885592" cy="384043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56124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4"/>
          </p:nvPr>
        </p:nvSpPr>
        <p:spPr>
          <a:xfrm>
            <a:off x="468314" y="1604797"/>
            <a:ext cx="3239591" cy="3456384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5"/>
          </p:nvPr>
        </p:nvSpPr>
        <p:spPr>
          <a:xfrm>
            <a:off x="3924696" y="1604800"/>
            <a:ext cx="2303488" cy="3456385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6"/>
          </p:nvPr>
        </p:nvSpPr>
        <p:spPr>
          <a:xfrm>
            <a:off x="6372200" y="1604799"/>
            <a:ext cx="2303488" cy="3456384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7"/>
          </p:nvPr>
        </p:nvSpPr>
        <p:spPr>
          <a:xfrm>
            <a:off x="468314" y="5445224"/>
            <a:ext cx="8207375" cy="768085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97496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4"/>
          </p:nvPr>
        </p:nvSpPr>
        <p:spPr>
          <a:xfrm>
            <a:off x="468314" y="1604797"/>
            <a:ext cx="8207375" cy="384042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7"/>
          </p:nvPr>
        </p:nvSpPr>
        <p:spPr>
          <a:xfrm>
            <a:off x="468314" y="5637246"/>
            <a:ext cx="8207375" cy="768085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86873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9"/>
          </p:nvPr>
        </p:nvSpPr>
        <p:spPr>
          <a:xfrm>
            <a:off x="6300183" y="3717032"/>
            <a:ext cx="2376264" cy="2400267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300248" y="3044593"/>
            <a:ext cx="2376209" cy="67202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67544" y="3717032"/>
            <a:ext cx="2376264" cy="2400267"/>
          </a:xfrm>
        </p:spPr>
        <p:txBody>
          <a:bodyPr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67609" y="3044593"/>
            <a:ext cx="2376209" cy="672025"/>
          </a:xfrm>
        </p:spPr>
        <p:txBody>
          <a:bodyPr anchor="ctr">
            <a:noAutofit/>
          </a:bodyPr>
          <a:lstStyle>
            <a:lvl1pPr marL="0" indent="0" algn="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1763688" y="1964268"/>
            <a:ext cx="1075998" cy="91319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i</a:t>
            </a:r>
            <a:endParaRPr lang="uk-UA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6300192" y="1964268"/>
            <a:ext cx="1075998" cy="91319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i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81258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131840" y="1604797"/>
            <a:ext cx="1332000" cy="133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7544" y="3813043"/>
            <a:ext cx="1044000" cy="1044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274268" y="3813043"/>
            <a:ext cx="1044000" cy="1044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084168" y="3813043"/>
            <a:ext cx="1044000" cy="1044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13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animBg="1"/>
      <p:bldP spid="25" grpId="0" animBg="1"/>
      <p:bldP spid="26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2940" y="4041184"/>
            <a:ext cx="1044000" cy="1044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endParaRPr lang="uk-UA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607236" y="4041184"/>
            <a:ext cx="1044000" cy="1044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endParaRPr lang="uk-UA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271532" y="4041184"/>
            <a:ext cx="1044000" cy="1044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467860" y="5380994"/>
            <a:ext cx="2015288" cy="480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5" y="5733256"/>
            <a:ext cx="2016125" cy="384208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3166237" y="5380994"/>
            <a:ext cx="2015288" cy="480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3165922" y="5733256"/>
            <a:ext cx="2016125" cy="384208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39" hasCustomPrompt="1"/>
          </p:nvPr>
        </p:nvSpPr>
        <p:spPr>
          <a:xfrm>
            <a:off x="5837720" y="5380994"/>
            <a:ext cx="2015288" cy="480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5837405" y="5733256"/>
            <a:ext cx="2016125" cy="384208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468313" y="1604434"/>
            <a:ext cx="8207375" cy="768449"/>
          </a:xfrm>
        </p:spPr>
        <p:txBody>
          <a:bodyPr anchor="t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468314" y="3621022"/>
            <a:ext cx="736725" cy="763397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3139795" y="3621022"/>
            <a:ext cx="736725" cy="763397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5802313" y="3621022"/>
            <a:ext cx="736725" cy="763397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715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animBg="1"/>
      <p:bldP spid="26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187103" y="1700808"/>
            <a:ext cx="1728912" cy="1536171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1044023" y="3236979"/>
            <a:ext cx="2015288" cy="480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3707160" y="1700808"/>
            <a:ext cx="1728912" cy="1536171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564080" y="3236979"/>
            <a:ext cx="2015288" cy="480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6232838" y="1700808"/>
            <a:ext cx="1728912" cy="1536171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6089758" y="3236979"/>
            <a:ext cx="2015288" cy="480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1187103" y="4101075"/>
            <a:ext cx="1728912" cy="1536171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uk-UA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1044023" y="5637246"/>
            <a:ext cx="2015288" cy="480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3707160" y="4101075"/>
            <a:ext cx="1728912" cy="1536171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uk-UA"/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3564080" y="5637246"/>
            <a:ext cx="2015288" cy="480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6232838" y="4101075"/>
            <a:ext cx="1728912" cy="1536171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uk-UA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6089758" y="5637246"/>
            <a:ext cx="2015288" cy="480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1043708" y="3621022"/>
            <a:ext cx="2016125" cy="28819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3581095" y="3621022"/>
            <a:ext cx="2016125" cy="28819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6084169" y="3621022"/>
            <a:ext cx="2016125" cy="28819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1043708" y="6021288"/>
            <a:ext cx="2016125" cy="28819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3581095" y="6021288"/>
            <a:ext cx="2016125" cy="28819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6084169" y="6021288"/>
            <a:ext cx="2016125" cy="28819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6405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5" grpId="0"/>
      <p:bldP spid="17" grpId="0"/>
      <p:bldP spid="19" grpId="0"/>
      <p:bldP spid="21" grpId="0"/>
      <p:bldP spid="27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755576" y="2222478"/>
            <a:ext cx="2613110" cy="3565173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3708672" y="2660915"/>
            <a:ext cx="4463728" cy="1056117"/>
          </a:xfrm>
        </p:spPr>
        <p:txBody>
          <a:bodyPr anchor="t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3692106" y="1988841"/>
            <a:ext cx="4464564" cy="67202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19"/>
          </p:nvPr>
        </p:nvSpPr>
        <p:spPr>
          <a:xfrm>
            <a:off x="3692106" y="4101075"/>
            <a:ext cx="1440160" cy="1920213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35"/>
          </p:nvPr>
        </p:nvSpPr>
        <p:spPr>
          <a:xfrm>
            <a:off x="5187773" y="4101075"/>
            <a:ext cx="1440160" cy="1920213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quarter" idx="36"/>
          </p:nvPr>
        </p:nvSpPr>
        <p:spPr>
          <a:xfrm>
            <a:off x="6716441" y="4101075"/>
            <a:ext cx="1440160" cy="1920213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7540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721967" y="1914525"/>
            <a:ext cx="3700068" cy="4181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265612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48549" y="1940022"/>
            <a:ext cx="3159355" cy="4130085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4067944" y="2852936"/>
            <a:ext cx="4104456" cy="1248139"/>
          </a:xfrm>
        </p:spPr>
        <p:txBody>
          <a:bodyPr anchor="t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4705899" y="1988841"/>
            <a:ext cx="3450770" cy="67202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1028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26816" y="1607583"/>
            <a:ext cx="2161008" cy="2591792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19"/>
          </p:nvPr>
        </p:nvSpPr>
        <p:spPr>
          <a:xfrm>
            <a:off x="826813" y="5157193"/>
            <a:ext cx="2160984" cy="1247841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952" y="4293096"/>
            <a:ext cx="2160184" cy="57606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3491112" y="1607583"/>
            <a:ext cx="2161008" cy="2591792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35" name="Content Placeholder 6"/>
          <p:cNvSpPr>
            <a:spLocks noGrp="1"/>
          </p:cNvSpPr>
          <p:nvPr>
            <p:ph sz="quarter" idx="22"/>
          </p:nvPr>
        </p:nvSpPr>
        <p:spPr>
          <a:xfrm>
            <a:off x="3491109" y="5157193"/>
            <a:ext cx="2160984" cy="1247841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491248" y="4293096"/>
            <a:ext cx="2160184" cy="57606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6156179" y="1607583"/>
            <a:ext cx="2161008" cy="2591792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38" name="Content Placeholder 6"/>
          <p:cNvSpPr>
            <a:spLocks noGrp="1"/>
          </p:cNvSpPr>
          <p:nvPr>
            <p:ph sz="quarter" idx="25"/>
          </p:nvPr>
        </p:nvSpPr>
        <p:spPr>
          <a:xfrm>
            <a:off x="6156176" y="5157193"/>
            <a:ext cx="2160984" cy="1247841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6156315" y="4293096"/>
            <a:ext cx="2160184" cy="57606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827584" y="4773149"/>
            <a:ext cx="2160240" cy="38420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3478576" y="4773149"/>
            <a:ext cx="2160240" cy="38420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6152619" y="4773149"/>
            <a:ext cx="2160240" cy="38420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6254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  <p:bldP spid="34" grpId="0"/>
      <p:bldP spid="37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735949" y="1796819"/>
            <a:ext cx="1624258" cy="1948045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19"/>
          </p:nvPr>
        </p:nvSpPr>
        <p:spPr>
          <a:xfrm>
            <a:off x="611560" y="5024556"/>
            <a:ext cx="1873006" cy="124784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11646" y="4160459"/>
            <a:ext cx="1872312" cy="5760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612281" y="4640512"/>
            <a:ext cx="1872362" cy="38420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2751298" y="1796819"/>
            <a:ext cx="1624258" cy="1948045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35"/>
          </p:nvPr>
        </p:nvSpPr>
        <p:spPr>
          <a:xfrm>
            <a:off x="2626909" y="5024556"/>
            <a:ext cx="1873006" cy="124784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2626995" y="4160459"/>
            <a:ext cx="1872312" cy="5760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2627630" y="4640512"/>
            <a:ext cx="1872362" cy="38420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4767522" y="1796819"/>
            <a:ext cx="1624258" cy="1948045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3" name="Content Placeholder 6"/>
          <p:cNvSpPr>
            <a:spLocks noGrp="1"/>
          </p:cNvSpPr>
          <p:nvPr>
            <p:ph sz="quarter" idx="39"/>
          </p:nvPr>
        </p:nvSpPr>
        <p:spPr>
          <a:xfrm>
            <a:off x="4643133" y="5024556"/>
            <a:ext cx="1873006" cy="124784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4643219" y="4160459"/>
            <a:ext cx="1872312" cy="5760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4643854" y="4640512"/>
            <a:ext cx="1872362" cy="38420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42"/>
          </p:nvPr>
        </p:nvSpPr>
        <p:spPr>
          <a:xfrm>
            <a:off x="6783746" y="1796819"/>
            <a:ext cx="1624258" cy="1948045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43"/>
          </p:nvPr>
        </p:nvSpPr>
        <p:spPr>
          <a:xfrm>
            <a:off x="6659357" y="5024556"/>
            <a:ext cx="1873006" cy="124784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44" hasCustomPrompt="1"/>
          </p:nvPr>
        </p:nvSpPr>
        <p:spPr>
          <a:xfrm>
            <a:off x="6659443" y="4160459"/>
            <a:ext cx="1872312" cy="5760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6660078" y="4640512"/>
            <a:ext cx="1872362" cy="38420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212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  <p:bldP spid="18" grpId="0"/>
      <p:bldP spid="22" grpId="0"/>
      <p:bldP spid="29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35497" y="2093943"/>
            <a:ext cx="2109257" cy="1948045"/>
          </a:xfrm>
        </p:spPr>
        <p:txBody>
          <a:bodyPr/>
          <a:lstStyle/>
          <a:p>
            <a:endParaRPr lang="uk-UA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19"/>
          </p:nvPr>
        </p:nvSpPr>
        <p:spPr>
          <a:xfrm>
            <a:off x="251520" y="4834076"/>
            <a:ext cx="1873006" cy="1403236"/>
          </a:xfrm>
        </p:spPr>
        <p:txBody>
          <a:bodyPr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251606" y="4293393"/>
            <a:ext cx="1872312" cy="576064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2196001" y="2093943"/>
            <a:ext cx="2109257" cy="1948045"/>
          </a:xfrm>
        </p:spPr>
        <p:txBody>
          <a:bodyPr/>
          <a:lstStyle/>
          <a:p>
            <a:endParaRPr lang="uk-UA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35"/>
          </p:nvPr>
        </p:nvSpPr>
        <p:spPr>
          <a:xfrm>
            <a:off x="2410885" y="4834076"/>
            <a:ext cx="1873006" cy="1403236"/>
          </a:xfrm>
        </p:spPr>
        <p:txBody>
          <a:bodyPr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2410971" y="4293393"/>
            <a:ext cx="1872312" cy="576064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4356001" y="2093943"/>
            <a:ext cx="2109257" cy="1948045"/>
          </a:xfrm>
        </p:spPr>
        <p:txBody>
          <a:bodyPr/>
          <a:lstStyle/>
          <a:p>
            <a:endParaRPr lang="uk-UA"/>
          </a:p>
        </p:txBody>
      </p:sp>
      <p:sp>
        <p:nvSpPr>
          <p:cNvPr id="23" name="Content Placeholder 6"/>
          <p:cNvSpPr>
            <a:spLocks noGrp="1"/>
          </p:cNvSpPr>
          <p:nvPr>
            <p:ph sz="quarter" idx="39"/>
          </p:nvPr>
        </p:nvSpPr>
        <p:spPr>
          <a:xfrm>
            <a:off x="4643133" y="4834076"/>
            <a:ext cx="1873006" cy="1403236"/>
          </a:xfrm>
        </p:spPr>
        <p:txBody>
          <a:bodyPr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4643219" y="4293393"/>
            <a:ext cx="1872312" cy="576064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42"/>
          </p:nvPr>
        </p:nvSpPr>
        <p:spPr>
          <a:xfrm>
            <a:off x="6516001" y="2093943"/>
            <a:ext cx="2109257" cy="1948045"/>
          </a:xfrm>
        </p:spPr>
        <p:txBody>
          <a:bodyPr/>
          <a:lstStyle/>
          <a:p>
            <a:endParaRPr lang="uk-UA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43"/>
          </p:nvPr>
        </p:nvSpPr>
        <p:spPr>
          <a:xfrm>
            <a:off x="6803373" y="4834076"/>
            <a:ext cx="1873006" cy="1403236"/>
          </a:xfrm>
        </p:spPr>
        <p:txBody>
          <a:bodyPr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44" hasCustomPrompt="1"/>
          </p:nvPr>
        </p:nvSpPr>
        <p:spPr>
          <a:xfrm>
            <a:off x="6803459" y="4293393"/>
            <a:ext cx="1872312" cy="576064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5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764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  <p:bldP spid="18" grpId="0"/>
      <p:bldP spid="22" grpId="0"/>
      <p:bldP spid="29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0762" y="1633823"/>
            <a:ext cx="1722166" cy="2437864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1787422" y="1620260"/>
            <a:ext cx="1968756" cy="1312861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3795977" y="1630432"/>
            <a:ext cx="1332614" cy="2156613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20761" y="4133528"/>
            <a:ext cx="1722166" cy="2692019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1787422" y="3009600"/>
            <a:ext cx="1968756" cy="1728000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1787422" y="4797691"/>
            <a:ext cx="1968756" cy="203576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3795977" y="3855956"/>
            <a:ext cx="1332614" cy="2966285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19"/>
          </p:nvPr>
        </p:nvSpPr>
        <p:spPr>
          <a:xfrm>
            <a:off x="5508105" y="2276874"/>
            <a:ext cx="3168343" cy="1152127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5508187" y="1604434"/>
            <a:ext cx="3168270" cy="67202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33"/>
          </p:nvPr>
        </p:nvSpPr>
        <p:spPr>
          <a:xfrm>
            <a:off x="5508105" y="5253203"/>
            <a:ext cx="3168343" cy="1096797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7956376" y="3573041"/>
            <a:ext cx="720028" cy="383993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12</a:t>
            </a:r>
            <a:endParaRPr lang="uk-UA" dirty="0"/>
          </a:p>
        </p:txBody>
      </p:sp>
      <p:sp>
        <p:nvSpPr>
          <p:cNvPr id="49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7956376" y="3957621"/>
            <a:ext cx="720028" cy="383993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12</a:t>
            </a:r>
            <a:endParaRPr lang="uk-UA" dirty="0"/>
          </a:p>
        </p:txBody>
      </p:sp>
      <p:sp>
        <p:nvSpPr>
          <p:cNvPr id="50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7956376" y="4334018"/>
            <a:ext cx="720028" cy="383993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12</a:t>
            </a:r>
            <a:endParaRPr lang="uk-UA" dirty="0"/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7956376" y="4726781"/>
            <a:ext cx="720028" cy="383993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12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9233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/>
      <p:bldP spid="20" grpId="0"/>
      <p:bldP spid="21" grpId="0"/>
      <p:bldP spid="22" grpId="0"/>
      <p:bldP spid="23" grpId="0"/>
      <p:bldP spid="27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4554556" y="2660915"/>
            <a:ext cx="4101660" cy="3456252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68313" y="1604434"/>
            <a:ext cx="8207375" cy="86446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1214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274639"/>
            <a:ext cx="3898776" cy="8809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87442" y="1028734"/>
            <a:ext cx="3888247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470340" y="0"/>
            <a:ext cx="4101660" cy="6858000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788025" y="1604434"/>
            <a:ext cx="3887663" cy="768449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5868864" y="2564622"/>
            <a:ext cx="2806824" cy="763719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132140" y="2565226"/>
            <a:ext cx="736725" cy="763397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5868864" y="3488637"/>
            <a:ext cx="2806824" cy="763719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5132140" y="3489240"/>
            <a:ext cx="736725" cy="763397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5868864" y="4420967"/>
            <a:ext cx="2806824" cy="763719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5132140" y="4421571"/>
            <a:ext cx="736725" cy="763397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5868864" y="5353298"/>
            <a:ext cx="2806824" cy="763719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5132140" y="5353902"/>
            <a:ext cx="736725" cy="763397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035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4334F6-BEA2-4336-84F2-1C741D1F7D3E}"/>
              </a:ext>
            </a:extLst>
          </p:cNvPr>
          <p:cNvSpPr/>
          <p:nvPr userDrawn="1"/>
        </p:nvSpPr>
        <p:spPr>
          <a:xfrm>
            <a:off x="8645526" y="135466"/>
            <a:ext cx="498474" cy="599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6" y="1052736"/>
            <a:ext cx="8229600" cy="70608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3" name="Content Placeholder 6"/>
          <p:cNvSpPr>
            <a:spLocks noGrp="1"/>
          </p:cNvSpPr>
          <p:nvPr>
            <p:ph sz="quarter" idx="19"/>
          </p:nvPr>
        </p:nvSpPr>
        <p:spPr>
          <a:xfrm>
            <a:off x="451162" y="4869161"/>
            <a:ext cx="8224526" cy="1535873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51226" y="4293096"/>
            <a:ext cx="8224335" cy="576064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B63237-8B12-404D-B8D5-CB84EA905987}"/>
              </a:ext>
            </a:extLst>
          </p:cNvPr>
          <p:cNvCxnSpPr>
            <a:cxnSpLocks/>
          </p:cNvCxnSpPr>
          <p:nvPr userDrawn="1"/>
        </p:nvCxnSpPr>
        <p:spPr>
          <a:xfrm>
            <a:off x="415926" y="548680"/>
            <a:ext cx="494816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611496A-D2E9-4431-982C-1D8A89870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326" y="63285"/>
            <a:ext cx="3149636" cy="91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219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716016" y="3044957"/>
            <a:ext cx="1846498" cy="86409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171598" y="1796455"/>
            <a:ext cx="884349" cy="1152492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7259830" y="1796455"/>
            <a:ext cx="884349" cy="1152492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468313" y="1604434"/>
            <a:ext cx="4031679" cy="4704887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781484" y="3044957"/>
            <a:ext cx="1846498" cy="86409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716016" y="5349213"/>
            <a:ext cx="1846498" cy="86409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5171598" y="4100711"/>
            <a:ext cx="884349" cy="1152492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259830" y="4100711"/>
            <a:ext cx="884349" cy="1152492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6781484" y="5349213"/>
            <a:ext cx="1846498" cy="86409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489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4788025" y="2276873"/>
            <a:ext cx="3887663" cy="201622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88115" y="1604434"/>
            <a:ext cx="3887573" cy="672025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787900" y="4389603"/>
            <a:ext cx="3887788" cy="863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787900" y="5333159"/>
            <a:ext cx="3887788" cy="107187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010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053300" y="2288939"/>
            <a:ext cx="3037400" cy="34323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518300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1001028" y="5412645"/>
            <a:ext cx="485477" cy="536635"/>
          </a:xfrm>
        </p:spPr>
        <p:txBody>
          <a:bodyPr anchor="ctr">
            <a:noAutofit/>
          </a:bodyPr>
          <a:lstStyle>
            <a:lvl1pPr marL="0" indent="0" algn="r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7"/>
          </p:nvPr>
        </p:nvSpPr>
        <p:spPr>
          <a:xfrm>
            <a:off x="1486506" y="5412645"/>
            <a:ext cx="813425" cy="536635"/>
          </a:xfrm>
        </p:spPr>
        <p:txBody>
          <a:bodyPr anchor="ctr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1483427" y="4534715"/>
            <a:ext cx="485477" cy="536635"/>
          </a:xfrm>
        </p:spPr>
        <p:txBody>
          <a:bodyPr anchor="ctr">
            <a:noAutofit/>
          </a:bodyPr>
          <a:lstStyle>
            <a:lvl1pPr marL="0" indent="0" algn="r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9"/>
          </p:nvPr>
        </p:nvSpPr>
        <p:spPr>
          <a:xfrm>
            <a:off x="1968904" y="4534715"/>
            <a:ext cx="813425" cy="536635"/>
          </a:xfrm>
        </p:spPr>
        <p:txBody>
          <a:bodyPr anchor="ctr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1935748" y="3705781"/>
            <a:ext cx="485477" cy="536635"/>
          </a:xfrm>
        </p:spPr>
        <p:txBody>
          <a:bodyPr anchor="ctr">
            <a:noAutofit/>
          </a:bodyPr>
          <a:lstStyle>
            <a:lvl1pPr marL="0" indent="0" algn="r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2421225" y="3705781"/>
            <a:ext cx="813425" cy="536635"/>
          </a:xfrm>
        </p:spPr>
        <p:txBody>
          <a:bodyPr anchor="ctr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2" hasCustomPrompt="1"/>
          </p:nvPr>
        </p:nvSpPr>
        <p:spPr>
          <a:xfrm>
            <a:off x="2451721" y="2828742"/>
            <a:ext cx="485477" cy="536635"/>
          </a:xfrm>
        </p:spPr>
        <p:txBody>
          <a:bodyPr anchor="ctr">
            <a:noAutofit/>
          </a:bodyPr>
          <a:lstStyle>
            <a:lvl1pPr marL="0" indent="0" algn="r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43"/>
          </p:nvPr>
        </p:nvSpPr>
        <p:spPr>
          <a:xfrm>
            <a:off x="2937198" y="2828742"/>
            <a:ext cx="813425" cy="536635"/>
          </a:xfrm>
        </p:spPr>
        <p:txBody>
          <a:bodyPr anchor="ctr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44" hasCustomPrompt="1"/>
          </p:nvPr>
        </p:nvSpPr>
        <p:spPr>
          <a:xfrm>
            <a:off x="3006403" y="1946542"/>
            <a:ext cx="485477" cy="536635"/>
          </a:xfrm>
        </p:spPr>
        <p:txBody>
          <a:bodyPr anchor="ctr">
            <a:noAutofit/>
          </a:bodyPr>
          <a:lstStyle>
            <a:lvl1pPr marL="0" indent="0" algn="r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45"/>
          </p:nvPr>
        </p:nvSpPr>
        <p:spPr>
          <a:xfrm>
            <a:off x="3491880" y="1946542"/>
            <a:ext cx="813425" cy="536635"/>
          </a:xfrm>
        </p:spPr>
        <p:txBody>
          <a:bodyPr anchor="ctr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61657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5292081" y="3140968"/>
            <a:ext cx="3383607" cy="2400267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5292158" y="2468529"/>
            <a:ext cx="3383529" cy="672025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255620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899593" y="4677504"/>
            <a:ext cx="2159471" cy="1728219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899670" y="4005065"/>
            <a:ext cx="2159421" cy="6720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21"/>
          </p:nvPr>
        </p:nvSpPr>
        <p:spPr>
          <a:xfrm>
            <a:off x="3492623" y="4677504"/>
            <a:ext cx="2159471" cy="1728219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3492700" y="4005065"/>
            <a:ext cx="2159421" cy="6720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23"/>
          </p:nvPr>
        </p:nvSpPr>
        <p:spPr>
          <a:xfrm>
            <a:off x="6084911" y="4677504"/>
            <a:ext cx="2159471" cy="1728219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988" y="4005065"/>
            <a:ext cx="2159421" cy="6720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176462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19"/>
          </p:nvPr>
        </p:nvSpPr>
        <p:spPr>
          <a:xfrm>
            <a:off x="1191904" y="4773150"/>
            <a:ext cx="2371963" cy="960900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91980" y="4204603"/>
            <a:ext cx="2371908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21"/>
          </p:nvPr>
        </p:nvSpPr>
        <p:spPr>
          <a:xfrm>
            <a:off x="1191904" y="2413370"/>
            <a:ext cx="2371963" cy="871613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1191980" y="1844824"/>
            <a:ext cx="2371908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23"/>
          </p:nvPr>
        </p:nvSpPr>
        <p:spPr>
          <a:xfrm>
            <a:off x="5551918" y="4773150"/>
            <a:ext cx="2371963" cy="960900"/>
          </a:xfrm>
        </p:spPr>
        <p:txBody>
          <a:bodyPr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5551994" y="4204603"/>
            <a:ext cx="2371908" cy="568132"/>
          </a:xfrm>
        </p:spPr>
        <p:txBody>
          <a:bodyPr anchor="ctr">
            <a:noAutofit/>
          </a:bodyPr>
          <a:lstStyle>
            <a:lvl1pPr marL="0" indent="0" algn="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1" name="Content Placeholder 6"/>
          <p:cNvSpPr>
            <a:spLocks noGrp="1"/>
          </p:cNvSpPr>
          <p:nvPr>
            <p:ph sz="quarter" idx="25"/>
          </p:nvPr>
        </p:nvSpPr>
        <p:spPr>
          <a:xfrm>
            <a:off x="5551918" y="2413370"/>
            <a:ext cx="2371963" cy="871613"/>
          </a:xfrm>
        </p:spPr>
        <p:txBody>
          <a:bodyPr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5551994" y="1844824"/>
            <a:ext cx="2371908" cy="568132"/>
          </a:xfrm>
        </p:spPr>
        <p:txBody>
          <a:bodyPr anchor="ctr">
            <a:noAutofit/>
          </a:bodyPr>
          <a:lstStyle>
            <a:lvl1pPr marL="0" indent="0" algn="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024732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9144000" cy="6858000"/>
          </a:xfrm>
        </p:spPr>
        <p:txBody>
          <a:bodyPr/>
          <a:lstStyle/>
          <a:p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3016" y="1411818"/>
            <a:ext cx="3179464" cy="2305215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3717032"/>
            <a:ext cx="3167539" cy="172819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873875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9144000" cy="6858000"/>
          </a:xfrm>
        </p:spPr>
        <p:txBody>
          <a:bodyPr/>
          <a:lstStyle/>
          <a:p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451827"/>
            <a:ext cx="7488832" cy="864939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6687" y="1316765"/>
            <a:ext cx="7460744" cy="767971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729491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9144000" cy="6858000"/>
          </a:xfrm>
        </p:spPr>
        <p:txBody>
          <a:bodyPr/>
          <a:lstStyle/>
          <a:p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4747137"/>
            <a:ext cx="7272808" cy="1068439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43608" y="5815575"/>
            <a:ext cx="7344816" cy="68576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390644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9144000" cy="6858000"/>
          </a:xfrm>
        </p:spPr>
        <p:txBody>
          <a:bodyPr/>
          <a:lstStyle/>
          <a:p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8175" y="4747137"/>
            <a:ext cx="6408241" cy="1068439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16735" y="5815575"/>
            <a:ext cx="6471689" cy="68576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22315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9153362" cy="6858000"/>
          </a:xfrm>
        </p:spPr>
        <p:txBody>
          <a:bodyPr/>
          <a:lstStyle/>
          <a:p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0859" y="1411818"/>
            <a:ext cx="3103029" cy="2305215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1971" y="3717032"/>
            <a:ext cx="3091391" cy="172819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1032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4" y="1028700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Great Subtitle is Here</a:t>
            </a:r>
            <a:endParaRPr lang="uk-U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779912" y="1600201"/>
            <a:ext cx="4608512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763688" y="1604434"/>
            <a:ext cx="1872208" cy="956369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763688" y="2760664"/>
            <a:ext cx="1872208" cy="956369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1763688" y="3912792"/>
            <a:ext cx="1872208" cy="956369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763688" y="5064920"/>
            <a:ext cx="1872208" cy="956369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1361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8314" y="1604434"/>
            <a:ext cx="4103687" cy="4512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4932040" y="2276871"/>
            <a:ext cx="3743649" cy="1344151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932040" y="1602421"/>
            <a:ext cx="3743649" cy="674452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latin typeface="Antibiotice Regular" panose="0200000000000000000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5004048" y="5922724"/>
            <a:ext cx="1440160" cy="288032"/>
          </a:xfrm>
        </p:spPr>
        <p:txBody>
          <a:bodyPr anchor="t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5004048" y="5447778"/>
            <a:ext cx="1440160" cy="57351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latin typeface="Antibiotice Regular" panose="0200000000000000000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7020272" y="5922724"/>
            <a:ext cx="1440160" cy="288032"/>
          </a:xfrm>
        </p:spPr>
        <p:txBody>
          <a:bodyPr anchor="t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7020272" y="5447778"/>
            <a:ext cx="1440160" cy="57351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latin typeface="Antibiotice Regular" panose="0200000000000000000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324988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4" y="1028700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Great Subtitle is Here</a:t>
            </a:r>
            <a:endParaRPr lang="uk-U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21" name="Content Placeholder 6"/>
          <p:cNvSpPr>
            <a:spLocks noGrp="1"/>
          </p:cNvSpPr>
          <p:nvPr>
            <p:ph sz="quarter" idx="19"/>
          </p:nvPr>
        </p:nvSpPr>
        <p:spPr>
          <a:xfrm>
            <a:off x="471262" y="1604434"/>
            <a:ext cx="1579690" cy="2688663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68313" y="4389107"/>
            <a:ext cx="1582508" cy="768085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7544" y="5252971"/>
            <a:ext cx="1583244" cy="864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4" name="Content Placeholder 6"/>
          <p:cNvSpPr>
            <a:spLocks noGrp="1"/>
          </p:cNvSpPr>
          <p:nvPr>
            <p:ph sz="quarter" idx="24"/>
          </p:nvPr>
        </p:nvSpPr>
        <p:spPr>
          <a:xfrm>
            <a:off x="2127446" y="1604434"/>
            <a:ext cx="1579690" cy="2688663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124497" y="4389107"/>
            <a:ext cx="1582508" cy="768085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2123728" y="5252971"/>
            <a:ext cx="1583244" cy="864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27"/>
          </p:nvPr>
        </p:nvSpPr>
        <p:spPr>
          <a:xfrm>
            <a:off x="3783630" y="1604434"/>
            <a:ext cx="1579690" cy="2688663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3780681" y="4389107"/>
            <a:ext cx="1582508" cy="768085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779912" y="5252971"/>
            <a:ext cx="1583244" cy="864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30"/>
          </p:nvPr>
        </p:nvSpPr>
        <p:spPr>
          <a:xfrm>
            <a:off x="5439814" y="1604434"/>
            <a:ext cx="1579690" cy="2688663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5436865" y="4389107"/>
            <a:ext cx="1582508" cy="768085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5436096" y="5252971"/>
            <a:ext cx="1583244" cy="864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3" name="Content Placeholder 6"/>
          <p:cNvSpPr>
            <a:spLocks noGrp="1"/>
          </p:cNvSpPr>
          <p:nvPr>
            <p:ph sz="quarter" idx="33"/>
          </p:nvPr>
        </p:nvSpPr>
        <p:spPr>
          <a:xfrm>
            <a:off x="7095998" y="1604434"/>
            <a:ext cx="1579690" cy="2688663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7093049" y="4389107"/>
            <a:ext cx="1582508" cy="768085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7092280" y="5252971"/>
            <a:ext cx="1583244" cy="864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81777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4" y="1028700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Great Subtitle is Here</a:t>
            </a:r>
            <a:endParaRPr lang="uk-U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7544" y="5733389"/>
            <a:ext cx="2592288" cy="479921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0" name="Объект 8"/>
          <p:cNvSpPr>
            <a:spLocks noGrp="1"/>
          </p:cNvSpPr>
          <p:nvPr>
            <p:ph sz="quarter" idx="15" hasCustomPrompt="1"/>
          </p:nvPr>
        </p:nvSpPr>
        <p:spPr>
          <a:xfrm>
            <a:off x="468314" y="1604798"/>
            <a:ext cx="2592289" cy="35529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6" name="Объект 8"/>
          <p:cNvSpPr>
            <a:spLocks noGrp="1"/>
          </p:cNvSpPr>
          <p:nvPr>
            <p:ph sz="quarter" idx="16" hasCustomPrompt="1"/>
          </p:nvPr>
        </p:nvSpPr>
        <p:spPr>
          <a:xfrm>
            <a:off x="3275857" y="1604798"/>
            <a:ext cx="2592289" cy="35529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7" name="Объект 8"/>
          <p:cNvSpPr>
            <a:spLocks noGrp="1"/>
          </p:cNvSpPr>
          <p:nvPr>
            <p:ph sz="quarter" idx="17" hasCustomPrompt="1"/>
          </p:nvPr>
        </p:nvSpPr>
        <p:spPr>
          <a:xfrm>
            <a:off x="6083400" y="1604798"/>
            <a:ext cx="2592289" cy="35529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277419" y="5733389"/>
            <a:ext cx="2592288" cy="479921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087294" y="5733389"/>
            <a:ext cx="2592288" cy="479921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467544" y="5157193"/>
            <a:ext cx="2593604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3274540" y="5157193"/>
            <a:ext cx="2593604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6092168" y="5157193"/>
            <a:ext cx="2593604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9114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4" y="1028700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Great Subtitle is Here</a:t>
            </a:r>
            <a:endParaRPr lang="uk-U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21" name="Content Placeholder 7"/>
          <p:cNvSpPr>
            <a:spLocks noGrp="1"/>
          </p:cNvSpPr>
          <p:nvPr>
            <p:ph sz="quarter" idx="13"/>
          </p:nvPr>
        </p:nvSpPr>
        <p:spPr>
          <a:xfrm>
            <a:off x="468314" y="1934588"/>
            <a:ext cx="2590751" cy="3852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22" name="Content Placeholder 7"/>
          <p:cNvSpPr>
            <a:spLocks noGrp="1"/>
          </p:cNvSpPr>
          <p:nvPr>
            <p:ph sz="quarter" idx="14"/>
          </p:nvPr>
        </p:nvSpPr>
        <p:spPr>
          <a:xfrm>
            <a:off x="3276626" y="1604798"/>
            <a:ext cx="2590751" cy="4512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23" name="Content Placeholder 7"/>
          <p:cNvSpPr>
            <a:spLocks noGrp="1"/>
          </p:cNvSpPr>
          <p:nvPr>
            <p:ph sz="quarter" idx="15"/>
          </p:nvPr>
        </p:nvSpPr>
        <p:spPr>
          <a:xfrm>
            <a:off x="6084938" y="1934588"/>
            <a:ext cx="2590751" cy="3852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603296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4" y="1028700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Great Subtitle is Here</a:t>
            </a:r>
            <a:endParaRPr lang="uk-U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21" name="Content Placeholder 7"/>
          <p:cNvSpPr>
            <a:spLocks noGrp="1"/>
          </p:cNvSpPr>
          <p:nvPr>
            <p:ph sz="quarter" idx="13"/>
          </p:nvPr>
        </p:nvSpPr>
        <p:spPr>
          <a:xfrm>
            <a:off x="468314" y="1604433"/>
            <a:ext cx="3887663" cy="4608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785133" y="1604433"/>
            <a:ext cx="3887663" cy="4608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07296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4" y="1028700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Great Subtitle is Here</a:t>
            </a:r>
            <a:endParaRPr lang="uk-U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21" name="Content Placeholder 7"/>
          <p:cNvSpPr>
            <a:spLocks noGrp="1"/>
          </p:cNvSpPr>
          <p:nvPr>
            <p:ph sz="quarter" idx="13"/>
          </p:nvPr>
        </p:nvSpPr>
        <p:spPr>
          <a:xfrm>
            <a:off x="468314" y="1604433"/>
            <a:ext cx="3887663" cy="3840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785133" y="1604433"/>
            <a:ext cx="3887663" cy="3840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58997" y="5637245"/>
            <a:ext cx="3896979" cy="672075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775816" y="5637245"/>
            <a:ext cx="3896979" cy="672075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39254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4" y="1028700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Great Subtitle is Here</a:t>
            </a:r>
            <a:endParaRPr lang="uk-U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68314" y="1604434"/>
            <a:ext cx="8207375" cy="182456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8997" y="4293096"/>
            <a:ext cx="2591518" cy="2016225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260718" y="4293096"/>
            <a:ext cx="2591518" cy="2016225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091701" y="4293096"/>
            <a:ext cx="2591518" cy="2016225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38910" y="3717033"/>
            <a:ext cx="2620922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245906" y="3717033"/>
            <a:ext cx="2620922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6095432" y="3717033"/>
            <a:ext cx="2580257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98528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4" y="1028700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Great Subtitle is Here</a:t>
            </a:r>
            <a:endParaRPr lang="uk-U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8997" y="2468893"/>
            <a:ext cx="2591518" cy="3840427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260718" y="2468893"/>
            <a:ext cx="2591518" cy="3840427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091701" y="2468893"/>
            <a:ext cx="2591518" cy="3840427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939469" y="1700809"/>
            <a:ext cx="2120363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746465" y="1700809"/>
            <a:ext cx="2120363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6588224" y="1700809"/>
            <a:ext cx="2087464" cy="56813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18566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4" y="1028700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Great Subtitle is Here</a:t>
            </a:r>
            <a:endParaRPr lang="uk-U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117794" y="3044958"/>
            <a:ext cx="1654007" cy="76808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3707905" y="3044958"/>
            <a:ext cx="1654007" cy="76808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6300193" y="3044958"/>
            <a:ext cx="1654007" cy="76808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117794" y="5445224"/>
            <a:ext cx="1654007" cy="76808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3707905" y="5445224"/>
            <a:ext cx="1654007" cy="76808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6300193" y="5445224"/>
            <a:ext cx="1654007" cy="76808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774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4" y="1028700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Great Subtitle is Here</a:t>
            </a:r>
            <a:endParaRPr lang="uk-U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68313" y="2276874"/>
            <a:ext cx="8207375" cy="768084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82821" y="5349213"/>
            <a:ext cx="2037454" cy="864096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3542658" y="5349213"/>
            <a:ext cx="2037454" cy="864096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6278962" y="5349213"/>
            <a:ext cx="2037454" cy="864096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1602421"/>
            <a:ext cx="8207375" cy="674452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782821" y="4773149"/>
            <a:ext cx="2037454" cy="575379"/>
          </a:xfrm>
          <a:noFill/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3542658" y="4773149"/>
            <a:ext cx="2037454" cy="575379"/>
          </a:xfrm>
          <a:noFill/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6278962" y="4773149"/>
            <a:ext cx="2037454" cy="575379"/>
          </a:xfrm>
          <a:noFill/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990301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4" y="1028700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Great Subtitle is Here</a:t>
            </a:r>
            <a:endParaRPr lang="uk-U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508626" y="1604434"/>
            <a:ext cx="3167063" cy="4512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23011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115616" y="5922724"/>
            <a:ext cx="2448272" cy="288032"/>
          </a:xfrm>
        </p:spPr>
        <p:txBody>
          <a:bodyPr anchor="t">
            <a:noAutofit/>
          </a:bodyPr>
          <a:lstStyle>
            <a:lvl1pPr marL="0" indent="0" algn="r">
              <a:buNone/>
              <a:defRPr sz="1200">
                <a:latin typeface="+mn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1115616" y="5447778"/>
            <a:ext cx="2448272" cy="573511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5576068" y="5922724"/>
            <a:ext cx="2380308" cy="288032"/>
          </a:xfrm>
        </p:spPr>
        <p:txBody>
          <a:bodyPr anchor="t">
            <a:noAutofit/>
          </a:bodyPr>
          <a:lstStyle>
            <a:lvl1pPr marL="0" indent="0" algn="l">
              <a:buNone/>
              <a:defRPr sz="1200">
                <a:latin typeface="+mn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5576068" y="5447778"/>
            <a:ext cx="2380308" cy="573511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601228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4" y="1028700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Great Subtitle is Here</a:t>
            </a:r>
            <a:endParaRPr lang="uk-U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56" hasCustomPrompt="1"/>
          </p:nvPr>
        </p:nvSpPr>
        <p:spPr>
          <a:xfrm>
            <a:off x="5868144" y="2276871"/>
            <a:ext cx="2806570" cy="3840295"/>
          </a:xfrm>
        </p:spPr>
        <p:txBody>
          <a:bodyPr anchor="t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868453" y="1602421"/>
            <a:ext cx="2807236" cy="674452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57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91598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4" y="1028700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Great Subtitle is Here</a:t>
            </a:r>
            <a:endParaRPr lang="uk-U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56" hasCustomPrompt="1"/>
          </p:nvPr>
        </p:nvSpPr>
        <p:spPr>
          <a:xfrm>
            <a:off x="4269561" y="1604434"/>
            <a:ext cx="1742599" cy="1632545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57" hasCustomPrompt="1"/>
          </p:nvPr>
        </p:nvSpPr>
        <p:spPr>
          <a:xfrm>
            <a:off x="6927700" y="1604434"/>
            <a:ext cx="1742599" cy="1632545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58" hasCustomPrompt="1"/>
          </p:nvPr>
        </p:nvSpPr>
        <p:spPr>
          <a:xfrm>
            <a:off x="4269561" y="3428637"/>
            <a:ext cx="1742599" cy="1632545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59" hasCustomPrompt="1"/>
          </p:nvPr>
        </p:nvSpPr>
        <p:spPr>
          <a:xfrm>
            <a:off x="6927700" y="3428637"/>
            <a:ext cx="1742599" cy="1632545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60" hasCustomPrompt="1"/>
          </p:nvPr>
        </p:nvSpPr>
        <p:spPr>
          <a:xfrm>
            <a:off x="3914470" y="5349346"/>
            <a:ext cx="4761218" cy="86396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308061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4" y="1028700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Great Subtitle is Here</a:t>
            </a:r>
            <a:endParaRPr lang="uk-U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7758" y="3236979"/>
            <a:ext cx="2232248" cy="7012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27758" y="3909053"/>
            <a:ext cx="2232248" cy="2304256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3347864" y="3236979"/>
            <a:ext cx="2232248" cy="7012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347864" y="3909053"/>
            <a:ext cx="2232248" cy="2304256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5868144" y="3236979"/>
            <a:ext cx="2232248" cy="7012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5868144" y="3909053"/>
            <a:ext cx="2232248" cy="2304256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21560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4" y="1028700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Great Subtitle is Here</a:t>
            </a:r>
            <a:endParaRPr lang="uk-U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899592" y="3236979"/>
            <a:ext cx="5688632" cy="7012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99592" y="3909053"/>
            <a:ext cx="7344816" cy="2304256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62" hasCustomPrompt="1"/>
          </p:nvPr>
        </p:nvSpPr>
        <p:spPr>
          <a:xfrm>
            <a:off x="1763688" y="1835374"/>
            <a:ext cx="3096344" cy="1026909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i="1"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uk-U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63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0380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4" y="1028700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Great Subtitle is Here</a:t>
            </a:r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62" hasCustomPrompt="1"/>
          </p:nvPr>
        </p:nvSpPr>
        <p:spPr>
          <a:xfrm>
            <a:off x="395536" y="2804952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63" hasCustomPrompt="1"/>
          </p:nvPr>
        </p:nvSpPr>
        <p:spPr>
          <a:xfrm>
            <a:off x="395536" y="3188995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64" hasCustomPrompt="1"/>
          </p:nvPr>
        </p:nvSpPr>
        <p:spPr>
          <a:xfrm>
            <a:off x="395536" y="3573037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65" hasCustomPrompt="1"/>
          </p:nvPr>
        </p:nvSpPr>
        <p:spPr>
          <a:xfrm>
            <a:off x="395536" y="3957080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66" hasCustomPrompt="1"/>
          </p:nvPr>
        </p:nvSpPr>
        <p:spPr>
          <a:xfrm>
            <a:off x="395536" y="4341123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60"/>
          </p:nvPr>
        </p:nvSpPr>
        <p:spPr>
          <a:xfrm>
            <a:off x="3647453" y="2725602"/>
            <a:ext cx="1856324" cy="214355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562100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4" y="1028700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Great Subtitle is Here</a:t>
            </a:r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62" hasCustomPrompt="1"/>
          </p:nvPr>
        </p:nvSpPr>
        <p:spPr>
          <a:xfrm>
            <a:off x="5868144" y="3429043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63" hasCustomPrompt="1"/>
          </p:nvPr>
        </p:nvSpPr>
        <p:spPr>
          <a:xfrm>
            <a:off x="5868144" y="3813085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64" hasCustomPrompt="1"/>
          </p:nvPr>
        </p:nvSpPr>
        <p:spPr>
          <a:xfrm>
            <a:off x="5868144" y="4197128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65" hasCustomPrompt="1"/>
          </p:nvPr>
        </p:nvSpPr>
        <p:spPr>
          <a:xfrm>
            <a:off x="5868144" y="4581171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66" hasCustomPrompt="1"/>
          </p:nvPr>
        </p:nvSpPr>
        <p:spPr>
          <a:xfrm>
            <a:off x="5868144" y="4965213"/>
            <a:ext cx="720081" cy="384000"/>
          </a:xfrm>
        </p:spPr>
        <p:txBody>
          <a:bodyPr anchor="ctr">
            <a:noAutofit/>
          </a:bodyPr>
          <a:lstStyle>
            <a:lvl1pPr marL="0" indent="0" algn="r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endParaRPr lang="uk-UA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5940153" y="1988841"/>
            <a:ext cx="2735535" cy="1056119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070304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5148064" y="1988841"/>
            <a:ext cx="3527624" cy="1056119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68314" y="1988840"/>
            <a:ext cx="2087463" cy="1824203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4" y="1028700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Great Subtitle is Here</a:t>
            </a:r>
            <a:endParaRPr lang="uk-U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2607215" y="1988840"/>
            <a:ext cx="2087463" cy="1824203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468314" y="3875949"/>
            <a:ext cx="2087463" cy="1824203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2607215" y="3875949"/>
            <a:ext cx="2087463" cy="1824203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6012160" y="3236979"/>
            <a:ext cx="2663528" cy="768085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6012160" y="4197086"/>
            <a:ext cx="2663528" cy="768085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012160" y="5157192"/>
            <a:ext cx="2663528" cy="768085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7831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60"/>
                            </p:stCondLst>
                            <p:childTnLst>
                              <p:par>
                                <p:cTn id="1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60"/>
                            </p:stCondLst>
                            <p:childTnLst>
                              <p:par>
                                <p:cTn id="3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16" grpId="0"/>
      <p:bldP spid="17" grpId="0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5A12E19C-F0D7-470F-8E3A-FEF858791E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468313" y="1892830"/>
            <a:ext cx="3743647" cy="1056119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492144" y="1892829"/>
            <a:ext cx="4183545" cy="3840427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4" y="1028700"/>
            <a:ext cx="8207375" cy="383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Great Subtitle is Here</a:t>
            </a:r>
            <a:endParaRPr lang="uk-U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1043608" y="3236980"/>
            <a:ext cx="3173542" cy="672075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1043608" y="4101075"/>
            <a:ext cx="3173542" cy="672075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1043608" y="4965171"/>
            <a:ext cx="3173542" cy="672075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text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6648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4962" y="6356351"/>
            <a:ext cx="386680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028734"/>
            <a:ext cx="8207375" cy="3830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is here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263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9320"/>
            <a:ext cx="8229600" cy="70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749926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16921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44" r:id="rId3"/>
    <p:sldLayoutId id="2147483723" r:id="rId4"/>
    <p:sldLayoutId id="2147483718" r:id="rId5"/>
    <p:sldLayoutId id="2147483719" r:id="rId6"/>
    <p:sldLayoutId id="2147483676" r:id="rId7"/>
    <p:sldLayoutId id="2147483725" r:id="rId8"/>
    <p:sldLayoutId id="2147483657" r:id="rId9"/>
    <p:sldLayoutId id="2147483751" r:id="rId10"/>
    <p:sldLayoutId id="2147483745" r:id="rId11"/>
    <p:sldLayoutId id="2147483747" r:id="rId12"/>
    <p:sldLayoutId id="2147483742" r:id="rId13"/>
    <p:sldLayoutId id="2147483741" r:id="rId14"/>
    <p:sldLayoutId id="2147483740" r:id="rId15"/>
    <p:sldLayoutId id="2147483732" r:id="rId16"/>
    <p:sldLayoutId id="2147483731" r:id="rId17"/>
    <p:sldLayoutId id="2147483724" r:id="rId18"/>
    <p:sldLayoutId id="2147483743" r:id="rId19"/>
    <p:sldLayoutId id="2147483722" r:id="rId20"/>
    <p:sldLayoutId id="2147483717" r:id="rId21"/>
    <p:sldLayoutId id="2147483715" r:id="rId22"/>
    <p:sldLayoutId id="2147483729" r:id="rId23"/>
    <p:sldLayoutId id="2147483726" r:id="rId24"/>
    <p:sldLayoutId id="2147483716" r:id="rId25"/>
    <p:sldLayoutId id="2147483714" r:id="rId26"/>
    <p:sldLayoutId id="2147483727" r:id="rId27"/>
    <p:sldLayoutId id="2147483713" r:id="rId28"/>
    <p:sldLayoutId id="2147483712" r:id="rId29"/>
    <p:sldLayoutId id="2147483711" r:id="rId30"/>
    <p:sldLayoutId id="2147483710" r:id="rId31"/>
    <p:sldLayoutId id="2147483707" r:id="rId32"/>
    <p:sldLayoutId id="2147483708" r:id="rId33"/>
    <p:sldLayoutId id="2147483704" r:id="rId34"/>
    <p:sldLayoutId id="2147483697" r:id="rId35"/>
    <p:sldLayoutId id="2147483692" r:id="rId36"/>
    <p:sldLayoutId id="2147483691" r:id="rId37"/>
    <p:sldLayoutId id="2147483693" r:id="rId38"/>
    <p:sldLayoutId id="2147483682" r:id="rId39"/>
    <p:sldLayoutId id="2147483659" r:id="rId40"/>
    <p:sldLayoutId id="2147483673" r:id="rId41"/>
    <p:sldLayoutId id="2147483679" r:id="rId42"/>
    <p:sldLayoutId id="2147483674" r:id="rId43"/>
    <p:sldLayoutId id="2147483675" r:id="rId44"/>
    <p:sldLayoutId id="2147483658" r:id="rId45"/>
    <p:sldLayoutId id="2147483662" r:id="rId46"/>
    <p:sldLayoutId id="2147483750" r:id="rId47"/>
    <p:sldLayoutId id="2147483663" r:id="rId48"/>
    <p:sldLayoutId id="2147483666" r:id="rId49"/>
    <p:sldLayoutId id="2147483667" r:id="rId50"/>
    <p:sldLayoutId id="2147483664" r:id="rId51"/>
    <p:sldLayoutId id="2147483668" r:id="rId52"/>
    <p:sldLayoutId id="2147483669" r:id="rId53"/>
    <p:sldLayoutId id="2147483665" r:id="rId54"/>
    <p:sldLayoutId id="2147483734" r:id="rId55"/>
    <p:sldLayoutId id="2147483736" r:id="rId56"/>
    <p:sldLayoutId id="2147483661" r:id="rId57"/>
    <p:sldLayoutId id="2147483688" r:id="rId58"/>
    <p:sldLayoutId id="2147483653" r:id="rId59"/>
    <p:sldLayoutId id="2147483752" r:id="rId60"/>
    <p:sldLayoutId id="2147483654" r:id="rId61"/>
    <p:sldLayoutId id="2147483655" r:id="rId62"/>
    <p:sldLayoutId id="2147483656" r:id="rId63"/>
    <p:sldLayoutId id="2147483652" r:id="rId64"/>
    <p:sldLayoutId id="2147483739" r:id="rId65"/>
    <p:sldLayoutId id="2147483738" r:id="rId66"/>
    <p:sldLayoutId id="2147483749" r:id="rId67"/>
    <p:sldLayoutId id="2147483660" r:id="rId68"/>
    <p:sldLayoutId id="2147483686" r:id="rId69"/>
    <p:sldLayoutId id="2147483684" r:id="rId70"/>
    <p:sldLayoutId id="2147483687" r:id="rId71"/>
    <p:sldLayoutId id="2147483680" r:id="rId72"/>
    <p:sldLayoutId id="2147483685" r:id="rId73"/>
    <p:sldLayoutId id="2147483709" r:id="rId74"/>
    <p:sldLayoutId id="2147483681" r:id="rId75"/>
    <p:sldLayoutId id="2147483683" r:id="rId76"/>
    <p:sldLayoutId id="2147483689" r:id="rId77"/>
    <p:sldLayoutId id="2147483690" r:id="rId78"/>
    <p:sldLayoutId id="2147483696" r:id="rId79"/>
    <p:sldLayoutId id="2147483698" r:id="rId80"/>
    <p:sldLayoutId id="2147483700" r:id="rId81"/>
    <p:sldLayoutId id="2147483702" r:id="rId82"/>
    <p:sldLayoutId id="2147483703" r:id="rId83"/>
    <p:sldLayoutId id="2147483733" r:id="rId84"/>
    <p:sldLayoutId id="2147483737" r:id="rId85"/>
    <p:sldLayoutId id="2147483735" r:id="rId86"/>
    <p:sldLayoutId id="2147483748" r:id="rId8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ntibiotice Regular" panose="0200000000000000000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Antibiotice Regular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Antibiotice Regular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050" kern="1200">
          <a:solidFill>
            <a:schemeClr val="tx1"/>
          </a:solidFill>
          <a:latin typeface="Antibiotice Regular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Antibiotice Regular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Antibiotice Regular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chart" Target="../charts/chart5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5D06A44-D5ED-402E-BDB8-A13885813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914285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C0D1E2-766E-4067-BC86-7B6F8F5781E2}"/>
              </a:ext>
            </a:extLst>
          </p:cNvPr>
          <p:cNvSpPr txBox="1"/>
          <p:nvPr/>
        </p:nvSpPr>
        <p:spPr>
          <a:xfrm>
            <a:off x="1223626" y="1196752"/>
            <a:ext cx="75862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00"/>
                </a:solidFill>
                <a:latin typeface="Antibiotice Regular" panose="02000000000000000000" pitchFamily="2" charset="0"/>
              </a:rPr>
              <a:t>Antibiotice</a:t>
            </a:r>
            <a:r>
              <a:rPr lang="en-US" sz="4800" dirty="0">
                <a:solidFill>
                  <a:srgbClr val="000000"/>
                </a:solidFill>
                <a:latin typeface="Antibiotice Regular" panose="02000000000000000000" pitchFamily="2" charset="0"/>
              </a:rPr>
              <a:t>, </a:t>
            </a:r>
            <a:endParaRPr lang="ro-RO" sz="4800" dirty="0">
              <a:solidFill>
                <a:srgbClr val="000000"/>
              </a:solidFill>
              <a:latin typeface="Antibiotice Regular" panose="02000000000000000000" pitchFamily="2" charset="0"/>
            </a:endParaRPr>
          </a:p>
          <a:p>
            <a:r>
              <a:rPr lang="en-US" sz="4800" dirty="0">
                <a:solidFill>
                  <a:srgbClr val="000000"/>
                </a:solidFill>
                <a:latin typeface="Antibiotice Regular" panose="02000000000000000000" pitchFamily="2" charset="0"/>
              </a:rPr>
              <a:t>o </a:t>
            </a:r>
            <a:r>
              <a:rPr lang="en-US" sz="4800" dirty="0" err="1">
                <a:solidFill>
                  <a:srgbClr val="000000"/>
                </a:solidFill>
                <a:latin typeface="Antibiotice Regular" panose="02000000000000000000" pitchFamily="2" charset="0"/>
              </a:rPr>
              <a:t>companie</a:t>
            </a:r>
            <a:r>
              <a:rPr lang="en-US" sz="4800" dirty="0">
                <a:solidFill>
                  <a:srgbClr val="000000"/>
                </a:solidFill>
                <a:latin typeface="Antibiotice Regular" panose="02000000000000000000" pitchFamily="2" charset="0"/>
              </a:rPr>
              <a:t> </a:t>
            </a:r>
            <a:r>
              <a:rPr lang="ro-RO" sz="4800" dirty="0">
                <a:solidFill>
                  <a:srgbClr val="000000"/>
                </a:solidFill>
                <a:latin typeface="Antibiotice Regular" panose="02000000000000000000" pitchFamily="2" charset="0"/>
              </a:rPr>
              <a:t>de nota 10</a:t>
            </a:r>
          </a:p>
          <a:p>
            <a:r>
              <a:rPr lang="ro-RO" sz="4800" dirty="0">
                <a:solidFill>
                  <a:srgbClr val="000000"/>
                </a:solidFill>
                <a:latin typeface="Antibiotice Regular" panose="02000000000000000000" pitchFamily="2" charset="0"/>
              </a:rPr>
              <a:t>în relația cu investitorii*</a:t>
            </a:r>
            <a:endParaRPr lang="en-US" sz="4800" dirty="0">
              <a:solidFill>
                <a:srgbClr val="000000"/>
              </a:solidFill>
              <a:latin typeface="Antibiotice Regular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7932D0-1E32-4906-A4C5-D0A531A4F2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157192"/>
            <a:ext cx="5029992" cy="146856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B78611-E266-4E41-8B35-38B288C46981}"/>
              </a:ext>
            </a:extLst>
          </p:cNvPr>
          <p:cNvCxnSpPr/>
          <p:nvPr/>
        </p:nvCxnSpPr>
        <p:spPr>
          <a:xfrm>
            <a:off x="3577146" y="5085184"/>
            <a:ext cx="55795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7C4C53E-F297-4825-864B-747CF501E37F}"/>
              </a:ext>
            </a:extLst>
          </p:cNvPr>
          <p:cNvSpPr txBox="1"/>
          <p:nvPr/>
        </p:nvSpPr>
        <p:spPr>
          <a:xfrm>
            <a:off x="179512" y="6464369"/>
            <a:ext cx="7128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/>
              <a:t>*conform indicatorului VEKTOR al Asociației pentru Relații cu Investitorii la Bursă din România (ARIR)</a:t>
            </a: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29E458-B691-4699-8484-5FB869E2FD6E}"/>
              </a:ext>
            </a:extLst>
          </p:cNvPr>
          <p:cNvSpPr txBox="1"/>
          <p:nvPr/>
        </p:nvSpPr>
        <p:spPr>
          <a:xfrm>
            <a:off x="4572000" y="3862789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i="1" dirty="0"/>
              <a:t>Prezentare pentru investitori</a:t>
            </a:r>
          </a:p>
          <a:p>
            <a:pPr algn="r"/>
            <a:r>
              <a:rPr lang="ro-RO" i="1" dirty="0"/>
              <a:t>Octombrie 2020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37" y="722006"/>
            <a:ext cx="8249990" cy="379974"/>
          </a:xfrm>
        </p:spPr>
        <p:txBody>
          <a:bodyPr>
            <a:normAutofit fontScale="90000"/>
          </a:bodyPr>
          <a:lstStyle/>
          <a:p>
            <a:r>
              <a:rPr lang="ro-RO" sz="3300" dirty="0">
                <a:latin typeface="Antibiotice Regular" panose="02000000000000000000" pitchFamily="2" charset="0"/>
              </a:rPr>
              <a:t>Structura acționariatului</a:t>
            </a:r>
            <a:endParaRPr lang="it-IT" sz="3300" dirty="0">
              <a:latin typeface="Antibiotice Regular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F629C0-26C7-4C47-AACE-7609583F34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45526" y="6341503"/>
            <a:ext cx="476116" cy="379974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10</a:t>
            </a:fld>
            <a:endParaRPr lang="uk-U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34EA1-4ACA-4FD6-8BE6-46F0065AC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989076"/>
            <a:ext cx="8930640" cy="48798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79B97F-9968-4512-97AB-69E9AE4BCD1C}"/>
              </a:ext>
            </a:extLst>
          </p:cNvPr>
          <p:cNvSpPr txBox="1"/>
          <p:nvPr/>
        </p:nvSpPr>
        <p:spPr>
          <a:xfrm>
            <a:off x="6095376" y="6400685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La data de 30.06.2020</a:t>
            </a:r>
          </a:p>
        </p:txBody>
      </p:sp>
    </p:spTree>
    <p:extLst>
      <p:ext uri="{BB962C8B-B14F-4D97-AF65-F5344CB8AC3E}">
        <p14:creationId xmlns:p14="http://schemas.microsoft.com/office/powerpoint/2010/main" val="380743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5D06A44-D5ED-402E-BDB8-A13885813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914285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C0D1E2-766E-4067-BC86-7B6F8F5781E2}"/>
              </a:ext>
            </a:extLst>
          </p:cNvPr>
          <p:cNvSpPr txBox="1"/>
          <p:nvPr/>
        </p:nvSpPr>
        <p:spPr>
          <a:xfrm>
            <a:off x="1403648" y="3423901"/>
            <a:ext cx="7586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4800" dirty="0">
                <a:solidFill>
                  <a:srgbClr val="000000"/>
                </a:solidFill>
                <a:latin typeface="Antibiotice Regular" panose="02000000000000000000" pitchFamily="2" charset="0"/>
              </a:rPr>
              <a:t>Strategia de dezvoltare</a:t>
            </a:r>
            <a:endParaRPr lang="en-US" sz="4800" dirty="0">
              <a:solidFill>
                <a:srgbClr val="000000"/>
              </a:solidFill>
              <a:latin typeface="Antibiotice Regular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7932D0-1E32-4906-A4C5-D0A531A4F2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157192"/>
            <a:ext cx="5029992" cy="146856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B78611-E266-4E41-8B35-38B288C46981}"/>
              </a:ext>
            </a:extLst>
          </p:cNvPr>
          <p:cNvCxnSpPr/>
          <p:nvPr/>
        </p:nvCxnSpPr>
        <p:spPr>
          <a:xfrm>
            <a:off x="3577146" y="5085184"/>
            <a:ext cx="55795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189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36712"/>
            <a:ext cx="8249990" cy="379974"/>
          </a:xfrm>
        </p:spPr>
        <p:txBody>
          <a:bodyPr>
            <a:normAutofit fontScale="90000"/>
          </a:bodyPr>
          <a:lstStyle/>
          <a:p>
            <a:r>
              <a:rPr lang="ro-RO" sz="3300" dirty="0">
                <a:latin typeface="Antibiotice Regular" panose="02000000000000000000" pitchFamily="2" charset="0"/>
              </a:rPr>
              <a:t>Piloni strategici de dezvoltare</a:t>
            </a:r>
          </a:p>
        </p:txBody>
      </p:sp>
      <p:graphicFrame>
        <p:nvGraphicFramePr>
          <p:cNvPr id="44" name="Diagram 43">
            <a:extLst>
              <a:ext uri="{FF2B5EF4-FFF2-40B4-BE49-F238E27FC236}">
                <a16:creationId xmlns:a16="http://schemas.microsoft.com/office/drawing/2014/main" id="{68A95295-E69D-4997-9FF2-EC6AA19046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4963605"/>
              </p:ext>
            </p:extLst>
          </p:nvPr>
        </p:nvGraphicFramePr>
        <p:xfrm>
          <a:off x="395536" y="1772816"/>
          <a:ext cx="849694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1F9557-C908-479B-A36B-E0872396CC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45526" y="6356351"/>
            <a:ext cx="476116" cy="379974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12</a:t>
            </a:fld>
            <a:endParaRPr lang="uk-U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DD38F9-20BC-4D6E-A379-F6530AECF822}"/>
              </a:ext>
            </a:extLst>
          </p:cNvPr>
          <p:cNvSpPr txBox="1"/>
          <p:nvPr/>
        </p:nvSpPr>
        <p:spPr>
          <a:xfrm>
            <a:off x="395536" y="5733256"/>
            <a:ext cx="8249990" cy="400110"/>
          </a:xfrm>
          <a:prstGeom prst="rect">
            <a:avLst/>
          </a:prstGeom>
          <a:noFill/>
          <a:ln>
            <a:solidFill>
              <a:srgbClr val="D4102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2000" dirty="0"/>
              <a:t>+ Adaptare rapidă la situația extraordinară de pandemie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858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36712"/>
            <a:ext cx="8249990" cy="379974"/>
          </a:xfrm>
        </p:spPr>
        <p:txBody>
          <a:bodyPr>
            <a:noAutofit/>
          </a:bodyPr>
          <a:lstStyle/>
          <a:p>
            <a:r>
              <a:rPr lang="en-US" sz="2800" dirty="0" err="1"/>
              <a:t>Evolutia</a:t>
            </a:r>
            <a:r>
              <a:rPr lang="en-US" sz="2800" dirty="0"/>
              <a:t> </a:t>
            </a:r>
            <a:r>
              <a:rPr lang="en-US" sz="2800" dirty="0" err="1"/>
              <a:t>principalilor</a:t>
            </a:r>
            <a:r>
              <a:rPr lang="en-US" sz="2800" dirty="0"/>
              <a:t> </a:t>
            </a:r>
            <a:r>
              <a:rPr lang="en-US" sz="2800" dirty="0" err="1"/>
              <a:t>indicatori</a:t>
            </a:r>
            <a:r>
              <a:rPr lang="en-US" sz="2800" dirty="0"/>
              <a:t> </a:t>
            </a:r>
            <a:r>
              <a:rPr lang="en-US" sz="2800" dirty="0" err="1"/>
              <a:t>economico-financiari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E4A958-4BA1-45E2-B31E-1ED8C279DE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A12E19C-F0D7-470F-8E3A-FEF858791E3B}" type="slidenum">
              <a:rPr lang="uk-UA" sz="1400" smtClean="0"/>
              <a:pPr/>
              <a:t>13</a:t>
            </a:fld>
            <a:endParaRPr lang="uk-UA" sz="1400" dirty="0"/>
          </a:p>
        </p:txBody>
      </p:sp>
      <p:graphicFrame>
        <p:nvGraphicFramePr>
          <p:cNvPr id="16" name="Content Placeholder 5">
            <a:extLst>
              <a:ext uri="{FF2B5EF4-FFF2-40B4-BE49-F238E27FC236}">
                <a16:creationId xmlns:a16="http://schemas.microsoft.com/office/drawing/2014/main" id="{B051B0A7-E00F-4A6D-8DE7-54EB78FFA8EE}"/>
              </a:ext>
            </a:extLst>
          </p:cNvPr>
          <p:cNvGraphicFramePr>
            <a:graphicFrameLocks/>
          </p:cNvGraphicFramePr>
          <p:nvPr/>
        </p:nvGraphicFramePr>
        <p:xfrm>
          <a:off x="468313" y="1325568"/>
          <a:ext cx="8207374" cy="4675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33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56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Nr</a:t>
                      </a:r>
                      <a:r>
                        <a:rPr lang="en-US" sz="1600" dirty="0"/>
                        <a:t>. </a:t>
                      </a:r>
                      <a:r>
                        <a:rPr lang="en-US" sz="1600" dirty="0" err="1"/>
                        <a:t>crt</a:t>
                      </a:r>
                      <a:r>
                        <a:rPr lang="en-US" sz="1600" dirty="0"/>
                        <a:t>.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Indicatori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2000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2005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2010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2015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2020</a:t>
                      </a:r>
                      <a:r>
                        <a:rPr lang="en-US" sz="1600" baseline="0" dirty="0"/>
                        <a:t> – </a:t>
                      </a:r>
                      <a:r>
                        <a:rPr lang="en-US" sz="1600" baseline="0" dirty="0" err="1"/>
                        <a:t>valori</a:t>
                      </a:r>
                      <a:r>
                        <a:rPr lang="en-US" sz="1600" baseline="0" dirty="0"/>
                        <a:t> estimate</a:t>
                      </a:r>
                      <a:endParaRPr lang="ro-R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710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Cifra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afaceri</a:t>
                      </a:r>
                      <a:r>
                        <a:rPr lang="en-US" sz="1600" dirty="0"/>
                        <a:t> (mil. lei), din care: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62,2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163,5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243,6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331,7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377,7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506"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Vanzari</a:t>
                      </a:r>
                      <a:r>
                        <a:rPr lang="en-US" sz="1600" dirty="0"/>
                        <a:t> export (mil. lei)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12,1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20,4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57,1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92,7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158,0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336">
                <a:tc>
                  <a:txBody>
                    <a:bodyPr/>
                    <a:lstStyle/>
                    <a:p>
                      <a:r>
                        <a:rPr lang="en-US" dirty="0"/>
                        <a:t>3.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Venituri</a:t>
                      </a:r>
                      <a:r>
                        <a:rPr lang="en-US" sz="1600" baseline="0" dirty="0"/>
                        <a:t> din </a:t>
                      </a:r>
                      <a:r>
                        <a:rPr lang="en-US" sz="1600" baseline="0" dirty="0" err="1"/>
                        <a:t>exploatare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(mil. lei)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61,9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164,8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248,5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342,1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394,3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/>
                        <a:t>4.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Cheltuieli</a:t>
                      </a:r>
                      <a:r>
                        <a:rPr lang="en-US" sz="1600" dirty="0"/>
                        <a:t> din </a:t>
                      </a:r>
                      <a:r>
                        <a:rPr lang="en-US" sz="1600" dirty="0" err="1"/>
                        <a:t>exploatare</a:t>
                      </a:r>
                      <a:r>
                        <a:rPr lang="en-US" sz="1600" dirty="0"/>
                        <a:t> (mil. lei)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49,6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138,5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217,9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304,3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361,1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347">
                <a:tc>
                  <a:txBody>
                    <a:bodyPr/>
                    <a:lstStyle/>
                    <a:p>
                      <a:r>
                        <a:rPr lang="en-US" dirty="0"/>
                        <a:t>5.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Profit din </a:t>
                      </a:r>
                      <a:r>
                        <a:rPr lang="en-US" sz="1600" dirty="0" err="1"/>
                        <a:t>exploatare</a:t>
                      </a:r>
                      <a:r>
                        <a:rPr lang="en-US" sz="1600" dirty="0"/>
                        <a:t> (mil. lei)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12,3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26,3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30,6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37,8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33,2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347">
                <a:tc>
                  <a:txBody>
                    <a:bodyPr/>
                    <a:lstStyle/>
                    <a:p>
                      <a:r>
                        <a:rPr lang="en-US" dirty="0"/>
                        <a:t>6.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Venituri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totale</a:t>
                      </a:r>
                      <a:r>
                        <a:rPr lang="en-US" sz="1600" dirty="0"/>
                        <a:t> (mil. lei)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63,2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166,5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262,8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349,9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400,0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347">
                <a:tc>
                  <a:txBody>
                    <a:bodyPr/>
                    <a:lstStyle/>
                    <a:p>
                      <a:r>
                        <a:rPr lang="en-US" dirty="0"/>
                        <a:t>7.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Cheltuieli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totale</a:t>
                      </a:r>
                      <a:r>
                        <a:rPr lang="en-US" sz="1600" dirty="0"/>
                        <a:t> (mil. lei)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57,3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142,8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244,3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317,9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375,5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347">
                <a:tc>
                  <a:txBody>
                    <a:bodyPr/>
                    <a:lstStyle/>
                    <a:p>
                      <a:r>
                        <a:rPr lang="en-US" dirty="0"/>
                        <a:t>8.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Profit</a:t>
                      </a:r>
                      <a:r>
                        <a:rPr lang="en-US" sz="1600" baseline="0" dirty="0"/>
                        <a:t> brut </a:t>
                      </a:r>
                      <a:r>
                        <a:rPr lang="en-US" sz="1600" dirty="0"/>
                        <a:t>(mil. lei)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5,9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23,7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18,5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32,0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24,5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886">
                <a:tc>
                  <a:txBody>
                    <a:bodyPr/>
                    <a:lstStyle/>
                    <a:p>
                      <a:r>
                        <a:rPr lang="en-US" dirty="0"/>
                        <a:t>9.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Rentabilitate</a:t>
                      </a:r>
                      <a:r>
                        <a:rPr lang="en-US" sz="1600" baseline="0" dirty="0"/>
                        <a:t> din </a:t>
                      </a:r>
                      <a:r>
                        <a:rPr lang="en-US" sz="1600" baseline="0" dirty="0" err="1"/>
                        <a:t>exploatare</a:t>
                      </a:r>
                      <a:r>
                        <a:rPr lang="en-US" sz="1600" baseline="0" dirty="0"/>
                        <a:t> 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19,8%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16,1%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12,6%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11,4%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8,8%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0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E4A958-4BA1-45E2-B31E-1ED8C279DE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02910" y="6356351"/>
            <a:ext cx="429296" cy="365125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14</a:t>
            </a:fld>
            <a:endParaRPr lang="uk-UA"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AA1E69DD-6CD1-4D7C-AAD5-9E83F886E764}"/>
              </a:ext>
            </a:extLst>
          </p:cNvPr>
          <p:cNvGraphicFramePr>
            <a:graphicFrameLocks/>
          </p:cNvGraphicFramePr>
          <p:nvPr/>
        </p:nvGraphicFramePr>
        <p:xfrm>
          <a:off x="468313" y="1044876"/>
          <a:ext cx="8207374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29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24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Nr</a:t>
                      </a:r>
                      <a:r>
                        <a:rPr lang="en-US" sz="1600" dirty="0"/>
                        <a:t>. </a:t>
                      </a:r>
                      <a:r>
                        <a:rPr lang="en-US" sz="1600" dirty="0" err="1"/>
                        <a:t>crt</a:t>
                      </a:r>
                      <a:r>
                        <a:rPr lang="en-US" sz="1600" dirty="0"/>
                        <a:t>.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Indicatori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2000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2005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2010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2015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2020</a:t>
                      </a:r>
                      <a:r>
                        <a:rPr lang="en-US" sz="1600" baseline="0" dirty="0"/>
                        <a:t> – </a:t>
                      </a:r>
                      <a:r>
                        <a:rPr lang="en-US" sz="1600" baseline="0" dirty="0" err="1"/>
                        <a:t>valori</a:t>
                      </a:r>
                      <a:r>
                        <a:rPr lang="en-US" sz="1600" baseline="0" dirty="0"/>
                        <a:t> estimate</a:t>
                      </a:r>
                      <a:endParaRPr lang="ro-R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Rentabilitate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bruta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9,5%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14,5%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7,6%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9,6%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6,5%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Active </a:t>
                      </a:r>
                      <a:r>
                        <a:rPr lang="en-US" sz="1600" dirty="0" err="1"/>
                        <a:t>imobilizate</a:t>
                      </a:r>
                      <a:r>
                        <a:rPr lang="en-US" sz="1600" dirty="0"/>
                        <a:t> (mil. lei)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38,9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85,6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168,4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195,5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389,7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Active </a:t>
                      </a:r>
                      <a:r>
                        <a:rPr lang="en-US" sz="1600" dirty="0" err="1"/>
                        <a:t>circulante</a:t>
                      </a:r>
                      <a:r>
                        <a:rPr lang="en-US" sz="1600" dirty="0"/>
                        <a:t> (mil. lei)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38,4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126,2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223,9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327,3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436,0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Activ</a:t>
                      </a:r>
                      <a:r>
                        <a:rPr lang="en-US" sz="1600" dirty="0"/>
                        <a:t> total (mil. lei)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77,5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211,8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392,7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524,5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825,7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Datorii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totale</a:t>
                      </a:r>
                      <a:r>
                        <a:rPr lang="en-US" sz="1600" dirty="0"/>
                        <a:t> (mil. lei), din care: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27,5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56,2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110,6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138,4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302,7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Datorii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curente</a:t>
                      </a:r>
                      <a:r>
                        <a:rPr lang="en-US" sz="1600" dirty="0"/>
                        <a:t> (mil. lei)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26,5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54,4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110,6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122,2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219,9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Lichiditate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generala</a:t>
                      </a:r>
                      <a:r>
                        <a:rPr lang="en-US" sz="1600" baseline="0" dirty="0"/>
                        <a:t> (Active </a:t>
                      </a:r>
                      <a:r>
                        <a:rPr lang="en-US" sz="1600" baseline="0" dirty="0" err="1"/>
                        <a:t>circulante</a:t>
                      </a:r>
                      <a:r>
                        <a:rPr lang="en-US" sz="1600" baseline="0" dirty="0"/>
                        <a:t>/</a:t>
                      </a:r>
                      <a:r>
                        <a:rPr lang="en-US" sz="1600" baseline="0" dirty="0" err="1"/>
                        <a:t>Datorii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curente</a:t>
                      </a:r>
                      <a:r>
                        <a:rPr lang="en-US" sz="1600" baseline="0" dirty="0"/>
                        <a:t>)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1,4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2,3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2,0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2,6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1,98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Solvabilitate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globala</a:t>
                      </a:r>
                      <a:r>
                        <a:rPr lang="en-US" sz="1600" baseline="0" dirty="0"/>
                        <a:t> (Active </a:t>
                      </a:r>
                      <a:r>
                        <a:rPr lang="en-US" sz="1600" baseline="0" dirty="0" err="1"/>
                        <a:t>totale</a:t>
                      </a:r>
                      <a:r>
                        <a:rPr lang="en-US" sz="1600" baseline="0" dirty="0"/>
                        <a:t>/</a:t>
                      </a:r>
                      <a:r>
                        <a:rPr lang="en-US" sz="1600" baseline="0" dirty="0" err="1"/>
                        <a:t>Datorii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totale</a:t>
                      </a:r>
                      <a:r>
                        <a:rPr lang="en-US" sz="1600" baseline="0" dirty="0"/>
                        <a:t>)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2,8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3,7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3,5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3,8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2,7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Valoarea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adaugata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33,2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90,2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128,7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173,4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197,8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323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19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E4A958-4BA1-45E2-B31E-1ED8C279DE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02910" y="6356351"/>
            <a:ext cx="429296" cy="365125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15</a:t>
            </a:fld>
            <a:endParaRPr lang="uk-U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0E88E3-39A9-4744-B17A-0ED706737462}"/>
              </a:ext>
            </a:extLst>
          </p:cNvPr>
          <p:cNvSpPr txBox="1"/>
          <p:nvPr/>
        </p:nvSpPr>
        <p:spPr>
          <a:xfrm>
            <a:off x="755576" y="836712"/>
            <a:ext cx="72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ntibiotice Regular"/>
              </a:rPr>
              <a:t>Responsabilitate</a:t>
            </a:r>
            <a:r>
              <a:rPr lang="en-US" sz="2800" dirty="0">
                <a:latin typeface="Antibiotice Regular"/>
              </a:rPr>
              <a:t>, </a:t>
            </a:r>
            <a:r>
              <a:rPr lang="en-US" sz="3000" dirty="0" err="1">
                <a:latin typeface="Antibiotice Regular"/>
              </a:rPr>
              <a:t>Cooperare</a:t>
            </a:r>
            <a:r>
              <a:rPr lang="en-US" sz="2800" dirty="0">
                <a:latin typeface="Antibiotice Regular"/>
              </a:rPr>
              <a:t> </a:t>
            </a:r>
            <a:r>
              <a:rPr lang="ro-RO" sz="2800" dirty="0">
                <a:latin typeface="Antibiotice Regular"/>
              </a:rPr>
              <a:t>ș</a:t>
            </a:r>
            <a:r>
              <a:rPr lang="en-US" sz="2800" dirty="0" err="1">
                <a:latin typeface="Antibiotice Regular"/>
              </a:rPr>
              <a:t>i</a:t>
            </a:r>
            <a:r>
              <a:rPr lang="en-US" sz="2800" dirty="0">
                <a:latin typeface="Antibiotice Regular"/>
              </a:rPr>
              <a:t> </a:t>
            </a:r>
            <a:r>
              <a:rPr lang="en-US" sz="2800" dirty="0" err="1">
                <a:latin typeface="Antibiotice Regular"/>
              </a:rPr>
              <a:t>Parteneriate</a:t>
            </a:r>
            <a:endParaRPr lang="en-US" sz="2800" dirty="0">
              <a:latin typeface="Antibiotice Regular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9E19D8-F09F-41CD-B9A5-345B074137DB}"/>
              </a:ext>
            </a:extLst>
          </p:cNvPr>
          <p:cNvSpPr txBox="1"/>
          <p:nvPr/>
        </p:nvSpPr>
        <p:spPr>
          <a:xfrm>
            <a:off x="755576" y="1988840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Analiza</a:t>
            </a:r>
            <a:r>
              <a:rPr lang="en-US" dirty="0"/>
              <a:t>, </a:t>
            </a:r>
            <a:r>
              <a:rPr lang="en-US" dirty="0" err="1"/>
              <a:t>evaluarea</a:t>
            </a:r>
            <a:r>
              <a:rPr lang="en-US" dirty="0"/>
              <a:t> 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limitarea</a:t>
            </a:r>
            <a:r>
              <a:rPr lang="en-US" dirty="0"/>
              <a:t> </a:t>
            </a:r>
            <a:r>
              <a:rPr lang="en-US" dirty="0" err="1"/>
              <a:t>cheltuielilor</a:t>
            </a:r>
            <a:r>
              <a:rPr lang="en-US" dirty="0"/>
              <a:t> </a:t>
            </a:r>
            <a:r>
              <a:rPr lang="en-US" dirty="0" err="1"/>
              <a:t>coroborate</a:t>
            </a:r>
            <a:r>
              <a:rPr lang="en-US" dirty="0"/>
              <a:t> cu </a:t>
            </a:r>
            <a:r>
              <a:rPr lang="en-US" dirty="0" err="1"/>
              <a:t>veniturile</a:t>
            </a:r>
            <a:r>
              <a:rPr lang="en-US" dirty="0"/>
              <a:t> </a:t>
            </a:r>
            <a:r>
              <a:rPr lang="en-US" dirty="0" err="1"/>
              <a:t>realizate</a:t>
            </a:r>
            <a:r>
              <a:rPr lang="en-US" dirty="0"/>
              <a:t> 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necesit</a:t>
            </a:r>
            <a:r>
              <a:rPr lang="ro-RO" dirty="0"/>
              <a:t>ăț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stringente</a:t>
            </a:r>
            <a:r>
              <a:rPr lang="en-US" dirty="0"/>
              <a:t>;</a:t>
            </a:r>
            <a:endParaRPr lang="ro-RO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Echilibrul</a:t>
            </a:r>
            <a:r>
              <a:rPr lang="en-US" dirty="0"/>
              <a:t> </a:t>
            </a:r>
            <a:r>
              <a:rPr lang="en-US" dirty="0" err="1"/>
              <a:t>fluxurilor</a:t>
            </a:r>
            <a:r>
              <a:rPr lang="en-US" dirty="0"/>
              <a:t> </a:t>
            </a:r>
            <a:r>
              <a:rPr lang="en-US" dirty="0" err="1"/>
              <a:t>financiare</a:t>
            </a:r>
            <a:r>
              <a:rPr lang="en-US" dirty="0"/>
              <a:t> de </a:t>
            </a:r>
            <a:r>
              <a:rPr lang="ro-RO" dirty="0"/>
              <a:t>î</a:t>
            </a:r>
            <a:r>
              <a:rPr lang="en-US" dirty="0" err="1"/>
              <a:t>ncas</a:t>
            </a:r>
            <a:r>
              <a:rPr lang="ro-RO" dirty="0"/>
              <a:t>ă</a:t>
            </a:r>
            <a:r>
              <a:rPr lang="en-US" dirty="0" err="1"/>
              <a:t>ri</a:t>
            </a:r>
            <a:r>
              <a:rPr lang="en-US" dirty="0"/>
              <a:t> 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 pl</a:t>
            </a:r>
            <a:r>
              <a:rPr lang="ro-RO" dirty="0"/>
              <a:t>ăț</a:t>
            </a:r>
            <a:r>
              <a:rPr lang="en-US" dirty="0" err="1"/>
              <a:t>i</a:t>
            </a:r>
            <a:r>
              <a:rPr lang="en-US" dirty="0"/>
              <a:t>, pe </a:t>
            </a: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valut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limitarea</a:t>
            </a:r>
            <a:r>
              <a:rPr lang="en-US" dirty="0"/>
              <a:t> </a:t>
            </a:r>
            <a:r>
              <a:rPr lang="en-US" dirty="0" err="1"/>
              <a:t>cheltuielilor</a:t>
            </a:r>
            <a:r>
              <a:rPr lang="en-US" dirty="0"/>
              <a:t> </a:t>
            </a:r>
            <a:r>
              <a:rPr lang="en-US" dirty="0" err="1"/>
              <a:t>financiare</a:t>
            </a:r>
            <a:r>
              <a:rPr lang="en-US" dirty="0"/>
              <a:t>;</a:t>
            </a:r>
            <a:endParaRPr lang="ro-RO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Investi</a:t>
            </a:r>
            <a:r>
              <a:rPr lang="ro-RO" dirty="0"/>
              <a:t>ț</a:t>
            </a:r>
            <a:r>
              <a:rPr lang="en-US" dirty="0"/>
              <a:t>ii sus</a:t>
            </a:r>
            <a:r>
              <a:rPr lang="ro-RO" dirty="0"/>
              <a:t>ț</a:t>
            </a:r>
            <a:r>
              <a:rPr lang="en-US" dirty="0" err="1"/>
              <a:t>inute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dezvoltarea</a:t>
            </a:r>
            <a:r>
              <a:rPr lang="en-US" dirty="0"/>
              <a:t>  </a:t>
            </a:r>
            <a:r>
              <a:rPr lang="en-US" dirty="0" err="1"/>
              <a:t>viitoare</a:t>
            </a:r>
            <a:r>
              <a:rPr lang="en-US" dirty="0"/>
              <a:t>;</a:t>
            </a:r>
            <a:endParaRPr lang="ro-RO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Parteneriate</a:t>
            </a:r>
            <a:r>
              <a:rPr lang="en-US" dirty="0"/>
              <a:t> cu </a:t>
            </a:r>
            <a:r>
              <a:rPr lang="en-US" dirty="0" err="1"/>
              <a:t>clien</a:t>
            </a:r>
            <a:r>
              <a:rPr lang="ro-RO" dirty="0"/>
              <a:t>ț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furnizori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05" y="1242698"/>
            <a:ext cx="8249990" cy="379974"/>
          </a:xfrm>
        </p:spPr>
        <p:txBody>
          <a:bodyPr>
            <a:normAutofit fontScale="90000"/>
          </a:bodyPr>
          <a:lstStyle/>
          <a:p>
            <a:r>
              <a:rPr lang="it-IT" sz="3300" dirty="0">
                <a:latin typeface="Antibiotice Regular" panose="02000000000000000000" pitchFamily="2" charset="0"/>
              </a:rPr>
              <a:t>Internaționalizarea afacerii </a:t>
            </a:r>
            <a:r>
              <a:rPr lang="ro-RO" sz="3300" dirty="0">
                <a:latin typeface="Antibiotice Regular" panose="02000000000000000000" pitchFamily="2" charset="0"/>
              </a:rPr>
              <a:t>ș</a:t>
            </a:r>
            <a:r>
              <a:rPr lang="it-IT" sz="3300" dirty="0">
                <a:latin typeface="Antibiotice Regular" panose="02000000000000000000" pitchFamily="2" charset="0"/>
              </a:rPr>
              <a:t>i consolidarea pe pia</a:t>
            </a:r>
            <a:r>
              <a:rPr lang="ro-RO" sz="3300" dirty="0">
                <a:latin typeface="Antibiotice Regular" panose="02000000000000000000" pitchFamily="2" charset="0"/>
              </a:rPr>
              <a:t>ț</a:t>
            </a:r>
            <a:r>
              <a:rPr lang="it-IT" sz="3300" dirty="0">
                <a:latin typeface="Antibiotice Regular" panose="02000000000000000000" pitchFamily="2" charset="0"/>
              </a:rPr>
              <a:t>a intern</a:t>
            </a:r>
            <a:r>
              <a:rPr lang="ro-RO" sz="3300" dirty="0">
                <a:latin typeface="Antibiotice Regular" panose="02000000000000000000" pitchFamily="2" charset="0"/>
              </a:rPr>
              <a:t>ă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972CEE-A85D-482B-8F8D-424729034A7A}"/>
              </a:ext>
            </a:extLst>
          </p:cNvPr>
          <p:cNvSpPr txBox="1"/>
          <p:nvPr/>
        </p:nvSpPr>
        <p:spPr>
          <a:xfrm>
            <a:off x="614556" y="1762957"/>
            <a:ext cx="3672408" cy="400110"/>
          </a:xfrm>
          <a:prstGeom prst="rect">
            <a:avLst/>
          </a:prstGeom>
          <a:solidFill>
            <a:srgbClr val="D410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bg1"/>
                </a:solidFill>
                <a:ea typeface="+mj-ea"/>
                <a:cs typeface="+mj-cs"/>
              </a:rPr>
              <a:t>Obiective strategice</a:t>
            </a:r>
            <a:endParaRPr lang="en-US" sz="2000" dirty="0">
              <a:solidFill>
                <a:schemeClr val="bg1"/>
              </a:solidFill>
              <a:latin typeface="Antibiotice Regular" panose="02000000000000000000"/>
              <a:ea typeface="+mj-ea"/>
              <a:cs typeface="+mj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B3EE2CF-70F7-4903-B7FA-07C0FF83F324}"/>
              </a:ext>
            </a:extLst>
          </p:cNvPr>
          <p:cNvGraphicFramePr/>
          <p:nvPr/>
        </p:nvGraphicFramePr>
        <p:xfrm>
          <a:off x="614556" y="2213444"/>
          <a:ext cx="3672408" cy="230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BF3CB8C7-92E4-4816-A450-A6C7D249C07B}"/>
              </a:ext>
            </a:extLst>
          </p:cNvPr>
          <p:cNvGrpSpPr/>
          <p:nvPr/>
        </p:nvGrpSpPr>
        <p:grpSpPr>
          <a:xfrm>
            <a:off x="4494077" y="1667273"/>
            <a:ext cx="2840709" cy="1867744"/>
            <a:chOff x="5685586" y="2310143"/>
            <a:chExt cx="5106022" cy="30811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EB0B82-A18A-44A4-8E78-18B0CAF69464}"/>
                </a:ext>
              </a:extLst>
            </p:cNvPr>
            <p:cNvSpPr txBox="1"/>
            <p:nvPr/>
          </p:nvSpPr>
          <p:spPr>
            <a:xfrm>
              <a:off x="6409799" y="3868121"/>
              <a:ext cx="3657600" cy="1523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858591"/>
                  </a:solidFill>
                </a:rPr>
                <a:t>Produse</a:t>
              </a:r>
              <a:r>
                <a:rPr lang="en-US" dirty="0">
                  <a:solidFill>
                    <a:srgbClr val="858591"/>
                  </a:solidFill>
                </a:rPr>
                <a:t> </a:t>
              </a:r>
              <a:r>
                <a:rPr lang="en-US" dirty="0" err="1">
                  <a:solidFill>
                    <a:srgbClr val="858591"/>
                  </a:solidFill>
                </a:rPr>
                <a:t>inregistrate</a:t>
              </a:r>
              <a:r>
                <a:rPr lang="en-US" dirty="0">
                  <a:solidFill>
                    <a:srgbClr val="858591"/>
                  </a:solidFill>
                </a:rPr>
                <a:t> international</a:t>
              </a:r>
              <a:endParaRPr lang="uk-UA" dirty="0">
                <a:solidFill>
                  <a:srgbClr val="85859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1AF231-153D-49DB-9353-BC331A918582}"/>
                </a:ext>
              </a:extLst>
            </p:cNvPr>
            <p:cNvSpPr txBox="1"/>
            <p:nvPr/>
          </p:nvSpPr>
          <p:spPr>
            <a:xfrm>
              <a:off x="5685586" y="2310143"/>
              <a:ext cx="5106022" cy="1269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C00000"/>
                  </a:solidFill>
                </a:rPr>
                <a:t>50</a:t>
              </a:r>
              <a:endParaRPr lang="uk-UA" sz="4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44A24E-02BA-426E-8562-2EB58023EE52}"/>
                </a:ext>
              </a:extLst>
            </p:cNvPr>
            <p:cNvCxnSpPr>
              <a:cxnSpLocks/>
            </p:cNvCxnSpPr>
            <p:nvPr/>
          </p:nvCxnSpPr>
          <p:spPr>
            <a:xfrm>
              <a:off x="6788488" y="3868121"/>
              <a:ext cx="3150807" cy="0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F46FD46-36D1-4EB1-87EC-EBAE8CCEB8F5}"/>
              </a:ext>
            </a:extLst>
          </p:cNvPr>
          <p:cNvGrpSpPr/>
          <p:nvPr/>
        </p:nvGrpSpPr>
        <p:grpSpPr>
          <a:xfrm>
            <a:off x="7007968" y="2338235"/>
            <a:ext cx="2034887" cy="2413280"/>
            <a:chOff x="5666325" y="2324102"/>
            <a:chExt cx="3657600" cy="398113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A99B99-98E7-4BC9-AD06-6708BC54359E}"/>
                </a:ext>
              </a:extLst>
            </p:cNvPr>
            <p:cNvSpPr txBox="1"/>
            <p:nvPr/>
          </p:nvSpPr>
          <p:spPr>
            <a:xfrm>
              <a:off x="5666325" y="3868121"/>
              <a:ext cx="3657600" cy="2437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dirty="0">
                  <a:solidFill>
                    <a:srgbClr val="858591"/>
                  </a:solidFill>
                </a:rPr>
                <a:t>țări cu reprezentanțe proprii</a:t>
              </a:r>
              <a:r>
                <a:rPr lang="en-US" dirty="0">
                  <a:solidFill>
                    <a:srgbClr val="858591"/>
                  </a:solidFill>
                </a:rPr>
                <a:t>: Vietnam, </a:t>
              </a:r>
              <a:r>
                <a:rPr lang="en-US" dirty="0" err="1">
                  <a:solidFill>
                    <a:srgbClr val="858591"/>
                  </a:solidFill>
                </a:rPr>
                <a:t>Republica</a:t>
              </a:r>
              <a:r>
                <a:rPr lang="en-US" dirty="0">
                  <a:solidFill>
                    <a:srgbClr val="858591"/>
                  </a:solidFill>
                </a:rPr>
                <a:t> Moldova, </a:t>
              </a:r>
              <a:r>
                <a:rPr lang="en-US" dirty="0" err="1">
                  <a:solidFill>
                    <a:srgbClr val="858591"/>
                  </a:solidFill>
                </a:rPr>
                <a:t>Ucraina</a:t>
              </a:r>
              <a:r>
                <a:rPr lang="en-US" dirty="0">
                  <a:solidFill>
                    <a:srgbClr val="858591"/>
                  </a:solidFill>
                </a:rPr>
                <a:t>, Serbia</a:t>
              </a:r>
              <a:endParaRPr lang="uk-UA" dirty="0">
                <a:solidFill>
                  <a:srgbClr val="85859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63791FB-0851-4E3D-A33A-6ADACF378490}"/>
                </a:ext>
              </a:extLst>
            </p:cNvPr>
            <p:cNvSpPr txBox="1"/>
            <p:nvPr/>
          </p:nvSpPr>
          <p:spPr>
            <a:xfrm>
              <a:off x="5867400" y="2324102"/>
              <a:ext cx="2950344" cy="1269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4400" b="1" dirty="0">
                  <a:solidFill>
                    <a:srgbClr val="C00000"/>
                  </a:solidFill>
                </a:rPr>
                <a:t>4</a:t>
              </a:r>
              <a:endParaRPr lang="uk-UA" sz="4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C5D4D44-3DA7-497B-8B02-987195B4A648}"/>
                </a:ext>
              </a:extLst>
            </p:cNvPr>
            <p:cNvCxnSpPr/>
            <p:nvPr/>
          </p:nvCxnSpPr>
          <p:spPr>
            <a:xfrm>
              <a:off x="6428328" y="3797330"/>
              <a:ext cx="2133599" cy="0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A9A93-68A4-4995-9B11-1CA442D7B1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547639" y="6381328"/>
            <a:ext cx="574003" cy="340148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16</a:t>
            </a:fld>
            <a:endParaRPr lang="uk-UA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ABD1E2D-EABC-478D-8EE8-59965767BBAD}"/>
              </a:ext>
            </a:extLst>
          </p:cNvPr>
          <p:cNvGrpSpPr/>
          <p:nvPr/>
        </p:nvGrpSpPr>
        <p:grpSpPr>
          <a:xfrm>
            <a:off x="4915090" y="4333221"/>
            <a:ext cx="2627339" cy="2237340"/>
            <a:chOff x="5691524" y="2153349"/>
            <a:chExt cx="3657600" cy="369089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05D00C-6B3E-4C57-81A7-46FA345251A0}"/>
                </a:ext>
              </a:extLst>
            </p:cNvPr>
            <p:cNvSpPr txBox="1"/>
            <p:nvPr/>
          </p:nvSpPr>
          <p:spPr>
            <a:xfrm>
              <a:off x="5691524" y="3407124"/>
              <a:ext cx="3657600" cy="2437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858591"/>
                  </a:solidFill>
                </a:rPr>
                <a:t>Proiecte</a:t>
              </a:r>
              <a:r>
                <a:rPr lang="en-US" dirty="0">
                  <a:solidFill>
                    <a:srgbClr val="858591"/>
                  </a:solidFill>
                </a:rPr>
                <a:t> </a:t>
              </a:r>
              <a:r>
                <a:rPr lang="en-US" dirty="0" err="1">
                  <a:solidFill>
                    <a:srgbClr val="858591"/>
                  </a:solidFill>
                </a:rPr>
                <a:t>noi</a:t>
              </a:r>
              <a:r>
                <a:rPr lang="en-US" dirty="0">
                  <a:solidFill>
                    <a:srgbClr val="858591"/>
                  </a:solidFill>
                </a:rPr>
                <a:t> de </a:t>
              </a:r>
              <a:r>
                <a:rPr lang="en-US" dirty="0" err="1">
                  <a:solidFill>
                    <a:srgbClr val="858591"/>
                  </a:solidFill>
                </a:rPr>
                <a:t>internationalizare</a:t>
              </a:r>
              <a:r>
                <a:rPr lang="en-US" dirty="0">
                  <a:solidFill>
                    <a:srgbClr val="858591"/>
                  </a:solidFill>
                </a:rPr>
                <a:t> </a:t>
              </a:r>
            </a:p>
            <a:p>
              <a:pPr algn="ctr"/>
              <a:r>
                <a:rPr lang="en-US" dirty="0">
                  <a:solidFill>
                    <a:srgbClr val="858591"/>
                  </a:solidFill>
                </a:rPr>
                <a:t>(4 </a:t>
              </a:r>
              <a:r>
                <a:rPr lang="en-US" dirty="0" err="1">
                  <a:solidFill>
                    <a:srgbClr val="858591"/>
                  </a:solidFill>
                </a:rPr>
                <a:t>proiecte</a:t>
              </a:r>
              <a:r>
                <a:rPr lang="en-US" dirty="0">
                  <a:solidFill>
                    <a:srgbClr val="858591"/>
                  </a:solidFill>
                </a:rPr>
                <a:t> pe </a:t>
              </a:r>
              <a:r>
                <a:rPr lang="en-US" dirty="0" err="1">
                  <a:solidFill>
                    <a:srgbClr val="858591"/>
                  </a:solidFill>
                </a:rPr>
                <a:t>produse</a:t>
              </a:r>
              <a:r>
                <a:rPr lang="en-US" dirty="0">
                  <a:solidFill>
                    <a:srgbClr val="858591"/>
                  </a:solidFill>
                </a:rPr>
                <a:t> finite </a:t>
              </a:r>
              <a:r>
                <a:rPr lang="en-US" dirty="0" err="1">
                  <a:solidFill>
                    <a:srgbClr val="858591"/>
                  </a:solidFill>
                </a:rPr>
                <a:t>si</a:t>
              </a:r>
              <a:r>
                <a:rPr lang="en-US" dirty="0">
                  <a:solidFill>
                    <a:srgbClr val="858591"/>
                  </a:solidFill>
                </a:rPr>
                <a:t> 2 </a:t>
              </a:r>
              <a:r>
                <a:rPr lang="en-US" dirty="0" err="1">
                  <a:solidFill>
                    <a:srgbClr val="858591"/>
                  </a:solidFill>
                </a:rPr>
                <a:t>proiecte</a:t>
              </a:r>
              <a:r>
                <a:rPr lang="en-US" dirty="0">
                  <a:solidFill>
                    <a:srgbClr val="858591"/>
                  </a:solidFill>
                </a:rPr>
                <a:t> pe </a:t>
              </a:r>
              <a:r>
                <a:rPr lang="en-US" dirty="0" err="1">
                  <a:solidFill>
                    <a:srgbClr val="858591"/>
                  </a:solidFill>
                </a:rPr>
                <a:t>nistatina</a:t>
              </a:r>
              <a:r>
                <a:rPr lang="en-US" dirty="0">
                  <a:solidFill>
                    <a:srgbClr val="858591"/>
                  </a:solidFill>
                </a:rPr>
                <a:t>)</a:t>
              </a:r>
              <a:endParaRPr lang="uk-UA" dirty="0">
                <a:solidFill>
                  <a:srgbClr val="85859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DA1B6E5-D4AA-404F-9331-7E4AAD51A4CB}"/>
                </a:ext>
              </a:extLst>
            </p:cNvPr>
            <p:cNvSpPr txBox="1"/>
            <p:nvPr/>
          </p:nvSpPr>
          <p:spPr>
            <a:xfrm>
              <a:off x="5797454" y="2153349"/>
              <a:ext cx="3192657" cy="1269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C00000"/>
                  </a:solidFill>
                </a:rPr>
                <a:t>6</a:t>
              </a:r>
              <a:endParaRPr lang="uk-UA" sz="36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3100435-26B7-4276-A450-3B2B4B26B256}"/>
                </a:ext>
              </a:extLst>
            </p:cNvPr>
            <p:cNvCxnSpPr>
              <a:cxnSpLocks/>
            </p:cNvCxnSpPr>
            <p:nvPr/>
          </p:nvCxnSpPr>
          <p:spPr>
            <a:xfrm>
              <a:off x="6046519" y="3370943"/>
              <a:ext cx="2694527" cy="0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78446BDB-E7AD-403F-9DA3-70D113584D7A}"/>
              </a:ext>
            </a:extLst>
          </p:cNvPr>
          <p:cNvGraphicFramePr>
            <a:graphicFrameLocks noGrp="1"/>
          </p:cNvGraphicFramePr>
          <p:nvPr/>
        </p:nvGraphicFramePr>
        <p:xfrm>
          <a:off x="747581" y="4233862"/>
          <a:ext cx="3162300" cy="2308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93290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7C8FF-75A3-49E6-A935-90FA70ED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31479"/>
            <a:ext cx="8229600" cy="706089"/>
          </a:xfrm>
        </p:spPr>
        <p:txBody>
          <a:bodyPr>
            <a:normAutofit/>
          </a:bodyPr>
          <a:lstStyle/>
          <a:p>
            <a:r>
              <a:rPr lang="en-GB" sz="3000" dirty="0" err="1"/>
              <a:t>Consolidarea</a:t>
            </a:r>
            <a:r>
              <a:rPr lang="en-GB" sz="3000" dirty="0"/>
              <a:t> </a:t>
            </a:r>
            <a:r>
              <a:rPr lang="en-GB" sz="3000" dirty="0" err="1"/>
              <a:t>pietei</a:t>
            </a:r>
            <a:r>
              <a:rPr lang="en-GB" sz="3000" dirty="0"/>
              <a:t> interne</a:t>
            </a:r>
            <a:endParaRPr lang="en-US" sz="3000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9F96A856-47A9-4223-A236-FA49C5A60A4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547639" y="6381328"/>
            <a:ext cx="574003" cy="340148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17</a:t>
            </a:fld>
            <a:endParaRPr lang="uk-UA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54C82F5-08A3-4087-A796-4CE624A66270}"/>
              </a:ext>
            </a:extLst>
          </p:cNvPr>
          <p:cNvGraphicFramePr/>
          <p:nvPr/>
        </p:nvGraphicFramePr>
        <p:xfrm>
          <a:off x="323528" y="1063857"/>
          <a:ext cx="5256584" cy="5740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51BFC80-9612-4A7B-870C-6A07228DB034}"/>
              </a:ext>
            </a:extLst>
          </p:cNvPr>
          <p:cNvGraphicFramePr>
            <a:graphicFrameLocks/>
          </p:cNvGraphicFramePr>
          <p:nvPr/>
        </p:nvGraphicFramePr>
        <p:xfrm>
          <a:off x="5868144" y="1628800"/>
          <a:ext cx="2952328" cy="3547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E05A2AF-D0D2-4BC4-9A40-974AF0EAD529}"/>
              </a:ext>
            </a:extLst>
          </p:cNvPr>
          <p:cNvSpPr txBox="1"/>
          <p:nvPr/>
        </p:nvSpPr>
        <p:spPr>
          <a:xfrm>
            <a:off x="368098" y="642965"/>
            <a:ext cx="5128886" cy="400110"/>
          </a:xfrm>
          <a:prstGeom prst="rect">
            <a:avLst/>
          </a:prstGeom>
          <a:solidFill>
            <a:srgbClr val="D410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bg1"/>
                </a:solidFill>
                <a:ea typeface="+mj-ea"/>
                <a:cs typeface="+mj-cs"/>
              </a:rPr>
              <a:t>Obiective strategice</a:t>
            </a:r>
            <a:endParaRPr lang="en-US" sz="2000" dirty="0">
              <a:solidFill>
                <a:schemeClr val="bg1"/>
              </a:solidFill>
              <a:latin typeface="Antibiotice Regular" panose="0200000000000000000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23200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89F6D-C9C7-4A0D-AFE3-13E28A0105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55917" y="6341503"/>
            <a:ext cx="665725" cy="379973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18</a:t>
            </a:fld>
            <a:endParaRPr lang="uk-U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79775B-9789-4490-B4C0-6BCEB483307F}"/>
              </a:ext>
            </a:extLst>
          </p:cNvPr>
          <p:cNvSpPr txBox="1"/>
          <p:nvPr/>
        </p:nvSpPr>
        <p:spPr>
          <a:xfrm>
            <a:off x="11701" y="776695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  <a:latin typeface="Calibri"/>
              </a:rPr>
              <a:t>Write it here</a:t>
            </a:r>
            <a:endParaRPr lang="uk-UA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85999DA-AECC-446A-AA1C-D09353B93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92" y="1004915"/>
            <a:ext cx="8249990" cy="379974"/>
          </a:xfrm>
        </p:spPr>
        <p:txBody>
          <a:bodyPr>
            <a:normAutofit fontScale="90000"/>
          </a:bodyPr>
          <a:lstStyle/>
          <a:p>
            <a:r>
              <a:rPr lang="ro-RO" sz="3300" dirty="0">
                <a:latin typeface="Antibiotice Regular" panose="02000000000000000000" pitchFamily="2" charset="0"/>
              </a:rPr>
              <a:t>Adaptarea strategică a portofoliului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52FA26-E489-4491-ABFA-BFB5CB52B2A7}"/>
              </a:ext>
            </a:extLst>
          </p:cNvPr>
          <p:cNvSpPr txBox="1"/>
          <p:nvPr/>
        </p:nvSpPr>
        <p:spPr>
          <a:xfrm>
            <a:off x="503492" y="1783658"/>
            <a:ext cx="3672408" cy="400110"/>
          </a:xfrm>
          <a:prstGeom prst="rect">
            <a:avLst/>
          </a:prstGeom>
          <a:solidFill>
            <a:srgbClr val="D410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rgbClr val="FFFFFF"/>
                </a:solidFill>
                <a:highlight>
                  <a:srgbClr val="D50F1C"/>
                </a:highlight>
                <a:latin typeface="Calibri"/>
              </a:rPr>
              <a:t>Obiective strategice</a:t>
            </a:r>
            <a:endParaRPr lang="en-US" sz="2000" dirty="0">
              <a:solidFill>
                <a:srgbClr val="FFFFFF"/>
              </a:solidFill>
              <a:highlight>
                <a:srgbClr val="D50F1C"/>
              </a:highlight>
              <a:latin typeface="Antibiotice Regular" panose="02000000000000000000"/>
            </a:endParaRPr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31490928-0CC9-4DEB-A933-4B4E7765B487}"/>
              </a:ext>
            </a:extLst>
          </p:cNvPr>
          <p:cNvGraphicFramePr/>
          <p:nvPr/>
        </p:nvGraphicFramePr>
        <p:xfrm>
          <a:off x="499443" y="2314910"/>
          <a:ext cx="3671943" cy="2370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CF9BB977-8835-4897-982D-11D58B612A29}"/>
              </a:ext>
            </a:extLst>
          </p:cNvPr>
          <p:cNvGraphicFramePr/>
          <p:nvPr/>
        </p:nvGraphicFramePr>
        <p:xfrm>
          <a:off x="5081074" y="2307373"/>
          <a:ext cx="3740366" cy="369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C809EB25-34CC-4EB3-AAF9-14518AB36413}"/>
              </a:ext>
            </a:extLst>
          </p:cNvPr>
          <p:cNvSpPr txBox="1"/>
          <p:nvPr/>
        </p:nvSpPr>
        <p:spPr>
          <a:xfrm>
            <a:off x="5081074" y="1776122"/>
            <a:ext cx="3672408" cy="400110"/>
          </a:xfrm>
          <a:prstGeom prst="rect">
            <a:avLst/>
          </a:prstGeom>
          <a:solidFill>
            <a:srgbClr val="D410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rgbClr val="FFFFFF"/>
                </a:solidFill>
                <a:latin typeface="Antibiotice Regular" panose="02000000000000000000"/>
              </a:rPr>
              <a:t>Arii terapeutice</a:t>
            </a:r>
            <a:endParaRPr lang="en-US" sz="2000" dirty="0">
              <a:solidFill>
                <a:srgbClr val="FFFFFF"/>
              </a:solidFill>
              <a:latin typeface="Antibiotice Regular" panose="0200000000000000000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9BC5471-D073-4E04-B174-5C4A6929C275}"/>
              </a:ext>
            </a:extLst>
          </p:cNvPr>
          <p:cNvGrpSpPr/>
          <p:nvPr/>
        </p:nvGrpSpPr>
        <p:grpSpPr>
          <a:xfrm>
            <a:off x="4062927" y="3178360"/>
            <a:ext cx="1562788" cy="1424890"/>
            <a:chOff x="5666325" y="2324102"/>
            <a:chExt cx="3657600" cy="282580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E63111E-92A9-4BC3-A792-ABC4D0348749}"/>
                </a:ext>
              </a:extLst>
            </p:cNvPr>
            <p:cNvSpPr txBox="1"/>
            <p:nvPr/>
          </p:nvSpPr>
          <p:spPr>
            <a:xfrm>
              <a:off x="5666325" y="3868121"/>
              <a:ext cx="3657600" cy="1281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dirty="0">
                  <a:solidFill>
                    <a:srgbClr val="858591"/>
                  </a:solidFill>
                  <a:latin typeface="Calibri"/>
                </a:rPr>
                <a:t>produse în portofoliu</a:t>
              </a:r>
              <a:endParaRPr lang="uk-UA" dirty="0">
                <a:solidFill>
                  <a:srgbClr val="858591"/>
                </a:solidFill>
                <a:latin typeface="Calibri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26984A9-15A5-43AF-9439-8F76CFC24B38}"/>
                </a:ext>
              </a:extLst>
            </p:cNvPr>
            <p:cNvSpPr txBox="1"/>
            <p:nvPr/>
          </p:nvSpPr>
          <p:spPr>
            <a:xfrm>
              <a:off x="5867401" y="2324102"/>
              <a:ext cx="2950345" cy="1403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4000" b="1" dirty="0">
                  <a:solidFill>
                    <a:srgbClr val="C00000"/>
                  </a:solidFill>
                  <a:latin typeface="Calibri"/>
                </a:rPr>
                <a:t>150</a:t>
              </a:r>
              <a:endParaRPr lang="uk-UA" sz="4000" b="1" dirty="0">
                <a:solidFill>
                  <a:srgbClr val="C00000"/>
                </a:solidFill>
                <a:latin typeface="Calibri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8CCC7E3-0626-4F85-9AD8-9FFECD6725F7}"/>
                </a:ext>
              </a:extLst>
            </p:cNvPr>
            <p:cNvCxnSpPr/>
            <p:nvPr/>
          </p:nvCxnSpPr>
          <p:spPr>
            <a:xfrm>
              <a:off x="6428328" y="3797330"/>
              <a:ext cx="2133599" cy="0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771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04" y="847104"/>
            <a:ext cx="8249990" cy="379974"/>
          </a:xfrm>
        </p:spPr>
        <p:txBody>
          <a:bodyPr>
            <a:normAutofit fontScale="90000"/>
          </a:bodyPr>
          <a:lstStyle/>
          <a:p>
            <a:r>
              <a:rPr lang="it-IT" sz="3300" dirty="0">
                <a:latin typeface="Antibiotice Regular" panose="02000000000000000000" pitchFamily="2" charset="0"/>
              </a:rPr>
              <a:t>Investițiile - garanția viitorului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7B49B6-C259-487A-9DDE-B8D002008C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45526" y="6341503"/>
            <a:ext cx="476116" cy="379974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19</a:t>
            </a:fld>
            <a:endParaRPr lang="uk-UA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6F696FF-310C-42B2-B6FA-DC4DE3EFAEA5}"/>
              </a:ext>
            </a:extLst>
          </p:cNvPr>
          <p:cNvGraphicFramePr>
            <a:graphicFrameLocks noGrp="1"/>
          </p:cNvGraphicFramePr>
          <p:nvPr/>
        </p:nvGraphicFramePr>
        <p:xfrm>
          <a:off x="1779046" y="4540252"/>
          <a:ext cx="5585907" cy="2181225"/>
        </p:xfrm>
        <a:graphic>
          <a:graphicData uri="http://schemas.openxmlformats.org/drawingml/2006/table">
            <a:tbl>
              <a:tblPr/>
              <a:tblGrid>
                <a:gridCol w="3073469">
                  <a:extLst>
                    <a:ext uri="{9D8B030D-6E8A-4147-A177-3AD203B41FA5}">
                      <a16:colId xmlns:a16="http://schemas.microsoft.com/office/drawing/2014/main" val="1013227067"/>
                    </a:ext>
                  </a:extLst>
                </a:gridCol>
                <a:gridCol w="1256219">
                  <a:extLst>
                    <a:ext uri="{9D8B030D-6E8A-4147-A177-3AD203B41FA5}">
                      <a16:colId xmlns:a16="http://schemas.microsoft.com/office/drawing/2014/main" val="3832638249"/>
                    </a:ext>
                  </a:extLst>
                </a:gridCol>
                <a:gridCol w="1256219">
                  <a:extLst>
                    <a:ext uri="{9D8B030D-6E8A-4147-A177-3AD203B41FA5}">
                      <a16:colId xmlns:a16="http://schemas.microsoft.com/office/drawing/2014/main" val="1820817627"/>
                    </a:ext>
                  </a:extLst>
                </a:gridCol>
              </a:tblGrid>
              <a:tr h="276300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Indicatori  (mil. lei)</a:t>
                      </a:r>
                    </a:p>
                  </a:txBody>
                  <a:tcPr marL="9527" marR="9527" marT="9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0F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2020</a:t>
                      </a:r>
                    </a:p>
                  </a:txBody>
                  <a:tcPr marL="9527" marR="9527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0F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b="1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2025</a:t>
                      </a:r>
                    </a:p>
                  </a:txBody>
                  <a:tcPr marL="9527" marR="9527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0F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9045"/>
                  </a:ext>
                </a:extLst>
              </a:tr>
              <a:tr h="276300">
                <a:tc>
                  <a:txBody>
                    <a:bodyPr/>
                    <a:lstStyle/>
                    <a:p>
                      <a:pPr algn="l" fontAlgn="b"/>
                      <a:r>
                        <a:rPr lang="ro-RO" sz="12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Cifra de afaceri</a:t>
                      </a:r>
                    </a:p>
                  </a:txBody>
                  <a:tcPr marL="9527" marR="9527" marT="95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377</a:t>
                      </a:r>
                      <a:r>
                        <a:rPr lang="ro-RO" sz="12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,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7</a:t>
                      </a:r>
                      <a:endParaRPr lang="ro-RO" sz="12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7" marR="9527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2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710</a:t>
                      </a:r>
                    </a:p>
                  </a:txBody>
                  <a:tcPr marL="9527" marR="9527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270659"/>
                  </a:ext>
                </a:extLst>
              </a:tr>
              <a:tr h="270465">
                <a:tc>
                  <a:txBody>
                    <a:bodyPr/>
                    <a:lstStyle/>
                    <a:p>
                      <a:pPr algn="l" fontAlgn="b"/>
                      <a:r>
                        <a:rPr lang="ro-RO" sz="12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- vanzari export</a:t>
                      </a:r>
                    </a:p>
                  </a:txBody>
                  <a:tcPr marL="9527" marR="9527" marT="95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158</a:t>
                      </a:r>
                    </a:p>
                  </a:txBody>
                  <a:tcPr marL="9527" marR="9527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332</a:t>
                      </a:r>
                    </a:p>
                  </a:txBody>
                  <a:tcPr marL="9527" marR="9527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617391"/>
                  </a:ext>
                </a:extLst>
              </a:tr>
              <a:tr h="270465">
                <a:tc>
                  <a:txBody>
                    <a:bodyPr/>
                    <a:lstStyle/>
                    <a:p>
                      <a:pPr algn="l" fontAlgn="b"/>
                      <a:r>
                        <a:rPr lang="ro-RO" sz="12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% export in Cifra de afaceri</a:t>
                      </a:r>
                    </a:p>
                  </a:txBody>
                  <a:tcPr marL="9527" marR="9527" marT="95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42</a:t>
                      </a:r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%</a:t>
                      </a:r>
                    </a:p>
                  </a:txBody>
                  <a:tcPr marL="9527" marR="9527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45%</a:t>
                      </a:r>
                    </a:p>
                  </a:txBody>
                  <a:tcPr marL="9527" marR="9527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70685"/>
                  </a:ext>
                </a:extLst>
              </a:tr>
              <a:tr h="270465">
                <a:tc>
                  <a:txBody>
                    <a:bodyPr/>
                    <a:lstStyle/>
                    <a:p>
                      <a:pPr algn="l" fontAlgn="b"/>
                      <a:r>
                        <a:rPr lang="ro-RO" sz="12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Profit brut</a:t>
                      </a:r>
                    </a:p>
                  </a:txBody>
                  <a:tcPr marL="9527" marR="9527" marT="95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2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24,5</a:t>
                      </a:r>
                    </a:p>
                  </a:txBody>
                  <a:tcPr marL="9527" marR="9527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2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70</a:t>
                      </a:r>
                    </a:p>
                  </a:txBody>
                  <a:tcPr marL="9527" marR="9527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027749"/>
                  </a:ext>
                </a:extLst>
              </a:tr>
              <a:tr h="270465">
                <a:tc>
                  <a:txBody>
                    <a:bodyPr/>
                    <a:lstStyle/>
                    <a:p>
                      <a:pPr algn="l" fontAlgn="b"/>
                      <a:r>
                        <a:rPr lang="ro-RO" sz="12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Taxa claw back</a:t>
                      </a:r>
                    </a:p>
                  </a:txBody>
                  <a:tcPr marL="9527" marR="9527" marT="95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2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32,4</a:t>
                      </a:r>
                    </a:p>
                  </a:txBody>
                  <a:tcPr marL="9527" marR="9527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2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54,3</a:t>
                      </a:r>
                    </a:p>
                  </a:txBody>
                  <a:tcPr marL="9527" marR="9527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747560"/>
                  </a:ext>
                </a:extLst>
              </a:tr>
              <a:tr h="270465">
                <a:tc>
                  <a:txBody>
                    <a:bodyPr/>
                    <a:lstStyle/>
                    <a:p>
                      <a:pPr algn="l" fontAlgn="b"/>
                      <a:r>
                        <a:rPr lang="ro-RO" sz="12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Profit brut+claw back</a:t>
                      </a:r>
                    </a:p>
                  </a:txBody>
                  <a:tcPr marL="9527" marR="9527" marT="95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2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56,9</a:t>
                      </a:r>
                    </a:p>
                  </a:txBody>
                  <a:tcPr marL="9527" marR="9527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2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124,3</a:t>
                      </a:r>
                    </a:p>
                  </a:txBody>
                  <a:tcPr marL="9527" marR="9527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92612"/>
                  </a:ext>
                </a:extLst>
              </a:tr>
              <a:tr h="276300">
                <a:tc>
                  <a:txBody>
                    <a:bodyPr/>
                    <a:lstStyle/>
                    <a:p>
                      <a:pPr algn="l" fontAlgn="b"/>
                      <a:r>
                        <a:rPr lang="ro-RO" sz="12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Nr mediu personal</a:t>
                      </a:r>
                    </a:p>
                  </a:txBody>
                  <a:tcPr marL="9527" marR="9527" marT="95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1,415</a:t>
                      </a:r>
                    </a:p>
                  </a:txBody>
                  <a:tcPr marL="9527" marR="9527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1,300</a:t>
                      </a:r>
                    </a:p>
                  </a:txBody>
                  <a:tcPr marL="9527" marR="9527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08647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718F31-61CC-4D5C-BDFB-B33E7DF4A12E}"/>
              </a:ext>
            </a:extLst>
          </p:cNvPr>
          <p:cNvGraphicFramePr>
            <a:graphicFrameLocks noGrp="1"/>
          </p:cNvGraphicFramePr>
          <p:nvPr/>
        </p:nvGraphicFramePr>
        <p:xfrm>
          <a:off x="265448" y="1269120"/>
          <a:ext cx="8640762" cy="3113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2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948">
                <a:tc>
                  <a:txBody>
                    <a:bodyPr/>
                    <a:lstStyle/>
                    <a:p>
                      <a:r>
                        <a:rPr lang="ro-RO" sz="1400" b="1" dirty="0">
                          <a:solidFill>
                            <a:srgbClr val="1C242A"/>
                          </a:solidFill>
                          <a:latin typeface="Trebuchet MS" pitchFamily="34" charset="0"/>
                        </a:rPr>
                        <a:t>R</a:t>
                      </a:r>
                      <a:r>
                        <a:rPr lang="vi-VN" sz="1400" b="1" dirty="0">
                          <a:solidFill>
                            <a:srgbClr val="1C242A"/>
                          </a:solidFill>
                        </a:rPr>
                        <a:t>ealizarea unei noi capacități de producție pentru unguente și supozitoare    </a:t>
                      </a:r>
                      <a:endParaRPr lang="ro-RO" sz="1400" b="1" dirty="0">
                        <a:solidFill>
                          <a:srgbClr val="1C242A"/>
                        </a:solidFill>
                        <a:latin typeface="Trebuchet MS" pitchFamily="34" charset="0"/>
                      </a:endParaRP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400" b="1" dirty="0">
                          <a:solidFill>
                            <a:srgbClr val="1C242A"/>
                          </a:solidFill>
                          <a:latin typeface="Trebuchet MS" pitchFamily="34" charset="0"/>
                        </a:rPr>
                        <a:t>20 mil euro</a:t>
                      </a: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933">
                <a:tc>
                  <a:txBody>
                    <a:bodyPr/>
                    <a:lstStyle/>
                    <a:p>
                      <a:r>
                        <a:rPr lang="vi-VN" sz="1400" b="1" dirty="0"/>
                        <a:t>Realizarea unei noi capacități de producție pentru soluții sterile     </a:t>
                      </a:r>
                      <a:endParaRPr lang="ro-RO" sz="1400" b="1" dirty="0">
                        <a:latin typeface="Trebuchet MS" pitchFamily="34" charset="0"/>
                      </a:endParaRP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400" b="1" dirty="0">
                          <a:latin typeface="Trebuchet MS" pitchFamily="34" charset="0"/>
                        </a:rPr>
                        <a:t>60 mil euro</a:t>
                      </a: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931">
                <a:tc>
                  <a:txBody>
                    <a:bodyPr/>
                    <a:lstStyle/>
                    <a:p>
                      <a:r>
                        <a:rPr lang="vi-VN" sz="1400" b="1" dirty="0"/>
                        <a:t>Upgradarea, diversificarea gamei sortimentale și creșterea capacității fabricației substanței active Nistatină </a:t>
                      </a:r>
                      <a:endParaRPr lang="ro-RO" sz="1400" b="1" dirty="0">
                        <a:latin typeface="Trebuchet MS" pitchFamily="34" charset="0"/>
                      </a:endParaRP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10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vi-VN" sz="1400" b="1" dirty="0"/>
                        <a:t> mil</a:t>
                      </a:r>
                      <a:r>
                        <a:rPr lang="ro-RO" sz="1400" b="1" baseline="0" dirty="0">
                          <a:latin typeface="Trebuchet MS" pitchFamily="34" charset="0"/>
                        </a:rPr>
                        <a:t> </a:t>
                      </a:r>
                      <a:r>
                        <a:rPr lang="vi-VN" sz="1400" b="1" dirty="0"/>
                        <a:t>euro</a:t>
                      </a:r>
                      <a:endParaRPr lang="ro-RO" sz="1400" b="1" dirty="0">
                        <a:latin typeface="Trebuchet MS" pitchFamily="34" charset="0"/>
                      </a:endParaRPr>
                    </a:p>
                    <a:p>
                      <a:pPr algn="r"/>
                      <a:endParaRPr lang="ro-RO" sz="1400" b="1" dirty="0">
                        <a:latin typeface="Trebuchet MS" pitchFamily="34" charset="0"/>
                      </a:endParaRP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33">
                <a:tc>
                  <a:txBody>
                    <a:bodyPr/>
                    <a:lstStyle/>
                    <a:p>
                      <a:r>
                        <a:rPr lang="vi-VN" sz="1400" b="1" dirty="0"/>
                        <a:t>Investitii </a:t>
                      </a:r>
                      <a:r>
                        <a:rPr lang="ro-RO" sz="1400" b="1" dirty="0"/>
                        <a:t>î</a:t>
                      </a:r>
                      <a:r>
                        <a:rPr lang="vi-VN" sz="1400" b="1" dirty="0"/>
                        <a:t>n activitatea de cercetare     </a:t>
                      </a:r>
                      <a:endParaRPr lang="ro-RO" sz="1400" b="1" dirty="0">
                        <a:latin typeface="Trebuchet MS" pitchFamily="34" charset="0"/>
                      </a:endParaRP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400" b="1" dirty="0">
                          <a:latin typeface="Trebuchet MS" pitchFamily="34" charset="0"/>
                        </a:rPr>
                        <a:t>10 mil euro</a:t>
                      </a: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400" b="1" dirty="0"/>
                        <a:t>Upgradarea capacităților de fabricație existente    </a:t>
                      </a:r>
                      <a:endParaRPr lang="ro-RO" sz="1400" b="1" dirty="0">
                        <a:latin typeface="Trebuchet MS" pitchFamily="34" charset="0"/>
                      </a:endParaRP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dirty="0">
                          <a:latin typeface="Trebuchet MS" pitchFamily="34" charset="0"/>
                        </a:rPr>
                        <a:t>5 mil euro</a:t>
                      </a: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98">
                <a:tc>
                  <a:txBody>
                    <a:bodyPr/>
                    <a:lstStyle/>
                    <a:p>
                      <a:r>
                        <a:rPr lang="vi-VN" sz="1400" b="1" dirty="0"/>
                        <a:t>Investiții în Controlul Calității Produselor</a:t>
                      </a:r>
                      <a:endParaRPr lang="ro-RO" sz="1400" b="1" dirty="0">
                        <a:latin typeface="Trebuchet MS" pitchFamily="34" charset="0"/>
                      </a:endParaRP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400" b="1" dirty="0">
                          <a:latin typeface="Trebuchet MS" pitchFamily="34" charset="0"/>
                        </a:rPr>
                        <a:t>5 mil euro</a:t>
                      </a: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8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400" b="1" dirty="0"/>
                        <a:t>Investiții în Infrastructura IT </a:t>
                      </a:r>
                      <a:endParaRPr lang="ro-RO" sz="1400" b="1" dirty="0">
                        <a:latin typeface="Trebuchet MS" pitchFamily="34" charset="0"/>
                      </a:endParaRP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400" b="1" dirty="0">
                          <a:latin typeface="Trebuchet MS" pitchFamily="34" charset="0"/>
                        </a:rPr>
                        <a:t>5 mil euro</a:t>
                      </a: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98">
                <a:tc>
                  <a:txBody>
                    <a:bodyPr/>
                    <a:lstStyle/>
                    <a:p>
                      <a:r>
                        <a:rPr lang="ro-RO" sz="1400" b="1" dirty="0">
                          <a:latin typeface="+mn-lt"/>
                        </a:rPr>
                        <a:t>Protecţia mediului</a:t>
                      </a:r>
                      <a:r>
                        <a:rPr lang="en-US" sz="1400" b="1" dirty="0">
                          <a:latin typeface="+mn-lt"/>
                        </a:rPr>
                        <a:t>,</a:t>
                      </a:r>
                      <a:r>
                        <a:rPr lang="en-US" sz="1400" b="1" baseline="0" dirty="0"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latin typeface="+mn-lt"/>
                        </a:rPr>
                        <a:t>Securitate</a:t>
                      </a:r>
                      <a:r>
                        <a:rPr lang="en-US" sz="1400" b="1" baseline="0" dirty="0"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latin typeface="+mn-lt"/>
                        </a:rPr>
                        <a:t>si</a:t>
                      </a:r>
                      <a:r>
                        <a:rPr lang="en-US" sz="1400" b="1" baseline="0" dirty="0"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latin typeface="+mn-lt"/>
                        </a:rPr>
                        <a:t>Sanatate</a:t>
                      </a:r>
                      <a:r>
                        <a:rPr lang="en-US" sz="1400" b="1" baseline="0" dirty="0">
                          <a:latin typeface="+mn-lt"/>
                        </a:rPr>
                        <a:t> in </a:t>
                      </a:r>
                      <a:r>
                        <a:rPr lang="en-US" sz="1400" b="1" baseline="0" dirty="0" err="1">
                          <a:latin typeface="+mn-lt"/>
                        </a:rPr>
                        <a:t>munca</a:t>
                      </a:r>
                      <a:endParaRPr lang="ro-RO" sz="1400" b="1" dirty="0">
                        <a:latin typeface="+mn-lt"/>
                      </a:endParaRP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rebuchet MS" pitchFamily="34" charset="0"/>
                        </a:rPr>
                        <a:t>2</a:t>
                      </a:r>
                      <a:r>
                        <a:rPr lang="ro-RO" sz="1400" b="1" dirty="0">
                          <a:latin typeface="Trebuchet MS" pitchFamily="34" charset="0"/>
                        </a:rPr>
                        <a:t> mil</a:t>
                      </a:r>
                      <a:r>
                        <a:rPr lang="en-US" sz="1400" b="1" dirty="0">
                          <a:latin typeface="Trebuchet MS" pitchFamily="34" charset="0"/>
                        </a:rPr>
                        <a:t> </a:t>
                      </a:r>
                      <a:r>
                        <a:rPr lang="ro-RO" sz="1400" b="1" dirty="0">
                          <a:latin typeface="Trebuchet MS" pitchFamily="34" charset="0"/>
                        </a:rPr>
                        <a:t>euro</a:t>
                      </a: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69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36712"/>
            <a:ext cx="5756384" cy="379974"/>
          </a:xfrm>
        </p:spPr>
        <p:txBody>
          <a:bodyPr>
            <a:normAutofit fontScale="90000"/>
          </a:bodyPr>
          <a:lstStyle/>
          <a:p>
            <a:r>
              <a:rPr lang="ro-RO" sz="3300" dirty="0">
                <a:latin typeface="Antibiotice Regular" panose="02000000000000000000" pitchFamily="2" charset="0"/>
              </a:rPr>
              <a:t>Delimitare legală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32B8985-31CB-4B4F-BD6D-1BF1A5BC1B54}"/>
              </a:ext>
            </a:extLst>
          </p:cNvPr>
          <p:cNvSpPr txBox="1">
            <a:spLocks/>
          </p:cNvSpPr>
          <p:nvPr/>
        </p:nvSpPr>
        <p:spPr>
          <a:xfrm>
            <a:off x="395534" y="1196751"/>
            <a:ext cx="8339427" cy="51595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err="1">
                <a:latin typeface="Antibiotice Regular" panose="02000000000000000000" pitchFamily="2" charset="0"/>
              </a:rPr>
              <a:t>Această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prezentare</a:t>
            </a:r>
            <a:r>
              <a:rPr lang="en-US" sz="1400" dirty="0">
                <a:latin typeface="Antibiotice Regular" panose="02000000000000000000" pitchFamily="2" charset="0"/>
              </a:rPr>
              <a:t> nu </a:t>
            </a:r>
            <a:r>
              <a:rPr lang="en-US" sz="1400" dirty="0" err="1">
                <a:latin typeface="Antibiotice Regular" panose="02000000000000000000" pitchFamily="2" charset="0"/>
              </a:rPr>
              <a:t>constituie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și</a:t>
            </a:r>
            <a:r>
              <a:rPr lang="en-US" sz="1400" dirty="0">
                <a:latin typeface="Antibiotice Regular" panose="02000000000000000000" pitchFamily="2" charset="0"/>
              </a:rPr>
              <a:t> nu </a:t>
            </a:r>
            <a:r>
              <a:rPr lang="en-US" sz="1400" dirty="0" err="1">
                <a:latin typeface="Antibiotice Regular" panose="02000000000000000000" pitchFamily="2" charset="0"/>
              </a:rPr>
              <a:t>ar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trebui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să</a:t>
            </a:r>
            <a:r>
              <a:rPr lang="en-US" sz="1400" dirty="0">
                <a:latin typeface="Antibiotice Regular" panose="02000000000000000000" pitchFamily="2" charset="0"/>
              </a:rPr>
              <a:t> fie </a:t>
            </a:r>
            <a:r>
              <a:rPr lang="en-US" sz="1400" dirty="0" err="1">
                <a:latin typeface="Antibiotice Regular" panose="02000000000000000000" pitchFamily="2" charset="0"/>
              </a:rPr>
              <a:t>interpretată</a:t>
            </a:r>
            <a:r>
              <a:rPr lang="en-US" sz="1400" dirty="0">
                <a:latin typeface="Antibiotice Regular" panose="02000000000000000000" pitchFamily="2" charset="0"/>
              </a:rPr>
              <a:t> ca </a:t>
            </a:r>
            <a:r>
              <a:rPr lang="en-US" sz="1400" dirty="0" err="1">
                <a:latin typeface="Antibiotice Regular" panose="02000000000000000000" pitchFamily="2" charset="0"/>
              </a:rPr>
              <a:t>reprezentând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sau</a:t>
            </a:r>
            <a:r>
              <a:rPr lang="en-US" sz="1400" dirty="0">
                <a:latin typeface="Antibiotice Regular" panose="02000000000000000000" pitchFamily="2" charset="0"/>
              </a:rPr>
              <a:t> ca </a:t>
            </a:r>
            <a:r>
              <a:rPr lang="en-US" sz="1400" dirty="0" err="1">
                <a:latin typeface="Antibiotice Regular" panose="02000000000000000000" pitchFamily="2" charset="0"/>
              </a:rPr>
              <a:t>făcând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parte</a:t>
            </a:r>
            <a:r>
              <a:rPr lang="en-US" sz="1400" dirty="0">
                <a:latin typeface="Antibiotice Regular" panose="02000000000000000000" pitchFamily="2" charset="0"/>
              </a:rPr>
              <a:t> din </a:t>
            </a:r>
            <a:r>
              <a:rPr lang="en-US" sz="1400" dirty="0" err="1">
                <a:latin typeface="Antibiotice Regular" panose="02000000000000000000" pitchFamily="2" charset="0"/>
              </a:rPr>
              <a:t>nici</a:t>
            </a:r>
            <a:r>
              <a:rPr lang="ro-RO" sz="1400" dirty="0">
                <a:latin typeface="Antibiotice Regular" panose="02000000000000000000" pitchFamily="2" charset="0"/>
              </a:rPr>
              <a:t> </a:t>
            </a:r>
            <a:r>
              <a:rPr lang="en-US" sz="1400" dirty="0">
                <a:latin typeface="Antibiotice Regular" panose="02000000000000000000" pitchFamily="2" charset="0"/>
              </a:rPr>
              <a:t>o </a:t>
            </a:r>
            <a:r>
              <a:rPr lang="en-US" sz="1400" dirty="0" err="1">
                <a:latin typeface="Antibiotice Regular" panose="02000000000000000000" pitchFamily="2" charset="0"/>
              </a:rPr>
              <a:t>ofertă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actuală</a:t>
            </a:r>
            <a:r>
              <a:rPr lang="en-US" sz="1400" dirty="0">
                <a:latin typeface="Antibiotice Regular" panose="02000000000000000000" pitchFamily="2" charset="0"/>
              </a:rPr>
              <a:t> de </a:t>
            </a:r>
            <a:r>
              <a:rPr lang="en-US" sz="1400" dirty="0" err="1">
                <a:latin typeface="Antibiotice Regular" panose="02000000000000000000" pitchFamily="2" charset="0"/>
              </a:rPr>
              <a:t>vânzare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sau</a:t>
            </a:r>
            <a:r>
              <a:rPr lang="en-US" sz="1400" dirty="0">
                <a:latin typeface="Antibiotice Regular" panose="02000000000000000000" pitchFamily="2" charset="0"/>
              </a:rPr>
              <a:t> de </a:t>
            </a:r>
            <a:r>
              <a:rPr lang="en-US" sz="1400" dirty="0" err="1">
                <a:latin typeface="Antibiotice Regular" panose="02000000000000000000" pitchFamily="2" charset="0"/>
              </a:rPr>
              <a:t>emisiune</a:t>
            </a:r>
            <a:r>
              <a:rPr lang="en-US" sz="1400" dirty="0">
                <a:latin typeface="Antibiotice Regular" panose="02000000000000000000" pitchFamily="2" charset="0"/>
              </a:rPr>
              <a:t> de </a:t>
            </a:r>
            <a:r>
              <a:rPr lang="en-US" sz="1400" dirty="0" err="1">
                <a:latin typeface="Antibiotice Regular" panose="02000000000000000000" pitchFamily="2" charset="0"/>
              </a:rPr>
              <a:t>acțiuni</a:t>
            </a:r>
            <a:r>
              <a:rPr lang="en-US" sz="1400" dirty="0">
                <a:latin typeface="Antibiotice Regular" panose="02000000000000000000" pitchFamily="2" charset="0"/>
              </a:rPr>
              <a:t>, </a:t>
            </a:r>
            <a:r>
              <a:rPr lang="en-US" sz="1400" dirty="0" err="1">
                <a:latin typeface="Antibiotice Regular" panose="02000000000000000000" pitchFamily="2" charset="0"/>
              </a:rPr>
              <a:t>sau</a:t>
            </a:r>
            <a:r>
              <a:rPr lang="en-US" sz="1400" dirty="0">
                <a:latin typeface="Antibiotice Regular" panose="02000000000000000000" pitchFamily="2" charset="0"/>
              </a:rPr>
              <a:t> ca o </a:t>
            </a:r>
            <a:r>
              <a:rPr lang="en-US" sz="1400" dirty="0" err="1">
                <a:latin typeface="Antibiotice Regular" panose="02000000000000000000" pitchFamily="2" charset="0"/>
              </a:rPr>
              <a:t>solicitare</a:t>
            </a:r>
            <a:r>
              <a:rPr lang="en-US" sz="1400" dirty="0">
                <a:latin typeface="Antibiotice Regular" panose="02000000000000000000" pitchFamily="2" charset="0"/>
              </a:rPr>
              <a:t> de </a:t>
            </a:r>
            <a:r>
              <a:rPr lang="en-US" sz="1400" dirty="0" err="1">
                <a:latin typeface="Antibiotice Regular" panose="02000000000000000000" pitchFamily="2" charset="0"/>
              </a:rPr>
              <a:t>cumpărare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sau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subscriere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pentru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vreo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acțiune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emisă</a:t>
            </a:r>
            <a:r>
              <a:rPr lang="en-US" sz="1400" dirty="0">
                <a:latin typeface="Antibiotice Regular" panose="02000000000000000000" pitchFamily="2" charset="0"/>
              </a:rPr>
              <a:t> de </a:t>
            </a:r>
            <a:r>
              <a:rPr lang="en-US" sz="1400" dirty="0" err="1">
                <a:latin typeface="Antibiotice Regular" panose="02000000000000000000" pitchFamily="2" charset="0"/>
              </a:rPr>
              <a:t>către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Antibiotice</a:t>
            </a:r>
            <a:r>
              <a:rPr lang="en-US" sz="1400" dirty="0">
                <a:latin typeface="Antibiotice Regular" panose="02000000000000000000" pitchFamily="2" charset="0"/>
              </a:rPr>
              <a:t> S.A.  </a:t>
            </a:r>
          </a:p>
          <a:p>
            <a:pPr marL="0" indent="0">
              <a:buNone/>
            </a:pPr>
            <a:r>
              <a:rPr lang="en-US" sz="1400" dirty="0" err="1">
                <a:latin typeface="Antibiotice Regular" panose="02000000000000000000" pitchFamily="2" charset="0"/>
              </a:rPr>
              <a:t>Nici</a:t>
            </a:r>
            <a:r>
              <a:rPr lang="ro-RO" sz="1400" dirty="0">
                <a:latin typeface="Antibiotice Regular" panose="02000000000000000000" pitchFamily="2" charset="0"/>
              </a:rPr>
              <a:t> </a:t>
            </a:r>
            <a:r>
              <a:rPr lang="en-US" sz="1400" dirty="0">
                <a:latin typeface="Antibiotice Regular" panose="02000000000000000000" pitchFamily="2" charset="0"/>
              </a:rPr>
              <a:t>o </a:t>
            </a:r>
            <a:r>
              <a:rPr lang="en-US" sz="1400" dirty="0" err="1">
                <a:latin typeface="Antibiotice Regular" panose="02000000000000000000" pitchFamily="2" charset="0"/>
              </a:rPr>
              <a:t>parte</a:t>
            </a:r>
            <a:r>
              <a:rPr lang="en-US" sz="1400" dirty="0">
                <a:latin typeface="Antibiotice Regular" panose="02000000000000000000" pitchFamily="2" charset="0"/>
              </a:rPr>
              <a:t> a </a:t>
            </a:r>
            <a:r>
              <a:rPr lang="en-US" sz="1400" dirty="0" err="1">
                <a:latin typeface="Antibiotice Regular" panose="02000000000000000000" pitchFamily="2" charset="0"/>
              </a:rPr>
              <a:t>acestei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prezentări</a:t>
            </a:r>
            <a:r>
              <a:rPr lang="en-US" sz="1400" dirty="0">
                <a:latin typeface="Antibiotice Regular" panose="02000000000000000000" pitchFamily="2" charset="0"/>
              </a:rPr>
              <a:t> nu </a:t>
            </a:r>
            <a:r>
              <a:rPr lang="en-US" sz="1400" dirty="0" err="1">
                <a:latin typeface="Antibiotice Regular" panose="02000000000000000000" pitchFamily="2" charset="0"/>
              </a:rPr>
              <a:t>poate</a:t>
            </a:r>
            <a:r>
              <a:rPr lang="en-US" sz="1400" dirty="0">
                <a:latin typeface="Antibiotice Regular" panose="02000000000000000000" pitchFamily="2" charset="0"/>
              </a:rPr>
              <a:t> fi </a:t>
            </a:r>
            <a:r>
              <a:rPr lang="en-US" sz="1400" dirty="0" err="1">
                <a:latin typeface="Antibiotice Regular" panose="02000000000000000000" pitchFamily="2" charset="0"/>
              </a:rPr>
              <a:t>invocată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în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conexiune</a:t>
            </a:r>
            <a:r>
              <a:rPr lang="en-US" sz="1400" dirty="0">
                <a:latin typeface="Antibiotice Regular" panose="02000000000000000000" pitchFamily="2" charset="0"/>
              </a:rPr>
              <a:t> cu </a:t>
            </a:r>
            <a:r>
              <a:rPr lang="en-US" sz="1400" dirty="0" err="1">
                <a:latin typeface="Antibiotice Regular" panose="02000000000000000000" pitchFamily="2" charset="0"/>
              </a:rPr>
              <a:t>orice</a:t>
            </a:r>
            <a:r>
              <a:rPr lang="en-US" sz="1400" dirty="0">
                <a:latin typeface="Antibiotice Regular" panose="02000000000000000000" pitchFamily="2" charset="0"/>
              </a:rPr>
              <a:t> contract </a:t>
            </a:r>
            <a:r>
              <a:rPr lang="en-US" sz="1400" dirty="0" err="1">
                <a:latin typeface="Antibiotice Regular" panose="02000000000000000000" pitchFamily="2" charset="0"/>
              </a:rPr>
              <a:t>sau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decizie</a:t>
            </a:r>
            <a:r>
              <a:rPr lang="en-US" sz="1400" dirty="0">
                <a:latin typeface="Antibiotice Regular" panose="02000000000000000000" pitchFamily="2" charset="0"/>
              </a:rPr>
              <a:t> de </a:t>
            </a:r>
            <a:r>
              <a:rPr lang="en-US" sz="1400" dirty="0" err="1">
                <a:latin typeface="Antibiotice Regular" panose="02000000000000000000" pitchFamily="2" charset="0"/>
              </a:rPr>
              <a:t>investiție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și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nici</a:t>
            </a:r>
            <a:r>
              <a:rPr lang="en-US" sz="1400" dirty="0">
                <a:latin typeface="Antibiotice Regular" panose="02000000000000000000" pitchFamily="2" charset="0"/>
              </a:rPr>
              <a:t> nu </a:t>
            </a:r>
            <a:r>
              <a:rPr lang="en-US" sz="1400" dirty="0" err="1">
                <a:latin typeface="Antibiotice Regular" panose="02000000000000000000" pitchFamily="2" charset="0"/>
              </a:rPr>
              <a:t>constituie</a:t>
            </a:r>
            <a:r>
              <a:rPr lang="en-US" sz="1400" dirty="0">
                <a:latin typeface="Antibiotice Regular" panose="02000000000000000000" pitchFamily="2" charset="0"/>
              </a:rPr>
              <a:t> o </a:t>
            </a:r>
            <a:r>
              <a:rPr lang="en-US" sz="1400" dirty="0" err="1">
                <a:latin typeface="Antibiotice Regular" panose="02000000000000000000" pitchFamily="2" charset="0"/>
              </a:rPr>
              <a:t>recomandare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privind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valorile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mobiliare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emise</a:t>
            </a:r>
            <a:r>
              <a:rPr lang="en-US" sz="1400" dirty="0">
                <a:latin typeface="Antibiotice Regular" panose="02000000000000000000" pitchFamily="2" charset="0"/>
              </a:rPr>
              <a:t> de </a:t>
            </a:r>
            <a:r>
              <a:rPr lang="en-US" sz="1400" dirty="0" err="1">
                <a:latin typeface="Antibiotice Regular" panose="02000000000000000000" pitchFamily="2" charset="0"/>
              </a:rPr>
              <a:t>către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Antibiotice</a:t>
            </a:r>
            <a:r>
              <a:rPr lang="en-US" sz="1400" dirty="0">
                <a:latin typeface="Antibiotice Regular" panose="02000000000000000000" pitchFamily="2" charset="0"/>
              </a:rPr>
              <a:t> S.A.</a:t>
            </a:r>
          </a:p>
          <a:p>
            <a:pPr marL="0" indent="0">
              <a:buNone/>
            </a:pPr>
            <a:r>
              <a:rPr lang="en-US" sz="1400" dirty="0" err="1">
                <a:latin typeface="Antibiotice Regular" panose="02000000000000000000" pitchFamily="2" charset="0"/>
              </a:rPr>
              <a:t>Aceste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declarații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reflectă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cunostințele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actuale</a:t>
            </a:r>
            <a:r>
              <a:rPr lang="en-US" sz="1400" dirty="0">
                <a:latin typeface="Antibiotice Regular" panose="02000000000000000000" pitchFamily="2" charset="0"/>
              </a:rPr>
              <a:t> ale </a:t>
            </a:r>
            <a:r>
              <a:rPr lang="en-US" sz="1400" dirty="0" err="1">
                <a:latin typeface="Antibiotice Regular" panose="02000000000000000000" pitchFamily="2" charset="0"/>
              </a:rPr>
              <a:t>societății</a:t>
            </a:r>
            <a:r>
              <a:rPr lang="en-US" sz="1400" dirty="0">
                <a:latin typeface="Antibiotice Regular" panose="02000000000000000000" pitchFamily="2" charset="0"/>
              </a:rPr>
              <a:t> precum </a:t>
            </a:r>
            <a:r>
              <a:rPr lang="en-US" sz="1400" dirty="0" err="1">
                <a:latin typeface="Antibiotice Regular" panose="02000000000000000000" pitchFamily="2" charset="0"/>
              </a:rPr>
              <a:t>și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previziunile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despre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evenimente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viitoare</a:t>
            </a:r>
            <a:r>
              <a:rPr lang="en-US" sz="1400" dirty="0">
                <a:latin typeface="Antibiotice Regular" panose="02000000000000000000" pitchFamily="2" charset="0"/>
              </a:rPr>
              <a:t>, </a:t>
            </a:r>
            <a:r>
              <a:rPr lang="en-US" sz="1400" dirty="0" err="1">
                <a:latin typeface="Antibiotice Regular" panose="02000000000000000000" pitchFamily="2" charset="0"/>
              </a:rPr>
              <a:t>având</a:t>
            </a:r>
            <a:r>
              <a:rPr lang="en-US" sz="1400" dirty="0">
                <a:latin typeface="Antibiotice Regular" panose="02000000000000000000" pitchFamily="2" charset="0"/>
              </a:rPr>
              <a:t> un </a:t>
            </a:r>
            <a:r>
              <a:rPr lang="en-US" sz="1400" dirty="0" err="1">
                <a:latin typeface="Antibiotice Regular" panose="02000000000000000000" pitchFamily="2" charset="0"/>
              </a:rPr>
              <a:t>caracter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anticipativ</a:t>
            </a:r>
            <a:r>
              <a:rPr lang="en-US" sz="1400" dirty="0">
                <a:latin typeface="Antibiotice Regular" panose="02000000000000000000" pitchFamily="2" charset="0"/>
              </a:rPr>
              <a:t>. </a:t>
            </a:r>
            <a:r>
              <a:rPr lang="en-US" sz="1400" dirty="0" err="1">
                <a:latin typeface="Antibiotice Regular" panose="02000000000000000000" pitchFamily="2" charset="0"/>
              </a:rPr>
              <a:t>Prin</a:t>
            </a:r>
            <a:r>
              <a:rPr lang="en-US" sz="1400" dirty="0">
                <a:latin typeface="Antibiotice Regular" panose="02000000000000000000" pitchFamily="2" charset="0"/>
              </a:rPr>
              <a:t> natura lor, </a:t>
            </a:r>
            <a:r>
              <a:rPr lang="en-US" sz="1400" dirty="0" err="1">
                <a:latin typeface="Antibiotice Regular" panose="02000000000000000000" pitchFamily="2" charset="0"/>
              </a:rPr>
              <a:t>declarațiile</a:t>
            </a:r>
            <a:r>
              <a:rPr lang="en-US" sz="1400" dirty="0">
                <a:latin typeface="Antibiotice Regular" panose="02000000000000000000" pitchFamily="2" charset="0"/>
              </a:rPr>
              <a:t> anticipative sunt </a:t>
            </a:r>
            <a:r>
              <a:rPr lang="en-US" sz="1400" dirty="0" err="1">
                <a:latin typeface="Antibiotice Regular" panose="02000000000000000000" pitchFamily="2" charset="0"/>
              </a:rPr>
              <a:t>supuse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unui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număr</a:t>
            </a:r>
            <a:r>
              <a:rPr lang="en-US" sz="1400" dirty="0">
                <a:latin typeface="Antibiotice Regular" panose="02000000000000000000" pitchFamily="2" charset="0"/>
              </a:rPr>
              <a:t> de </a:t>
            </a:r>
            <a:r>
              <a:rPr lang="en-US" sz="1400" dirty="0" err="1">
                <a:latin typeface="Antibiotice Regular" panose="02000000000000000000" pitchFamily="2" charset="0"/>
              </a:rPr>
              <a:t>riscuri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și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incertitudini</a:t>
            </a:r>
            <a:r>
              <a:rPr lang="en-US" sz="1400" dirty="0">
                <a:latin typeface="Antibiotice Regular" panose="02000000000000000000" pitchFamily="2" charset="0"/>
              </a:rPr>
              <a:t>, </a:t>
            </a:r>
            <a:r>
              <a:rPr lang="en-US" sz="1400" dirty="0" err="1">
                <a:latin typeface="Antibiotice Regular" panose="02000000000000000000" pitchFamily="2" charset="0"/>
              </a:rPr>
              <a:t>dintre</a:t>
            </a:r>
            <a:r>
              <a:rPr lang="en-US" sz="1400" dirty="0">
                <a:latin typeface="Antibiotice Regular" panose="02000000000000000000" pitchFamily="2" charset="0"/>
              </a:rPr>
              <a:t> care </a:t>
            </a:r>
            <a:r>
              <a:rPr lang="en-US" sz="1400" dirty="0" err="1">
                <a:latin typeface="Antibiotice Regular" panose="02000000000000000000" pitchFamily="2" charset="0"/>
              </a:rPr>
              <a:t>multe</a:t>
            </a:r>
            <a:r>
              <a:rPr lang="en-US" sz="1400" dirty="0">
                <a:latin typeface="Antibiotice Regular" panose="02000000000000000000" pitchFamily="2" charset="0"/>
              </a:rPr>
              <a:t> sunt </a:t>
            </a:r>
            <a:r>
              <a:rPr lang="en-US" sz="1400" dirty="0" err="1">
                <a:latin typeface="Antibiotice Regular" panose="02000000000000000000" pitchFamily="2" charset="0"/>
              </a:rPr>
              <a:t>dincolo</a:t>
            </a:r>
            <a:r>
              <a:rPr lang="en-US" sz="1400" dirty="0">
                <a:latin typeface="Antibiotice Regular" panose="02000000000000000000" pitchFamily="2" charset="0"/>
              </a:rPr>
              <a:t> de </a:t>
            </a:r>
            <a:r>
              <a:rPr lang="en-US" sz="1400" dirty="0" err="1">
                <a:latin typeface="Antibiotice Regular" panose="02000000000000000000" pitchFamily="2" charset="0"/>
              </a:rPr>
              <a:t>controlul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Antibiotice</a:t>
            </a:r>
            <a:r>
              <a:rPr lang="en-US" sz="1400" dirty="0">
                <a:latin typeface="Antibiotice Regular" panose="02000000000000000000" pitchFamily="2" charset="0"/>
              </a:rPr>
              <a:t> S.A., care </a:t>
            </a:r>
            <a:r>
              <a:rPr lang="en-US" sz="1400" dirty="0" err="1">
                <a:latin typeface="Antibiotice Regular" panose="02000000000000000000" pitchFamily="2" charset="0"/>
              </a:rPr>
              <a:t>ar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putea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determina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rezultatele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și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performanțele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reale</a:t>
            </a:r>
            <a:r>
              <a:rPr lang="en-US" sz="1400" dirty="0">
                <a:latin typeface="Antibiotice Regular" panose="02000000000000000000" pitchFamily="2" charset="0"/>
              </a:rPr>
              <a:t> ale </a:t>
            </a:r>
            <a:r>
              <a:rPr lang="en-US" sz="1400" dirty="0" err="1">
                <a:latin typeface="Antibiotice Regular" panose="02000000000000000000" pitchFamily="2" charset="0"/>
              </a:rPr>
              <a:t>societății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comerciale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să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difere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semnificativ</a:t>
            </a:r>
            <a:r>
              <a:rPr lang="en-US" sz="1400" dirty="0">
                <a:latin typeface="Antibiotice Regular" panose="02000000000000000000" pitchFamily="2" charset="0"/>
              </a:rPr>
              <a:t> de </a:t>
            </a:r>
            <a:r>
              <a:rPr lang="en-US" sz="1400" dirty="0" err="1">
                <a:latin typeface="Antibiotice Regular" panose="02000000000000000000" pitchFamily="2" charset="0"/>
              </a:rPr>
              <a:t>rezultatele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și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performanțele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exprimate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sau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sugerate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prin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declarațiile</a:t>
            </a:r>
            <a:r>
              <a:rPr lang="en-US" sz="1400" dirty="0">
                <a:latin typeface="Antibiotice Regular" panose="02000000000000000000" pitchFamily="2" charset="0"/>
              </a:rPr>
              <a:t> anticipative. </a:t>
            </a:r>
          </a:p>
          <a:p>
            <a:pPr marL="0" indent="0">
              <a:buNone/>
            </a:pPr>
            <a:r>
              <a:rPr lang="en-US" sz="1400" dirty="0" err="1">
                <a:latin typeface="Antibiotice Regular" panose="02000000000000000000" pitchFamily="2" charset="0"/>
              </a:rPr>
              <a:t>Nici</a:t>
            </a:r>
            <a:r>
              <a:rPr lang="ro-RO" sz="1400" dirty="0">
                <a:latin typeface="Antibiotice Regular" panose="02000000000000000000" pitchFamily="2" charset="0"/>
              </a:rPr>
              <a:t> </a:t>
            </a:r>
            <a:r>
              <a:rPr lang="en-US" sz="1400" dirty="0">
                <a:latin typeface="Antibiotice Regular" panose="02000000000000000000" pitchFamily="2" charset="0"/>
              </a:rPr>
              <a:t>una </a:t>
            </a:r>
            <a:r>
              <a:rPr lang="en-US" sz="1400" dirty="0" err="1">
                <a:latin typeface="Antibiotice Regular" panose="02000000000000000000" pitchFamily="2" charset="0"/>
              </a:rPr>
              <a:t>dintre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previziunile</a:t>
            </a:r>
            <a:r>
              <a:rPr lang="en-US" sz="1400" dirty="0">
                <a:latin typeface="Antibiotice Regular" panose="02000000000000000000" pitchFamily="2" charset="0"/>
              </a:rPr>
              <a:t>, </a:t>
            </a:r>
            <a:r>
              <a:rPr lang="en-US" sz="1400" dirty="0" err="1">
                <a:latin typeface="Antibiotice Regular" panose="02000000000000000000" pitchFamily="2" charset="0"/>
              </a:rPr>
              <a:t>așteptările</a:t>
            </a:r>
            <a:r>
              <a:rPr lang="en-US" sz="1400" dirty="0">
                <a:latin typeface="Antibiotice Regular" panose="02000000000000000000" pitchFamily="2" charset="0"/>
              </a:rPr>
              <a:t>, </a:t>
            </a:r>
            <a:r>
              <a:rPr lang="en-US" sz="1400" dirty="0" err="1">
                <a:latin typeface="Antibiotice Regular" panose="02000000000000000000" pitchFamily="2" charset="0"/>
              </a:rPr>
              <a:t>estimările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sau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perspectivele</a:t>
            </a:r>
            <a:r>
              <a:rPr lang="en-US" sz="1400" dirty="0">
                <a:latin typeface="Antibiotice Regular" panose="02000000000000000000" pitchFamily="2" charset="0"/>
              </a:rPr>
              <a:t> din </a:t>
            </a:r>
            <a:r>
              <a:rPr lang="en-US" sz="1400" dirty="0" err="1">
                <a:latin typeface="Antibiotice Regular" panose="02000000000000000000" pitchFamily="2" charset="0"/>
              </a:rPr>
              <a:t>această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prezentare</a:t>
            </a:r>
            <a:r>
              <a:rPr lang="en-US" sz="1400" dirty="0">
                <a:latin typeface="Antibiotice Regular" panose="02000000000000000000" pitchFamily="2" charset="0"/>
              </a:rPr>
              <a:t> nu </a:t>
            </a:r>
            <a:r>
              <a:rPr lang="en-US" sz="1400" dirty="0" err="1">
                <a:latin typeface="Antibiotice Regular" panose="02000000000000000000" pitchFamily="2" charset="0"/>
              </a:rPr>
              <a:t>ar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trebui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să</a:t>
            </a:r>
            <a:r>
              <a:rPr lang="en-US" sz="1400" dirty="0">
                <a:latin typeface="Antibiotice Regular" panose="02000000000000000000" pitchFamily="2" charset="0"/>
              </a:rPr>
              <a:t> fie considerate ca </a:t>
            </a:r>
            <a:r>
              <a:rPr lang="en-US" sz="1400" dirty="0" err="1">
                <a:latin typeface="Antibiotice Regular" panose="02000000000000000000" pitchFamily="2" charset="0"/>
              </a:rPr>
              <a:t>certitudini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sau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promisiuni</a:t>
            </a:r>
            <a:r>
              <a:rPr lang="en-US" sz="1400" dirty="0">
                <a:latin typeface="Antibiotice Regular" panose="02000000000000000000" pitchFamily="2" charset="0"/>
              </a:rPr>
              <a:t>, </a:t>
            </a:r>
            <a:r>
              <a:rPr lang="en-US" sz="1400" dirty="0" err="1">
                <a:latin typeface="Antibiotice Regular" panose="02000000000000000000" pitchFamily="2" charset="0"/>
              </a:rPr>
              <a:t>nici</a:t>
            </a:r>
            <a:r>
              <a:rPr lang="en-US" sz="1400" dirty="0">
                <a:latin typeface="Antibiotice Regular" panose="02000000000000000000" pitchFamily="2" charset="0"/>
              </a:rPr>
              <a:t> nu </a:t>
            </a:r>
            <a:r>
              <a:rPr lang="en-US" sz="1400" dirty="0" err="1">
                <a:latin typeface="Antibiotice Regular" panose="02000000000000000000" pitchFamily="2" charset="0"/>
              </a:rPr>
              <a:t>ar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trebui</a:t>
            </a:r>
            <a:r>
              <a:rPr lang="en-US" sz="1400" dirty="0">
                <a:latin typeface="Antibiotice Regular" panose="02000000000000000000" pitchFamily="2" charset="0"/>
              </a:rPr>
              <a:t> considerate ca </a:t>
            </a:r>
            <a:r>
              <a:rPr lang="en-US" sz="1400" dirty="0" err="1">
                <a:latin typeface="Antibiotice Regular" panose="02000000000000000000" pitchFamily="2" charset="0"/>
              </a:rPr>
              <a:t>implicând</a:t>
            </a:r>
            <a:r>
              <a:rPr lang="en-US" sz="1400" dirty="0">
                <a:latin typeface="Antibiotice Regular" panose="02000000000000000000" pitchFamily="2" charset="0"/>
              </a:rPr>
              <a:t> un </a:t>
            </a:r>
            <a:r>
              <a:rPr lang="en-US" sz="1400" dirty="0" err="1">
                <a:latin typeface="Antibiotice Regular" panose="02000000000000000000" pitchFamily="2" charset="0"/>
              </a:rPr>
              <a:t>indiciu</a:t>
            </a:r>
            <a:r>
              <a:rPr lang="en-US" sz="1400" dirty="0">
                <a:latin typeface="Antibiotice Regular" panose="02000000000000000000" pitchFamily="2" charset="0"/>
              </a:rPr>
              <a:t>, o </a:t>
            </a:r>
            <a:r>
              <a:rPr lang="en-US" sz="1400" dirty="0" err="1">
                <a:latin typeface="Antibiotice Regular" panose="02000000000000000000" pitchFamily="2" charset="0"/>
              </a:rPr>
              <a:t>asigurare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sau</a:t>
            </a:r>
            <a:r>
              <a:rPr lang="en-US" sz="1400" dirty="0">
                <a:latin typeface="Antibiotice Regular" panose="02000000000000000000" pitchFamily="2" charset="0"/>
              </a:rPr>
              <a:t> o </a:t>
            </a:r>
            <a:r>
              <a:rPr lang="en-US" sz="1400" dirty="0" err="1">
                <a:latin typeface="Antibiotice Regular" panose="02000000000000000000" pitchFamily="2" charset="0"/>
              </a:rPr>
              <a:t>garanție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că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ipotezele</a:t>
            </a:r>
            <a:r>
              <a:rPr lang="en-US" sz="1400" dirty="0">
                <a:latin typeface="Antibiotice Regular" panose="02000000000000000000" pitchFamily="2" charset="0"/>
              </a:rPr>
              <a:t> pe </a:t>
            </a:r>
            <a:r>
              <a:rPr lang="en-US" sz="1400" dirty="0" err="1">
                <a:latin typeface="Antibiotice Regular" panose="02000000000000000000" pitchFamily="2" charset="0"/>
              </a:rPr>
              <a:t>baza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cărora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viitoarele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previziuni</a:t>
            </a:r>
            <a:r>
              <a:rPr lang="en-US" sz="1400" dirty="0">
                <a:latin typeface="Antibiotice Regular" panose="02000000000000000000" pitchFamily="2" charset="0"/>
              </a:rPr>
              <a:t>, </a:t>
            </a:r>
            <a:r>
              <a:rPr lang="en-US" sz="1400" dirty="0" err="1">
                <a:latin typeface="Antibiotice Regular" panose="02000000000000000000" pitchFamily="2" charset="0"/>
              </a:rPr>
              <a:t>așteptări</a:t>
            </a:r>
            <a:r>
              <a:rPr lang="en-US" sz="1400" dirty="0">
                <a:latin typeface="Antibiotice Regular" panose="02000000000000000000" pitchFamily="2" charset="0"/>
              </a:rPr>
              <a:t>, </a:t>
            </a:r>
            <a:r>
              <a:rPr lang="en-US" sz="1400" dirty="0" err="1">
                <a:latin typeface="Antibiotice Regular" panose="02000000000000000000" pitchFamily="2" charset="0"/>
              </a:rPr>
              <a:t>estimări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sau</a:t>
            </a:r>
            <a:r>
              <a:rPr lang="en-US" sz="1400" dirty="0">
                <a:latin typeface="Antibiotice Regular" panose="02000000000000000000" pitchFamily="2" charset="0"/>
              </a:rPr>
              <a:t> perspective au </a:t>
            </a:r>
            <a:r>
              <a:rPr lang="en-US" sz="1400" dirty="0" err="1">
                <a:latin typeface="Antibiotice Regular" panose="02000000000000000000" pitchFamily="2" charset="0"/>
              </a:rPr>
              <a:t>fost</a:t>
            </a:r>
            <a:r>
              <a:rPr lang="en-US" sz="1400" dirty="0">
                <a:latin typeface="Antibiotice Regular" panose="02000000000000000000" pitchFamily="2" charset="0"/>
              </a:rPr>
              <a:t> elaborate sunt complete. </a:t>
            </a:r>
          </a:p>
          <a:p>
            <a:pPr marL="0" indent="0">
              <a:buNone/>
            </a:pPr>
            <a:r>
              <a:rPr lang="en-US" sz="1400" dirty="0" err="1">
                <a:latin typeface="Antibiotice Regular" panose="02000000000000000000" pitchFamily="2" charset="0"/>
              </a:rPr>
              <a:t>Această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prezentare</a:t>
            </a:r>
            <a:r>
              <a:rPr lang="en-US" sz="1400" dirty="0">
                <a:latin typeface="Antibiotice Regular" panose="02000000000000000000" pitchFamily="2" charset="0"/>
              </a:rPr>
              <a:t> nu </a:t>
            </a:r>
            <a:r>
              <a:rPr lang="en-US" sz="1400" dirty="0" err="1">
                <a:latin typeface="Antibiotice Regular" panose="02000000000000000000" pitchFamily="2" charset="0"/>
              </a:rPr>
              <a:t>își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propune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să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conțină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toate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informațiile</a:t>
            </a:r>
            <a:r>
              <a:rPr lang="en-US" sz="1400" dirty="0">
                <a:latin typeface="Antibiotice Regular" panose="02000000000000000000" pitchFamily="2" charset="0"/>
              </a:rPr>
              <a:t> care </a:t>
            </a:r>
            <a:r>
              <a:rPr lang="en-US" sz="1400" dirty="0" err="1">
                <a:latin typeface="Antibiotice Regular" panose="02000000000000000000" pitchFamily="2" charset="0"/>
              </a:rPr>
              <a:t>ar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putea</a:t>
            </a:r>
            <a:r>
              <a:rPr lang="en-US" sz="1400" dirty="0">
                <a:latin typeface="Antibiotice Regular" panose="02000000000000000000" pitchFamily="2" charset="0"/>
              </a:rPr>
              <a:t> fi </a:t>
            </a:r>
            <a:r>
              <a:rPr lang="en-US" sz="1400" dirty="0" err="1">
                <a:latin typeface="Antibiotice Regular" panose="02000000000000000000" pitchFamily="2" charset="0"/>
              </a:rPr>
              <a:t>necesare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în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ceea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ce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privește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Antibiotice</a:t>
            </a:r>
            <a:r>
              <a:rPr lang="en-US" sz="1400" dirty="0">
                <a:latin typeface="Antibiotice Regular" panose="02000000000000000000" pitchFamily="2" charset="0"/>
              </a:rPr>
              <a:t> S.A. </a:t>
            </a:r>
            <a:r>
              <a:rPr lang="en-US" sz="1400" dirty="0" err="1">
                <a:latin typeface="Antibiotice Regular" panose="02000000000000000000" pitchFamily="2" charset="0"/>
              </a:rPr>
              <a:t>sau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acțiunile</a:t>
            </a:r>
            <a:r>
              <a:rPr lang="en-US" sz="1400" dirty="0">
                <a:latin typeface="Antibiotice Regular" panose="02000000000000000000" pitchFamily="2" charset="0"/>
              </a:rPr>
              <a:t> sale </a:t>
            </a:r>
            <a:r>
              <a:rPr lang="en-US" sz="1400" dirty="0" err="1">
                <a:latin typeface="Antibiotice Regular" panose="02000000000000000000" pitchFamily="2" charset="0"/>
              </a:rPr>
              <a:t>și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fiecare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persoană</a:t>
            </a:r>
            <a:r>
              <a:rPr lang="en-US" sz="1400" dirty="0">
                <a:latin typeface="Antibiotice Regular" panose="02000000000000000000" pitchFamily="2" charset="0"/>
              </a:rPr>
              <a:t> care </a:t>
            </a:r>
            <a:r>
              <a:rPr lang="en-US" sz="1400" dirty="0" err="1">
                <a:latin typeface="Antibiotice Regular" panose="02000000000000000000" pitchFamily="2" charset="0"/>
              </a:rPr>
              <a:t>primește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această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prezentare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trebuie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să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facă</a:t>
            </a:r>
            <a:r>
              <a:rPr lang="en-US" sz="1400" dirty="0">
                <a:latin typeface="Antibiotice Regular" panose="02000000000000000000" pitchFamily="2" charset="0"/>
              </a:rPr>
              <a:t> o </a:t>
            </a:r>
            <a:r>
              <a:rPr lang="en-US" sz="1400" dirty="0" err="1">
                <a:latin typeface="Antibiotice Regular" panose="02000000000000000000" pitchFamily="2" charset="0"/>
              </a:rPr>
              <a:t>evaluare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independentă</a:t>
            </a:r>
            <a:r>
              <a:rPr lang="en-US" sz="1400" dirty="0">
                <a:latin typeface="Antibiotice Regular" panose="02000000000000000000" pitchFamily="2" charset="0"/>
              </a:rPr>
              <a:t>. </a:t>
            </a:r>
          </a:p>
          <a:p>
            <a:pPr marL="0" indent="0">
              <a:buNone/>
            </a:pPr>
            <a:r>
              <a:rPr lang="en-US" sz="1400" dirty="0" err="1">
                <a:latin typeface="Antibiotice Regular" panose="02000000000000000000" pitchFamily="2" charset="0"/>
              </a:rPr>
              <a:t>Societatea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comercială</a:t>
            </a:r>
            <a:r>
              <a:rPr lang="en-US" sz="1400" dirty="0">
                <a:latin typeface="Antibiotice Regular" panose="02000000000000000000" pitchFamily="2" charset="0"/>
              </a:rPr>
              <a:t> nu </a:t>
            </a:r>
            <a:r>
              <a:rPr lang="en-US" sz="1400" dirty="0" err="1">
                <a:latin typeface="Antibiotice Regular" panose="02000000000000000000" pitchFamily="2" charset="0"/>
              </a:rPr>
              <a:t>își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asumă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nici</a:t>
            </a:r>
            <a:r>
              <a:rPr lang="ro-RO" sz="1400" dirty="0">
                <a:latin typeface="Antibiotice Regular" panose="02000000000000000000" pitchFamily="2" charset="0"/>
              </a:rPr>
              <a:t> </a:t>
            </a:r>
            <a:r>
              <a:rPr lang="en-US" sz="1400" dirty="0">
                <a:latin typeface="Antibiotice Regular" panose="02000000000000000000" pitchFamily="2" charset="0"/>
              </a:rPr>
              <a:t>o </a:t>
            </a:r>
            <a:r>
              <a:rPr lang="en-US" sz="1400" dirty="0" err="1">
                <a:latin typeface="Antibiotice Regular" panose="02000000000000000000" pitchFamily="2" charset="0"/>
              </a:rPr>
              <a:t>obligație</a:t>
            </a:r>
            <a:r>
              <a:rPr lang="en-US" sz="1400" dirty="0">
                <a:latin typeface="Antibiotice Regular" panose="02000000000000000000" pitchFamily="2" charset="0"/>
              </a:rPr>
              <a:t> de a </a:t>
            </a:r>
            <a:r>
              <a:rPr lang="en-US" sz="1400" dirty="0" err="1">
                <a:latin typeface="Antibiotice Regular" panose="02000000000000000000" pitchFamily="2" charset="0"/>
              </a:rPr>
              <a:t>elibera</a:t>
            </a:r>
            <a:r>
              <a:rPr lang="en-US" sz="1400" dirty="0">
                <a:latin typeface="Antibiotice Regular" panose="02000000000000000000" pitchFamily="2" charset="0"/>
              </a:rPr>
              <a:t> public </a:t>
            </a:r>
            <a:r>
              <a:rPr lang="en-US" sz="1400" dirty="0" err="1">
                <a:latin typeface="Antibiotice Regular" panose="02000000000000000000" pitchFamily="2" charset="0"/>
              </a:rPr>
              <a:t>rezultatele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oricăror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revizuiri</a:t>
            </a:r>
            <a:r>
              <a:rPr lang="en-US" sz="1400" dirty="0">
                <a:latin typeface="Antibiotice Regular" panose="02000000000000000000" pitchFamily="2" charset="0"/>
              </a:rPr>
              <a:t> a </a:t>
            </a:r>
            <a:r>
              <a:rPr lang="en-US" sz="1400" dirty="0" err="1">
                <a:latin typeface="Antibiotice Regular" panose="02000000000000000000" pitchFamily="2" charset="0"/>
              </a:rPr>
              <a:t>acestor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declarații</a:t>
            </a:r>
            <a:r>
              <a:rPr lang="en-US" sz="1400" dirty="0">
                <a:latin typeface="Antibiotice Regular" panose="02000000000000000000" pitchFamily="2" charset="0"/>
              </a:rPr>
              <a:t> anticipative </a:t>
            </a:r>
            <a:r>
              <a:rPr lang="en-US" sz="1400" dirty="0" err="1">
                <a:latin typeface="Antibiotice Regular" panose="02000000000000000000" pitchFamily="2" charset="0"/>
              </a:rPr>
              <a:t>conținute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în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această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prezentare</a:t>
            </a:r>
            <a:r>
              <a:rPr lang="en-US" sz="1400" dirty="0">
                <a:latin typeface="Antibiotice Regular" panose="02000000000000000000" pitchFamily="2" charset="0"/>
              </a:rPr>
              <a:t> care pot </a:t>
            </a:r>
            <a:r>
              <a:rPr lang="en-US" sz="1400" dirty="0" err="1">
                <a:latin typeface="Antibiotice Regular" panose="02000000000000000000" pitchFamily="2" charset="0"/>
              </a:rPr>
              <a:t>apărea</a:t>
            </a:r>
            <a:r>
              <a:rPr lang="en-US" sz="1400" dirty="0">
                <a:latin typeface="Antibiotice Regular" panose="02000000000000000000" pitchFamily="2" charset="0"/>
              </a:rPr>
              <a:t> ca </a:t>
            </a:r>
            <a:r>
              <a:rPr lang="en-US" sz="1400" dirty="0" err="1">
                <a:latin typeface="Antibiotice Regular" panose="02000000000000000000" pitchFamily="2" charset="0"/>
              </a:rPr>
              <a:t>urmare</a:t>
            </a:r>
            <a:r>
              <a:rPr lang="en-US" sz="1400" dirty="0">
                <a:latin typeface="Antibiotice Regular" panose="02000000000000000000" pitchFamily="2" charset="0"/>
              </a:rPr>
              <a:t> a </a:t>
            </a:r>
            <a:r>
              <a:rPr lang="en-US" sz="1400" dirty="0" err="1">
                <a:latin typeface="Antibiotice Regular" panose="02000000000000000000" pitchFamily="2" charset="0"/>
              </a:rPr>
              <a:t>unor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schimbări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în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previziunile</a:t>
            </a:r>
            <a:r>
              <a:rPr lang="en-US" sz="1400" dirty="0">
                <a:latin typeface="Antibiotice Regular" panose="02000000000000000000" pitchFamily="2" charset="0"/>
              </a:rPr>
              <a:t> sale </a:t>
            </a:r>
            <a:r>
              <a:rPr lang="en-US" sz="1400" dirty="0" err="1">
                <a:latin typeface="Antibiotice Regular" panose="02000000000000000000" pitchFamily="2" charset="0"/>
              </a:rPr>
              <a:t>sau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să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reflecte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evenimente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sau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circumstan</a:t>
            </a:r>
            <a:r>
              <a:rPr lang="ro-RO" sz="1400" dirty="0">
                <a:latin typeface="Antibiotice Regular" panose="02000000000000000000" pitchFamily="2" charset="0"/>
              </a:rPr>
              <a:t>ț</a:t>
            </a:r>
            <a:r>
              <a:rPr lang="en-US" sz="1400" dirty="0">
                <a:latin typeface="Antibiotice Regular" panose="02000000000000000000" pitchFamily="2" charset="0"/>
              </a:rPr>
              <a:t>e </a:t>
            </a:r>
            <a:r>
              <a:rPr lang="en-US" sz="1400" dirty="0" err="1">
                <a:latin typeface="Antibiotice Regular" panose="02000000000000000000" pitchFamily="2" charset="0"/>
              </a:rPr>
              <a:t>ivite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după</a:t>
            </a:r>
            <a:r>
              <a:rPr lang="en-US" sz="1400" dirty="0">
                <a:latin typeface="Antibiotice Regular" panose="02000000000000000000" pitchFamily="2" charset="0"/>
              </a:rPr>
              <a:t> data </a:t>
            </a:r>
            <a:r>
              <a:rPr lang="en-US" sz="1400" dirty="0" err="1">
                <a:latin typeface="Antibiotice Regular" panose="02000000000000000000" pitchFamily="2" charset="0"/>
              </a:rPr>
              <a:t>prezentului</a:t>
            </a:r>
            <a:r>
              <a:rPr lang="en-US" sz="1400" dirty="0">
                <a:latin typeface="Antibiotice Regular" panose="02000000000000000000" pitchFamily="2" charset="0"/>
              </a:rPr>
              <a:t> document. </a:t>
            </a:r>
          </a:p>
          <a:p>
            <a:pPr marL="0" indent="0">
              <a:buNone/>
            </a:pPr>
            <a:r>
              <a:rPr lang="en-US" sz="1400" dirty="0" err="1">
                <a:latin typeface="Antibiotice Regular" panose="02000000000000000000" pitchFamily="2" charset="0"/>
              </a:rPr>
              <a:t>Această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prezentare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și</a:t>
            </a:r>
            <a:r>
              <a:rPr lang="en-US" sz="1400" dirty="0">
                <a:latin typeface="Antibiotice Regular" panose="02000000000000000000" pitchFamily="2" charset="0"/>
              </a:rPr>
              <a:t> con</a:t>
            </a:r>
            <a:r>
              <a:rPr lang="ro-RO" sz="1400" dirty="0">
                <a:latin typeface="Antibiotice Regular" panose="02000000000000000000" pitchFamily="2" charset="0"/>
              </a:rPr>
              <a:t>ț</a:t>
            </a:r>
            <a:r>
              <a:rPr lang="en-US" sz="1400" dirty="0" err="1">
                <a:latin typeface="Antibiotice Regular" panose="02000000000000000000" pitchFamily="2" charset="0"/>
              </a:rPr>
              <a:t>inutul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său</a:t>
            </a:r>
            <a:r>
              <a:rPr lang="en-US" sz="1400" dirty="0">
                <a:latin typeface="Antibiotice Regular" panose="02000000000000000000" pitchFamily="2" charset="0"/>
              </a:rPr>
              <a:t> sunt </a:t>
            </a:r>
            <a:r>
              <a:rPr lang="en-US" sz="1400" dirty="0" err="1">
                <a:latin typeface="Antibiotice Regular" panose="02000000000000000000" pitchFamily="2" charset="0"/>
              </a:rPr>
              <a:t>proprietatea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Antibiotice</a:t>
            </a:r>
            <a:r>
              <a:rPr lang="en-US" sz="1400" dirty="0">
                <a:latin typeface="Antibiotice Regular" panose="02000000000000000000" pitchFamily="2" charset="0"/>
              </a:rPr>
              <a:t> S.A. </a:t>
            </a:r>
            <a:r>
              <a:rPr lang="en-US" sz="1400" dirty="0" err="1">
                <a:latin typeface="Antibiotice Regular" panose="02000000000000000000" pitchFamily="2" charset="0"/>
              </a:rPr>
              <a:t>și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nici</a:t>
            </a:r>
            <a:r>
              <a:rPr lang="ro-RO" sz="1400" dirty="0">
                <a:latin typeface="Antibiotice Regular" panose="02000000000000000000" pitchFamily="2" charset="0"/>
              </a:rPr>
              <a:t> </a:t>
            </a:r>
            <a:r>
              <a:rPr lang="en-US" sz="1400" dirty="0">
                <a:latin typeface="Antibiotice Regular" panose="02000000000000000000" pitchFamily="2" charset="0"/>
              </a:rPr>
              <a:t>o </a:t>
            </a:r>
            <a:r>
              <a:rPr lang="en-US" sz="1400" dirty="0" err="1">
                <a:latin typeface="Antibiotice Regular" panose="02000000000000000000" pitchFamily="2" charset="0"/>
              </a:rPr>
              <a:t>parte</a:t>
            </a:r>
            <a:r>
              <a:rPr lang="en-US" sz="1400" dirty="0">
                <a:latin typeface="Antibiotice Regular" panose="02000000000000000000" pitchFamily="2" charset="0"/>
              </a:rPr>
              <a:t> a </a:t>
            </a:r>
            <a:r>
              <a:rPr lang="en-US" sz="1400" dirty="0" err="1">
                <a:latin typeface="Antibiotice Regular" panose="02000000000000000000" pitchFamily="2" charset="0"/>
              </a:rPr>
              <a:t>acestui</a:t>
            </a:r>
            <a:r>
              <a:rPr lang="en-US" sz="1400" dirty="0">
                <a:latin typeface="Antibiotice Regular" panose="02000000000000000000" pitchFamily="2" charset="0"/>
              </a:rPr>
              <a:t> document nu </a:t>
            </a:r>
            <a:r>
              <a:rPr lang="en-US" sz="1400" dirty="0" err="1">
                <a:latin typeface="Antibiotice Regular" panose="02000000000000000000" pitchFamily="2" charset="0"/>
              </a:rPr>
              <a:t>poate</a:t>
            </a:r>
            <a:r>
              <a:rPr lang="en-US" sz="1400" dirty="0">
                <a:latin typeface="Antibiotice Regular" panose="02000000000000000000" pitchFamily="2" charset="0"/>
              </a:rPr>
              <a:t> fi </a:t>
            </a:r>
            <a:r>
              <a:rPr lang="en-US" sz="1400" dirty="0" err="1">
                <a:latin typeface="Antibiotice Regular" panose="02000000000000000000" pitchFamily="2" charset="0"/>
              </a:rPr>
              <a:t>reprodusă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sau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redistribuită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către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altă</a:t>
            </a:r>
            <a:r>
              <a:rPr lang="en-US" sz="1400" dirty="0">
                <a:latin typeface="Antibiotice Regular" panose="02000000000000000000" pitchFamily="2" charset="0"/>
              </a:rPr>
              <a:t> </a:t>
            </a:r>
            <a:r>
              <a:rPr lang="en-US" sz="1400" dirty="0" err="1">
                <a:latin typeface="Antibiotice Regular" panose="02000000000000000000" pitchFamily="2" charset="0"/>
              </a:rPr>
              <a:t>persoană</a:t>
            </a:r>
            <a:r>
              <a:rPr lang="en-US" sz="1400" dirty="0">
                <a:latin typeface="Antibiotice Regular" panose="02000000000000000000" pitchFamily="2" charset="0"/>
              </a:rPr>
              <a:t>.</a:t>
            </a:r>
          </a:p>
          <a:p>
            <a:pPr marL="0" indent="0">
              <a:buNone/>
            </a:pPr>
            <a:r>
              <a:rPr lang="en-US" sz="1400" dirty="0">
                <a:latin typeface="Antibiotice Regular" panose="02000000000000000000" pitchFamily="2" charset="0"/>
              </a:rPr>
              <a:t> 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latin typeface="Antibiotice Regular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F10BBD-E1DB-44EF-9F3A-15BC350699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A12E19C-F0D7-470F-8E3A-FEF858791E3B}" type="slidenum">
              <a:rPr lang="uk-UA" sz="2000" smtClean="0"/>
              <a:pPr/>
              <a:t>2</a:t>
            </a:fld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79262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321913"/>
            <a:ext cx="8249990" cy="379974"/>
          </a:xfrm>
        </p:spPr>
        <p:txBody>
          <a:bodyPr>
            <a:normAutofit fontScale="90000"/>
          </a:bodyPr>
          <a:lstStyle/>
          <a:p>
            <a:r>
              <a:rPr lang="it-IT" sz="3300" dirty="0">
                <a:latin typeface="Antibiotice Regular" panose="02000000000000000000" pitchFamily="2" charset="0"/>
              </a:rPr>
              <a:t>Adaptarea resursei umane la direcțiile strategice ale companiei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CAD217-4534-4E84-91F0-B2999ECEC1D6}"/>
              </a:ext>
            </a:extLst>
          </p:cNvPr>
          <p:cNvSpPr txBox="1"/>
          <p:nvPr/>
        </p:nvSpPr>
        <p:spPr>
          <a:xfrm>
            <a:off x="543602" y="1835728"/>
            <a:ext cx="3672408" cy="400110"/>
          </a:xfrm>
          <a:prstGeom prst="rect">
            <a:avLst/>
          </a:prstGeom>
          <a:solidFill>
            <a:srgbClr val="D410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bg1"/>
                </a:solidFill>
                <a:ea typeface="+mj-ea"/>
                <a:cs typeface="+mj-cs"/>
              </a:rPr>
              <a:t>Obiective strategice</a:t>
            </a:r>
            <a:endParaRPr lang="en-US" sz="2000" dirty="0">
              <a:solidFill>
                <a:schemeClr val="bg1"/>
              </a:solidFill>
              <a:latin typeface="Antibiotice Regular" panose="02000000000000000000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9B8DA1-24A3-4AE3-802C-6CD72706A903}"/>
              </a:ext>
            </a:extLst>
          </p:cNvPr>
          <p:cNvSpPr txBox="1"/>
          <p:nvPr/>
        </p:nvSpPr>
        <p:spPr>
          <a:xfrm>
            <a:off x="4911948" y="1834378"/>
            <a:ext cx="3672408" cy="400110"/>
          </a:xfrm>
          <a:prstGeom prst="rect">
            <a:avLst/>
          </a:prstGeom>
          <a:solidFill>
            <a:srgbClr val="D410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bg1"/>
                </a:solidFill>
                <a:latin typeface="Antibiotice Regular" panose="02000000000000000000"/>
                <a:ea typeface="+mj-ea"/>
                <a:cs typeface="+mj-cs"/>
              </a:rPr>
              <a:t>Personal calificat</a:t>
            </a:r>
            <a:endParaRPr lang="en-US" sz="2000" dirty="0">
              <a:solidFill>
                <a:schemeClr val="bg1"/>
              </a:solidFill>
              <a:latin typeface="Antibiotice Regular" panose="02000000000000000000"/>
              <a:ea typeface="+mj-ea"/>
              <a:cs typeface="+mj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4A1518F-1177-4FE6-89AE-35D22D59F5F4}"/>
              </a:ext>
            </a:extLst>
          </p:cNvPr>
          <p:cNvGrpSpPr/>
          <p:nvPr/>
        </p:nvGrpSpPr>
        <p:grpSpPr>
          <a:xfrm>
            <a:off x="4966159" y="2464187"/>
            <a:ext cx="2530165" cy="1346766"/>
            <a:chOff x="5666325" y="2255670"/>
            <a:chExt cx="3657600" cy="222173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3FBBF10-DD52-4E40-A488-4BE5C7A8DF6A}"/>
                </a:ext>
              </a:extLst>
            </p:cNvPr>
            <p:cNvSpPr txBox="1"/>
            <p:nvPr/>
          </p:nvSpPr>
          <p:spPr>
            <a:xfrm>
              <a:off x="5666325" y="3868122"/>
              <a:ext cx="3657600" cy="609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dirty="0">
                  <a:solidFill>
                    <a:srgbClr val="858591"/>
                  </a:solidFill>
                </a:rPr>
                <a:t>angajați</a:t>
              </a:r>
              <a:endParaRPr lang="uk-UA" dirty="0">
                <a:solidFill>
                  <a:srgbClr val="85859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3B7D0EB-5470-4CCB-8522-87677C23D386}"/>
                </a:ext>
              </a:extLst>
            </p:cNvPr>
            <p:cNvSpPr txBox="1"/>
            <p:nvPr/>
          </p:nvSpPr>
          <p:spPr>
            <a:xfrm>
              <a:off x="5992836" y="2255670"/>
              <a:ext cx="2847846" cy="1675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4400" b="1" dirty="0">
                  <a:solidFill>
                    <a:srgbClr val="C00000"/>
                  </a:solidFill>
                </a:rPr>
                <a:t>1415</a:t>
              </a:r>
              <a:r>
                <a:rPr lang="ro-RO" sz="6000" b="1" dirty="0">
                  <a:solidFill>
                    <a:srgbClr val="C00000"/>
                  </a:solidFill>
                </a:rPr>
                <a:t> </a:t>
              </a:r>
              <a:endParaRPr lang="uk-UA" sz="6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E919413-52E3-4674-B36E-AAC77661DC40}"/>
                </a:ext>
              </a:extLst>
            </p:cNvPr>
            <p:cNvCxnSpPr/>
            <p:nvPr/>
          </p:nvCxnSpPr>
          <p:spPr>
            <a:xfrm>
              <a:off x="6428328" y="3797330"/>
              <a:ext cx="2133599" cy="0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7B945D3-D5D2-43ED-8303-66FB375E4CF9}"/>
              </a:ext>
            </a:extLst>
          </p:cNvPr>
          <p:cNvGrpSpPr/>
          <p:nvPr/>
        </p:nvGrpSpPr>
        <p:grpSpPr>
          <a:xfrm>
            <a:off x="6701699" y="3398710"/>
            <a:ext cx="2530165" cy="1628449"/>
            <a:chOff x="5666326" y="2247943"/>
            <a:chExt cx="3657600" cy="268641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219DB58-BBE1-486F-8FE9-5E33CE6D6A79}"/>
                </a:ext>
              </a:extLst>
            </p:cNvPr>
            <p:cNvSpPr txBox="1"/>
            <p:nvPr/>
          </p:nvSpPr>
          <p:spPr>
            <a:xfrm>
              <a:off x="5666326" y="3868121"/>
              <a:ext cx="3657600" cy="1066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dirty="0">
                  <a:solidFill>
                    <a:srgbClr val="858591"/>
                  </a:solidFill>
                </a:rPr>
                <a:t>specialiști cu </a:t>
              </a:r>
              <a:br>
                <a:rPr lang="ro-RO" dirty="0">
                  <a:solidFill>
                    <a:srgbClr val="858591"/>
                  </a:solidFill>
                </a:rPr>
              </a:br>
              <a:r>
                <a:rPr lang="ro-RO" dirty="0">
                  <a:solidFill>
                    <a:srgbClr val="858591"/>
                  </a:solidFill>
                </a:rPr>
                <a:t>studii superioare</a:t>
              </a:r>
              <a:endParaRPr lang="uk-UA" dirty="0">
                <a:solidFill>
                  <a:srgbClr val="85859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4D3F567-FB4B-4A0D-BA02-B5C2F8FA8ECD}"/>
                </a:ext>
              </a:extLst>
            </p:cNvPr>
            <p:cNvSpPr txBox="1"/>
            <p:nvPr/>
          </p:nvSpPr>
          <p:spPr>
            <a:xfrm>
              <a:off x="6016137" y="2247943"/>
              <a:ext cx="2950344" cy="1269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4400" b="1" dirty="0">
                  <a:solidFill>
                    <a:srgbClr val="C00000"/>
                  </a:solidFill>
                </a:rPr>
                <a:t>4</a:t>
              </a:r>
              <a:r>
                <a:rPr lang="en-US" sz="4400" b="1" dirty="0">
                  <a:solidFill>
                    <a:srgbClr val="C00000"/>
                  </a:solidFill>
                </a:rPr>
                <a:t>5</a:t>
              </a:r>
              <a:r>
                <a:rPr lang="ro-RO" sz="4400" b="1" dirty="0">
                  <a:solidFill>
                    <a:srgbClr val="C00000"/>
                  </a:solidFill>
                </a:rPr>
                <a:t>% </a:t>
              </a:r>
              <a:endParaRPr lang="uk-UA" sz="4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88DF5FF-F571-45FE-A5DC-C71F38FB1AFE}"/>
                </a:ext>
              </a:extLst>
            </p:cNvPr>
            <p:cNvCxnSpPr/>
            <p:nvPr/>
          </p:nvCxnSpPr>
          <p:spPr>
            <a:xfrm>
              <a:off x="6428328" y="3797330"/>
              <a:ext cx="2133599" cy="0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3519B-A2B6-4B3E-9A5D-C14F0819E7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584356" y="6356525"/>
            <a:ext cx="537286" cy="364951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20</a:t>
            </a:fld>
            <a:endParaRPr lang="uk-UA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8B4E743-A71D-4659-9424-E315F3E310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6726837"/>
              </p:ext>
            </p:extLst>
          </p:nvPr>
        </p:nvGraphicFramePr>
        <p:xfrm>
          <a:off x="539552" y="2366979"/>
          <a:ext cx="3671943" cy="3169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8B4113B8-4A6C-493D-8BED-06BBF5C46A75}"/>
              </a:ext>
            </a:extLst>
          </p:cNvPr>
          <p:cNvGrpSpPr/>
          <p:nvPr/>
        </p:nvGrpSpPr>
        <p:grpSpPr>
          <a:xfrm>
            <a:off x="4719117" y="4542407"/>
            <a:ext cx="2777207" cy="1400871"/>
            <a:chOff x="5387569" y="2247942"/>
            <a:chExt cx="4014723" cy="23109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320071-26F8-4ABB-A766-9366E600177B}"/>
                </a:ext>
              </a:extLst>
            </p:cNvPr>
            <p:cNvSpPr txBox="1"/>
            <p:nvPr/>
          </p:nvSpPr>
          <p:spPr>
            <a:xfrm>
              <a:off x="5387569" y="3949649"/>
              <a:ext cx="4014723" cy="609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858591"/>
                  </a:solidFill>
                </a:rPr>
                <a:t>Universitati</a:t>
              </a:r>
              <a:r>
                <a:rPr lang="en-US" dirty="0">
                  <a:solidFill>
                    <a:srgbClr val="858591"/>
                  </a:solidFill>
                </a:rPr>
                <a:t> </a:t>
              </a:r>
              <a:r>
                <a:rPr lang="en-US" dirty="0" err="1">
                  <a:solidFill>
                    <a:srgbClr val="858591"/>
                  </a:solidFill>
                </a:rPr>
                <a:t>partenere</a:t>
              </a:r>
              <a:endParaRPr lang="en-US" dirty="0">
                <a:solidFill>
                  <a:srgbClr val="85859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E48887-F25A-43F6-9777-D979925A5EA8}"/>
                </a:ext>
              </a:extLst>
            </p:cNvPr>
            <p:cNvSpPr txBox="1"/>
            <p:nvPr/>
          </p:nvSpPr>
          <p:spPr>
            <a:xfrm>
              <a:off x="5714082" y="2247942"/>
              <a:ext cx="2847846" cy="1675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C00000"/>
                  </a:solidFill>
                </a:rPr>
                <a:t>3</a:t>
              </a:r>
              <a:r>
                <a:rPr lang="ro-RO" sz="6000" b="1" dirty="0">
                  <a:solidFill>
                    <a:srgbClr val="C00000"/>
                  </a:solidFill>
                </a:rPr>
                <a:t> </a:t>
              </a:r>
              <a:endParaRPr lang="uk-UA" sz="6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904C344-6C93-4646-AEE2-8F69AC54A0C3}"/>
                </a:ext>
              </a:extLst>
            </p:cNvPr>
            <p:cNvCxnSpPr>
              <a:cxnSpLocks/>
            </p:cNvCxnSpPr>
            <p:nvPr/>
          </p:nvCxnSpPr>
          <p:spPr>
            <a:xfrm>
              <a:off x="6187138" y="3737299"/>
              <a:ext cx="2133599" cy="0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043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908720"/>
            <a:ext cx="8249990" cy="379974"/>
          </a:xfrm>
        </p:spPr>
        <p:txBody>
          <a:bodyPr>
            <a:normAutofit fontScale="90000"/>
          </a:bodyPr>
          <a:lstStyle/>
          <a:p>
            <a:r>
              <a:rPr lang="it-IT" sz="3300" dirty="0">
                <a:latin typeface="Antibiotice Regular" panose="02000000000000000000" pitchFamily="2" charset="0"/>
              </a:rPr>
              <a:t>Managementul integrat al calității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8E54D6-4E55-4B1D-A2AA-FE59768DE5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589018" y="6363066"/>
            <a:ext cx="532624" cy="358410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21</a:t>
            </a:fld>
            <a:endParaRPr lang="uk-UA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871A456-9A59-4301-B057-CDB72C6912D0}"/>
              </a:ext>
            </a:extLst>
          </p:cNvPr>
          <p:cNvGrpSpPr/>
          <p:nvPr/>
        </p:nvGrpSpPr>
        <p:grpSpPr>
          <a:xfrm>
            <a:off x="5909212" y="2151868"/>
            <a:ext cx="412474" cy="410182"/>
            <a:chOff x="7045325" y="1919288"/>
            <a:chExt cx="285750" cy="284162"/>
          </a:xfrm>
          <a:solidFill>
            <a:schemeClr val="bg1"/>
          </a:solidFill>
        </p:grpSpPr>
        <p:sp>
          <p:nvSpPr>
            <p:cNvPr id="60" name="Freeform 308">
              <a:extLst>
                <a:ext uri="{FF2B5EF4-FFF2-40B4-BE49-F238E27FC236}">
                  <a16:creationId xmlns:a16="http://schemas.microsoft.com/office/drawing/2014/main" id="{C745B2C7-5F02-4072-9020-87F36DBA4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5325" y="1919288"/>
              <a:ext cx="285750" cy="284162"/>
            </a:xfrm>
            <a:custGeom>
              <a:avLst/>
              <a:gdLst>
                <a:gd name="T0" fmla="*/ 718 w 897"/>
                <a:gd name="T1" fmla="*/ 742 h 897"/>
                <a:gd name="T2" fmla="*/ 658 w 897"/>
                <a:gd name="T3" fmla="*/ 659 h 897"/>
                <a:gd name="T4" fmla="*/ 750 w 897"/>
                <a:gd name="T5" fmla="*/ 573 h 897"/>
                <a:gd name="T6" fmla="*/ 136 w 897"/>
                <a:gd name="T7" fmla="*/ 325 h 897"/>
                <a:gd name="T8" fmla="*/ 154 w 897"/>
                <a:gd name="T9" fmla="*/ 246 h 897"/>
                <a:gd name="T10" fmla="*/ 190 w 897"/>
                <a:gd name="T11" fmla="*/ 174 h 897"/>
                <a:gd name="T12" fmla="*/ 242 w 897"/>
                <a:gd name="T13" fmla="*/ 115 h 897"/>
                <a:gd name="T14" fmla="*/ 307 w 897"/>
                <a:gd name="T15" fmla="*/ 69 h 897"/>
                <a:gd name="T16" fmla="*/ 381 w 897"/>
                <a:gd name="T17" fmla="*/ 39 h 897"/>
                <a:gd name="T18" fmla="*/ 463 w 897"/>
                <a:gd name="T19" fmla="*/ 30 h 897"/>
                <a:gd name="T20" fmla="*/ 545 w 897"/>
                <a:gd name="T21" fmla="*/ 39 h 897"/>
                <a:gd name="T22" fmla="*/ 620 w 897"/>
                <a:gd name="T23" fmla="*/ 69 h 897"/>
                <a:gd name="T24" fmla="*/ 684 w 897"/>
                <a:gd name="T25" fmla="*/ 115 h 897"/>
                <a:gd name="T26" fmla="*/ 735 w 897"/>
                <a:gd name="T27" fmla="*/ 174 h 897"/>
                <a:gd name="T28" fmla="*/ 772 w 897"/>
                <a:gd name="T29" fmla="*/ 246 h 897"/>
                <a:gd name="T30" fmla="*/ 790 w 897"/>
                <a:gd name="T31" fmla="*/ 325 h 897"/>
                <a:gd name="T32" fmla="*/ 788 w 897"/>
                <a:gd name="T33" fmla="*/ 408 h 897"/>
                <a:gd name="T34" fmla="*/ 766 w 897"/>
                <a:gd name="T35" fmla="*/ 486 h 897"/>
                <a:gd name="T36" fmla="*/ 727 w 897"/>
                <a:gd name="T37" fmla="*/ 555 h 897"/>
                <a:gd name="T38" fmla="*/ 672 w 897"/>
                <a:gd name="T39" fmla="*/ 612 h 897"/>
                <a:gd name="T40" fmla="*/ 606 w 897"/>
                <a:gd name="T41" fmla="*/ 654 h 897"/>
                <a:gd name="T42" fmla="*/ 529 w 897"/>
                <a:gd name="T43" fmla="*/ 681 h 897"/>
                <a:gd name="T44" fmla="*/ 447 w 897"/>
                <a:gd name="T45" fmla="*/ 686 h 897"/>
                <a:gd name="T46" fmla="*/ 365 w 897"/>
                <a:gd name="T47" fmla="*/ 672 h 897"/>
                <a:gd name="T48" fmla="*/ 293 w 897"/>
                <a:gd name="T49" fmla="*/ 639 h 897"/>
                <a:gd name="T50" fmla="*/ 231 w 897"/>
                <a:gd name="T51" fmla="*/ 591 h 897"/>
                <a:gd name="T52" fmla="*/ 182 w 897"/>
                <a:gd name="T53" fmla="*/ 529 h 897"/>
                <a:gd name="T54" fmla="*/ 149 w 897"/>
                <a:gd name="T55" fmla="*/ 456 h 897"/>
                <a:gd name="T56" fmla="*/ 134 w 897"/>
                <a:gd name="T57" fmla="*/ 375 h 897"/>
                <a:gd name="T58" fmla="*/ 176 w 897"/>
                <a:gd name="T59" fmla="*/ 738 h 897"/>
                <a:gd name="T60" fmla="*/ 163 w 897"/>
                <a:gd name="T61" fmla="*/ 555 h 897"/>
                <a:gd name="T62" fmla="*/ 254 w 897"/>
                <a:gd name="T63" fmla="*/ 650 h 897"/>
                <a:gd name="T64" fmla="*/ 895 w 897"/>
                <a:gd name="T65" fmla="*/ 754 h 897"/>
                <a:gd name="T66" fmla="*/ 808 w 897"/>
                <a:gd name="T67" fmla="*/ 457 h 897"/>
                <a:gd name="T68" fmla="*/ 821 w 897"/>
                <a:gd name="T69" fmla="*/ 340 h 897"/>
                <a:gd name="T70" fmla="*/ 806 w 897"/>
                <a:gd name="T71" fmla="*/ 252 h 897"/>
                <a:gd name="T72" fmla="*/ 770 w 897"/>
                <a:gd name="T73" fmla="*/ 172 h 897"/>
                <a:gd name="T74" fmla="*/ 716 w 897"/>
                <a:gd name="T75" fmla="*/ 104 h 897"/>
                <a:gd name="T76" fmla="*/ 649 w 897"/>
                <a:gd name="T77" fmla="*/ 51 h 897"/>
                <a:gd name="T78" fmla="*/ 570 w 897"/>
                <a:gd name="T79" fmla="*/ 16 h 897"/>
                <a:gd name="T80" fmla="*/ 482 w 897"/>
                <a:gd name="T81" fmla="*/ 0 h 897"/>
                <a:gd name="T82" fmla="*/ 391 w 897"/>
                <a:gd name="T83" fmla="*/ 7 h 897"/>
                <a:gd name="T84" fmla="*/ 308 w 897"/>
                <a:gd name="T85" fmla="*/ 35 h 897"/>
                <a:gd name="T86" fmla="*/ 235 w 897"/>
                <a:gd name="T87" fmla="*/ 81 h 897"/>
                <a:gd name="T88" fmla="*/ 176 w 897"/>
                <a:gd name="T89" fmla="*/ 144 h 897"/>
                <a:gd name="T90" fmla="*/ 132 w 897"/>
                <a:gd name="T91" fmla="*/ 219 h 897"/>
                <a:gd name="T92" fmla="*/ 109 w 897"/>
                <a:gd name="T93" fmla="*/ 303 h 897"/>
                <a:gd name="T94" fmla="*/ 107 w 897"/>
                <a:gd name="T95" fmla="*/ 403 h 897"/>
                <a:gd name="T96" fmla="*/ 137 w 897"/>
                <a:gd name="T97" fmla="*/ 505 h 897"/>
                <a:gd name="T98" fmla="*/ 1 w 897"/>
                <a:gd name="T99" fmla="*/ 781 h 897"/>
                <a:gd name="T100" fmla="*/ 18 w 897"/>
                <a:gd name="T101" fmla="*/ 791 h 897"/>
                <a:gd name="T102" fmla="*/ 203 w 897"/>
                <a:gd name="T103" fmla="*/ 895 h 897"/>
                <a:gd name="T104" fmla="*/ 216 w 897"/>
                <a:gd name="T105" fmla="*/ 895 h 897"/>
                <a:gd name="T106" fmla="*/ 407 w 897"/>
                <a:gd name="T107" fmla="*/ 713 h 897"/>
                <a:gd name="T108" fmla="*/ 488 w 897"/>
                <a:gd name="T109" fmla="*/ 716 h 897"/>
                <a:gd name="T110" fmla="*/ 676 w 897"/>
                <a:gd name="T111" fmla="*/ 893 h 897"/>
                <a:gd name="T112" fmla="*/ 688 w 897"/>
                <a:gd name="T113" fmla="*/ 896 h 897"/>
                <a:gd name="T114" fmla="*/ 743 w 897"/>
                <a:gd name="T115" fmla="*/ 763 h 897"/>
                <a:gd name="T116" fmla="*/ 895 w 897"/>
                <a:gd name="T117" fmla="*/ 770 h 897"/>
                <a:gd name="T118" fmla="*/ 895 w 897"/>
                <a:gd name="T119" fmla="*/ 754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97" h="897">
                  <a:moveTo>
                    <a:pt x="733" y="732"/>
                  </a:moveTo>
                  <a:lnTo>
                    <a:pt x="729" y="732"/>
                  </a:lnTo>
                  <a:lnTo>
                    <a:pt x="724" y="734"/>
                  </a:lnTo>
                  <a:lnTo>
                    <a:pt x="720" y="738"/>
                  </a:lnTo>
                  <a:lnTo>
                    <a:pt x="718" y="742"/>
                  </a:lnTo>
                  <a:lnTo>
                    <a:pt x="682" y="847"/>
                  </a:lnTo>
                  <a:lnTo>
                    <a:pt x="590" y="694"/>
                  </a:lnTo>
                  <a:lnTo>
                    <a:pt x="614" y="684"/>
                  </a:lnTo>
                  <a:lnTo>
                    <a:pt x="636" y="672"/>
                  </a:lnTo>
                  <a:lnTo>
                    <a:pt x="658" y="659"/>
                  </a:lnTo>
                  <a:lnTo>
                    <a:pt x="679" y="645"/>
                  </a:lnTo>
                  <a:lnTo>
                    <a:pt x="699" y="628"/>
                  </a:lnTo>
                  <a:lnTo>
                    <a:pt x="717" y="611"/>
                  </a:lnTo>
                  <a:lnTo>
                    <a:pt x="734" y="592"/>
                  </a:lnTo>
                  <a:lnTo>
                    <a:pt x="750" y="573"/>
                  </a:lnTo>
                  <a:lnTo>
                    <a:pt x="853" y="744"/>
                  </a:lnTo>
                  <a:lnTo>
                    <a:pt x="733" y="732"/>
                  </a:lnTo>
                  <a:close/>
                  <a:moveTo>
                    <a:pt x="134" y="358"/>
                  </a:moveTo>
                  <a:lnTo>
                    <a:pt x="134" y="341"/>
                  </a:lnTo>
                  <a:lnTo>
                    <a:pt x="136" y="325"/>
                  </a:lnTo>
                  <a:lnTo>
                    <a:pt x="138" y="308"/>
                  </a:lnTo>
                  <a:lnTo>
                    <a:pt x="141" y="292"/>
                  </a:lnTo>
                  <a:lnTo>
                    <a:pt x="144" y="276"/>
                  </a:lnTo>
                  <a:lnTo>
                    <a:pt x="149" y="261"/>
                  </a:lnTo>
                  <a:lnTo>
                    <a:pt x="154" y="246"/>
                  </a:lnTo>
                  <a:lnTo>
                    <a:pt x="160" y="231"/>
                  </a:lnTo>
                  <a:lnTo>
                    <a:pt x="167" y="216"/>
                  </a:lnTo>
                  <a:lnTo>
                    <a:pt x="174" y="202"/>
                  </a:lnTo>
                  <a:lnTo>
                    <a:pt x="182" y="188"/>
                  </a:lnTo>
                  <a:lnTo>
                    <a:pt x="190" y="174"/>
                  </a:lnTo>
                  <a:lnTo>
                    <a:pt x="200" y="161"/>
                  </a:lnTo>
                  <a:lnTo>
                    <a:pt x="209" y="149"/>
                  </a:lnTo>
                  <a:lnTo>
                    <a:pt x="220" y="138"/>
                  </a:lnTo>
                  <a:lnTo>
                    <a:pt x="231" y="126"/>
                  </a:lnTo>
                  <a:lnTo>
                    <a:pt x="242" y="115"/>
                  </a:lnTo>
                  <a:lnTo>
                    <a:pt x="254" y="104"/>
                  </a:lnTo>
                  <a:lnTo>
                    <a:pt x="266" y="95"/>
                  </a:lnTo>
                  <a:lnTo>
                    <a:pt x="280" y="85"/>
                  </a:lnTo>
                  <a:lnTo>
                    <a:pt x="293" y="77"/>
                  </a:lnTo>
                  <a:lnTo>
                    <a:pt x="307" y="69"/>
                  </a:lnTo>
                  <a:lnTo>
                    <a:pt x="321" y="62"/>
                  </a:lnTo>
                  <a:lnTo>
                    <a:pt x="335" y="55"/>
                  </a:lnTo>
                  <a:lnTo>
                    <a:pt x="350" y="49"/>
                  </a:lnTo>
                  <a:lnTo>
                    <a:pt x="365" y="45"/>
                  </a:lnTo>
                  <a:lnTo>
                    <a:pt x="381" y="39"/>
                  </a:lnTo>
                  <a:lnTo>
                    <a:pt x="396" y="36"/>
                  </a:lnTo>
                  <a:lnTo>
                    <a:pt x="414" y="33"/>
                  </a:lnTo>
                  <a:lnTo>
                    <a:pt x="430" y="31"/>
                  </a:lnTo>
                  <a:lnTo>
                    <a:pt x="447" y="30"/>
                  </a:lnTo>
                  <a:lnTo>
                    <a:pt x="463" y="30"/>
                  </a:lnTo>
                  <a:lnTo>
                    <a:pt x="480" y="30"/>
                  </a:lnTo>
                  <a:lnTo>
                    <a:pt x="497" y="31"/>
                  </a:lnTo>
                  <a:lnTo>
                    <a:pt x="513" y="33"/>
                  </a:lnTo>
                  <a:lnTo>
                    <a:pt x="529" y="36"/>
                  </a:lnTo>
                  <a:lnTo>
                    <a:pt x="545" y="39"/>
                  </a:lnTo>
                  <a:lnTo>
                    <a:pt x="561" y="45"/>
                  </a:lnTo>
                  <a:lnTo>
                    <a:pt x="576" y="49"/>
                  </a:lnTo>
                  <a:lnTo>
                    <a:pt x="591" y="55"/>
                  </a:lnTo>
                  <a:lnTo>
                    <a:pt x="606" y="62"/>
                  </a:lnTo>
                  <a:lnTo>
                    <a:pt x="620" y="69"/>
                  </a:lnTo>
                  <a:lnTo>
                    <a:pt x="634" y="77"/>
                  </a:lnTo>
                  <a:lnTo>
                    <a:pt x="647" y="85"/>
                  </a:lnTo>
                  <a:lnTo>
                    <a:pt x="660" y="95"/>
                  </a:lnTo>
                  <a:lnTo>
                    <a:pt x="672" y="104"/>
                  </a:lnTo>
                  <a:lnTo>
                    <a:pt x="684" y="115"/>
                  </a:lnTo>
                  <a:lnTo>
                    <a:pt x="696" y="126"/>
                  </a:lnTo>
                  <a:lnTo>
                    <a:pt x="707" y="138"/>
                  </a:lnTo>
                  <a:lnTo>
                    <a:pt x="717" y="149"/>
                  </a:lnTo>
                  <a:lnTo>
                    <a:pt x="727" y="161"/>
                  </a:lnTo>
                  <a:lnTo>
                    <a:pt x="735" y="174"/>
                  </a:lnTo>
                  <a:lnTo>
                    <a:pt x="744" y="188"/>
                  </a:lnTo>
                  <a:lnTo>
                    <a:pt x="753" y="202"/>
                  </a:lnTo>
                  <a:lnTo>
                    <a:pt x="760" y="216"/>
                  </a:lnTo>
                  <a:lnTo>
                    <a:pt x="766" y="231"/>
                  </a:lnTo>
                  <a:lnTo>
                    <a:pt x="772" y="246"/>
                  </a:lnTo>
                  <a:lnTo>
                    <a:pt x="777" y="261"/>
                  </a:lnTo>
                  <a:lnTo>
                    <a:pt x="781" y="277"/>
                  </a:lnTo>
                  <a:lnTo>
                    <a:pt x="786" y="292"/>
                  </a:lnTo>
                  <a:lnTo>
                    <a:pt x="788" y="309"/>
                  </a:lnTo>
                  <a:lnTo>
                    <a:pt x="790" y="325"/>
                  </a:lnTo>
                  <a:lnTo>
                    <a:pt x="792" y="341"/>
                  </a:lnTo>
                  <a:lnTo>
                    <a:pt x="792" y="358"/>
                  </a:lnTo>
                  <a:lnTo>
                    <a:pt x="792" y="375"/>
                  </a:lnTo>
                  <a:lnTo>
                    <a:pt x="790" y="392"/>
                  </a:lnTo>
                  <a:lnTo>
                    <a:pt x="788" y="408"/>
                  </a:lnTo>
                  <a:lnTo>
                    <a:pt x="786" y="424"/>
                  </a:lnTo>
                  <a:lnTo>
                    <a:pt x="781" y="440"/>
                  </a:lnTo>
                  <a:lnTo>
                    <a:pt x="777" y="456"/>
                  </a:lnTo>
                  <a:lnTo>
                    <a:pt x="772" y="471"/>
                  </a:lnTo>
                  <a:lnTo>
                    <a:pt x="766" y="486"/>
                  </a:lnTo>
                  <a:lnTo>
                    <a:pt x="760" y="500"/>
                  </a:lnTo>
                  <a:lnTo>
                    <a:pt x="753" y="515"/>
                  </a:lnTo>
                  <a:lnTo>
                    <a:pt x="744" y="529"/>
                  </a:lnTo>
                  <a:lnTo>
                    <a:pt x="735" y="542"/>
                  </a:lnTo>
                  <a:lnTo>
                    <a:pt x="727" y="555"/>
                  </a:lnTo>
                  <a:lnTo>
                    <a:pt x="717" y="567"/>
                  </a:lnTo>
                  <a:lnTo>
                    <a:pt x="707" y="579"/>
                  </a:lnTo>
                  <a:lnTo>
                    <a:pt x="696" y="591"/>
                  </a:lnTo>
                  <a:lnTo>
                    <a:pt x="684" y="602"/>
                  </a:lnTo>
                  <a:lnTo>
                    <a:pt x="672" y="612"/>
                  </a:lnTo>
                  <a:lnTo>
                    <a:pt x="660" y="622"/>
                  </a:lnTo>
                  <a:lnTo>
                    <a:pt x="647" y="631"/>
                  </a:lnTo>
                  <a:lnTo>
                    <a:pt x="634" y="639"/>
                  </a:lnTo>
                  <a:lnTo>
                    <a:pt x="620" y="648"/>
                  </a:lnTo>
                  <a:lnTo>
                    <a:pt x="606" y="654"/>
                  </a:lnTo>
                  <a:lnTo>
                    <a:pt x="591" y="662"/>
                  </a:lnTo>
                  <a:lnTo>
                    <a:pt x="576" y="667"/>
                  </a:lnTo>
                  <a:lnTo>
                    <a:pt x="561" y="672"/>
                  </a:lnTo>
                  <a:lnTo>
                    <a:pt x="545" y="677"/>
                  </a:lnTo>
                  <a:lnTo>
                    <a:pt x="529" y="681"/>
                  </a:lnTo>
                  <a:lnTo>
                    <a:pt x="513" y="683"/>
                  </a:lnTo>
                  <a:lnTo>
                    <a:pt x="497" y="685"/>
                  </a:lnTo>
                  <a:lnTo>
                    <a:pt x="480" y="686"/>
                  </a:lnTo>
                  <a:lnTo>
                    <a:pt x="463" y="687"/>
                  </a:lnTo>
                  <a:lnTo>
                    <a:pt x="447" y="686"/>
                  </a:lnTo>
                  <a:lnTo>
                    <a:pt x="430" y="685"/>
                  </a:lnTo>
                  <a:lnTo>
                    <a:pt x="414" y="683"/>
                  </a:lnTo>
                  <a:lnTo>
                    <a:pt x="396" y="681"/>
                  </a:lnTo>
                  <a:lnTo>
                    <a:pt x="381" y="677"/>
                  </a:lnTo>
                  <a:lnTo>
                    <a:pt x="365" y="672"/>
                  </a:lnTo>
                  <a:lnTo>
                    <a:pt x="350" y="667"/>
                  </a:lnTo>
                  <a:lnTo>
                    <a:pt x="335" y="662"/>
                  </a:lnTo>
                  <a:lnTo>
                    <a:pt x="321" y="654"/>
                  </a:lnTo>
                  <a:lnTo>
                    <a:pt x="307" y="648"/>
                  </a:lnTo>
                  <a:lnTo>
                    <a:pt x="293" y="639"/>
                  </a:lnTo>
                  <a:lnTo>
                    <a:pt x="280" y="631"/>
                  </a:lnTo>
                  <a:lnTo>
                    <a:pt x="266" y="622"/>
                  </a:lnTo>
                  <a:lnTo>
                    <a:pt x="254" y="612"/>
                  </a:lnTo>
                  <a:lnTo>
                    <a:pt x="242" y="602"/>
                  </a:lnTo>
                  <a:lnTo>
                    <a:pt x="231" y="591"/>
                  </a:lnTo>
                  <a:lnTo>
                    <a:pt x="220" y="579"/>
                  </a:lnTo>
                  <a:lnTo>
                    <a:pt x="209" y="567"/>
                  </a:lnTo>
                  <a:lnTo>
                    <a:pt x="200" y="555"/>
                  </a:lnTo>
                  <a:lnTo>
                    <a:pt x="190" y="542"/>
                  </a:lnTo>
                  <a:lnTo>
                    <a:pt x="182" y="529"/>
                  </a:lnTo>
                  <a:lnTo>
                    <a:pt x="174" y="515"/>
                  </a:lnTo>
                  <a:lnTo>
                    <a:pt x="167" y="501"/>
                  </a:lnTo>
                  <a:lnTo>
                    <a:pt x="160" y="486"/>
                  </a:lnTo>
                  <a:lnTo>
                    <a:pt x="154" y="471"/>
                  </a:lnTo>
                  <a:lnTo>
                    <a:pt x="149" y="456"/>
                  </a:lnTo>
                  <a:lnTo>
                    <a:pt x="144" y="440"/>
                  </a:lnTo>
                  <a:lnTo>
                    <a:pt x="141" y="424"/>
                  </a:lnTo>
                  <a:lnTo>
                    <a:pt x="138" y="408"/>
                  </a:lnTo>
                  <a:lnTo>
                    <a:pt x="136" y="392"/>
                  </a:lnTo>
                  <a:lnTo>
                    <a:pt x="134" y="375"/>
                  </a:lnTo>
                  <a:lnTo>
                    <a:pt x="134" y="358"/>
                  </a:lnTo>
                  <a:lnTo>
                    <a:pt x="134" y="358"/>
                  </a:lnTo>
                  <a:close/>
                  <a:moveTo>
                    <a:pt x="214" y="849"/>
                  </a:moveTo>
                  <a:lnTo>
                    <a:pt x="178" y="742"/>
                  </a:lnTo>
                  <a:lnTo>
                    <a:pt x="176" y="738"/>
                  </a:lnTo>
                  <a:lnTo>
                    <a:pt x="172" y="734"/>
                  </a:lnTo>
                  <a:lnTo>
                    <a:pt x="167" y="732"/>
                  </a:lnTo>
                  <a:lnTo>
                    <a:pt x="161" y="732"/>
                  </a:lnTo>
                  <a:lnTo>
                    <a:pt x="45" y="756"/>
                  </a:lnTo>
                  <a:lnTo>
                    <a:pt x="163" y="555"/>
                  </a:lnTo>
                  <a:lnTo>
                    <a:pt x="178" y="576"/>
                  </a:lnTo>
                  <a:lnTo>
                    <a:pt x="195" y="596"/>
                  </a:lnTo>
                  <a:lnTo>
                    <a:pt x="214" y="616"/>
                  </a:lnTo>
                  <a:lnTo>
                    <a:pt x="233" y="634"/>
                  </a:lnTo>
                  <a:lnTo>
                    <a:pt x="254" y="650"/>
                  </a:lnTo>
                  <a:lnTo>
                    <a:pt x="277" y="665"/>
                  </a:lnTo>
                  <a:lnTo>
                    <a:pt x="300" y="678"/>
                  </a:lnTo>
                  <a:lnTo>
                    <a:pt x="324" y="689"/>
                  </a:lnTo>
                  <a:lnTo>
                    <a:pt x="214" y="849"/>
                  </a:lnTo>
                  <a:close/>
                  <a:moveTo>
                    <a:pt x="895" y="754"/>
                  </a:moveTo>
                  <a:lnTo>
                    <a:pt x="770" y="545"/>
                  </a:lnTo>
                  <a:lnTo>
                    <a:pt x="781" y="525"/>
                  </a:lnTo>
                  <a:lnTo>
                    <a:pt x="791" y="502"/>
                  </a:lnTo>
                  <a:lnTo>
                    <a:pt x="801" y="480"/>
                  </a:lnTo>
                  <a:lnTo>
                    <a:pt x="808" y="457"/>
                  </a:lnTo>
                  <a:lnTo>
                    <a:pt x="815" y="433"/>
                  </a:lnTo>
                  <a:lnTo>
                    <a:pt x="819" y="408"/>
                  </a:lnTo>
                  <a:lnTo>
                    <a:pt x="821" y="384"/>
                  </a:lnTo>
                  <a:lnTo>
                    <a:pt x="822" y="358"/>
                  </a:lnTo>
                  <a:lnTo>
                    <a:pt x="821" y="340"/>
                  </a:lnTo>
                  <a:lnTo>
                    <a:pt x="820" y="322"/>
                  </a:lnTo>
                  <a:lnTo>
                    <a:pt x="818" y="303"/>
                  </a:lnTo>
                  <a:lnTo>
                    <a:pt x="815" y="286"/>
                  </a:lnTo>
                  <a:lnTo>
                    <a:pt x="810" y="268"/>
                  </a:lnTo>
                  <a:lnTo>
                    <a:pt x="806" y="252"/>
                  </a:lnTo>
                  <a:lnTo>
                    <a:pt x="800" y="235"/>
                  </a:lnTo>
                  <a:lnTo>
                    <a:pt x="793" y="219"/>
                  </a:lnTo>
                  <a:lnTo>
                    <a:pt x="787" y="203"/>
                  </a:lnTo>
                  <a:lnTo>
                    <a:pt x="778" y="187"/>
                  </a:lnTo>
                  <a:lnTo>
                    <a:pt x="770" y="172"/>
                  </a:lnTo>
                  <a:lnTo>
                    <a:pt x="761" y="158"/>
                  </a:lnTo>
                  <a:lnTo>
                    <a:pt x="750" y="144"/>
                  </a:lnTo>
                  <a:lnTo>
                    <a:pt x="740" y="130"/>
                  </a:lnTo>
                  <a:lnTo>
                    <a:pt x="729" y="117"/>
                  </a:lnTo>
                  <a:lnTo>
                    <a:pt x="716" y="104"/>
                  </a:lnTo>
                  <a:lnTo>
                    <a:pt x="704" y="93"/>
                  </a:lnTo>
                  <a:lnTo>
                    <a:pt x="692" y="81"/>
                  </a:lnTo>
                  <a:lnTo>
                    <a:pt x="678" y="70"/>
                  </a:lnTo>
                  <a:lnTo>
                    <a:pt x="664" y="61"/>
                  </a:lnTo>
                  <a:lnTo>
                    <a:pt x="649" y="51"/>
                  </a:lnTo>
                  <a:lnTo>
                    <a:pt x="634" y="42"/>
                  </a:lnTo>
                  <a:lnTo>
                    <a:pt x="619" y="35"/>
                  </a:lnTo>
                  <a:lnTo>
                    <a:pt x="603" y="27"/>
                  </a:lnTo>
                  <a:lnTo>
                    <a:pt x="587" y="21"/>
                  </a:lnTo>
                  <a:lnTo>
                    <a:pt x="570" y="16"/>
                  </a:lnTo>
                  <a:lnTo>
                    <a:pt x="553" y="10"/>
                  </a:lnTo>
                  <a:lnTo>
                    <a:pt x="535" y="7"/>
                  </a:lnTo>
                  <a:lnTo>
                    <a:pt x="517" y="4"/>
                  </a:lnTo>
                  <a:lnTo>
                    <a:pt x="500" y="1"/>
                  </a:lnTo>
                  <a:lnTo>
                    <a:pt x="482" y="0"/>
                  </a:lnTo>
                  <a:lnTo>
                    <a:pt x="463" y="0"/>
                  </a:lnTo>
                  <a:lnTo>
                    <a:pt x="445" y="0"/>
                  </a:lnTo>
                  <a:lnTo>
                    <a:pt x="426" y="1"/>
                  </a:lnTo>
                  <a:lnTo>
                    <a:pt x="408" y="4"/>
                  </a:lnTo>
                  <a:lnTo>
                    <a:pt x="391" y="7"/>
                  </a:lnTo>
                  <a:lnTo>
                    <a:pt x="374" y="10"/>
                  </a:lnTo>
                  <a:lnTo>
                    <a:pt x="357" y="16"/>
                  </a:lnTo>
                  <a:lnTo>
                    <a:pt x="340" y="21"/>
                  </a:lnTo>
                  <a:lnTo>
                    <a:pt x="324" y="27"/>
                  </a:lnTo>
                  <a:lnTo>
                    <a:pt x="308" y="35"/>
                  </a:lnTo>
                  <a:lnTo>
                    <a:pt x="293" y="42"/>
                  </a:lnTo>
                  <a:lnTo>
                    <a:pt x="278" y="51"/>
                  </a:lnTo>
                  <a:lnTo>
                    <a:pt x="263" y="61"/>
                  </a:lnTo>
                  <a:lnTo>
                    <a:pt x="249" y="70"/>
                  </a:lnTo>
                  <a:lnTo>
                    <a:pt x="235" y="81"/>
                  </a:lnTo>
                  <a:lnTo>
                    <a:pt x="222" y="93"/>
                  </a:lnTo>
                  <a:lnTo>
                    <a:pt x="209" y="104"/>
                  </a:lnTo>
                  <a:lnTo>
                    <a:pt x="198" y="117"/>
                  </a:lnTo>
                  <a:lnTo>
                    <a:pt x="187" y="130"/>
                  </a:lnTo>
                  <a:lnTo>
                    <a:pt x="176" y="144"/>
                  </a:lnTo>
                  <a:lnTo>
                    <a:pt x="165" y="158"/>
                  </a:lnTo>
                  <a:lnTo>
                    <a:pt x="156" y="172"/>
                  </a:lnTo>
                  <a:lnTo>
                    <a:pt x="147" y="187"/>
                  </a:lnTo>
                  <a:lnTo>
                    <a:pt x="140" y="203"/>
                  </a:lnTo>
                  <a:lnTo>
                    <a:pt x="132" y="219"/>
                  </a:lnTo>
                  <a:lnTo>
                    <a:pt x="126" y="235"/>
                  </a:lnTo>
                  <a:lnTo>
                    <a:pt x="121" y="252"/>
                  </a:lnTo>
                  <a:lnTo>
                    <a:pt x="115" y="268"/>
                  </a:lnTo>
                  <a:lnTo>
                    <a:pt x="112" y="286"/>
                  </a:lnTo>
                  <a:lnTo>
                    <a:pt x="109" y="303"/>
                  </a:lnTo>
                  <a:lnTo>
                    <a:pt x="107" y="322"/>
                  </a:lnTo>
                  <a:lnTo>
                    <a:pt x="105" y="340"/>
                  </a:lnTo>
                  <a:lnTo>
                    <a:pt x="105" y="358"/>
                  </a:lnTo>
                  <a:lnTo>
                    <a:pt x="105" y="380"/>
                  </a:lnTo>
                  <a:lnTo>
                    <a:pt x="107" y="403"/>
                  </a:lnTo>
                  <a:lnTo>
                    <a:pt x="111" y="424"/>
                  </a:lnTo>
                  <a:lnTo>
                    <a:pt x="115" y="446"/>
                  </a:lnTo>
                  <a:lnTo>
                    <a:pt x="121" y="466"/>
                  </a:lnTo>
                  <a:lnTo>
                    <a:pt x="128" y="486"/>
                  </a:lnTo>
                  <a:lnTo>
                    <a:pt x="137" y="505"/>
                  </a:lnTo>
                  <a:lnTo>
                    <a:pt x="145" y="525"/>
                  </a:lnTo>
                  <a:lnTo>
                    <a:pt x="2" y="770"/>
                  </a:lnTo>
                  <a:lnTo>
                    <a:pt x="0" y="773"/>
                  </a:lnTo>
                  <a:lnTo>
                    <a:pt x="0" y="777"/>
                  </a:lnTo>
                  <a:lnTo>
                    <a:pt x="1" y="781"/>
                  </a:lnTo>
                  <a:lnTo>
                    <a:pt x="3" y="786"/>
                  </a:lnTo>
                  <a:lnTo>
                    <a:pt x="5" y="789"/>
                  </a:lnTo>
                  <a:lnTo>
                    <a:pt x="9" y="791"/>
                  </a:lnTo>
                  <a:lnTo>
                    <a:pt x="14" y="792"/>
                  </a:lnTo>
                  <a:lnTo>
                    <a:pt x="18" y="791"/>
                  </a:lnTo>
                  <a:lnTo>
                    <a:pt x="154" y="764"/>
                  </a:lnTo>
                  <a:lnTo>
                    <a:pt x="194" y="886"/>
                  </a:lnTo>
                  <a:lnTo>
                    <a:pt x="196" y="889"/>
                  </a:lnTo>
                  <a:lnTo>
                    <a:pt x="200" y="893"/>
                  </a:lnTo>
                  <a:lnTo>
                    <a:pt x="203" y="895"/>
                  </a:lnTo>
                  <a:lnTo>
                    <a:pt x="207" y="896"/>
                  </a:lnTo>
                  <a:lnTo>
                    <a:pt x="208" y="896"/>
                  </a:lnTo>
                  <a:lnTo>
                    <a:pt x="209" y="897"/>
                  </a:lnTo>
                  <a:lnTo>
                    <a:pt x="213" y="896"/>
                  </a:lnTo>
                  <a:lnTo>
                    <a:pt x="216" y="895"/>
                  </a:lnTo>
                  <a:lnTo>
                    <a:pt x="219" y="893"/>
                  </a:lnTo>
                  <a:lnTo>
                    <a:pt x="221" y="890"/>
                  </a:lnTo>
                  <a:lnTo>
                    <a:pt x="353" y="700"/>
                  </a:lnTo>
                  <a:lnTo>
                    <a:pt x="379" y="708"/>
                  </a:lnTo>
                  <a:lnTo>
                    <a:pt x="407" y="713"/>
                  </a:lnTo>
                  <a:lnTo>
                    <a:pt x="421" y="714"/>
                  </a:lnTo>
                  <a:lnTo>
                    <a:pt x="435" y="716"/>
                  </a:lnTo>
                  <a:lnTo>
                    <a:pt x="449" y="717"/>
                  </a:lnTo>
                  <a:lnTo>
                    <a:pt x="463" y="717"/>
                  </a:lnTo>
                  <a:lnTo>
                    <a:pt x="488" y="716"/>
                  </a:lnTo>
                  <a:lnTo>
                    <a:pt x="513" y="714"/>
                  </a:lnTo>
                  <a:lnTo>
                    <a:pt x="537" y="710"/>
                  </a:lnTo>
                  <a:lnTo>
                    <a:pt x="560" y="703"/>
                  </a:lnTo>
                  <a:lnTo>
                    <a:pt x="673" y="889"/>
                  </a:lnTo>
                  <a:lnTo>
                    <a:pt x="676" y="893"/>
                  </a:lnTo>
                  <a:lnTo>
                    <a:pt x="679" y="895"/>
                  </a:lnTo>
                  <a:lnTo>
                    <a:pt x="682" y="896"/>
                  </a:lnTo>
                  <a:lnTo>
                    <a:pt x="686" y="897"/>
                  </a:lnTo>
                  <a:lnTo>
                    <a:pt x="687" y="897"/>
                  </a:lnTo>
                  <a:lnTo>
                    <a:pt x="688" y="896"/>
                  </a:lnTo>
                  <a:lnTo>
                    <a:pt x="692" y="895"/>
                  </a:lnTo>
                  <a:lnTo>
                    <a:pt x="696" y="894"/>
                  </a:lnTo>
                  <a:lnTo>
                    <a:pt x="698" y="890"/>
                  </a:lnTo>
                  <a:lnTo>
                    <a:pt x="700" y="886"/>
                  </a:lnTo>
                  <a:lnTo>
                    <a:pt x="743" y="763"/>
                  </a:lnTo>
                  <a:lnTo>
                    <a:pt x="880" y="777"/>
                  </a:lnTo>
                  <a:lnTo>
                    <a:pt x="884" y="776"/>
                  </a:lnTo>
                  <a:lnTo>
                    <a:pt x="888" y="775"/>
                  </a:lnTo>
                  <a:lnTo>
                    <a:pt x="892" y="773"/>
                  </a:lnTo>
                  <a:lnTo>
                    <a:pt x="895" y="770"/>
                  </a:lnTo>
                  <a:lnTo>
                    <a:pt x="896" y="766"/>
                  </a:lnTo>
                  <a:lnTo>
                    <a:pt x="897" y="762"/>
                  </a:lnTo>
                  <a:lnTo>
                    <a:pt x="896" y="758"/>
                  </a:lnTo>
                  <a:lnTo>
                    <a:pt x="895" y="755"/>
                  </a:lnTo>
                  <a:lnTo>
                    <a:pt x="895" y="7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09">
              <a:extLst>
                <a:ext uri="{FF2B5EF4-FFF2-40B4-BE49-F238E27FC236}">
                  <a16:creationId xmlns:a16="http://schemas.microsoft.com/office/drawing/2014/main" id="{C3561E5A-F230-40E5-8BC6-503571795B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35813" y="1976438"/>
              <a:ext cx="114300" cy="114300"/>
            </a:xfrm>
            <a:custGeom>
              <a:avLst/>
              <a:gdLst>
                <a:gd name="T0" fmla="*/ 242 w 358"/>
                <a:gd name="T1" fmla="*/ 201 h 359"/>
                <a:gd name="T2" fmla="*/ 239 w 358"/>
                <a:gd name="T3" fmla="*/ 209 h 359"/>
                <a:gd name="T4" fmla="*/ 272 w 358"/>
                <a:gd name="T5" fmla="*/ 308 h 359"/>
                <a:gd name="T6" fmla="*/ 183 w 358"/>
                <a:gd name="T7" fmla="*/ 255 h 359"/>
                <a:gd name="T8" fmla="*/ 176 w 358"/>
                <a:gd name="T9" fmla="*/ 255 h 359"/>
                <a:gd name="T10" fmla="*/ 87 w 358"/>
                <a:gd name="T11" fmla="*/ 308 h 359"/>
                <a:gd name="T12" fmla="*/ 119 w 358"/>
                <a:gd name="T13" fmla="*/ 209 h 359"/>
                <a:gd name="T14" fmla="*/ 117 w 358"/>
                <a:gd name="T15" fmla="*/ 201 h 359"/>
                <a:gd name="T16" fmla="*/ 56 w 358"/>
                <a:gd name="T17" fmla="*/ 149 h 359"/>
                <a:gd name="T18" fmla="*/ 123 w 358"/>
                <a:gd name="T19" fmla="*/ 149 h 359"/>
                <a:gd name="T20" fmla="*/ 131 w 358"/>
                <a:gd name="T21" fmla="*/ 145 h 359"/>
                <a:gd name="T22" fmla="*/ 179 w 358"/>
                <a:gd name="T23" fmla="*/ 48 h 359"/>
                <a:gd name="T24" fmla="*/ 228 w 358"/>
                <a:gd name="T25" fmla="*/ 145 h 359"/>
                <a:gd name="T26" fmla="*/ 234 w 358"/>
                <a:gd name="T27" fmla="*/ 149 h 359"/>
                <a:gd name="T28" fmla="*/ 303 w 358"/>
                <a:gd name="T29" fmla="*/ 149 h 359"/>
                <a:gd name="T30" fmla="*/ 343 w 358"/>
                <a:gd name="T31" fmla="*/ 119 h 359"/>
                <a:gd name="T32" fmla="*/ 193 w 358"/>
                <a:gd name="T33" fmla="*/ 8 h 359"/>
                <a:gd name="T34" fmla="*/ 187 w 358"/>
                <a:gd name="T35" fmla="*/ 2 h 359"/>
                <a:gd name="T36" fmla="*/ 179 w 358"/>
                <a:gd name="T37" fmla="*/ 0 h 359"/>
                <a:gd name="T38" fmla="*/ 171 w 358"/>
                <a:gd name="T39" fmla="*/ 2 h 359"/>
                <a:gd name="T40" fmla="*/ 166 w 358"/>
                <a:gd name="T41" fmla="*/ 8 h 359"/>
                <a:gd name="T42" fmla="*/ 15 w 358"/>
                <a:gd name="T43" fmla="*/ 119 h 359"/>
                <a:gd name="T44" fmla="*/ 7 w 358"/>
                <a:gd name="T45" fmla="*/ 122 h 359"/>
                <a:gd name="T46" fmla="*/ 0 w 358"/>
                <a:gd name="T47" fmla="*/ 130 h 359"/>
                <a:gd name="T48" fmla="*/ 0 w 358"/>
                <a:gd name="T49" fmla="*/ 138 h 359"/>
                <a:gd name="T50" fmla="*/ 6 w 358"/>
                <a:gd name="T51" fmla="*/ 146 h 359"/>
                <a:gd name="T52" fmla="*/ 45 w 358"/>
                <a:gd name="T53" fmla="*/ 339 h 359"/>
                <a:gd name="T54" fmla="*/ 45 w 358"/>
                <a:gd name="T55" fmla="*/ 348 h 359"/>
                <a:gd name="T56" fmla="*/ 50 w 358"/>
                <a:gd name="T57" fmla="*/ 355 h 359"/>
                <a:gd name="T58" fmla="*/ 59 w 358"/>
                <a:gd name="T59" fmla="*/ 359 h 359"/>
                <a:gd name="T60" fmla="*/ 68 w 358"/>
                <a:gd name="T61" fmla="*/ 356 h 359"/>
                <a:gd name="T62" fmla="*/ 291 w 358"/>
                <a:gd name="T63" fmla="*/ 356 h 359"/>
                <a:gd name="T64" fmla="*/ 299 w 358"/>
                <a:gd name="T65" fmla="*/ 359 h 359"/>
                <a:gd name="T66" fmla="*/ 308 w 358"/>
                <a:gd name="T67" fmla="*/ 355 h 359"/>
                <a:gd name="T68" fmla="*/ 313 w 358"/>
                <a:gd name="T69" fmla="*/ 348 h 359"/>
                <a:gd name="T70" fmla="*/ 312 w 358"/>
                <a:gd name="T71" fmla="*/ 339 h 359"/>
                <a:gd name="T72" fmla="*/ 353 w 358"/>
                <a:gd name="T73" fmla="*/ 146 h 359"/>
                <a:gd name="T74" fmla="*/ 358 w 358"/>
                <a:gd name="T75" fmla="*/ 138 h 359"/>
                <a:gd name="T76" fmla="*/ 357 w 358"/>
                <a:gd name="T77" fmla="*/ 130 h 359"/>
                <a:gd name="T78" fmla="*/ 352 w 358"/>
                <a:gd name="T79" fmla="*/ 122 h 359"/>
                <a:gd name="T80" fmla="*/ 343 w 358"/>
                <a:gd name="T81" fmla="*/ 11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8" h="359">
                  <a:moveTo>
                    <a:pt x="244" y="197"/>
                  </a:moveTo>
                  <a:lnTo>
                    <a:pt x="242" y="201"/>
                  </a:lnTo>
                  <a:lnTo>
                    <a:pt x="240" y="205"/>
                  </a:lnTo>
                  <a:lnTo>
                    <a:pt x="239" y="209"/>
                  </a:lnTo>
                  <a:lnTo>
                    <a:pt x="240" y="214"/>
                  </a:lnTo>
                  <a:lnTo>
                    <a:pt x="272" y="308"/>
                  </a:lnTo>
                  <a:lnTo>
                    <a:pt x="187" y="256"/>
                  </a:lnTo>
                  <a:lnTo>
                    <a:pt x="183" y="255"/>
                  </a:lnTo>
                  <a:lnTo>
                    <a:pt x="179" y="254"/>
                  </a:lnTo>
                  <a:lnTo>
                    <a:pt x="176" y="255"/>
                  </a:lnTo>
                  <a:lnTo>
                    <a:pt x="171" y="256"/>
                  </a:lnTo>
                  <a:lnTo>
                    <a:pt x="87" y="308"/>
                  </a:lnTo>
                  <a:lnTo>
                    <a:pt x="119" y="214"/>
                  </a:lnTo>
                  <a:lnTo>
                    <a:pt x="119" y="209"/>
                  </a:lnTo>
                  <a:lnTo>
                    <a:pt x="119" y="205"/>
                  </a:lnTo>
                  <a:lnTo>
                    <a:pt x="117" y="201"/>
                  </a:lnTo>
                  <a:lnTo>
                    <a:pt x="114" y="197"/>
                  </a:lnTo>
                  <a:lnTo>
                    <a:pt x="56" y="149"/>
                  </a:lnTo>
                  <a:lnTo>
                    <a:pt x="119" y="149"/>
                  </a:lnTo>
                  <a:lnTo>
                    <a:pt x="123" y="149"/>
                  </a:lnTo>
                  <a:lnTo>
                    <a:pt x="127" y="147"/>
                  </a:lnTo>
                  <a:lnTo>
                    <a:pt x="131" y="145"/>
                  </a:lnTo>
                  <a:lnTo>
                    <a:pt x="133" y="141"/>
                  </a:lnTo>
                  <a:lnTo>
                    <a:pt x="179" y="48"/>
                  </a:lnTo>
                  <a:lnTo>
                    <a:pt x="226" y="141"/>
                  </a:lnTo>
                  <a:lnTo>
                    <a:pt x="228" y="145"/>
                  </a:lnTo>
                  <a:lnTo>
                    <a:pt x="231" y="147"/>
                  </a:lnTo>
                  <a:lnTo>
                    <a:pt x="234" y="149"/>
                  </a:lnTo>
                  <a:lnTo>
                    <a:pt x="239" y="149"/>
                  </a:lnTo>
                  <a:lnTo>
                    <a:pt x="303" y="149"/>
                  </a:lnTo>
                  <a:lnTo>
                    <a:pt x="244" y="197"/>
                  </a:lnTo>
                  <a:close/>
                  <a:moveTo>
                    <a:pt x="343" y="119"/>
                  </a:moveTo>
                  <a:lnTo>
                    <a:pt x="248" y="119"/>
                  </a:lnTo>
                  <a:lnTo>
                    <a:pt x="193" y="8"/>
                  </a:lnTo>
                  <a:lnTo>
                    <a:pt x="191" y="5"/>
                  </a:lnTo>
                  <a:lnTo>
                    <a:pt x="187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6" y="0"/>
                  </a:lnTo>
                  <a:lnTo>
                    <a:pt x="171" y="2"/>
                  </a:lnTo>
                  <a:lnTo>
                    <a:pt x="168" y="5"/>
                  </a:lnTo>
                  <a:lnTo>
                    <a:pt x="166" y="8"/>
                  </a:lnTo>
                  <a:lnTo>
                    <a:pt x="110" y="119"/>
                  </a:lnTo>
                  <a:lnTo>
                    <a:pt x="15" y="119"/>
                  </a:lnTo>
                  <a:lnTo>
                    <a:pt x="10" y="120"/>
                  </a:lnTo>
                  <a:lnTo>
                    <a:pt x="7" y="122"/>
                  </a:lnTo>
                  <a:lnTo>
                    <a:pt x="3" y="125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8"/>
                  </a:lnTo>
                  <a:lnTo>
                    <a:pt x="2" y="143"/>
                  </a:lnTo>
                  <a:lnTo>
                    <a:pt x="6" y="146"/>
                  </a:lnTo>
                  <a:lnTo>
                    <a:pt x="87" y="214"/>
                  </a:lnTo>
                  <a:lnTo>
                    <a:pt x="45" y="339"/>
                  </a:lnTo>
                  <a:lnTo>
                    <a:pt x="45" y="344"/>
                  </a:lnTo>
                  <a:lnTo>
                    <a:pt x="45" y="348"/>
                  </a:lnTo>
                  <a:lnTo>
                    <a:pt x="47" y="352"/>
                  </a:lnTo>
                  <a:lnTo>
                    <a:pt x="50" y="355"/>
                  </a:lnTo>
                  <a:lnTo>
                    <a:pt x="55" y="357"/>
                  </a:lnTo>
                  <a:lnTo>
                    <a:pt x="59" y="359"/>
                  </a:lnTo>
                  <a:lnTo>
                    <a:pt x="63" y="359"/>
                  </a:lnTo>
                  <a:lnTo>
                    <a:pt x="68" y="356"/>
                  </a:lnTo>
                  <a:lnTo>
                    <a:pt x="179" y="287"/>
                  </a:lnTo>
                  <a:lnTo>
                    <a:pt x="291" y="356"/>
                  </a:lnTo>
                  <a:lnTo>
                    <a:pt x="294" y="359"/>
                  </a:lnTo>
                  <a:lnTo>
                    <a:pt x="299" y="359"/>
                  </a:lnTo>
                  <a:lnTo>
                    <a:pt x="304" y="357"/>
                  </a:lnTo>
                  <a:lnTo>
                    <a:pt x="308" y="355"/>
                  </a:lnTo>
                  <a:lnTo>
                    <a:pt x="311" y="352"/>
                  </a:lnTo>
                  <a:lnTo>
                    <a:pt x="313" y="348"/>
                  </a:lnTo>
                  <a:lnTo>
                    <a:pt x="313" y="344"/>
                  </a:lnTo>
                  <a:lnTo>
                    <a:pt x="312" y="339"/>
                  </a:lnTo>
                  <a:lnTo>
                    <a:pt x="272" y="214"/>
                  </a:lnTo>
                  <a:lnTo>
                    <a:pt x="353" y="146"/>
                  </a:lnTo>
                  <a:lnTo>
                    <a:pt x="356" y="143"/>
                  </a:lnTo>
                  <a:lnTo>
                    <a:pt x="358" y="138"/>
                  </a:lnTo>
                  <a:lnTo>
                    <a:pt x="358" y="134"/>
                  </a:lnTo>
                  <a:lnTo>
                    <a:pt x="357" y="130"/>
                  </a:lnTo>
                  <a:lnTo>
                    <a:pt x="355" y="125"/>
                  </a:lnTo>
                  <a:lnTo>
                    <a:pt x="352" y="122"/>
                  </a:lnTo>
                  <a:lnTo>
                    <a:pt x="348" y="120"/>
                  </a:lnTo>
                  <a:lnTo>
                    <a:pt x="343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7134348-2FFA-437F-85EA-EA22242095D3}"/>
              </a:ext>
            </a:extLst>
          </p:cNvPr>
          <p:cNvGrpSpPr/>
          <p:nvPr/>
        </p:nvGrpSpPr>
        <p:grpSpPr>
          <a:xfrm>
            <a:off x="7359732" y="2821681"/>
            <a:ext cx="286325" cy="440501"/>
            <a:chOff x="1525588" y="2489200"/>
            <a:chExt cx="185737" cy="285750"/>
          </a:xfrm>
          <a:solidFill>
            <a:schemeClr val="bg1"/>
          </a:solidFill>
        </p:grpSpPr>
        <p:sp>
          <p:nvSpPr>
            <p:cNvPr id="63" name="Freeform 196">
              <a:extLst>
                <a:ext uri="{FF2B5EF4-FFF2-40B4-BE49-F238E27FC236}">
                  <a16:creationId xmlns:a16="http://schemas.microsoft.com/office/drawing/2014/main" id="{1496AFFB-527A-4BCC-A213-D840693C79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9400" y="2489200"/>
              <a:ext cx="95250" cy="95250"/>
            </a:xfrm>
            <a:custGeom>
              <a:avLst/>
              <a:gdLst>
                <a:gd name="T0" fmla="*/ 175 w 301"/>
                <a:gd name="T1" fmla="*/ 33 h 301"/>
                <a:gd name="T2" fmla="*/ 208 w 301"/>
                <a:gd name="T3" fmla="*/ 45 h 301"/>
                <a:gd name="T4" fmla="*/ 236 w 301"/>
                <a:gd name="T5" fmla="*/ 65 h 301"/>
                <a:gd name="T6" fmla="*/ 256 w 301"/>
                <a:gd name="T7" fmla="*/ 93 h 301"/>
                <a:gd name="T8" fmla="*/ 268 w 301"/>
                <a:gd name="T9" fmla="*/ 126 h 301"/>
                <a:gd name="T10" fmla="*/ 270 w 301"/>
                <a:gd name="T11" fmla="*/ 163 h 301"/>
                <a:gd name="T12" fmla="*/ 262 w 301"/>
                <a:gd name="T13" fmla="*/ 197 h 301"/>
                <a:gd name="T14" fmla="*/ 243 w 301"/>
                <a:gd name="T15" fmla="*/ 227 h 301"/>
                <a:gd name="T16" fmla="*/ 218 w 301"/>
                <a:gd name="T17" fmla="*/ 251 h 301"/>
                <a:gd name="T18" fmla="*/ 186 w 301"/>
                <a:gd name="T19" fmla="*/ 266 h 301"/>
                <a:gd name="T20" fmla="*/ 150 w 301"/>
                <a:gd name="T21" fmla="*/ 271 h 301"/>
                <a:gd name="T22" fmla="*/ 115 w 301"/>
                <a:gd name="T23" fmla="*/ 266 h 301"/>
                <a:gd name="T24" fmla="*/ 84 w 301"/>
                <a:gd name="T25" fmla="*/ 251 h 301"/>
                <a:gd name="T26" fmla="*/ 58 w 301"/>
                <a:gd name="T27" fmla="*/ 227 h 301"/>
                <a:gd name="T28" fmla="*/ 40 w 301"/>
                <a:gd name="T29" fmla="*/ 197 h 301"/>
                <a:gd name="T30" fmla="*/ 31 w 301"/>
                <a:gd name="T31" fmla="*/ 163 h 301"/>
                <a:gd name="T32" fmla="*/ 32 w 301"/>
                <a:gd name="T33" fmla="*/ 126 h 301"/>
                <a:gd name="T34" fmla="*/ 45 w 301"/>
                <a:gd name="T35" fmla="*/ 93 h 301"/>
                <a:gd name="T36" fmla="*/ 65 w 301"/>
                <a:gd name="T37" fmla="*/ 65 h 301"/>
                <a:gd name="T38" fmla="*/ 93 w 301"/>
                <a:gd name="T39" fmla="*/ 45 h 301"/>
                <a:gd name="T40" fmla="*/ 126 w 301"/>
                <a:gd name="T41" fmla="*/ 33 h 301"/>
                <a:gd name="T42" fmla="*/ 150 w 301"/>
                <a:gd name="T43" fmla="*/ 301 h 301"/>
                <a:gd name="T44" fmla="*/ 195 w 301"/>
                <a:gd name="T45" fmla="*/ 295 h 301"/>
                <a:gd name="T46" fmla="*/ 235 w 301"/>
                <a:gd name="T47" fmla="*/ 275 h 301"/>
                <a:gd name="T48" fmla="*/ 266 w 301"/>
                <a:gd name="T49" fmla="*/ 246 h 301"/>
                <a:gd name="T50" fmla="*/ 289 w 301"/>
                <a:gd name="T51" fmla="*/ 209 h 301"/>
                <a:gd name="T52" fmla="*/ 300 w 301"/>
                <a:gd name="T53" fmla="*/ 166 h 301"/>
                <a:gd name="T54" fmla="*/ 298 w 301"/>
                <a:gd name="T55" fmla="*/ 120 h 301"/>
                <a:gd name="T56" fmla="*/ 283 w 301"/>
                <a:gd name="T57" fmla="*/ 79 h 301"/>
                <a:gd name="T58" fmla="*/ 256 w 301"/>
                <a:gd name="T59" fmla="*/ 44 h 301"/>
                <a:gd name="T60" fmla="*/ 222 w 301"/>
                <a:gd name="T61" fmla="*/ 18 h 301"/>
                <a:gd name="T62" fmla="*/ 181 w 301"/>
                <a:gd name="T63" fmla="*/ 3 h 301"/>
                <a:gd name="T64" fmla="*/ 135 w 301"/>
                <a:gd name="T65" fmla="*/ 1 h 301"/>
                <a:gd name="T66" fmla="*/ 92 w 301"/>
                <a:gd name="T67" fmla="*/ 12 h 301"/>
                <a:gd name="T68" fmla="*/ 55 w 301"/>
                <a:gd name="T69" fmla="*/ 34 h 301"/>
                <a:gd name="T70" fmla="*/ 26 w 301"/>
                <a:gd name="T71" fmla="*/ 66 h 301"/>
                <a:gd name="T72" fmla="*/ 6 w 301"/>
                <a:gd name="T73" fmla="*/ 106 h 301"/>
                <a:gd name="T74" fmla="*/ 0 w 301"/>
                <a:gd name="T75" fmla="*/ 151 h 301"/>
                <a:gd name="T76" fmla="*/ 6 w 301"/>
                <a:gd name="T77" fmla="*/ 195 h 301"/>
                <a:gd name="T78" fmla="*/ 26 w 301"/>
                <a:gd name="T79" fmla="*/ 235 h 301"/>
                <a:gd name="T80" fmla="*/ 55 w 301"/>
                <a:gd name="T81" fmla="*/ 267 h 301"/>
                <a:gd name="T82" fmla="*/ 92 w 301"/>
                <a:gd name="T83" fmla="*/ 289 h 301"/>
                <a:gd name="T84" fmla="*/ 135 w 301"/>
                <a:gd name="T85" fmla="*/ 30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1" h="301">
                  <a:moveTo>
                    <a:pt x="150" y="30"/>
                  </a:moveTo>
                  <a:lnTo>
                    <a:pt x="163" y="31"/>
                  </a:lnTo>
                  <a:lnTo>
                    <a:pt x="175" y="33"/>
                  </a:lnTo>
                  <a:lnTo>
                    <a:pt x="186" y="35"/>
                  </a:lnTo>
                  <a:lnTo>
                    <a:pt x="197" y="40"/>
                  </a:lnTo>
                  <a:lnTo>
                    <a:pt x="208" y="45"/>
                  </a:lnTo>
                  <a:lnTo>
                    <a:pt x="218" y="51"/>
                  </a:lnTo>
                  <a:lnTo>
                    <a:pt x="227" y="58"/>
                  </a:lnTo>
                  <a:lnTo>
                    <a:pt x="236" y="65"/>
                  </a:lnTo>
                  <a:lnTo>
                    <a:pt x="243" y="74"/>
                  </a:lnTo>
                  <a:lnTo>
                    <a:pt x="250" y="83"/>
                  </a:lnTo>
                  <a:lnTo>
                    <a:pt x="256" y="93"/>
                  </a:lnTo>
                  <a:lnTo>
                    <a:pt x="262" y="104"/>
                  </a:lnTo>
                  <a:lnTo>
                    <a:pt x="265" y="115"/>
                  </a:lnTo>
                  <a:lnTo>
                    <a:pt x="268" y="126"/>
                  </a:lnTo>
                  <a:lnTo>
                    <a:pt x="270" y="138"/>
                  </a:lnTo>
                  <a:lnTo>
                    <a:pt x="270" y="151"/>
                  </a:lnTo>
                  <a:lnTo>
                    <a:pt x="270" y="163"/>
                  </a:lnTo>
                  <a:lnTo>
                    <a:pt x="268" y="175"/>
                  </a:lnTo>
                  <a:lnTo>
                    <a:pt x="265" y="186"/>
                  </a:lnTo>
                  <a:lnTo>
                    <a:pt x="262" y="197"/>
                  </a:lnTo>
                  <a:lnTo>
                    <a:pt x="256" y="208"/>
                  </a:lnTo>
                  <a:lnTo>
                    <a:pt x="250" y="217"/>
                  </a:lnTo>
                  <a:lnTo>
                    <a:pt x="243" y="227"/>
                  </a:lnTo>
                  <a:lnTo>
                    <a:pt x="236" y="236"/>
                  </a:lnTo>
                  <a:lnTo>
                    <a:pt x="227" y="243"/>
                  </a:lnTo>
                  <a:lnTo>
                    <a:pt x="218" y="251"/>
                  </a:lnTo>
                  <a:lnTo>
                    <a:pt x="208" y="256"/>
                  </a:lnTo>
                  <a:lnTo>
                    <a:pt x="197" y="261"/>
                  </a:lnTo>
                  <a:lnTo>
                    <a:pt x="186" y="266"/>
                  </a:lnTo>
                  <a:lnTo>
                    <a:pt x="175" y="269"/>
                  </a:lnTo>
                  <a:lnTo>
                    <a:pt x="163" y="270"/>
                  </a:lnTo>
                  <a:lnTo>
                    <a:pt x="150" y="271"/>
                  </a:lnTo>
                  <a:lnTo>
                    <a:pt x="138" y="270"/>
                  </a:lnTo>
                  <a:lnTo>
                    <a:pt x="126" y="269"/>
                  </a:lnTo>
                  <a:lnTo>
                    <a:pt x="115" y="266"/>
                  </a:lnTo>
                  <a:lnTo>
                    <a:pt x="104" y="261"/>
                  </a:lnTo>
                  <a:lnTo>
                    <a:pt x="93" y="256"/>
                  </a:lnTo>
                  <a:lnTo>
                    <a:pt x="84" y="251"/>
                  </a:lnTo>
                  <a:lnTo>
                    <a:pt x="74" y="243"/>
                  </a:lnTo>
                  <a:lnTo>
                    <a:pt x="65" y="236"/>
                  </a:lnTo>
                  <a:lnTo>
                    <a:pt x="58" y="227"/>
                  </a:lnTo>
                  <a:lnTo>
                    <a:pt x="50" y="217"/>
                  </a:lnTo>
                  <a:lnTo>
                    <a:pt x="45" y="208"/>
                  </a:lnTo>
                  <a:lnTo>
                    <a:pt x="40" y="197"/>
                  </a:lnTo>
                  <a:lnTo>
                    <a:pt x="35" y="186"/>
                  </a:lnTo>
                  <a:lnTo>
                    <a:pt x="32" y="175"/>
                  </a:lnTo>
                  <a:lnTo>
                    <a:pt x="31" y="163"/>
                  </a:lnTo>
                  <a:lnTo>
                    <a:pt x="30" y="151"/>
                  </a:lnTo>
                  <a:lnTo>
                    <a:pt x="31" y="138"/>
                  </a:lnTo>
                  <a:lnTo>
                    <a:pt x="32" y="126"/>
                  </a:lnTo>
                  <a:lnTo>
                    <a:pt x="35" y="115"/>
                  </a:lnTo>
                  <a:lnTo>
                    <a:pt x="40" y="104"/>
                  </a:lnTo>
                  <a:lnTo>
                    <a:pt x="45" y="93"/>
                  </a:lnTo>
                  <a:lnTo>
                    <a:pt x="50" y="83"/>
                  </a:lnTo>
                  <a:lnTo>
                    <a:pt x="58" y="74"/>
                  </a:lnTo>
                  <a:lnTo>
                    <a:pt x="65" y="65"/>
                  </a:lnTo>
                  <a:lnTo>
                    <a:pt x="74" y="58"/>
                  </a:lnTo>
                  <a:lnTo>
                    <a:pt x="84" y="51"/>
                  </a:lnTo>
                  <a:lnTo>
                    <a:pt x="93" y="45"/>
                  </a:lnTo>
                  <a:lnTo>
                    <a:pt x="104" y="40"/>
                  </a:lnTo>
                  <a:lnTo>
                    <a:pt x="115" y="35"/>
                  </a:lnTo>
                  <a:lnTo>
                    <a:pt x="126" y="33"/>
                  </a:lnTo>
                  <a:lnTo>
                    <a:pt x="138" y="31"/>
                  </a:lnTo>
                  <a:lnTo>
                    <a:pt x="150" y="30"/>
                  </a:lnTo>
                  <a:close/>
                  <a:moveTo>
                    <a:pt x="150" y="301"/>
                  </a:moveTo>
                  <a:lnTo>
                    <a:pt x="166" y="300"/>
                  </a:lnTo>
                  <a:lnTo>
                    <a:pt x="181" y="298"/>
                  </a:lnTo>
                  <a:lnTo>
                    <a:pt x="195" y="295"/>
                  </a:lnTo>
                  <a:lnTo>
                    <a:pt x="209" y="289"/>
                  </a:lnTo>
                  <a:lnTo>
                    <a:pt x="222" y="283"/>
                  </a:lnTo>
                  <a:lnTo>
                    <a:pt x="235" y="275"/>
                  </a:lnTo>
                  <a:lnTo>
                    <a:pt x="245" y="267"/>
                  </a:lnTo>
                  <a:lnTo>
                    <a:pt x="256" y="257"/>
                  </a:lnTo>
                  <a:lnTo>
                    <a:pt x="266" y="246"/>
                  </a:lnTo>
                  <a:lnTo>
                    <a:pt x="275" y="235"/>
                  </a:lnTo>
                  <a:lnTo>
                    <a:pt x="283" y="222"/>
                  </a:lnTo>
                  <a:lnTo>
                    <a:pt x="289" y="209"/>
                  </a:lnTo>
                  <a:lnTo>
                    <a:pt x="294" y="195"/>
                  </a:lnTo>
                  <a:lnTo>
                    <a:pt x="298" y="181"/>
                  </a:lnTo>
                  <a:lnTo>
                    <a:pt x="300" y="166"/>
                  </a:lnTo>
                  <a:lnTo>
                    <a:pt x="301" y="151"/>
                  </a:lnTo>
                  <a:lnTo>
                    <a:pt x="300" y="135"/>
                  </a:lnTo>
                  <a:lnTo>
                    <a:pt x="298" y="120"/>
                  </a:lnTo>
                  <a:lnTo>
                    <a:pt x="294" y="106"/>
                  </a:lnTo>
                  <a:lnTo>
                    <a:pt x="289" y="92"/>
                  </a:lnTo>
                  <a:lnTo>
                    <a:pt x="283" y="79"/>
                  </a:lnTo>
                  <a:lnTo>
                    <a:pt x="275" y="66"/>
                  </a:lnTo>
                  <a:lnTo>
                    <a:pt x="266" y="55"/>
                  </a:lnTo>
                  <a:lnTo>
                    <a:pt x="256" y="44"/>
                  </a:lnTo>
                  <a:lnTo>
                    <a:pt x="245" y="34"/>
                  </a:lnTo>
                  <a:lnTo>
                    <a:pt x="235" y="26"/>
                  </a:lnTo>
                  <a:lnTo>
                    <a:pt x="222" y="18"/>
                  </a:lnTo>
                  <a:lnTo>
                    <a:pt x="209" y="12"/>
                  </a:lnTo>
                  <a:lnTo>
                    <a:pt x="195" y="7"/>
                  </a:lnTo>
                  <a:lnTo>
                    <a:pt x="181" y="3"/>
                  </a:lnTo>
                  <a:lnTo>
                    <a:pt x="166" y="1"/>
                  </a:lnTo>
                  <a:lnTo>
                    <a:pt x="150" y="0"/>
                  </a:lnTo>
                  <a:lnTo>
                    <a:pt x="135" y="1"/>
                  </a:lnTo>
                  <a:lnTo>
                    <a:pt x="120" y="3"/>
                  </a:lnTo>
                  <a:lnTo>
                    <a:pt x="106" y="7"/>
                  </a:lnTo>
                  <a:lnTo>
                    <a:pt x="92" y="12"/>
                  </a:lnTo>
                  <a:lnTo>
                    <a:pt x="78" y="18"/>
                  </a:lnTo>
                  <a:lnTo>
                    <a:pt x="66" y="26"/>
                  </a:lnTo>
                  <a:lnTo>
                    <a:pt x="55" y="34"/>
                  </a:lnTo>
                  <a:lnTo>
                    <a:pt x="44" y="44"/>
                  </a:lnTo>
                  <a:lnTo>
                    <a:pt x="34" y="55"/>
                  </a:lnTo>
                  <a:lnTo>
                    <a:pt x="26" y="66"/>
                  </a:lnTo>
                  <a:lnTo>
                    <a:pt x="18" y="79"/>
                  </a:lnTo>
                  <a:lnTo>
                    <a:pt x="12" y="92"/>
                  </a:lnTo>
                  <a:lnTo>
                    <a:pt x="6" y="106"/>
                  </a:lnTo>
                  <a:lnTo>
                    <a:pt x="3" y="120"/>
                  </a:lnTo>
                  <a:lnTo>
                    <a:pt x="1" y="135"/>
                  </a:lnTo>
                  <a:lnTo>
                    <a:pt x="0" y="151"/>
                  </a:lnTo>
                  <a:lnTo>
                    <a:pt x="1" y="166"/>
                  </a:lnTo>
                  <a:lnTo>
                    <a:pt x="3" y="181"/>
                  </a:lnTo>
                  <a:lnTo>
                    <a:pt x="6" y="195"/>
                  </a:lnTo>
                  <a:lnTo>
                    <a:pt x="12" y="209"/>
                  </a:lnTo>
                  <a:lnTo>
                    <a:pt x="18" y="222"/>
                  </a:lnTo>
                  <a:lnTo>
                    <a:pt x="26" y="235"/>
                  </a:lnTo>
                  <a:lnTo>
                    <a:pt x="34" y="246"/>
                  </a:lnTo>
                  <a:lnTo>
                    <a:pt x="44" y="257"/>
                  </a:lnTo>
                  <a:lnTo>
                    <a:pt x="55" y="267"/>
                  </a:lnTo>
                  <a:lnTo>
                    <a:pt x="66" y="275"/>
                  </a:lnTo>
                  <a:lnTo>
                    <a:pt x="78" y="283"/>
                  </a:lnTo>
                  <a:lnTo>
                    <a:pt x="92" y="289"/>
                  </a:lnTo>
                  <a:lnTo>
                    <a:pt x="106" y="295"/>
                  </a:lnTo>
                  <a:lnTo>
                    <a:pt x="120" y="298"/>
                  </a:lnTo>
                  <a:lnTo>
                    <a:pt x="135" y="300"/>
                  </a:lnTo>
                  <a:lnTo>
                    <a:pt x="150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97">
              <a:extLst>
                <a:ext uri="{FF2B5EF4-FFF2-40B4-BE49-F238E27FC236}">
                  <a16:creationId xmlns:a16="http://schemas.microsoft.com/office/drawing/2014/main" id="{58CB04E4-2493-4591-B69D-7002877E0E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2593975"/>
              <a:ext cx="142875" cy="180975"/>
            </a:xfrm>
            <a:custGeom>
              <a:avLst/>
              <a:gdLst>
                <a:gd name="T0" fmla="*/ 285 w 451"/>
                <a:gd name="T1" fmla="*/ 307 h 572"/>
                <a:gd name="T2" fmla="*/ 165 w 451"/>
                <a:gd name="T3" fmla="*/ 542 h 572"/>
                <a:gd name="T4" fmla="*/ 157 w 451"/>
                <a:gd name="T5" fmla="*/ 302 h 572"/>
                <a:gd name="T6" fmla="*/ 136 w 451"/>
                <a:gd name="T7" fmla="*/ 287 h 572"/>
                <a:gd name="T8" fmla="*/ 115 w 451"/>
                <a:gd name="T9" fmla="*/ 267 h 572"/>
                <a:gd name="T10" fmla="*/ 93 w 451"/>
                <a:gd name="T11" fmla="*/ 241 h 572"/>
                <a:gd name="T12" fmla="*/ 74 w 451"/>
                <a:gd name="T13" fmla="*/ 210 h 572"/>
                <a:gd name="T14" fmla="*/ 57 w 451"/>
                <a:gd name="T15" fmla="*/ 174 h 572"/>
                <a:gd name="T16" fmla="*/ 44 w 451"/>
                <a:gd name="T17" fmla="*/ 131 h 572"/>
                <a:gd name="T18" fmla="*/ 34 w 451"/>
                <a:gd name="T19" fmla="*/ 84 h 572"/>
                <a:gd name="T20" fmla="*/ 30 w 451"/>
                <a:gd name="T21" fmla="*/ 30 h 572"/>
                <a:gd name="T22" fmla="*/ 170 w 451"/>
                <a:gd name="T23" fmla="*/ 252 h 572"/>
                <a:gd name="T24" fmla="*/ 171 w 451"/>
                <a:gd name="T25" fmla="*/ 259 h 572"/>
                <a:gd name="T26" fmla="*/ 175 w 451"/>
                <a:gd name="T27" fmla="*/ 264 h 572"/>
                <a:gd name="T28" fmla="*/ 215 w 451"/>
                <a:gd name="T29" fmla="*/ 304 h 572"/>
                <a:gd name="T30" fmla="*/ 221 w 451"/>
                <a:gd name="T31" fmla="*/ 306 h 572"/>
                <a:gd name="T32" fmla="*/ 226 w 451"/>
                <a:gd name="T33" fmla="*/ 306 h 572"/>
                <a:gd name="T34" fmla="*/ 231 w 451"/>
                <a:gd name="T35" fmla="*/ 304 h 572"/>
                <a:gd name="T36" fmla="*/ 272 w 451"/>
                <a:gd name="T37" fmla="*/ 264 h 572"/>
                <a:gd name="T38" fmla="*/ 275 w 451"/>
                <a:gd name="T39" fmla="*/ 259 h 572"/>
                <a:gd name="T40" fmla="*/ 276 w 451"/>
                <a:gd name="T41" fmla="*/ 252 h 572"/>
                <a:gd name="T42" fmla="*/ 420 w 451"/>
                <a:gd name="T43" fmla="*/ 30 h 572"/>
                <a:gd name="T44" fmla="*/ 416 w 451"/>
                <a:gd name="T45" fmla="*/ 84 h 572"/>
                <a:gd name="T46" fmla="*/ 407 w 451"/>
                <a:gd name="T47" fmla="*/ 131 h 572"/>
                <a:gd name="T48" fmla="*/ 393 w 451"/>
                <a:gd name="T49" fmla="*/ 174 h 572"/>
                <a:gd name="T50" fmla="*/ 376 w 451"/>
                <a:gd name="T51" fmla="*/ 210 h 572"/>
                <a:gd name="T52" fmla="*/ 357 w 451"/>
                <a:gd name="T53" fmla="*/ 241 h 572"/>
                <a:gd name="T54" fmla="*/ 337 w 451"/>
                <a:gd name="T55" fmla="*/ 267 h 572"/>
                <a:gd name="T56" fmla="*/ 315 w 451"/>
                <a:gd name="T57" fmla="*/ 287 h 572"/>
                <a:gd name="T58" fmla="*/ 293 w 451"/>
                <a:gd name="T59" fmla="*/ 302 h 572"/>
                <a:gd name="T60" fmla="*/ 223 w 451"/>
                <a:gd name="T61" fmla="*/ 269 h 572"/>
                <a:gd name="T62" fmla="*/ 219 w 451"/>
                <a:gd name="T63" fmla="*/ 30 h 572"/>
                <a:gd name="T64" fmla="*/ 245 w 451"/>
                <a:gd name="T65" fmla="*/ 248 h 572"/>
                <a:gd name="T66" fmla="*/ 0 w 451"/>
                <a:gd name="T67" fmla="*/ 0 h 572"/>
                <a:gd name="T68" fmla="*/ 1 w 451"/>
                <a:gd name="T69" fmla="*/ 45 h 572"/>
                <a:gd name="T70" fmla="*/ 6 w 451"/>
                <a:gd name="T71" fmla="*/ 101 h 572"/>
                <a:gd name="T72" fmla="*/ 18 w 451"/>
                <a:gd name="T73" fmla="*/ 151 h 572"/>
                <a:gd name="T74" fmla="*/ 34 w 451"/>
                <a:gd name="T75" fmla="*/ 196 h 572"/>
                <a:gd name="T76" fmla="*/ 53 w 451"/>
                <a:gd name="T77" fmla="*/ 235 h 572"/>
                <a:gd name="T78" fmla="*/ 75 w 451"/>
                <a:gd name="T79" fmla="*/ 268 h 572"/>
                <a:gd name="T80" fmla="*/ 99 w 451"/>
                <a:gd name="T81" fmla="*/ 295 h 572"/>
                <a:gd name="T82" fmla="*/ 123 w 451"/>
                <a:gd name="T83" fmla="*/ 316 h 572"/>
                <a:gd name="T84" fmla="*/ 135 w 451"/>
                <a:gd name="T85" fmla="*/ 572 h 572"/>
                <a:gd name="T86" fmla="*/ 315 w 451"/>
                <a:gd name="T87" fmla="*/ 324 h 572"/>
                <a:gd name="T88" fmla="*/ 340 w 451"/>
                <a:gd name="T89" fmla="*/ 306 h 572"/>
                <a:gd name="T90" fmla="*/ 363 w 451"/>
                <a:gd name="T91" fmla="*/ 282 h 572"/>
                <a:gd name="T92" fmla="*/ 387 w 451"/>
                <a:gd name="T93" fmla="*/ 252 h 572"/>
                <a:gd name="T94" fmla="*/ 407 w 451"/>
                <a:gd name="T95" fmla="*/ 217 h 572"/>
                <a:gd name="T96" fmla="*/ 426 w 451"/>
                <a:gd name="T97" fmla="*/ 175 h 572"/>
                <a:gd name="T98" fmla="*/ 438 w 451"/>
                <a:gd name="T99" fmla="*/ 128 h 572"/>
                <a:gd name="T100" fmla="*/ 448 w 451"/>
                <a:gd name="T101" fmla="*/ 74 h 572"/>
                <a:gd name="T102" fmla="*/ 451 w 451"/>
                <a:gd name="T103" fmla="*/ 15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1" h="572">
                  <a:moveTo>
                    <a:pt x="293" y="302"/>
                  </a:moveTo>
                  <a:lnTo>
                    <a:pt x="285" y="307"/>
                  </a:lnTo>
                  <a:lnTo>
                    <a:pt x="285" y="542"/>
                  </a:lnTo>
                  <a:lnTo>
                    <a:pt x="165" y="542"/>
                  </a:lnTo>
                  <a:lnTo>
                    <a:pt x="165" y="307"/>
                  </a:lnTo>
                  <a:lnTo>
                    <a:pt x="157" y="302"/>
                  </a:lnTo>
                  <a:lnTo>
                    <a:pt x="147" y="296"/>
                  </a:lnTo>
                  <a:lnTo>
                    <a:pt x="136" y="287"/>
                  </a:lnTo>
                  <a:lnTo>
                    <a:pt x="125" y="279"/>
                  </a:lnTo>
                  <a:lnTo>
                    <a:pt x="115" y="267"/>
                  </a:lnTo>
                  <a:lnTo>
                    <a:pt x="104" y="255"/>
                  </a:lnTo>
                  <a:lnTo>
                    <a:pt x="93" y="241"/>
                  </a:lnTo>
                  <a:lnTo>
                    <a:pt x="83" y="226"/>
                  </a:lnTo>
                  <a:lnTo>
                    <a:pt x="74" y="210"/>
                  </a:lnTo>
                  <a:lnTo>
                    <a:pt x="65" y="193"/>
                  </a:lnTo>
                  <a:lnTo>
                    <a:pt x="57" y="174"/>
                  </a:lnTo>
                  <a:lnTo>
                    <a:pt x="50" y="153"/>
                  </a:lnTo>
                  <a:lnTo>
                    <a:pt x="44" y="131"/>
                  </a:lnTo>
                  <a:lnTo>
                    <a:pt x="38" y="108"/>
                  </a:lnTo>
                  <a:lnTo>
                    <a:pt x="34" y="84"/>
                  </a:lnTo>
                  <a:lnTo>
                    <a:pt x="32" y="58"/>
                  </a:lnTo>
                  <a:lnTo>
                    <a:pt x="30" y="30"/>
                  </a:lnTo>
                  <a:lnTo>
                    <a:pt x="189" y="30"/>
                  </a:lnTo>
                  <a:lnTo>
                    <a:pt x="170" y="252"/>
                  </a:lnTo>
                  <a:lnTo>
                    <a:pt x="170" y="255"/>
                  </a:lnTo>
                  <a:lnTo>
                    <a:pt x="171" y="259"/>
                  </a:lnTo>
                  <a:lnTo>
                    <a:pt x="172" y="261"/>
                  </a:lnTo>
                  <a:lnTo>
                    <a:pt x="175" y="264"/>
                  </a:lnTo>
                  <a:lnTo>
                    <a:pt x="213" y="301"/>
                  </a:lnTo>
                  <a:lnTo>
                    <a:pt x="215" y="304"/>
                  </a:lnTo>
                  <a:lnTo>
                    <a:pt x="218" y="305"/>
                  </a:lnTo>
                  <a:lnTo>
                    <a:pt x="221" y="306"/>
                  </a:lnTo>
                  <a:lnTo>
                    <a:pt x="223" y="306"/>
                  </a:lnTo>
                  <a:lnTo>
                    <a:pt x="226" y="306"/>
                  </a:lnTo>
                  <a:lnTo>
                    <a:pt x="229" y="305"/>
                  </a:lnTo>
                  <a:lnTo>
                    <a:pt x="231" y="304"/>
                  </a:lnTo>
                  <a:lnTo>
                    <a:pt x="234" y="301"/>
                  </a:lnTo>
                  <a:lnTo>
                    <a:pt x="272" y="264"/>
                  </a:lnTo>
                  <a:lnTo>
                    <a:pt x="274" y="261"/>
                  </a:lnTo>
                  <a:lnTo>
                    <a:pt x="275" y="259"/>
                  </a:lnTo>
                  <a:lnTo>
                    <a:pt x="276" y="255"/>
                  </a:lnTo>
                  <a:lnTo>
                    <a:pt x="276" y="252"/>
                  </a:lnTo>
                  <a:lnTo>
                    <a:pt x="258" y="30"/>
                  </a:lnTo>
                  <a:lnTo>
                    <a:pt x="420" y="30"/>
                  </a:lnTo>
                  <a:lnTo>
                    <a:pt x="419" y="58"/>
                  </a:lnTo>
                  <a:lnTo>
                    <a:pt x="416" y="84"/>
                  </a:lnTo>
                  <a:lnTo>
                    <a:pt x="413" y="108"/>
                  </a:lnTo>
                  <a:lnTo>
                    <a:pt x="407" y="131"/>
                  </a:lnTo>
                  <a:lnTo>
                    <a:pt x="401" y="153"/>
                  </a:lnTo>
                  <a:lnTo>
                    <a:pt x="393" y="174"/>
                  </a:lnTo>
                  <a:lnTo>
                    <a:pt x="386" y="193"/>
                  </a:lnTo>
                  <a:lnTo>
                    <a:pt x="376" y="210"/>
                  </a:lnTo>
                  <a:lnTo>
                    <a:pt x="368" y="226"/>
                  </a:lnTo>
                  <a:lnTo>
                    <a:pt x="357" y="241"/>
                  </a:lnTo>
                  <a:lnTo>
                    <a:pt x="347" y="255"/>
                  </a:lnTo>
                  <a:lnTo>
                    <a:pt x="337" y="267"/>
                  </a:lnTo>
                  <a:lnTo>
                    <a:pt x="326" y="279"/>
                  </a:lnTo>
                  <a:lnTo>
                    <a:pt x="315" y="287"/>
                  </a:lnTo>
                  <a:lnTo>
                    <a:pt x="304" y="296"/>
                  </a:lnTo>
                  <a:lnTo>
                    <a:pt x="293" y="302"/>
                  </a:lnTo>
                  <a:close/>
                  <a:moveTo>
                    <a:pt x="245" y="248"/>
                  </a:moveTo>
                  <a:lnTo>
                    <a:pt x="223" y="269"/>
                  </a:lnTo>
                  <a:lnTo>
                    <a:pt x="201" y="248"/>
                  </a:lnTo>
                  <a:lnTo>
                    <a:pt x="219" y="30"/>
                  </a:lnTo>
                  <a:lnTo>
                    <a:pt x="228" y="30"/>
                  </a:lnTo>
                  <a:lnTo>
                    <a:pt x="245" y="248"/>
                  </a:lnTo>
                  <a:close/>
                  <a:moveTo>
                    <a:pt x="451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" y="45"/>
                  </a:lnTo>
                  <a:lnTo>
                    <a:pt x="3" y="74"/>
                  </a:lnTo>
                  <a:lnTo>
                    <a:pt x="6" y="101"/>
                  </a:lnTo>
                  <a:lnTo>
                    <a:pt x="12" y="128"/>
                  </a:lnTo>
                  <a:lnTo>
                    <a:pt x="18" y="151"/>
                  </a:lnTo>
                  <a:lnTo>
                    <a:pt x="26" y="175"/>
                  </a:lnTo>
                  <a:lnTo>
                    <a:pt x="34" y="196"/>
                  </a:lnTo>
                  <a:lnTo>
                    <a:pt x="44" y="216"/>
                  </a:lnTo>
                  <a:lnTo>
                    <a:pt x="53" y="235"/>
                  </a:lnTo>
                  <a:lnTo>
                    <a:pt x="64" y="252"/>
                  </a:lnTo>
                  <a:lnTo>
                    <a:pt x="75" y="268"/>
                  </a:lnTo>
                  <a:lnTo>
                    <a:pt x="87" y="282"/>
                  </a:lnTo>
                  <a:lnTo>
                    <a:pt x="99" y="295"/>
                  </a:lnTo>
                  <a:lnTo>
                    <a:pt x="111" y="306"/>
                  </a:lnTo>
                  <a:lnTo>
                    <a:pt x="123" y="316"/>
                  </a:lnTo>
                  <a:lnTo>
                    <a:pt x="135" y="324"/>
                  </a:lnTo>
                  <a:lnTo>
                    <a:pt x="135" y="572"/>
                  </a:lnTo>
                  <a:lnTo>
                    <a:pt x="315" y="572"/>
                  </a:lnTo>
                  <a:lnTo>
                    <a:pt x="315" y="324"/>
                  </a:lnTo>
                  <a:lnTo>
                    <a:pt x="328" y="315"/>
                  </a:lnTo>
                  <a:lnTo>
                    <a:pt x="340" y="306"/>
                  </a:lnTo>
                  <a:lnTo>
                    <a:pt x="352" y="295"/>
                  </a:lnTo>
                  <a:lnTo>
                    <a:pt x="363" y="282"/>
                  </a:lnTo>
                  <a:lnTo>
                    <a:pt x="375" y="267"/>
                  </a:lnTo>
                  <a:lnTo>
                    <a:pt x="387" y="252"/>
                  </a:lnTo>
                  <a:lnTo>
                    <a:pt x="398" y="235"/>
                  </a:lnTo>
                  <a:lnTo>
                    <a:pt x="407" y="217"/>
                  </a:lnTo>
                  <a:lnTo>
                    <a:pt x="417" y="196"/>
                  </a:lnTo>
                  <a:lnTo>
                    <a:pt x="426" y="175"/>
                  </a:lnTo>
                  <a:lnTo>
                    <a:pt x="432" y="151"/>
                  </a:lnTo>
                  <a:lnTo>
                    <a:pt x="438" y="128"/>
                  </a:lnTo>
                  <a:lnTo>
                    <a:pt x="444" y="101"/>
                  </a:lnTo>
                  <a:lnTo>
                    <a:pt x="448" y="74"/>
                  </a:lnTo>
                  <a:lnTo>
                    <a:pt x="450" y="45"/>
                  </a:lnTo>
                  <a:lnTo>
                    <a:pt x="451" y="15"/>
                  </a:lnTo>
                  <a:lnTo>
                    <a:pt x="4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198">
              <a:extLst>
                <a:ext uri="{FF2B5EF4-FFF2-40B4-BE49-F238E27FC236}">
                  <a16:creationId xmlns:a16="http://schemas.microsoft.com/office/drawing/2014/main" id="{6B1043A2-ECB0-4C0B-9B30-14FA7D38A1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0" y="2670175"/>
              <a:ext cx="47625" cy="104775"/>
            </a:xfrm>
            <a:custGeom>
              <a:avLst/>
              <a:gdLst>
                <a:gd name="T0" fmla="*/ 120 w 150"/>
                <a:gd name="T1" fmla="*/ 302 h 332"/>
                <a:gd name="T2" fmla="*/ 30 w 150"/>
                <a:gd name="T3" fmla="*/ 302 h 332"/>
                <a:gd name="T4" fmla="*/ 30 w 150"/>
                <a:gd name="T5" fmla="*/ 60 h 332"/>
                <a:gd name="T6" fmla="*/ 120 w 150"/>
                <a:gd name="T7" fmla="*/ 60 h 332"/>
                <a:gd name="T8" fmla="*/ 120 w 150"/>
                <a:gd name="T9" fmla="*/ 302 h 332"/>
                <a:gd name="T10" fmla="*/ 90 w 150"/>
                <a:gd name="T11" fmla="*/ 30 h 332"/>
                <a:gd name="T12" fmla="*/ 90 w 150"/>
                <a:gd name="T13" fmla="*/ 0 h 332"/>
                <a:gd name="T14" fmla="*/ 60 w 150"/>
                <a:gd name="T15" fmla="*/ 0 h 332"/>
                <a:gd name="T16" fmla="*/ 60 w 150"/>
                <a:gd name="T17" fmla="*/ 30 h 332"/>
                <a:gd name="T18" fmla="*/ 0 w 150"/>
                <a:gd name="T19" fmla="*/ 30 h 332"/>
                <a:gd name="T20" fmla="*/ 0 w 150"/>
                <a:gd name="T21" fmla="*/ 332 h 332"/>
                <a:gd name="T22" fmla="*/ 150 w 150"/>
                <a:gd name="T23" fmla="*/ 332 h 332"/>
                <a:gd name="T24" fmla="*/ 150 w 150"/>
                <a:gd name="T25" fmla="*/ 30 h 332"/>
                <a:gd name="T26" fmla="*/ 90 w 150"/>
                <a:gd name="T27" fmla="*/ 3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0" h="332">
                  <a:moveTo>
                    <a:pt x="120" y="302"/>
                  </a:moveTo>
                  <a:lnTo>
                    <a:pt x="30" y="302"/>
                  </a:lnTo>
                  <a:lnTo>
                    <a:pt x="30" y="60"/>
                  </a:lnTo>
                  <a:lnTo>
                    <a:pt x="120" y="60"/>
                  </a:lnTo>
                  <a:lnTo>
                    <a:pt x="120" y="302"/>
                  </a:lnTo>
                  <a:close/>
                  <a:moveTo>
                    <a:pt x="90" y="30"/>
                  </a:moveTo>
                  <a:lnTo>
                    <a:pt x="90" y="0"/>
                  </a:lnTo>
                  <a:lnTo>
                    <a:pt x="60" y="0"/>
                  </a:lnTo>
                  <a:lnTo>
                    <a:pt x="60" y="30"/>
                  </a:lnTo>
                  <a:lnTo>
                    <a:pt x="0" y="30"/>
                  </a:lnTo>
                  <a:lnTo>
                    <a:pt x="0" y="332"/>
                  </a:lnTo>
                  <a:lnTo>
                    <a:pt x="150" y="332"/>
                  </a:lnTo>
                  <a:lnTo>
                    <a:pt x="150" y="30"/>
                  </a:lnTo>
                  <a:lnTo>
                    <a:pt x="9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9B09CBF-E320-4479-A1D3-7E6AEF2B2167}"/>
              </a:ext>
            </a:extLst>
          </p:cNvPr>
          <p:cNvGrpSpPr/>
          <p:nvPr/>
        </p:nvGrpSpPr>
        <p:grpSpPr>
          <a:xfrm>
            <a:off x="7396440" y="4127567"/>
            <a:ext cx="488288" cy="485544"/>
            <a:chOff x="5468938" y="1920875"/>
            <a:chExt cx="282575" cy="280988"/>
          </a:xfrm>
          <a:solidFill>
            <a:schemeClr val="bg1"/>
          </a:solidFill>
        </p:grpSpPr>
        <p:sp>
          <p:nvSpPr>
            <p:cNvPr id="67" name="Freeform 87">
              <a:extLst>
                <a:ext uri="{FF2B5EF4-FFF2-40B4-BE49-F238E27FC236}">
                  <a16:creationId xmlns:a16="http://schemas.microsoft.com/office/drawing/2014/main" id="{4DE6639B-1734-4A06-BD96-7F847262C8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8938" y="1920875"/>
              <a:ext cx="130175" cy="128588"/>
            </a:xfrm>
            <a:custGeom>
              <a:avLst/>
              <a:gdLst>
                <a:gd name="T0" fmla="*/ 32 w 407"/>
                <a:gd name="T1" fmla="*/ 364 h 406"/>
                <a:gd name="T2" fmla="*/ 46 w 407"/>
                <a:gd name="T3" fmla="*/ 346 h 406"/>
                <a:gd name="T4" fmla="*/ 166 w 407"/>
                <a:gd name="T5" fmla="*/ 271 h 406"/>
                <a:gd name="T6" fmla="*/ 205 w 407"/>
                <a:gd name="T7" fmla="*/ 278 h 406"/>
                <a:gd name="T8" fmla="*/ 241 w 407"/>
                <a:gd name="T9" fmla="*/ 272 h 406"/>
                <a:gd name="T10" fmla="*/ 363 w 407"/>
                <a:gd name="T11" fmla="*/ 346 h 406"/>
                <a:gd name="T12" fmla="*/ 374 w 407"/>
                <a:gd name="T13" fmla="*/ 364 h 406"/>
                <a:gd name="T14" fmla="*/ 202 w 407"/>
                <a:gd name="T15" fmla="*/ 376 h 406"/>
                <a:gd name="T16" fmla="*/ 106 w 407"/>
                <a:gd name="T17" fmla="*/ 136 h 406"/>
                <a:gd name="T18" fmla="*/ 164 w 407"/>
                <a:gd name="T19" fmla="*/ 141 h 406"/>
                <a:gd name="T20" fmla="*/ 221 w 407"/>
                <a:gd name="T21" fmla="*/ 119 h 406"/>
                <a:gd name="T22" fmla="*/ 243 w 407"/>
                <a:gd name="T23" fmla="*/ 135 h 406"/>
                <a:gd name="T24" fmla="*/ 269 w 407"/>
                <a:gd name="T25" fmla="*/ 143 h 406"/>
                <a:gd name="T26" fmla="*/ 304 w 407"/>
                <a:gd name="T27" fmla="*/ 141 h 406"/>
                <a:gd name="T28" fmla="*/ 296 w 407"/>
                <a:gd name="T29" fmla="*/ 183 h 406"/>
                <a:gd name="T30" fmla="*/ 275 w 407"/>
                <a:gd name="T31" fmla="*/ 216 h 406"/>
                <a:gd name="T32" fmla="*/ 244 w 407"/>
                <a:gd name="T33" fmla="*/ 240 h 406"/>
                <a:gd name="T34" fmla="*/ 205 w 407"/>
                <a:gd name="T35" fmla="*/ 248 h 406"/>
                <a:gd name="T36" fmla="*/ 166 w 407"/>
                <a:gd name="T37" fmla="*/ 240 h 406"/>
                <a:gd name="T38" fmla="*/ 135 w 407"/>
                <a:gd name="T39" fmla="*/ 216 h 406"/>
                <a:gd name="T40" fmla="*/ 114 w 407"/>
                <a:gd name="T41" fmla="*/ 181 h 406"/>
                <a:gd name="T42" fmla="*/ 106 w 407"/>
                <a:gd name="T43" fmla="*/ 139 h 406"/>
                <a:gd name="T44" fmla="*/ 230 w 407"/>
                <a:gd name="T45" fmla="*/ 33 h 406"/>
                <a:gd name="T46" fmla="*/ 260 w 407"/>
                <a:gd name="T47" fmla="*/ 48 h 406"/>
                <a:gd name="T48" fmla="*/ 282 w 407"/>
                <a:gd name="T49" fmla="*/ 71 h 406"/>
                <a:gd name="T50" fmla="*/ 298 w 407"/>
                <a:gd name="T51" fmla="*/ 102 h 406"/>
                <a:gd name="T52" fmla="*/ 281 w 407"/>
                <a:gd name="T53" fmla="*/ 114 h 406"/>
                <a:gd name="T54" fmla="*/ 250 w 407"/>
                <a:gd name="T55" fmla="*/ 105 h 406"/>
                <a:gd name="T56" fmla="*/ 235 w 407"/>
                <a:gd name="T57" fmla="*/ 87 h 406"/>
                <a:gd name="T58" fmla="*/ 223 w 407"/>
                <a:gd name="T59" fmla="*/ 82 h 406"/>
                <a:gd name="T60" fmla="*/ 208 w 407"/>
                <a:gd name="T61" fmla="*/ 92 h 406"/>
                <a:gd name="T62" fmla="*/ 181 w 407"/>
                <a:gd name="T63" fmla="*/ 107 h 406"/>
                <a:gd name="T64" fmla="*/ 147 w 407"/>
                <a:gd name="T65" fmla="*/ 113 h 406"/>
                <a:gd name="T66" fmla="*/ 114 w 407"/>
                <a:gd name="T67" fmla="*/ 97 h 406"/>
                <a:gd name="T68" fmla="*/ 130 w 407"/>
                <a:gd name="T69" fmla="*/ 68 h 406"/>
                <a:gd name="T70" fmla="*/ 152 w 407"/>
                <a:gd name="T71" fmla="*/ 47 h 406"/>
                <a:gd name="T72" fmla="*/ 181 w 407"/>
                <a:gd name="T73" fmla="*/ 33 h 406"/>
                <a:gd name="T74" fmla="*/ 239 w 407"/>
                <a:gd name="T75" fmla="*/ 406 h 406"/>
                <a:gd name="T76" fmla="*/ 403 w 407"/>
                <a:gd name="T77" fmla="*/ 354 h 406"/>
                <a:gd name="T78" fmla="*/ 380 w 407"/>
                <a:gd name="T79" fmla="*/ 321 h 406"/>
                <a:gd name="T80" fmla="*/ 271 w 407"/>
                <a:gd name="T81" fmla="*/ 258 h 406"/>
                <a:gd name="T82" fmla="*/ 297 w 407"/>
                <a:gd name="T83" fmla="*/ 236 h 406"/>
                <a:gd name="T84" fmla="*/ 324 w 407"/>
                <a:gd name="T85" fmla="*/ 192 h 406"/>
                <a:gd name="T86" fmla="*/ 333 w 407"/>
                <a:gd name="T87" fmla="*/ 157 h 406"/>
                <a:gd name="T88" fmla="*/ 332 w 407"/>
                <a:gd name="T89" fmla="*/ 111 h 406"/>
                <a:gd name="T90" fmla="*/ 312 w 407"/>
                <a:gd name="T91" fmla="*/ 61 h 406"/>
                <a:gd name="T92" fmla="*/ 277 w 407"/>
                <a:gd name="T93" fmla="*/ 23 h 406"/>
                <a:gd name="T94" fmla="*/ 231 w 407"/>
                <a:gd name="T95" fmla="*/ 3 h 406"/>
                <a:gd name="T96" fmla="*/ 179 w 407"/>
                <a:gd name="T97" fmla="*/ 3 h 406"/>
                <a:gd name="T98" fmla="*/ 133 w 407"/>
                <a:gd name="T99" fmla="*/ 23 h 406"/>
                <a:gd name="T100" fmla="*/ 99 w 407"/>
                <a:gd name="T101" fmla="*/ 61 h 406"/>
                <a:gd name="T102" fmla="*/ 80 w 407"/>
                <a:gd name="T103" fmla="*/ 111 h 406"/>
                <a:gd name="T104" fmla="*/ 77 w 407"/>
                <a:gd name="T105" fmla="*/ 157 h 406"/>
                <a:gd name="T106" fmla="*/ 92 w 407"/>
                <a:gd name="T107" fmla="*/ 206 h 406"/>
                <a:gd name="T108" fmla="*/ 136 w 407"/>
                <a:gd name="T109" fmla="*/ 256 h 406"/>
                <a:gd name="T110" fmla="*/ 29 w 407"/>
                <a:gd name="T111" fmla="*/ 321 h 406"/>
                <a:gd name="T112" fmla="*/ 5 w 407"/>
                <a:gd name="T113" fmla="*/ 354 h 406"/>
                <a:gd name="T114" fmla="*/ 202 w 407"/>
                <a:gd name="T115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7" h="406">
                  <a:moveTo>
                    <a:pt x="30" y="376"/>
                  </a:moveTo>
                  <a:lnTo>
                    <a:pt x="30" y="375"/>
                  </a:lnTo>
                  <a:lnTo>
                    <a:pt x="31" y="369"/>
                  </a:lnTo>
                  <a:lnTo>
                    <a:pt x="32" y="364"/>
                  </a:lnTo>
                  <a:lnTo>
                    <a:pt x="36" y="359"/>
                  </a:lnTo>
                  <a:lnTo>
                    <a:pt x="39" y="354"/>
                  </a:lnTo>
                  <a:lnTo>
                    <a:pt x="42" y="350"/>
                  </a:lnTo>
                  <a:lnTo>
                    <a:pt x="46" y="346"/>
                  </a:lnTo>
                  <a:lnTo>
                    <a:pt x="51" y="343"/>
                  </a:lnTo>
                  <a:lnTo>
                    <a:pt x="56" y="342"/>
                  </a:lnTo>
                  <a:lnTo>
                    <a:pt x="166" y="311"/>
                  </a:lnTo>
                  <a:lnTo>
                    <a:pt x="166" y="271"/>
                  </a:lnTo>
                  <a:lnTo>
                    <a:pt x="175" y="274"/>
                  </a:lnTo>
                  <a:lnTo>
                    <a:pt x="186" y="276"/>
                  </a:lnTo>
                  <a:lnTo>
                    <a:pt x="195" y="277"/>
                  </a:lnTo>
                  <a:lnTo>
                    <a:pt x="205" y="278"/>
                  </a:lnTo>
                  <a:lnTo>
                    <a:pt x="215" y="277"/>
                  </a:lnTo>
                  <a:lnTo>
                    <a:pt x="223" y="276"/>
                  </a:lnTo>
                  <a:lnTo>
                    <a:pt x="233" y="275"/>
                  </a:lnTo>
                  <a:lnTo>
                    <a:pt x="241" y="272"/>
                  </a:lnTo>
                  <a:lnTo>
                    <a:pt x="241" y="311"/>
                  </a:lnTo>
                  <a:lnTo>
                    <a:pt x="354" y="340"/>
                  </a:lnTo>
                  <a:lnTo>
                    <a:pt x="358" y="343"/>
                  </a:lnTo>
                  <a:lnTo>
                    <a:pt x="363" y="346"/>
                  </a:lnTo>
                  <a:lnTo>
                    <a:pt x="367" y="349"/>
                  </a:lnTo>
                  <a:lnTo>
                    <a:pt x="370" y="353"/>
                  </a:lnTo>
                  <a:lnTo>
                    <a:pt x="373" y="359"/>
                  </a:lnTo>
                  <a:lnTo>
                    <a:pt x="374" y="364"/>
                  </a:lnTo>
                  <a:lnTo>
                    <a:pt x="377" y="369"/>
                  </a:lnTo>
                  <a:lnTo>
                    <a:pt x="377" y="376"/>
                  </a:lnTo>
                  <a:lnTo>
                    <a:pt x="239" y="376"/>
                  </a:lnTo>
                  <a:lnTo>
                    <a:pt x="202" y="376"/>
                  </a:lnTo>
                  <a:lnTo>
                    <a:pt x="30" y="376"/>
                  </a:lnTo>
                  <a:close/>
                  <a:moveTo>
                    <a:pt x="106" y="139"/>
                  </a:moveTo>
                  <a:lnTo>
                    <a:pt x="106" y="138"/>
                  </a:lnTo>
                  <a:lnTo>
                    <a:pt x="106" y="136"/>
                  </a:lnTo>
                  <a:lnTo>
                    <a:pt x="120" y="140"/>
                  </a:lnTo>
                  <a:lnTo>
                    <a:pt x="134" y="142"/>
                  </a:lnTo>
                  <a:lnTo>
                    <a:pt x="149" y="142"/>
                  </a:lnTo>
                  <a:lnTo>
                    <a:pt x="164" y="141"/>
                  </a:lnTo>
                  <a:lnTo>
                    <a:pt x="179" y="139"/>
                  </a:lnTo>
                  <a:lnTo>
                    <a:pt x="193" y="134"/>
                  </a:lnTo>
                  <a:lnTo>
                    <a:pt x="208" y="127"/>
                  </a:lnTo>
                  <a:lnTo>
                    <a:pt x="221" y="119"/>
                  </a:lnTo>
                  <a:lnTo>
                    <a:pt x="226" y="124"/>
                  </a:lnTo>
                  <a:lnTo>
                    <a:pt x="232" y="128"/>
                  </a:lnTo>
                  <a:lnTo>
                    <a:pt x="237" y="131"/>
                  </a:lnTo>
                  <a:lnTo>
                    <a:pt x="243" y="135"/>
                  </a:lnTo>
                  <a:lnTo>
                    <a:pt x="249" y="138"/>
                  </a:lnTo>
                  <a:lnTo>
                    <a:pt x="255" y="140"/>
                  </a:lnTo>
                  <a:lnTo>
                    <a:pt x="262" y="142"/>
                  </a:lnTo>
                  <a:lnTo>
                    <a:pt x="269" y="143"/>
                  </a:lnTo>
                  <a:lnTo>
                    <a:pt x="276" y="144"/>
                  </a:lnTo>
                  <a:lnTo>
                    <a:pt x="282" y="144"/>
                  </a:lnTo>
                  <a:lnTo>
                    <a:pt x="293" y="143"/>
                  </a:lnTo>
                  <a:lnTo>
                    <a:pt x="304" y="141"/>
                  </a:lnTo>
                  <a:lnTo>
                    <a:pt x="304" y="152"/>
                  </a:lnTo>
                  <a:lnTo>
                    <a:pt x="302" y="162"/>
                  </a:lnTo>
                  <a:lnTo>
                    <a:pt x="299" y="173"/>
                  </a:lnTo>
                  <a:lnTo>
                    <a:pt x="296" y="183"/>
                  </a:lnTo>
                  <a:lnTo>
                    <a:pt x="292" y="191"/>
                  </a:lnTo>
                  <a:lnTo>
                    <a:pt x="287" y="201"/>
                  </a:lnTo>
                  <a:lnTo>
                    <a:pt x="281" y="209"/>
                  </a:lnTo>
                  <a:lnTo>
                    <a:pt x="275" y="216"/>
                  </a:lnTo>
                  <a:lnTo>
                    <a:pt x="267" y="224"/>
                  </a:lnTo>
                  <a:lnTo>
                    <a:pt x="260" y="230"/>
                  </a:lnTo>
                  <a:lnTo>
                    <a:pt x="252" y="235"/>
                  </a:lnTo>
                  <a:lnTo>
                    <a:pt x="244" y="240"/>
                  </a:lnTo>
                  <a:lnTo>
                    <a:pt x="234" y="243"/>
                  </a:lnTo>
                  <a:lnTo>
                    <a:pt x="225" y="246"/>
                  </a:lnTo>
                  <a:lnTo>
                    <a:pt x="216" y="247"/>
                  </a:lnTo>
                  <a:lnTo>
                    <a:pt x="205" y="248"/>
                  </a:lnTo>
                  <a:lnTo>
                    <a:pt x="195" y="247"/>
                  </a:lnTo>
                  <a:lnTo>
                    <a:pt x="186" y="245"/>
                  </a:lnTo>
                  <a:lnTo>
                    <a:pt x="176" y="243"/>
                  </a:lnTo>
                  <a:lnTo>
                    <a:pt x="166" y="240"/>
                  </a:lnTo>
                  <a:lnTo>
                    <a:pt x="158" y="234"/>
                  </a:lnTo>
                  <a:lnTo>
                    <a:pt x="150" y="229"/>
                  </a:lnTo>
                  <a:lnTo>
                    <a:pt x="143" y="223"/>
                  </a:lnTo>
                  <a:lnTo>
                    <a:pt x="135" y="216"/>
                  </a:lnTo>
                  <a:lnTo>
                    <a:pt x="129" y="208"/>
                  </a:lnTo>
                  <a:lnTo>
                    <a:pt x="124" y="200"/>
                  </a:lnTo>
                  <a:lnTo>
                    <a:pt x="118" y="190"/>
                  </a:lnTo>
                  <a:lnTo>
                    <a:pt x="114" y="181"/>
                  </a:lnTo>
                  <a:lnTo>
                    <a:pt x="111" y="171"/>
                  </a:lnTo>
                  <a:lnTo>
                    <a:pt x="109" y="160"/>
                  </a:lnTo>
                  <a:lnTo>
                    <a:pt x="107" y="150"/>
                  </a:lnTo>
                  <a:lnTo>
                    <a:pt x="106" y="139"/>
                  </a:lnTo>
                  <a:close/>
                  <a:moveTo>
                    <a:pt x="205" y="30"/>
                  </a:moveTo>
                  <a:lnTo>
                    <a:pt x="214" y="30"/>
                  </a:lnTo>
                  <a:lnTo>
                    <a:pt x="222" y="32"/>
                  </a:lnTo>
                  <a:lnTo>
                    <a:pt x="230" y="33"/>
                  </a:lnTo>
                  <a:lnTo>
                    <a:pt x="238" y="36"/>
                  </a:lnTo>
                  <a:lnTo>
                    <a:pt x="246" y="39"/>
                  </a:lnTo>
                  <a:lnTo>
                    <a:pt x="252" y="43"/>
                  </a:lnTo>
                  <a:lnTo>
                    <a:pt x="260" y="48"/>
                  </a:lnTo>
                  <a:lnTo>
                    <a:pt x="266" y="53"/>
                  </a:lnTo>
                  <a:lnTo>
                    <a:pt x="271" y="58"/>
                  </a:lnTo>
                  <a:lnTo>
                    <a:pt x="278" y="65"/>
                  </a:lnTo>
                  <a:lnTo>
                    <a:pt x="282" y="71"/>
                  </a:lnTo>
                  <a:lnTo>
                    <a:pt x="288" y="78"/>
                  </a:lnTo>
                  <a:lnTo>
                    <a:pt x="292" y="85"/>
                  </a:lnTo>
                  <a:lnTo>
                    <a:pt x="295" y="94"/>
                  </a:lnTo>
                  <a:lnTo>
                    <a:pt x="298" y="102"/>
                  </a:lnTo>
                  <a:lnTo>
                    <a:pt x="300" y="110"/>
                  </a:lnTo>
                  <a:lnTo>
                    <a:pt x="295" y="112"/>
                  </a:lnTo>
                  <a:lnTo>
                    <a:pt x="289" y="113"/>
                  </a:lnTo>
                  <a:lnTo>
                    <a:pt x="281" y="114"/>
                  </a:lnTo>
                  <a:lnTo>
                    <a:pt x="274" y="113"/>
                  </a:lnTo>
                  <a:lnTo>
                    <a:pt x="265" y="112"/>
                  </a:lnTo>
                  <a:lnTo>
                    <a:pt x="255" y="108"/>
                  </a:lnTo>
                  <a:lnTo>
                    <a:pt x="250" y="105"/>
                  </a:lnTo>
                  <a:lnTo>
                    <a:pt x="246" y="100"/>
                  </a:lnTo>
                  <a:lnTo>
                    <a:pt x="241" y="96"/>
                  </a:lnTo>
                  <a:lnTo>
                    <a:pt x="237" y="90"/>
                  </a:lnTo>
                  <a:lnTo>
                    <a:pt x="235" y="87"/>
                  </a:lnTo>
                  <a:lnTo>
                    <a:pt x="233" y="84"/>
                  </a:lnTo>
                  <a:lnTo>
                    <a:pt x="230" y="83"/>
                  </a:lnTo>
                  <a:lnTo>
                    <a:pt x="226" y="82"/>
                  </a:lnTo>
                  <a:lnTo>
                    <a:pt x="223" y="82"/>
                  </a:lnTo>
                  <a:lnTo>
                    <a:pt x="220" y="83"/>
                  </a:lnTo>
                  <a:lnTo>
                    <a:pt x="217" y="84"/>
                  </a:lnTo>
                  <a:lnTo>
                    <a:pt x="214" y="86"/>
                  </a:lnTo>
                  <a:lnTo>
                    <a:pt x="208" y="92"/>
                  </a:lnTo>
                  <a:lnTo>
                    <a:pt x="202" y="96"/>
                  </a:lnTo>
                  <a:lnTo>
                    <a:pt x="195" y="100"/>
                  </a:lnTo>
                  <a:lnTo>
                    <a:pt x="189" y="104"/>
                  </a:lnTo>
                  <a:lnTo>
                    <a:pt x="181" y="107"/>
                  </a:lnTo>
                  <a:lnTo>
                    <a:pt x="175" y="109"/>
                  </a:lnTo>
                  <a:lnTo>
                    <a:pt x="167" y="111"/>
                  </a:lnTo>
                  <a:lnTo>
                    <a:pt x="161" y="112"/>
                  </a:lnTo>
                  <a:lnTo>
                    <a:pt x="147" y="113"/>
                  </a:lnTo>
                  <a:lnTo>
                    <a:pt x="134" y="112"/>
                  </a:lnTo>
                  <a:lnTo>
                    <a:pt x="121" y="110"/>
                  </a:lnTo>
                  <a:lnTo>
                    <a:pt x="111" y="106"/>
                  </a:lnTo>
                  <a:lnTo>
                    <a:pt x="114" y="97"/>
                  </a:lnTo>
                  <a:lnTo>
                    <a:pt x="117" y="90"/>
                  </a:lnTo>
                  <a:lnTo>
                    <a:pt x="121" y="82"/>
                  </a:lnTo>
                  <a:lnTo>
                    <a:pt x="125" y="76"/>
                  </a:lnTo>
                  <a:lnTo>
                    <a:pt x="130" y="68"/>
                  </a:lnTo>
                  <a:lnTo>
                    <a:pt x="135" y="63"/>
                  </a:lnTo>
                  <a:lnTo>
                    <a:pt x="141" y="56"/>
                  </a:lnTo>
                  <a:lnTo>
                    <a:pt x="146" y="51"/>
                  </a:lnTo>
                  <a:lnTo>
                    <a:pt x="152" y="47"/>
                  </a:lnTo>
                  <a:lnTo>
                    <a:pt x="160" y="42"/>
                  </a:lnTo>
                  <a:lnTo>
                    <a:pt x="166" y="38"/>
                  </a:lnTo>
                  <a:lnTo>
                    <a:pt x="174" y="35"/>
                  </a:lnTo>
                  <a:lnTo>
                    <a:pt x="181" y="33"/>
                  </a:lnTo>
                  <a:lnTo>
                    <a:pt x="189" y="31"/>
                  </a:lnTo>
                  <a:lnTo>
                    <a:pt x="198" y="30"/>
                  </a:lnTo>
                  <a:lnTo>
                    <a:pt x="205" y="30"/>
                  </a:lnTo>
                  <a:close/>
                  <a:moveTo>
                    <a:pt x="239" y="406"/>
                  </a:moveTo>
                  <a:lnTo>
                    <a:pt x="407" y="406"/>
                  </a:lnTo>
                  <a:lnTo>
                    <a:pt x="407" y="376"/>
                  </a:lnTo>
                  <a:lnTo>
                    <a:pt x="406" y="365"/>
                  </a:lnTo>
                  <a:lnTo>
                    <a:pt x="403" y="354"/>
                  </a:lnTo>
                  <a:lnTo>
                    <a:pt x="399" y="345"/>
                  </a:lnTo>
                  <a:lnTo>
                    <a:pt x="394" y="336"/>
                  </a:lnTo>
                  <a:lnTo>
                    <a:pt x="387" y="328"/>
                  </a:lnTo>
                  <a:lnTo>
                    <a:pt x="380" y="321"/>
                  </a:lnTo>
                  <a:lnTo>
                    <a:pt x="371" y="316"/>
                  </a:lnTo>
                  <a:lnTo>
                    <a:pt x="363" y="311"/>
                  </a:lnTo>
                  <a:lnTo>
                    <a:pt x="271" y="289"/>
                  </a:lnTo>
                  <a:lnTo>
                    <a:pt x="271" y="258"/>
                  </a:lnTo>
                  <a:lnTo>
                    <a:pt x="278" y="253"/>
                  </a:lnTo>
                  <a:lnTo>
                    <a:pt x="284" y="248"/>
                  </a:lnTo>
                  <a:lnTo>
                    <a:pt x="291" y="242"/>
                  </a:lnTo>
                  <a:lnTo>
                    <a:pt x="297" y="236"/>
                  </a:lnTo>
                  <a:lnTo>
                    <a:pt x="308" y="223"/>
                  </a:lnTo>
                  <a:lnTo>
                    <a:pt x="317" y="209"/>
                  </a:lnTo>
                  <a:lnTo>
                    <a:pt x="321" y="200"/>
                  </a:lnTo>
                  <a:lnTo>
                    <a:pt x="324" y="192"/>
                  </a:lnTo>
                  <a:lnTo>
                    <a:pt x="327" y="184"/>
                  </a:lnTo>
                  <a:lnTo>
                    <a:pt x="329" y="175"/>
                  </a:lnTo>
                  <a:lnTo>
                    <a:pt x="332" y="167"/>
                  </a:lnTo>
                  <a:lnTo>
                    <a:pt x="333" y="157"/>
                  </a:lnTo>
                  <a:lnTo>
                    <a:pt x="334" y="149"/>
                  </a:lnTo>
                  <a:lnTo>
                    <a:pt x="334" y="139"/>
                  </a:lnTo>
                  <a:lnTo>
                    <a:pt x="334" y="125"/>
                  </a:lnTo>
                  <a:lnTo>
                    <a:pt x="332" y="111"/>
                  </a:lnTo>
                  <a:lnTo>
                    <a:pt x="328" y="97"/>
                  </a:lnTo>
                  <a:lnTo>
                    <a:pt x="324" y="84"/>
                  </a:lnTo>
                  <a:lnTo>
                    <a:pt x="319" y="72"/>
                  </a:lnTo>
                  <a:lnTo>
                    <a:pt x="312" y="61"/>
                  </a:lnTo>
                  <a:lnTo>
                    <a:pt x="305" y="50"/>
                  </a:lnTo>
                  <a:lnTo>
                    <a:pt x="296" y="40"/>
                  </a:lnTo>
                  <a:lnTo>
                    <a:pt x="288" y="32"/>
                  </a:lnTo>
                  <a:lnTo>
                    <a:pt x="277" y="23"/>
                  </a:lnTo>
                  <a:lnTo>
                    <a:pt x="266" y="17"/>
                  </a:lnTo>
                  <a:lnTo>
                    <a:pt x="255" y="10"/>
                  </a:lnTo>
                  <a:lnTo>
                    <a:pt x="244" y="6"/>
                  </a:lnTo>
                  <a:lnTo>
                    <a:pt x="231" y="3"/>
                  </a:lnTo>
                  <a:lnTo>
                    <a:pt x="219" y="1"/>
                  </a:lnTo>
                  <a:lnTo>
                    <a:pt x="205" y="0"/>
                  </a:lnTo>
                  <a:lnTo>
                    <a:pt x="192" y="1"/>
                  </a:lnTo>
                  <a:lnTo>
                    <a:pt x="179" y="3"/>
                  </a:lnTo>
                  <a:lnTo>
                    <a:pt x="167" y="6"/>
                  </a:lnTo>
                  <a:lnTo>
                    <a:pt x="156" y="10"/>
                  </a:lnTo>
                  <a:lnTo>
                    <a:pt x="144" y="17"/>
                  </a:lnTo>
                  <a:lnTo>
                    <a:pt x="133" y="23"/>
                  </a:lnTo>
                  <a:lnTo>
                    <a:pt x="124" y="32"/>
                  </a:lnTo>
                  <a:lnTo>
                    <a:pt x="114" y="40"/>
                  </a:lnTo>
                  <a:lnTo>
                    <a:pt x="106" y="50"/>
                  </a:lnTo>
                  <a:lnTo>
                    <a:pt x="99" y="61"/>
                  </a:lnTo>
                  <a:lnTo>
                    <a:pt x="92" y="72"/>
                  </a:lnTo>
                  <a:lnTo>
                    <a:pt x="87" y="84"/>
                  </a:lnTo>
                  <a:lnTo>
                    <a:pt x="83" y="97"/>
                  </a:lnTo>
                  <a:lnTo>
                    <a:pt x="80" y="111"/>
                  </a:lnTo>
                  <a:lnTo>
                    <a:pt x="77" y="125"/>
                  </a:lnTo>
                  <a:lnTo>
                    <a:pt x="76" y="139"/>
                  </a:lnTo>
                  <a:lnTo>
                    <a:pt x="76" y="147"/>
                  </a:lnTo>
                  <a:lnTo>
                    <a:pt x="77" y="157"/>
                  </a:lnTo>
                  <a:lnTo>
                    <a:pt x="78" y="166"/>
                  </a:lnTo>
                  <a:lnTo>
                    <a:pt x="81" y="174"/>
                  </a:lnTo>
                  <a:lnTo>
                    <a:pt x="86" y="190"/>
                  </a:lnTo>
                  <a:lnTo>
                    <a:pt x="92" y="206"/>
                  </a:lnTo>
                  <a:lnTo>
                    <a:pt x="101" y="220"/>
                  </a:lnTo>
                  <a:lnTo>
                    <a:pt x="112" y="234"/>
                  </a:lnTo>
                  <a:lnTo>
                    <a:pt x="124" y="246"/>
                  </a:lnTo>
                  <a:lnTo>
                    <a:pt x="136" y="256"/>
                  </a:lnTo>
                  <a:lnTo>
                    <a:pt x="136" y="289"/>
                  </a:lnTo>
                  <a:lnTo>
                    <a:pt x="48" y="313"/>
                  </a:lnTo>
                  <a:lnTo>
                    <a:pt x="39" y="316"/>
                  </a:lnTo>
                  <a:lnTo>
                    <a:pt x="29" y="321"/>
                  </a:lnTo>
                  <a:lnTo>
                    <a:pt x="22" y="328"/>
                  </a:lnTo>
                  <a:lnTo>
                    <a:pt x="14" y="336"/>
                  </a:lnTo>
                  <a:lnTo>
                    <a:pt x="9" y="345"/>
                  </a:lnTo>
                  <a:lnTo>
                    <a:pt x="5" y="354"/>
                  </a:lnTo>
                  <a:lnTo>
                    <a:pt x="1" y="364"/>
                  </a:lnTo>
                  <a:lnTo>
                    <a:pt x="0" y="375"/>
                  </a:lnTo>
                  <a:lnTo>
                    <a:pt x="0" y="406"/>
                  </a:lnTo>
                  <a:lnTo>
                    <a:pt x="202" y="406"/>
                  </a:lnTo>
                  <a:lnTo>
                    <a:pt x="239" y="4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8">
              <a:extLst>
                <a:ext uri="{FF2B5EF4-FFF2-40B4-BE49-F238E27FC236}">
                  <a16:creationId xmlns:a16="http://schemas.microsoft.com/office/drawing/2014/main" id="{2CBC3A90-F027-48B3-A1F6-F4F2D6AD3D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2925" y="1920875"/>
              <a:ext cx="128588" cy="128588"/>
            </a:xfrm>
            <a:custGeom>
              <a:avLst/>
              <a:gdLst>
                <a:gd name="T0" fmla="*/ 30 w 406"/>
                <a:gd name="T1" fmla="*/ 375 h 406"/>
                <a:gd name="T2" fmla="*/ 37 w 406"/>
                <a:gd name="T3" fmla="*/ 354 h 406"/>
                <a:gd name="T4" fmla="*/ 55 w 406"/>
                <a:gd name="T5" fmla="*/ 342 h 406"/>
                <a:gd name="T6" fmla="*/ 184 w 406"/>
                <a:gd name="T7" fmla="*/ 276 h 406"/>
                <a:gd name="T8" fmla="*/ 223 w 406"/>
                <a:gd name="T9" fmla="*/ 276 h 406"/>
                <a:gd name="T10" fmla="*/ 353 w 406"/>
                <a:gd name="T11" fmla="*/ 340 h 406"/>
                <a:gd name="T12" fmla="*/ 370 w 406"/>
                <a:gd name="T13" fmla="*/ 353 h 406"/>
                <a:gd name="T14" fmla="*/ 376 w 406"/>
                <a:gd name="T15" fmla="*/ 376 h 406"/>
                <a:gd name="T16" fmla="*/ 106 w 406"/>
                <a:gd name="T17" fmla="*/ 136 h 406"/>
                <a:gd name="T18" fmla="*/ 163 w 406"/>
                <a:gd name="T19" fmla="*/ 141 h 406"/>
                <a:gd name="T20" fmla="*/ 221 w 406"/>
                <a:gd name="T21" fmla="*/ 119 h 406"/>
                <a:gd name="T22" fmla="*/ 242 w 406"/>
                <a:gd name="T23" fmla="*/ 135 h 406"/>
                <a:gd name="T24" fmla="*/ 269 w 406"/>
                <a:gd name="T25" fmla="*/ 143 h 406"/>
                <a:gd name="T26" fmla="*/ 303 w 406"/>
                <a:gd name="T27" fmla="*/ 141 h 406"/>
                <a:gd name="T28" fmla="*/ 294 w 406"/>
                <a:gd name="T29" fmla="*/ 183 h 406"/>
                <a:gd name="T30" fmla="*/ 274 w 406"/>
                <a:gd name="T31" fmla="*/ 216 h 406"/>
                <a:gd name="T32" fmla="*/ 243 w 406"/>
                <a:gd name="T33" fmla="*/ 240 h 406"/>
                <a:gd name="T34" fmla="*/ 204 w 406"/>
                <a:gd name="T35" fmla="*/ 248 h 406"/>
                <a:gd name="T36" fmla="*/ 166 w 406"/>
                <a:gd name="T37" fmla="*/ 240 h 406"/>
                <a:gd name="T38" fmla="*/ 135 w 406"/>
                <a:gd name="T39" fmla="*/ 216 h 406"/>
                <a:gd name="T40" fmla="*/ 113 w 406"/>
                <a:gd name="T41" fmla="*/ 181 h 406"/>
                <a:gd name="T42" fmla="*/ 106 w 406"/>
                <a:gd name="T43" fmla="*/ 139 h 406"/>
                <a:gd name="T44" fmla="*/ 229 w 406"/>
                <a:gd name="T45" fmla="*/ 33 h 406"/>
                <a:gd name="T46" fmla="*/ 259 w 406"/>
                <a:gd name="T47" fmla="*/ 48 h 406"/>
                <a:gd name="T48" fmla="*/ 282 w 406"/>
                <a:gd name="T49" fmla="*/ 71 h 406"/>
                <a:gd name="T50" fmla="*/ 298 w 406"/>
                <a:gd name="T51" fmla="*/ 102 h 406"/>
                <a:gd name="T52" fmla="*/ 281 w 406"/>
                <a:gd name="T53" fmla="*/ 114 h 406"/>
                <a:gd name="T54" fmla="*/ 249 w 406"/>
                <a:gd name="T55" fmla="*/ 105 h 406"/>
                <a:gd name="T56" fmla="*/ 234 w 406"/>
                <a:gd name="T57" fmla="*/ 87 h 406"/>
                <a:gd name="T58" fmla="*/ 223 w 406"/>
                <a:gd name="T59" fmla="*/ 82 h 406"/>
                <a:gd name="T60" fmla="*/ 207 w 406"/>
                <a:gd name="T61" fmla="*/ 92 h 406"/>
                <a:gd name="T62" fmla="*/ 181 w 406"/>
                <a:gd name="T63" fmla="*/ 107 h 406"/>
                <a:gd name="T64" fmla="*/ 147 w 406"/>
                <a:gd name="T65" fmla="*/ 113 h 406"/>
                <a:gd name="T66" fmla="*/ 113 w 406"/>
                <a:gd name="T67" fmla="*/ 97 h 406"/>
                <a:gd name="T68" fmla="*/ 129 w 406"/>
                <a:gd name="T69" fmla="*/ 68 h 406"/>
                <a:gd name="T70" fmla="*/ 152 w 406"/>
                <a:gd name="T71" fmla="*/ 47 h 406"/>
                <a:gd name="T72" fmla="*/ 181 w 406"/>
                <a:gd name="T73" fmla="*/ 33 h 406"/>
                <a:gd name="T74" fmla="*/ 361 w 406"/>
                <a:gd name="T75" fmla="*/ 311 h 406"/>
                <a:gd name="T76" fmla="*/ 284 w 406"/>
                <a:gd name="T77" fmla="*/ 248 h 406"/>
                <a:gd name="T78" fmla="*/ 316 w 406"/>
                <a:gd name="T79" fmla="*/ 209 h 406"/>
                <a:gd name="T80" fmla="*/ 329 w 406"/>
                <a:gd name="T81" fmla="*/ 175 h 406"/>
                <a:gd name="T82" fmla="*/ 333 w 406"/>
                <a:gd name="T83" fmla="*/ 139 h 406"/>
                <a:gd name="T84" fmla="*/ 323 w 406"/>
                <a:gd name="T85" fmla="*/ 84 h 406"/>
                <a:gd name="T86" fmla="*/ 296 w 406"/>
                <a:gd name="T87" fmla="*/ 40 h 406"/>
                <a:gd name="T88" fmla="*/ 255 w 406"/>
                <a:gd name="T89" fmla="*/ 10 h 406"/>
                <a:gd name="T90" fmla="*/ 204 w 406"/>
                <a:gd name="T91" fmla="*/ 0 h 406"/>
                <a:gd name="T92" fmla="*/ 154 w 406"/>
                <a:gd name="T93" fmla="*/ 10 h 406"/>
                <a:gd name="T94" fmla="*/ 113 w 406"/>
                <a:gd name="T95" fmla="*/ 40 h 406"/>
                <a:gd name="T96" fmla="*/ 85 w 406"/>
                <a:gd name="T97" fmla="*/ 84 h 406"/>
                <a:gd name="T98" fmla="*/ 76 w 406"/>
                <a:gd name="T99" fmla="*/ 139 h 406"/>
                <a:gd name="T100" fmla="*/ 80 w 406"/>
                <a:gd name="T101" fmla="*/ 174 h 406"/>
                <a:gd name="T102" fmla="*/ 111 w 406"/>
                <a:gd name="T103" fmla="*/ 234 h 406"/>
                <a:gd name="T104" fmla="*/ 47 w 406"/>
                <a:gd name="T105" fmla="*/ 313 h 406"/>
                <a:gd name="T106" fmla="*/ 14 w 406"/>
                <a:gd name="T107" fmla="*/ 336 h 406"/>
                <a:gd name="T108" fmla="*/ 0 w 406"/>
                <a:gd name="T109" fmla="*/ 375 h 406"/>
                <a:gd name="T110" fmla="*/ 406 w 406"/>
                <a:gd name="T111" fmla="*/ 406 h 406"/>
                <a:gd name="T112" fmla="*/ 398 w 406"/>
                <a:gd name="T113" fmla="*/ 345 h 406"/>
                <a:gd name="T114" fmla="*/ 371 w 406"/>
                <a:gd name="T115" fmla="*/ 31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6" h="406">
                  <a:moveTo>
                    <a:pt x="239" y="376"/>
                  </a:moveTo>
                  <a:lnTo>
                    <a:pt x="201" y="376"/>
                  </a:lnTo>
                  <a:lnTo>
                    <a:pt x="30" y="376"/>
                  </a:lnTo>
                  <a:lnTo>
                    <a:pt x="30" y="375"/>
                  </a:lnTo>
                  <a:lnTo>
                    <a:pt x="31" y="369"/>
                  </a:lnTo>
                  <a:lnTo>
                    <a:pt x="32" y="364"/>
                  </a:lnTo>
                  <a:lnTo>
                    <a:pt x="34" y="359"/>
                  </a:lnTo>
                  <a:lnTo>
                    <a:pt x="37" y="354"/>
                  </a:lnTo>
                  <a:lnTo>
                    <a:pt x="41" y="350"/>
                  </a:lnTo>
                  <a:lnTo>
                    <a:pt x="46" y="346"/>
                  </a:lnTo>
                  <a:lnTo>
                    <a:pt x="50" y="343"/>
                  </a:lnTo>
                  <a:lnTo>
                    <a:pt x="55" y="342"/>
                  </a:lnTo>
                  <a:lnTo>
                    <a:pt x="166" y="311"/>
                  </a:lnTo>
                  <a:lnTo>
                    <a:pt x="166" y="271"/>
                  </a:lnTo>
                  <a:lnTo>
                    <a:pt x="174" y="274"/>
                  </a:lnTo>
                  <a:lnTo>
                    <a:pt x="184" y="276"/>
                  </a:lnTo>
                  <a:lnTo>
                    <a:pt x="195" y="277"/>
                  </a:lnTo>
                  <a:lnTo>
                    <a:pt x="204" y="278"/>
                  </a:lnTo>
                  <a:lnTo>
                    <a:pt x="214" y="277"/>
                  </a:lnTo>
                  <a:lnTo>
                    <a:pt x="223" y="276"/>
                  </a:lnTo>
                  <a:lnTo>
                    <a:pt x="232" y="275"/>
                  </a:lnTo>
                  <a:lnTo>
                    <a:pt x="241" y="272"/>
                  </a:lnTo>
                  <a:lnTo>
                    <a:pt x="241" y="311"/>
                  </a:lnTo>
                  <a:lnTo>
                    <a:pt x="353" y="340"/>
                  </a:lnTo>
                  <a:lnTo>
                    <a:pt x="358" y="343"/>
                  </a:lnTo>
                  <a:lnTo>
                    <a:pt x="362" y="346"/>
                  </a:lnTo>
                  <a:lnTo>
                    <a:pt x="366" y="349"/>
                  </a:lnTo>
                  <a:lnTo>
                    <a:pt x="370" y="353"/>
                  </a:lnTo>
                  <a:lnTo>
                    <a:pt x="372" y="359"/>
                  </a:lnTo>
                  <a:lnTo>
                    <a:pt x="374" y="364"/>
                  </a:lnTo>
                  <a:lnTo>
                    <a:pt x="376" y="369"/>
                  </a:lnTo>
                  <a:lnTo>
                    <a:pt x="376" y="376"/>
                  </a:lnTo>
                  <a:lnTo>
                    <a:pt x="239" y="376"/>
                  </a:lnTo>
                  <a:close/>
                  <a:moveTo>
                    <a:pt x="106" y="139"/>
                  </a:moveTo>
                  <a:lnTo>
                    <a:pt x="106" y="138"/>
                  </a:lnTo>
                  <a:lnTo>
                    <a:pt x="106" y="136"/>
                  </a:lnTo>
                  <a:lnTo>
                    <a:pt x="119" y="140"/>
                  </a:lnTo>
                  <a:lnTo>
                    <a:pt x="134" y="142"/>
                  </a:lnTo>
                  <a:lnTo>
                    <a:pt x="148" y="142"/>
                  </a:lnTo>
                  <a:lnTo>
                    <a:pt x="163" y="141"/>
                  </a:lnTo>
                  <a:lnTo>
                    <a:pt x="178" y="139"/>
                  </a:lnTo>
                  <a:lnTo>
                    <a:pt x="193" y="134"/>
                  </a:lnTo>
                  <a:lnTo>
                    <a:pt x="208" y="127"/>
                  </a:lnTo>
                  <a:lnTo>
                    <a:pt x="221" y="119"/>
                  </a:lnTo>
                  <a:lnTo>
                    <a:pt x="226" y="124"/>
                  </a:lnTo>
                  <a:lnTo>
                    <a:pt x="230" y="128"/>
                  </a:lnTo>
                  <a:lnTo>
                    <a:pt x="237" y="131"/>
                  </a:lnTo>
                  <a:lnTo>
                    <a:pt x="242" y="135"/>
                  </a:lnTo>
                  <a:lnTo>
                    <a:pt x="248" y="138"/>
                  </a:lnTo>
                  <a:lnTo>
                    <a:pt x="255" y="140"/>
                  </a:lnTo>
                  <a:lnTo>
                    <a:pt x="261" y="142"/>
                  </a:lnTo>
                  <a:lnTo>
                    <a:pt x="269" y="143"/>
                  </a:lnTo>
                  <a:lnTo>
                    <a:pt x="275" y="144"/>
                  </a:lnTo>
                  <a:lnTo>
                    <a:pt x="282" y="144"/>
                  </a:lnTo>
                  <a:lnTo>
                    <a:pt x="292" y="143"/>
                  </a:lnTo>
                  <a:lnTo>
                    <a:pt x="303" y="141"/>
                  </a:lnTo>
                  <a:lnTo>
                    <a:pt x="303" y="152"/>
                  </a:lnTo>
                  <a:lnTo>
                    <a:pt x="301" y="162"/>
                  </a:lnTo>
                  <a:lnTo>
                    <a:pt x="299" y="173"/>
                  </a:lnTo>
                  <a:lnTo>
                    <a:pt x="294" y="183"/>
                  </a:lnTo>
                  <a:lnTo>
                    <a:pt x="290" y="191"/>
                  </a:lnTo>
                  <a:lnTo>
                    <a:pt x="286" y="201"/>
                  </a:lnTo>
                  <a:lnTo>
                    <a:pt x="279" y="209"/>
                  </a:lnTo>
                  <a:lnTo>
                    <a:pt x="274" y="216"/>
                  </a:lnTo>
                  <a:lnTo>
                    <a:pt x="267" y="224"/>
                  </a:lnTo>
                  <a:lnTo>
                    <a:pt x="259" y="230"/>
                  </a:lnTo>
                  <a:lnTo>
                    <a:pt x="251" y="235"/>
                  </a:lnTo>
                  <a:lnTo>
                    <a:pt x="243" y="240"/>
                  </a:lnTo>
                  <a:lnTo>
                    <a:pt x="233" y="243"/>
                  </a:lnTo>
                  <a:lnTo>
                    <a:pt x="224" y="246"/>
                  </a:lnTo>
                  <a:lnTo>
                    <a:pt x="214" y="247"/>
                  </a:lnTo>
                  <a:lnTo>
                    <a:pt x="204" y="248"/>
                  </a:lnTo>
                  <a:lnTo>
                    <a:pt x="195" y="247"/>
                  </a:lnTo>
                  <a:lnTo>
                    <a:pt x="185" y="245"/>
                  </a:lnTo>
                  <a:lnTo>
                    <a:pt x="175" y="243"/>
                  </a:lnTo>
                  <a:lnTo>
                    <a:pt x="166" y="240"/>
                  </a:lnTo>
                  <a:lnTo>
                    <a:pt x="157" y="234"/>
                  </a:lnTo>
                  <a:lnTo>
                    <a:pt x="150" y="229"/>
                  </a:lnTo>
                  <a:lnTo>
                    <a:pt x="142" y="223"/>
                  </a:lnTo>
                  <a:lnTo>
                    <a:pt x="135" y="216"/>
                  </a:lnTo>
                  <a:lnTo>
                    <a:pt x="128" y="208"/>
                  </a:lnTo>
                  <a:lnTo>
                    <a:pt x="123" y="200"/>
                  </a:lnTo>
                  <a:lnTo>
                    <a:pt x="118" y="190"/>
                  </a:lnTo>
                  <a:lnTo>
                    <a:pt x="113" y="181"/>
                  </a:lnTo>
                  <a:lnTo>
                    <a:pt x="110" y="171"/>
                  </a:lnTo>
                  <a:lnTo>
                    <a:pt x="108" y="160"/>
                  </a:lnTo>
                  <a:lnTo>
                    <a:pt x="106" y="150"/>
                  </a:lnTo>
                  <a:lnTo>
                    <a:pt x="106" y="139"/>
                  </a:lnTo>
                  <a:close/>
                  <a:moveTo>
                    <a:pt x="204" y="30"/>
                  </a:moveTo>
                  <a:lnTo>
                    <a:pt x="213" y="30"/>
                  </a:lnTo>
                  <a:lnTo>
                    <a:pt x="222" y="32"/>
                  </a:lnTo>
                  <a:lnTo>
                    <a:pt x="229" y="33"/>
                  </a:lnTo>
                  <a:lnTo>
                    <a:pt x="238" y="36"/>
                  </a:lnTo>
                  <a:lnTo>
                    <a:pt x="244" y="39"/>
                  </a:lnTo>
                  <a:lnTo>
                    <a:pt x="252" y="43"/>
                  </a:lnTo>
                  <a:lnTo>
                    <a:pt x="259" y="48"/>
                  </a:lnTo>
                  <a:lnTo>
                    <a:pt x="266" y="53"/>
                  </a:lnTo>
                  <a:lnTo>
                    <a:pt x="271" y="58"/>
                  </a:lnTo>
                  <a:lnTo>
                    <a:pt x="276" y="65"/>
                  </a:lnTo>
                  <a:lnTo>
                    <a:pt x="282" y="71"/>
                  </a:lnTo>
                  <a:lnTo>
                    <a:pt x="287" y="78"/>
                  </a:lnTo>
                  <a:lnTo>
                    <a:pt x="291" y="85"/>
                  </a:lnTo>
                  <a:lnTo>
                    <a:pt x="294" y="94"/>
                  </a:lnTo>
                  <a:lnTo>
                    <a:pt x="298" y="102"/>
                  </a:lnTo>
                  <a:lnTo>
                    <a:pt x="300" y="110"/>
                  </a:lnTo>
                  <a:lnTo>
                    <a:pt x="294" y="112"/>
                  </a:lnTo>
                  <a:lnTo>
                    <a:pt x="288" y="113"/>
                  </a:lnTo>
                  <a:lnTo>
                    <a:pt x="281" y="114"/>
                  </a:lnTo>
                  <a:lnTo>
                    <a:pt x="273" y="113"/>
                  </a:lnTo>
                  <a:lnTo>
                    <a:pt x="264" y="112"/>
                  </a:lnTo>
                  <a:lnTo>
                    <a:pt x="255" y="108"/>
                  </a:lnTo>
                  <a:lnTo>
                    <a:pt x="249" y="105"/>
                  </a:lnTo>
                  <a:lnTo>
                    <a:pt x="245" y="100"/>
                  </a:lnTo>
                  <a:lnTo>
                    <a:pt x="241" y="96"/>
                  </a:lnTo>
                  <a:lnTo>
                    <a:pt x="237" y="90"/>
                  </a:lnTo>
                  <a:lnTo>
                    <a:pt x="234" y="87"/>
                  </a:lnTo>
                  <a:lnTo>
                    <a:pt x="232" y="84"/>
                  </a:lnTo>
                  <a:lnTo>
                    <a:pt x="229" y="83"/>
                  </a:lnTo>
                  <a:lnTo>
                    <a:pt x="226" y="82"/>
                  </a:lnTo>
                  <a:lnTo>
                    <a:pt x="223" y="82"/>
                  </a:lnTo>
                  <a:lnTo>
                    <a:pt x="218" y="83"/>
                  </a:lnTo>
                  <a:lnTo>
                    <a:pt x="216" y="84"/>
                  </a:lnTo>
                  <a:lnTo>
                    <a:pt x="213" y="86"/>
                  </a:lnTo>
                  <a:lnTo>
                    <a:pt x="207" y="92"/>
                  </a:lnTo>
                  <a:lnTo>
                    <a:pt x="201" y="96"/>
                  </a:lnTo>
                  <a:lnTo>
                    <a:pt x="195" y="100"/>
                  </a:lnTo>
                  <a:lnTo>
                    <a:pt x="188" y="104"/>
                  </a:lnTo>
                  <a:lnTo>
                    <a:pt x="181" y="107"/>
                  </a:lnTo>
                  <a:lnTo>
                    <a:pt x="174" y="109"/>
                  </a:lnTo>
                  <a:lnTo>
                    <a:pt x="167" y="111"/>
                  </a:lnTo>
                  <a:lnTo>
                    <a:pt x="160" y="112"/>
                  </a:lnTo>
                  <a:lnTo>
                    <a:pt x="147" y="113"/>
                  </a:lnTo>
                  <a:lnTo>
                    <a:pt x="134" y="112"/>
                  </a:lnTo>
                  <a:lnTo>
                    <a:pt x="121" y="110"/>
                  </a:lnTo>
                  <a:lnTo>
                    <a:pt x="110" y="106"/>
                  </a:lnTo>
                  <a:lnTo>
                    <a:pt x="113" y="97"/>
                  </a:lnTo>
                  <a:lnTo>
                    <a:pt x="117" y="90"/>
                  </a:lnTo>
                  <a:lnTo>
                    <a:pt x="120" y="82"/>
                  </a:lnTo>
                  <a:lnTo>
                    <a:pt x="124" y="76"/>
                  </a:lnTo>
                  <a:lnTo>
                    <a:pt x="129" y="68"/>
                  </a:lnTo>
                  <a:lnTo>
                    <a:pt x="135" y="63"/>
                  </a:lnTo>
                  <a:lnTo>
                    <a:pt x="140" y="56"/>
                  </a:lnTo>
                  <a:lnTo>
                    <a:pt x="145" y="51"/>
                  </a:lnTo>
                  <a:lnTo>
                    <a:pt x="152" y="47"/>
                  </a:lnTo>
                  <a:lnTo>
                    <a:pt x="158" y="42"/>
                  </a:lnTo>
                  <a:lnTo>
                    <a:pt x="166" y="38"/>
                  </a:lnTo>
                  <a:lnTo>
                    <a:pt x="173" y="35"/>
                  </a:lnTo>
                  <a:lnTo>
                    <a:pt x="181" y="33"/>
                  </a:lnTo>
                  <a:lnTo>
                    <a:pt x="188" y="31"/>
                  </a:lnTo>
                  <a:lnTo>
                    <a:pt x="197" y="30"/>
                  </a:lnTo>
                  <a:lnTo>
                    <a:pt x="204" y="30"/>
                  </a:lnTo>
                  <a:close/>
                  <a:moveTo>
                    <a:pt x="361" y="311"/>
                  </a:moveTo>
                  <a:lnTo>
                    <a:pt x="271" y="289"/>
                  </a:lnTo>
                  <a:lnTo>
                    <a:pt x="271" y="258"/>
                  </a:lnTo>
                  <a:lnTo>
                    <a:pt x="277" y="253"/>
                  </a:lnTo>
                  <a:lnTo>
                    <a:pt x="284" y="248"/>
                  </a:lnTo>
                  <a:lnTo>
                    <a:pt x="290" y="242"/>
                  </a:lnTo>
                  <a:lnTo>
                    <a:pt x="297" y="236"/>
                  </a:lnTo>
                  <a:lnTo>
                    <a:pt x="307" y="223"/>
                  </a:lnTo>
                  <a:lnTo>
                    <a:pt x="316" y="209"/>
                  </a:lnTo>
                  <a:lnTo>
                    <a:pt x="320" y="200"/>
                  </a:lnTo>
                  <a:lnTo>
                    <a:pt x="323" y="192"/>
                  </a:lnTo>
                  <a:lnTo>
                    <a:pt x="327" y="184"/>
                  </a:lnTo>
                  <a:lnTo>
                    <a:pt x="329" y="175"/>
                  </a:lnTo>
                  <a:lnTo>
                    <a:pt x="331" y="167"/>
                  </a:lnTo>
                  <a:lnTo>
                    <a:pt x="332" y="157"/>
                  </a:lnTo>
                  <a:lnTo>
                    <a:pt x="333" y="149"/>
                  </a:lnTo>
                  <a:lnTo>
                    <a:pt x="333" y="139"/>
                  </a:lnTo>
                  <a:lnTo>
                    <a:pt x="333" y="125"/>
                  </a:lnTo>
                  <a:lnTo>
                    <a:pt x="331" y="111"/>
                  </a:lnTo>
                  <a:lnTo>
                    <a:pt x="328" y="97"/>
                  </a:lnTo>
                  <a:lnTo>
                    <a:pt x="323" y="84"/>
                  </a:lnTo>
                  <a:lnTo>
                    <a:pt x="318" y="72"/>
                  </a:lnTo>
                  <a:lnTo>
                    <a:pt x="312" y="61"/>
                  </a:lnTo>
                  <a:lnTo>
                    <a:pt x="304" y="50"/>
                  </a:lnTo>
                  <a:lnTo>
                    <a:pt x="296" y="40"/>
                  </a:lnTo>
                  <a:lnTo>
                    <a:pt x="287" y="32"/>
                  </a:lnTo>
                  <a:lnTo>
                    <a:pt x="276" y="23"/>
                  </a:lnTo>
                  <a:lnTo>
                    <a:pt x="266" y="17"/>
                  </a:lnTo>
                  <a:lnTo>
                    <a:pt x="255" y="10"/>
                  </a:lnTo>
                  <a:lnTo>
                    <a:pt x="243" y="6"/>
                  </a:lnTo>
                  <a:lnTo>
                    <a:pt x="230" y="3"/>
                  </a:lnTo>
                  <a:lnTo>
                    <a:pt x="217" y="1"/>
                  </a:lnTo>
                  <a:lnTo>
                    <a:pt x="204" y="0"/>
                  </a:lnTo>
                  <a:lnTo>
                    <a:pt x="192" y="1"/>
                  </a:lnTo>
                  <a:lnTo>
                    <a:pt x="179" y="3"/>
                  </a:lnTo>
                  <a:lnTo>
                    <a:pt x="166" y="6"/>
                  </a:lnTo>
                  <a:lnTo>
                    <a:pt x="154" y="10"/>
                  </a:lnTo>
                  <a:lnTo>
                    <a:pt x="143" y="17"/>
                  </a:lnTo>
                  <a:lnTo>
                    <a:pt x="133" y="23"/>
                  </a:lnTo>
                  <a:lnTo>
                    <a:pt x="123" y="32"/>
                  </a:lnTo>
                  <a:lnTo>
                    <a:pt x="113" y="40"/>
                  </a:lnTo>
                  <a:lnTo>
                    <a:pt x="105" y="50"/>
                  </a:lnTo>
                  <a:lnTo>
                    <a:pt x="98" y="61"/>
                  </a:lnTo>
                  <a:lnTo>
                    <a:pt x="92" y="72"/>
                  </a:lnTo>
                  <a:lnTo>
                    <a:pt x="85" y="84"/>
                  </a:lnTo>
                  <a:lnTo>
                    <a:pt x="81" y="97"/>
                  </a:lnTo>
                  <a:lnTo>
                    <a:pt x="78" y="111"/>
                  </a:lnTo>
                  <a:lnTo>
                    <a:pt x="77" y="125"/>
                  </a:lnTo>
                  <a:lnTo>
                    <a:pt x="76" y="139"/>
                  </a:lnTo>
                  <a:lnTo>
                    <a:pt x="76" y="147"/>
                  </a:lnTo>
                  <a:lnTo>
                    <a:pt x="77" y="157"/>
                  </a:lnTo>
                  <a:lnTo>
                    <a:pt x="78" y="166"/>
                  </a:lnTo>
                  <a:lnTo>
                    <a:pt x="80" y="174"/>
                  </a:lnTo>
                  <a:lnTo>
                    <a:pt x="85" y="190"/>
                  </a:lnTo>
                  <a:lnTo>
                    <a:pt x="92" y="206"/>
                  </a:lnTo>
                  <a:lnTo>
                    <a:pt x="100" y="220"/>
                  </a:lnTo>
                  <a:lnTo>
                    <a:pt x="111" y="234"/>
                  </a:lnTo>
                  <a:lnTo>
                    <a:pt x="123" y="246"/>
                  </a:lnTo>
                  <a:lnTo>
                    <a:pt x="136" y="256"/>
                  </a:lnTo>
                  <a:lnTo>
                    <a:pt x="136" y="289"/>
                  </a:lnTo>
                  <a:lnTo>
                    <a:pt x="47" y="313"/>
                  </a:lnTo>
                  <a:lnTo>
                    <a:pt x="37" y="316"/>
                  </a:lnTo>
                  <a:lnTo>
                    <a:pt x="29" y="321"/>
                  </a:lnTo>
                  <a:lnTo>
                    <a:pt x="21" y="328"/>
                  </a:lnTo>
                  <a:lnTo>
                    <a:pt x="14" y="336"/>
                  </a:lnTo>
                  <a:lnTo>
                    <a:pt x="8" y="345"/>
                  </a:lnTo>
                  <a:lnTo>
                    <a:pt x="4" y="354"/>
                  </a:lnTo>
                  <a:lnTo>
                    <a:pt x="1" y="364"/>
                  </a:lnTo>
                  <a:lnTo>
                    <a:pt x="0" y="375"/>
                  </a:lnTo>
                  <a:lnTo>
                    <a:pt x="0" y="406"/>
                  </a:lnTo>
                  <a:lnTo>
                    <a:pt x="201" y="406"/>
                  </a:lnTo>
                  <a:lnTo>
                    <a:pt x="239" y="406"/>
                  </a:lnTo>
                  <a:lnTo>
                    <a:pt x="406" y="406"/>
                  </a:lnTo>
                  <a:lnTo>
                    <a:pt x="406" y="376"/>
                  </a:lnTo>
                  <a:lnTo>
                    <a:pt x="405" y="365"/>
                  </a:lnTo>
                  <a:lnTo>
                    <a:pt x="403" y="354"/>
                  </a:lnTo>
                  <a:lnTo>
                    <a:pt x="398" y="345"/>
                  </a:lnTo>
                  <a:lnTo>
                    <a:pt x="393" y="336"/>
                  </a:lnTo>
                  <a:lnTo>
                    <a:pt x="387" y="328"/>
                  </a:lnTo>
                  <a:lnTo>
                    <a:pt x="379" y="321"/>
                  </a:lnTo>
                  <a:lnTo>
                    <a:pt x="371" y="316"/>
                  </a:lnTo>
                  <a:lnTo>
                    <a:pt x="361" y="3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89">
              <a:extLst>
                <a:ext uri="{FF2B5EF4-FFF2-40B4-BE49-F238E27FC236}">
                  <a16:creationId xmlns:a16="http://schemas.microsoft.com/office/drawing/2014/main" id="{00AC8452-740E-4348-9EA7-9DB90D0C8F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3550" y="2073275"/>
              <a:ext cx="130175" cy="128588"/>
            </a:xfrm>
            <a:custGeom>
              <a:avLst/>
              <a:gdLst>
                <a:gd name="T0" fmla="*/ 30 w 409"/>
                <a:gd name="T1" fmla="*/ 379 h 409"/>
                <a:gd name="T2" fmla="*/ 35 w 409"/>
                <a:gd name="T3" fmla="*/ 359 h 409"/>
                <a:gd name="T4" fmla="*/ 50 w 409"/>
                <a:gd name="T5" fmla="*/ 343 h 409"/>
                <a:gd name="T6" fmla="*/ 172 w 409"/>
                <a:gd name="T7" fmla="*/ 273 h 409"/>
                <a:gd name="T8" fmla="*/ 215 w 409"/>
                <a:gd name="T9" fmla="*/ 277 h 409"/>
                <a:gd name="T10" fmla="*/ 246 w 409"/>
                <a:gd name="T11" fmla="*/ 311 h 409"/>
                <a:gd name="T12" fmla="*/ 368 w 409"/>
                <a:gd name="T13" fmla="*/ 349 h 409"/>
                <a:gd name="T14" fmla="*/ 379 w 409"/>
                <a:gd name="T15" fmla="*/ 370 h 409"/>
                <a:gd name="T16" fmla="*/ 106 w 409"/>
                <a:gd name="T17" fmla="*/ 137 h 409"/>
                <a:gd name="T18" fmla="*/ 148 w 409"/>
                <a:gd name="T19" fmla="*/ 142 h 409"/>
                <a:gd name="T20" fmla="*/ 208 w 409"/>
                <a:gd name="T21" fmla="*/ 127 h 409"/>
                <a:gd name="T22" fmla="*/ 236 w 409"/>
                <a:gd name="T23" fmla="*/ 132 h 409"/>
                <a:gd name="T24" fmla="*/ 260 w 409"/>
                <a:gd name="T25" fmla="*/ 141 h 409"/>
                <a:gd name="T26" fmla="*/ 293 w 409"/>
                <a:gd name="T27" fmla="*/ 142 h 409"/>
                <a:gd name="T28" fmla="*/ 299 w 409"/>
                <a:gd name="T29" fmla="*/ 172 h 409"/>
                <a:gd name="T30" fmla="*/ 281 w 409"/>
                <a:gd name="T31" fmla="*/ 209 h 409"/>
                <a:gd name="T32" fmla="*/ 252 w 409"/>
                <a:gd name="T33" fmla="*/ 234 h 409"/>
                <a:gd name="T34" fmla="*/ 215 w 409"/>
                <a:gd name="T35" fmla="*/ 247 h 409"/>
                <a:gd name="T36" fmla="*/ 176 w 409"/>
                <a:gd name="T37" fmla="*/ 243 h 409"/>
                <a:gd name="T38" fmla="*/ 142 w 409"/>
                <a:gd name="T39" fmla="*/ 223 h 409"/>
                <a:gd name="T40" fmla="*/ 118 w 409"/>
                <a:gd name="T41" fmla="*/ 191 h 409"/>
                <a:gd name="T42" fmla="*/ 107 w 409"/>
                <a:gd name="T43" fmla="*/ 150 h 409"/>
                <a:gd name="T44" fmla="*/ 222 w 409"/>
                <a:gd name="T45" fmla="*/ 31 h 409"/>
                <a:gd name="T46" fmla="*/ 252 w 409"/>
                <a:gd name="T47" fmla="*/ 43 h 409"/>
                <a:gd name="T48" fmla="*/ 276 w 409"/>
                <a:gd name="T49" fmla="*/ 64 h 409"/>
                <a:gd name="T50" fmla="*/ 295 w 409"/>
                <a:gd name="T51" fmla="*/ 93 h 409"/>
                <a:gd name="T52" fmla="*/ 287 w 409"/>
                <a:gd name="T53" fmla="*/ 113 h 409"/>
                <a:gd name="T54" fmla="*/ 254 w 409"/>
                <a:gd name="T55" fmla="*/ 107 h 409"/>
                <a:gd name="T56" fmla="*/ 237 w 409"/>
                <a:gd name="T57" fmla="*/ 90 h 409"/>
                <a:gd name="T58" fmla="*/ 226 w 409"/>
                <a:gd name="T59" fmla="*/ 82 h 409"/>
                <a:gd name="T60" fmla="*/ 213 w 409"/>
                <a:gd name="T61" fmla="*/ 87 h 409"/>
                <a:gd name="T62" fmla="*/ 189 w 409"/>
                <a:gd name="T63" fmla="*/ 104 h 409"/>
                <a:gd name="T64" fmla="*/ 161 w 409"/>
                <a:gd name="T65" fmla="*/ 112 h 409"/>
                <a:gd name="T66" fmla="*/ 111 w 409"/>
                <a:gd name="T67" fmla="*/ 106 h 409"/>
                <a:gd name="T68" fmla="*/ 124 w 409"/>
                <a:gd name="T69" fmla="*/ 75 h 409"/>
                <a:gd name="T70" fmla="*/ 146 w 409"/>
                <a:gd name="T71" fmla="*/ 51 h 409"/>
                <a:gd name="T72" fmla="*/ 174 w 409"/>
                <a:gd name="T73" fmla="*/ 35 h 409"/>
                <a:gd name="T74" fmla="*/ 205 w 409"/>
                <a:gd name="T75" fmla="*/ 30 h 409"/>
                <a:gd name="T76" fmla="*/ 289 w 409"/>
                <a:gd name="T77" fmla="*/ 244 h 409"/>
                <a:gd name="T78" fmla="*/ 325 w 409"/>
                <a:gd name="T79" fmla="*/ 189 h 409"/>
                <a:gd name="T80" fmla="*/ 333 w 409"/>
                <a:gd name="T81" fmla="*/ 124 h 409"/>
                <a:gd name="T82" fmla="*/ 318 w 409"/>
                <a:gd name="T83" fmla="*/ 73 h 409"/>
                <a:gd name="T84" fmla="*/ 287 w 409"/>
                <a:gd name="T85" fmla="*/ 32 h 409"/>
                <a:gd name="T86" fmla="*/ 243 w 409"/>
                <a:gd name="T87" fmla="*/ 6 h 409"/>
                <a:gd name="T88" fmla="*/ 192 w 409"/>
                <a:gd name="T89" fmla="*/ 1 h 409"/>
                <a:gd name="T90" fmla="*/ 143 w 409"/>
                <a:gd name="T91" fmla="*/ 17 h 409"/>
                <a:gd name="T92" fmla="*/ 105 w 409"/>
                <a:gd name="T93" fmla="*/ 50 h 409"/>
                <a:gd name="T94" fmla="*/ 81 w 409"/>
                <a:gd name="T95" fmla="*/ 97 h 409"/>
                <a:gd name="T96" fmla="*/ 77 w 409"/>
                <a:gd name="T97" fmla="*/ 156 h 409"/>
                <a:gd name="T98" fmla="*/ 100 w 409"/>
                <a:gd name="T99" fmla="*/ 219 h 409"/>
                <a:gd name="T100" fmla="*/ 133 w 409"/>
                <a:gd name="T101" fmla="*/ 288 h 409"/>
                <a:gd name="T102" fmla="*/ 21 w 409"/>
                <a:gd name="T103" fmla="*/ 328 h 409"/>
                <a:gd name="T104" fmla="*/ 1 w 409"/>
                <a:gd name="T105" fmla="*/ 364 h 409"/>
                <a:gd name="T106" fmla="*/ 224 w 409"/>
                <a:gd name="T107" fmla="*/ 409 h 409"/>
                <a:gd name="T108" fmla="*/ 406 w 409"/>
                <a:gd name="T109" fmla="*/ 355 h 409"/>
                <a:gd name="T110" fmla="*/ 380 w 409"/>
                <a:gd name="T111" fmla="*/ 321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9" h="409">
                  <a:moveTo>
                    <a:pt x="379" y="379"/>
                  </a:moveTo>
                  <a:lnTo>
                    <a:pt x="224" y="379"/>
                  </a:lnTo>
                  <a:lnTo>
                    <a:pt x="186" y="379"/>
                  </a:lnTo>
                  <a:lnTo>
                    <a:pt x="30" y="379"/>
                  </a:lnTo>
                  <a:lnTo>
                    <a:pt x="30" y="375"/>
                  </a:lnTo>
                  <a:lnTo>
                    <a:pt x="31" y="370"/>
                  </a:lnTo>
                  <a:lnTo>
                    <a:pt x="32" y="364"/>
                  </a:lnTo>
                  <a:lnTo>
                    <a:pt x="35" y="359"/>
                  </a:lnTo>
                  <a:lnTo>
                    <a:pt x="37" y="355"/>
                  </a:lnTo>
                  <a:lnTo>
                    <a:pt x="42" y="349"/>
                  </a:lnTo>
                  <a:lnTo>
                    <a:pt x="46" y="346"/>
                  </a:lnTo>
                  <a:lnTo>
                    <a:pt x="50" y="343"/>
                  </a:lnTo>
                  <a:lnTo>
                    <a:pt x="56" y="341"/>
                  </a:lnTo>
                  <a:lnTo>
                    <a:pt x="163" y="311"/>
                  </a:lnTo>
                  <a:lnTo>
                    <a:pt x="163" y="270"/>
                  </a:lnTo>
                  <a:lnTo>
                    <a:pt x="172" y="273"/>
                  </a:lnTo>
                  <a:lnTo>
                    <a:pt x="183" y="275"/>
                  </a:lnTo>
                  <a:lnTo>
                    <a:pt x="194" y="277"/>
                  </a:lnTo>
                  <a:lnTo>
                    <a:pt x="205" y="277"/>
                  </a:lnTo>
                  <a:lnTo>
                    <a:pt x="215" y="277"/>
                  </a:lnTo>
                  <a:lnTo>
                    <a:pt x="226" y="275"/>
                  </a:lnTo>
                  <a:lnTo>
                    <a:pt x="237" y="273"/>
                  </a:lnTo>
                  <a:lnTo>
                    <a:pt x="246" y="270"/>
                  </a:lnTo>
                  <a:lnTo>
                    <a:pt x="246" y="311"/>
                  </a:lnTo>
                  <a:lnTo>
                    <a:pt x="354" y="341"/>
                  </a:lnTo>
                  <a:lnTo>
                    <a:pt x="359" y="343"/>
                  </a:lnTo>
                  <a:lnTo>
                    <a:pt x="363" y="346"/>
                  </a:lnTo>
                  <a:lnTo>
                    <a:pt x="368" y="349"/>
                  </a:lnTo>
                  <a:lnTo>
                    <a:pt x="372" y="355"/>
                  </a:lnTo>
                  <a:lnTo>
                    <a:pt x="375" y="359"/>
                  </a:lnTo>
                  <a:lnTo>
                    <a:pt x="377" y="364"/>
                  </a:lnTo>
                  <a:lnTo>
                    <a:pt x="379" y="370"/>
                  </a:lnTo>
                  <a:lnTo>
                    <a:pt x="379" y="375"/>
                  </a:lnTo>
                  <a:lnTo>
                    <a:pt x="379" y="379"/>
                  </a:lnTo>
                  <a:close/>
                  <a:moveTo>
                    <a:pt x="106" y="139"/>
                  </a:moveTo>
                  <a:lnTo>
                    <a:pt x="106" y="137"/>
                  </a:lnTo>
                  <a:lnTo>
                    <a:pt x="106" y="136"/>
                  </a:lnTo>
                  <a:lnTo>
                    <a:pt x="120" y="140"/>
                  </a:lnTo>
                  <a:lnTo>
                    <a:pt x="134" y="142"/>
                  </a:lnTo>
                  <a:lnTo>
                    <a:pt x="148" y="142"/>
                  </a:lnTo>
                  <a:lnTo>
                    <a:pt x="163" y="141"/>
                  </a:lnTo>
                  <a:lnTo>
                    <a:pt x="179" y="139"/>
                  </a:lnTo>
                  <a:lnTo>
                    <a:pt x="193" y="134"/>
                  </a:lnTo>
                  <a:lnTo>
                    <a:pt x="208" y="127"/>
                  </a:lnTo>
                  <a:lnTo>
                    <a:pt x="221" y="119"/>
                  </a:lnTo>
                  <a:lnTo>
                    <a:pt x="226" y="123"/>
                  </a:lnTo>
                  <a:lnTo>
                    <a:pt x="230" y="127"/>
                  </a:lnTo>
                  <a:lnTo>
                    <a:pt x="236" y="132"/>
                  </a:lnTo>
                  <a:lnTo>
                    <a:pt x="242" y="135"/>
                  </a:lnTo>
                  <a:lnTo>
                    <a:pt x="247" y="137"/>
                  </a:lnTo>
                  <a:lnTo>
                    <a:pt x="254" y="139"/>
                  </a:lnTo>
                  <a:lnTo>
                    <a:pt x="260" y="141"/>
                  </a:lnTo>
                  <a:lnTo>
                    <a:pt x="268" y="142"/>
                  </a:lnTo>
                  <a:lnTo>
                    <a:pt x="273" y="143"/>
                  </a:lnTo>
                  <a:lnTo>
                    <a:pt x="280" y="143"/>
                  </a:lnTo>
                  <a:lnTo>
                    <a:pt x="293" y="142"/>
                  </a:lnTo>
                  <a:lnTo>
                    <a:pt x="303" y="140"/>
                  </a:lnTo>
                  <a:lnTo>
                    <a:pt x="303" y="151"/>
                  </a:lnTo>
                  <a:lnTo>
                    <a:pt x="301" y="162"/>
                  </a:lnTo>
                  <a:lnTo>
                    <a:pt x="299" y="172"/>
                  </a:lnTo>
                  <a:lnTo>
                    <a:pt x="296" y="182"/>
                  </a:lnTo>
                  <a:lnTo>
                    <a:pt x="291" y="192"/>
                  </a:lnTo>
                  <a:lnTo>
                    <a:pt x="286" y="200"/>
                  </a:lnTo>
                  <a:lnTo>
                    <a:pt x="281" y="209"/>
                  </a:lnTo>
                  <a:lnTo>
                    <a:pt x="274" y="216"/>
                  </a:lnTo>
                  <a:lnTo>
                    <a:pt x="267" y="223"/>
                  </a:lnTo>
                  <a:lnTo>
                    <a:pt x="259" y="229"/>
                  </a:lnTo>
                  <a:lnTo>
                    <a:pt x="252" y="234"/>
                  </a:lnTo>
                  <a:lnTo>
                    <a:pt x="243" y="239"/>
                  </a:lnTo>
                  <a:lnTo>
                    <a:pt x="234" y="243"/>
                  </a:lnTo>
                  <a:lnTo>
                    <a:pt x="225" y="245"/>
                  </a:lnTo>
                  <a:lnTo>
                    <a:pt x="215" y="247"/>
                  </a:lnTo>
                  <a:lnTo>
                    <a:pt x="205" y="247"/>
                  </a:lnTo>
                  <a:lnTo>
                    <a:pt x="195" y="247"/>
                  </a:lnTo>
                  <a:lnTo>
                    <a:pt x="185" y="245"/>
                  </a:lnTo>
                  <a:lnTo>
                    <a:pt x="176" y="243"/>
                  </a:lnTo>
                  <a:lnTo>
                    <a:pt x="166" y="239"/>
                  </a:lnTo>
                  <a:lnTo>
                    <a:pt x="157" y="234"/>
                  </a:lnTo>
                  <a:lnTo>
                    <a:pt x="150" y="229"/>
                  </a:lnTo>
                  <a:lnTo>
                    <a:pt x="142" y="223"/>
                  </a:lnTo>
                  <a:lnTo>
                    <a:pt x="135" y="216"/>
                  </a:lnTo>
                  <a:lnTo>
                    <a:pt x="128" y="208"/>
                  </a:lnTo>
                  <a:lnTo>
                    <a:pt x="123" y="199"/>
                  </a:lnTo>
                  <a:lnTo>
                    <a:pt x="118" y="191"/>
                  </a:lnTo>
                  <a:lnTo>
                    <a:pt x="113" y="181"/>
                  </a:lnTo>
                  <a:lnTo>
                    <a:pt x="110" y="171"/>
                  </a:lnTo>
                  <a:lnTo>
                    <a:pt x="108" y="160"/>
                  </a:lnTo>
                  <a:lnTo>
                    <a:pt x="107" y="150"/>
                  </a:lnTo>
                  <a:lnTo>
                    <a:pt x="106" y="139"/>
                  </a:lnTo>
                  <a:close/>
                  <a:moveTo>
                    <a:pt x="205" y="30"/>
                  </a:moveTo>
                  <a:lnTo>
                    <a:pt x="213" y="30"/>
                  </a:lnTo>
                  <a:lnTo>
                    <a:pt x="222" y="31"/>
                  </a:lnTo>
                  <a:lnTo>
                    <a:pt x="229" y="33"/>
                  </a:lnTo>
                  <a:lnTo>
                    <a:pt x="237" y="36"/>
                  </a:lnTo>
                  <a:lnTo>
                    <a:pt x="244" y="39"/>
                  </a:lnTo>
                  <a:lnTo>
                    <a:pt x="252" y="43"/>
                  </a:lnTo>
                  <a:lnTo>
                    <a:pt x="258" y="47"/>
                  </a:lnTo>
                  <a:lnTo>
                    <a:pt x="265" y="52"/>
                  </a:lnTo>
                  <a:lnTo>
                    <a:pt x="271" y="58"/>
                  </a:lnTo>
                  <a:lnTo>
                    <a:pt x="276" y="64"/>
                  </a:lnTo>
                  <a:lnTo>
                    <a:pt x="282" y="70"/>
                  </a:lnTo>
                  <a:lnTo>
                    <a:pt x="286" y="78"/>
                  </a:lnTo>
                  <a:lnTo>
                    <a:pt x="290" y="85"/>
                  </a:lnTo>
                  <a:lnTo>
                    <a:pt x="295" y="93"/>
                  </a:lnTo>
                  <a:lnTo>
                    <a:pt x="297" y="100"/>
                  </a:lnTo>
                  <a:lnTo>
                    <a:pt x="300" y="109"/>
                  </a:lnTo>
                  <a:lnTo>
                    <a:pt x="294" y="111"/>
                  </a:lnTo>
                  <a:lnTo>
                    <a:pt x="287" y="113"/>
                  </a:lnTo>
                  <a:lnTo>
                    <a:pt x="280" y="113"/>
                  </a:lnTo>
                  <a:lnTo>
                    <a:pt x="272" y="112"/>
                  </a:lnTo>
                  <a:lnTo>
                    <a:pt x="264" y="111"/>
                  </a:lnTo>
                  <a:lnTo>
                    <a:pt x="254" y="107"/>
                  </a:lnTo>
                  <a:lnTo>
                    <a:pt x="250" y="104"/>
                  </a:lnTo>
                  <a:lnTo>
                    <a:pt x="245" y="100"/>
                  </a:lnTo>
                  <a:lnTo>
                    <a:pt x="241" y="95"/>
                  </a:lnTo>
                  <a:lnTo>
                    <a:pt x="237" y="90"/>
                  </a:lnTo>
                  <a:lnTo>
                    <a:pt x="235" y="87"/>
                  </a:lnTo>
                  <a:lnTo>
                    <a:pt x="232" y="84"/>
                  </a:lnTo>
                  <a:lnTo>
                    <a:pt x="229" y="83"/>
                  </a:lnTo>
                  <a:lnTo>
                    <a:pt x="226" y="82"/>
                  </a:lnTo>
                  <a:lnTo>
                    <a:pt x="223" y="82"/>
                  </a:lnTo>
                  <a:lnTo>
                    <a:pt x="219" y="82"/>
                  </a:lnTo>
                  <a:lnTo>
                    <a:pt x="216" y="84"/>
                  </a:lnTo>
                  <a:lnTo>
                    <a:pt x="213" y="87"/>
                  </a:lnTo>
                  <a:lnTo>
                    <a:pt x="207" y="92"/>
                  </a:lnTo>
                  <a:lnTo>
                    <a:pt x="201" y="96"/>
                  </a:lnTo>
                  <a:lnTo>
                    <a:pt x="195" y="100"/>
                  </a:lnTo>
                  <a:lnTo>
                    <a:pt x="189" y="104"/>
                  </a:lnTo>
                  <a:lnTo>
                    <a:pt x="181" y="107"/>
                  </a:lnTo>
                  <a:lnTo>
                    <a:pt x="175" y="109"/>
                  </a:lnTo>
                  <a:lnTo>
                    <a:pt x="167" y="110"/>
                  </a:lnTo>
                  <a:lnTo>
                    <a:pt x="161" y="112"/>
                  </a:lnTo>
                  <a:lnTo>
                    <a:pt x="147" y="112"/>
                  </a:lnTo>
                  <a:lnTo>
                    <a:pt x="134" y="112"/>
                  </a:lnTo>
                  <a:lnTo>
                    <a:pt x="121" y="109"/>
                  </a:lnTo>
                  <a:lnTo>
                    <a:pt x="111" y="106"/>
                  </a:lnTo>
                  <a:lnTo>
                    <a:pt x="113" y="97"/>
                  </a:lnTo>
                  <a:lnTo>
                    <a:pt x="117" y="90"/>
                  </a:lnTo>
                  <a:lnTo>
                    <a:pt x="120" y="82"/>
                  </a:lnTo>
                  <a:lnTo>
                    <a:pt x="124" y="75"/>
                  </a:lnTo>
                  <a:lnTo>
                    <a:pt x="130" y="68"/>
                  </a:lnTo>
                  <a:lnTo>
                    <a:pt x="135" y="62"/>
                  </a:lnTo>
                  <a:lnTo>
                    <a:pt x="140" y="56"/>
                  </a:lnTo>
                  <a:lnTo>
                    <a:pt x="146" y="51"/>
                  </a:lnTo>
                  <a:lnTo>
                    <a:pt x="152" y="47"/>
                  </a:lnTo>
                  <a:lnTo>
                    <a:pt x="159" y="43"/>
                  </a:lnTo>
                  <a:lnTo>
                    <a:pt x="166" y="38"/>
                  </a:lnTo>
                  <a:lnTo>
                    <a:pt x="174" y="35"/>
                  </a:lnTo>
                  <a:lnTo>
                    <a:pt x="181" y="33"/>
                  </a:lnTo>
                  <a:lnTo>
                    <a:pt x="189" y="31"/>
                  </a:lnTo>
                  <a:lnTo>
                    <a:pt x="197" y="30"/>
                  </a:lnTo>
                  <a:lnTo>
                    <a:pt x="205" y="30"/>
                  </a:lnTo>
                  <a:close/>
                  <a:moveTo>
                    <a:pt x="362" y="312"/>
                  </a:moveTo>
                  <a:lnTo>
                    <a:pt x="276" y="288"/>
                  </a:lnTo>
                  <a:lnTo>
                    <a:pt x="276" y="254"/>
                  </a:lnTo>
                  <a:lnTo>
                    <a:pt x="289" y="244"/>
                  </a:lnTo>
                  <a:lnTo>
                    <a:pt x="300" y="232"/>
                  </a:lnTo>
                  <a:lnTo>
                    <a:pt x="310" y="219"/>
                  </a:lnTo>
                  <a:lnTo>
                    <a:pt x="318" y="204"/>
                  </a:lnTo>
                  <a:lnTo>
                    <a:pt x="325" y="189"/>
                  </a:lnTo>
                  <a:lnTo>
                    <a:pt x="329" y="173"/>
                  </a:lnTo>
                  <a:lnTo>
                    <a:pt x="332" y="156"/>
                  </a:lnTo>
                  <a:lnTo>
                    <a:pt x="333" y="139"/>
                  </a:lnTo>
                  <a:lnTo>
                    <a:pt x="333" y="124"/>
                  </a:lnTo>
                  <a:lnTo>
                    <a:pt x="331" y="111"/>
                  </a:lnTo>
                  <a:lnTo>
                    <a:pt x="328" y="97"/>
                  </a:lnTo>
                  <a:lnTo>
                    <a:pt x="324" y="84"/>
                  </a:lnTo>
                  <a:lnTo>
                    <a:pt x="318" y="73"/>
                  </a:lnTo>
                  <a:lnTo>
                    <a:pt x="312" y="61"/>
                  </a:lnTo>
                  <a:lnTo>
                    <a:pt x="304" y="50"/>
                  </a:lnTo>
                  <a:lnTo>
                    <a:pt x="296" y="40"/>
                  </a:lnTo>
                  <a:lnTo>
                    <a:pt x="287" y="32"/>
                  </a:lnTo>
                  <a:lnTo>
                    <a:pt x="276" y="23"/>
                  </a:lnTo>
                  <a:lnTo>
                    <a:pt x="266" y="17"/>
                  </a:lnTo>
                  <a:lnTo>
                    <a:pt x="255" y="10"/>
                  </a:lnTo>
                  <a:lnTo>
                    <a:pt x="243" y="6"/>
                  </a:lnTo>
                  <a:lnTo>
                    <a:pt x="230" y="3"/>
                  </a:lnTo>
                  <a:lnTo>
                    <a:pt x="217" y="1"/>
                  </a:lnTo>
                  <a:lnTo>
                    <a:pt x="205" y="0"/>
                  </a:lnTo>
                  <a:lnTo>
                    <a:pt x="192" y="1"/>
                  </a:lnTo>
                  <a:lnTo>
                    <a:pt x="179" y="3"/>
                  </a:lnTo>
                  <a:lnTo>
                    <a:pt x="167" y="6"/>
                  </a:lnTo>
                  <a:lnTo>
                    <a:pt x="154" y="10"/>
                  </a:lnTo>
                  <a:lnTo>
                    <a:pt x="143" y="17"/>
                  </a:lnTo>
                  <a:lnTo>
                    <a:pt x="133" y="23"/>
                  </a:lnTo>
                  <a:lnTo>
                    <a:pt x="123" y="32"/>
                  </a:lnTo>
                  <a:lnTo>
                    <a:pt x="113" y="40"/>
                  </a:lnTo>
                  <a:lnTo>
                    <a:pt x="105" y="50"/>
                  </a:lnTo>
                  <a:lnTo>
                    <a:pt x="98" y="61"/>
                  </a:lnTo>
                  <a:lnTo>
                    <a:pt x="92" y="73"/>
                  </a:lnTo>
                  <a:lnTo>
                    <a:pt x="86" y="84"/>
                  </a:lnTo>
                  <a:lnTo>
                    <a:pt x="81" y="97"/>
                  </a:lnTo>
                  <a:lnTo>
                    <a:pt x="78" y="111"/>
                  </a:lnTo>
                  <a:lnTo>
                    <a:pt x="77" y="124"/>
                  </a:lnTo>
                  <a:lnTo>
                    <a:pt x="76" y="139"/>
                  </a:lnTo>
                  <a:lnTo>
                    <a:pt x="77" y="156"/>
                  </a:lnTo>
                  <a:lnTo>
                    <a:pt x="80" y="173"/>
                  </a:lnTo>
                  <a:lnTo>
                    <a:pt x="85" y="189"/>
                  </a:lnTo>
                  <a:lnTo>
                    <a:pt x="92" y="204"/>
                  </a:lnTo>
                  <a:lnTo>
                    <a:pt x="100" y="219"/>
                  </a:lnTo>
                  <a:lnTo>
                    <a:pt x="109" y="232"/>
                  </a:lnTo>
                  <a:lnTo>
                    <a:pt x="121" y="244"/>
                  </a:lnTo>
                  <a:lnTo>
                    <a:pt x="133" y="254"/>
                  </a:lnTo>
                  <a:lnTo>
                    <a:pt x="133" y="288"/>
                  </a:lnTo>
                  <a:lnTo>
                    <a:pt x="47" y="312"/>
                  </a:lnTo>
                  <a:lnTo>
                    <a:pt x="37" y="316"/>
                  </a:lnTo>
                  <a:lnTo>
                    <a:pt x="29" y="321"/>
                  </a:lnTo>
                  <a:lnTo>
                    <a:pt x="21" y="328"/>
                  </a:lnTo>
                  <a:lnTo>
                    <a:pt x="14" y="336"/>
                  </a:lnTo>
                  <a:lnTo>
                    <a:pt x="8" y="345"/>
                  </a:lnTo>
                  <a:lnTo>
                    <a:pt x="4" y="355"/>
                  </a:lnTo>
                  <a:lnTo>
                    <a:pt x="1" y="364"/>
                  </a:lnTo>
                  <a:lnTo>
                    <a:pt x="0" y="375"/>
                  </a:lnTo>
                  <a:lnTo>
                    <a:pt x="0" y="409"/>
                  </a:lnTo>
                  <a:lnTo>
                    <a:pt x="186" y="409"/>
                  </a:lnTo>
                  <a:lnTo>
                    <a:pt x="224" y="409"/>
                  </a:lnTo>
                  <a:lnTo>
                    <a:pt x="409" y="409"/>
                  </a:lnTo>
                  <a:lnTo>
                    <a:pt x="409" y="375"/>
                  </a:lnTo>
                  <a:lnTo>
                    <a:pt x="408" y="364"/>
                  </a:lnTo>
                  <a:lnTo>
                    <a:pt x="406" y="355"/>
                  </a:lnTo>
                  <a:lnTo>
                    <a:pt x="402" y="345"/>
                  </a:lnTo>
                  <a:lnTo>
                    <a:pt x="395" y="336"/>
                  </a:lnTo>
                  <a:lnTo>
                    <a:pt x="389" y="328"/>
                  </a:lnTo>
                  <a:lnTo>
                    <a:pt x="380" y="321"/>
                  </a:lnTo>
                  <a:lnTo>
                    <a:pt x="372" y="316"/>
                  </a:lnTo>
                  <a:lnTo>
                    <a:pt x="362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90">
              <a:extLst>
                <a:ext uri="{FF2B5EF4-FFF2-40B4-BE49-F238E27FC236}">
                  <a16:creationId xmlns:a16="http://schemas.microsoft.com/office/drawing/2014/main" id="{234074CB-7313-4DC7-8C0A-C4079E672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2060575"/>
              <a:ext cx="39688" cy="39688"/>
            </a:xfrm>
            <a:custGeom>
              <a:avLst/>
              <a:gdLst>
                <a:gd name="T0" fmla="*/ 121 w 126"/>
                <a:gd name="T1" fmla="*/ 99 h 125"/>
                <a:gd name="T2" fmla="*/ 26 w 126"/>
                <a:gd name="T3" fmla="*/ 4 h 125"/>
                <a:gd name="T4" fmla="*/ 24 w 126"/>
                <a:gd name="T5" fmla="*/ 2 h 125"/>
                <a:gd name="T6" fmla="*/ 21 w 126"/>
                <a:gd name="T7" fmla="*/ 1 h 125"/>
                <a:gd name="T8" fmla="*/ 18 w 126"/>
                <a:gd name="T9" fmla="*/ 0 h 125"/>
                <a:gd name="T10" fmla="*/ 15 w 126"/>
                <a:gd name="T11" fmla="*/ 0 h 125"/>
                <a:gd name="T12" fmla="*/ 13 w 126"/>
                <a:gd name="T13" fmla="*/ 0 h 125"/>
                <a:gd name="T14" fmla="*/ 10 w 126"/>
                <a:gd name="T15" fmla="*/ 1 h 125"/>
                <a:gd name="T16" fmla="*/ 7 w 126"/>
                <a:gd name="T17" fmla="*/ 2 h 125"/>
                <a:gd name="T18" fmla="*/ 4 w 126"/>
                <a:gd name="T19" fmla="*/ 4 h 125"/>
                <a:gd name="T20" fmla="*/ 2 w 126"/>
                <a:gd name="T21" fmla="*/ 7 h 125"/>
                <a:gd name="T22" fmla="*/ 1 w 126"/>
                <a:gd name="T23" fmla="*/ 9 h 125"/>
                <a:gd name="T24" fmla="*/ 0 w 126"/>
                <a:gd name="T25" fmla="*/ 12 h 125"/>
                <a:gd name="T26" fmla="*/ 0 w 126"/>
                <a:gd name="T27" fmla="*/ 15 h 125"/>
                <a:gd name="T28" fmla="*/ 0 w 126"/>
                <a:gd name="T29" fmla="*/ 17 h 125"/>
                <a:gd name="T30" fmla="*/ 1 w 126"/>
                <a:gd name="T31" fmla="*/ 21 h 125"/>
                <a:gd name="T32" fmla="*/ 2 w 126"/>
                <a:gd name="T33" fmla="*/ 23 h 125"/>
                <a:gd name="T34" fmla="*/ 4 w 126"/>
                <a:gd name="T35" fmla="*/ 26 h 125"/>
                <a:gd name="T36" fmla="*/ 100 w 126"/>
                <a:gd name="T37" fmla="*/ 120 h 125"/>
                <a:gd name="T38" fmla="*/ 102 w 126"/>
                <a:gd name="T39" fmla="*/ 122 h 125"/>
                <a:gd name="T40" fmla="*/ 104 w 126"/>
                <a:gd name="T41" fmla="*/ 123 h 125"/>
                <a:gd name="T42" fmla="*/ 107 w 126"/>
                <a:gd name="T43" fmla="*/ 125 h 125"/>
                <a:gd name="T44" fmla="*/ 111 w 126"/>
                <a:gd name="T45" fmla="*/ 125 h 125"/>
                <a:gd name="T46" fmla="*/ 113 w 126"/>
                <a:gd name="T47" fmla="*/ 125 h 125"/>
                <a:gd name="T48" fmla="*/ 116 w 126"/>
                <a:gd name="T49" fmla="*/ 123 h 125"/>
                <a:gd name="T50" fmla="*/ 118 w 126"/>
                <a:gd name="T51" fmla="*/ 122 h 125"/>
                <a:gd name="T52" fmla="*/ 121 w 126"/>
                <a:gd name="T53" fmla="*/ 120 h 125"/>
                <a:gd name="T54" fmla="*/ 122 w 126"/>
                <a:gd name="T55" fmla="*/ 118 h 125"/>
                <a:gd name="T56" fmla="*/ 125 w 126"/>
                <a:gd name="T57" fmla="*/ 115 h 125"/>
                <a:gd name="T58" fmla="*/ 125 w 126"/>
                <a:gd name="T59" fmla="*/ 113 h 125"/>
                <a:gd name="T60" fmla="*/ 126 w 126"/>
                <a:gd name="T61" fmla="*/ 110 h 125"/>
                <a:gd name="T62" fmla="*/ 125 w 126"/>
                <a:gd name="T63" fmla="*/ 106 h 125"/>
                <a:gd name="T64" fmla="*/ 125 w 126"/>
                <a:gd name="T65" fmla="*/ 104 h 125"/>
                <a:gd name="T66" fmla="*/ 122 w 126"/>
                <a:gd name="T67" fmla="*/ 101 h 125"/>
                <a:gd name="T68" fmla="*/ 121 w 126"/>
                <a:gd name="T69" fmla="*/ 9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6" h="125">
                  <a:moveTo>
                    <a:pt x="121" y="99"/>
                  </a:move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100" y="120"/>
                  </a:lnTo>
                  <a:lnTo>
                    <a:pt x="102" y="122"/>
                  </a:lnTo>
                  <a:lnTo>
                    <a:pt x="104" y="123"/>
                  </a:lnTo>
                  <a:lnTo>
                    <a:pt x="107" y="125"/>
                  </a:lnTo>
                  <a:lnTo>
                    <a:pt x="111" y="125"/>
                  </a:lnTo>
                  <a:lnTo>
                    <a:pt x="113" y="125"/>
                  </a:lnTo>
                  <a:lnTo>
                    <a:pt x="116" y="123"/>
                  </a:lnTo>
                  <a:lnTo>
                    <a:pt x="118" y="122"/>
                  </a:lnTo>
                  <a:lnTo>
                    <a:pt x="121" y="120"/>
                  </a:lnTo>
                  <a:lnTo>
                    <a:pt x="122" y="118"/>
                  </a:lnTo>
                  <a:lnTo>
                    <a:pt x="125" y="115"/>
                  </a:lnTo>
                  <a:lnTo>
                    <a:pt x="125" y="113"/>
                  </a:lnTo>
                  <a:lnTo>
                    <a:pt x="126" y="110"/>
                  </a:lnTo>
                  <a:lnTo>
                    <a:pt x="125" y="106"/>
                  </a:lnTo>
                  <a:lnTo>
                    <a:pt x="125" y="104"/>
                  </a:lnTo>
                  <a:lnTo>
                    <a:pt x="122" y="101"/>
                  </a:lnTo>
                  <a:lnTo>
                    <a:pt x="121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91">
              <a:extLst>
                <a:ext uri="{FF2B5EF4-FFF2-40B4-BE49-F238E27FC236}">
                  <a16:creationId xmlns:a16="http://schemas.microsoft.com/office/drawing/2014/main" id="{88B6BA09-7F23-45AC-BE36-865E7B509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550" y="2060575"/>
              <a:ext cx="38100" cy="39688"/>
            </a:xfrm>
            <a:custGeom>
              <a:avLst/>
              <a:gdLst>
                <a:gd name="T0" fmla="*/ 98 w 124"/>
                <a:gd name="T1" fmla="*/ 4 h 125"/>
                <a:gd name="T2" fmla="*/ 4 w 124"/>
                <a:gd name="T3" fmla="*/ 99 h 125"/>
                <a:gd name="T4" fmla="*/ 2 w 124"/>
                <a:gd name="T5" fmla="*/ 101 h 125"/>
                <a:gd name="T6" fmla="*/ 1 w 124"/>
                <a:gd name="T7" fmla="*/ 104 h 125"/>
                <a:gd name="T8" fmla="*/ 0 w 124"/>
                <a:gd name="T9" fmla="*/ 106 h 125"/>
                <a:gd name="T10" fmla="*/ 0 w 124"/>
                <a:gd name="T11" fmla="*/ 110 h 125"/>
                <a:gd name="T12" fmla="*/ 0 w 124"/>
                <a:gd name="T13" fmla="*/ 113 h 125"/>
                <a:gd name="T14" fmla="*/ 1 w 124"/>
                <a:gd name="T15" fmla="*/ 115 h 125"/>
                <a:gd name="T16" fmla="*/ 2 w 124"/>
                <a:gd name="T17" fmla="*/ 118 h 125"/>
                <a:gd name="T18" fmla="*/ 4 w 124"/>
                <a:gd name="T19" fmla="*/ 120 h 125"/>
                <a:gd name="T20" fmla="*/ 6 w 124"/>
                <a:gd name="T21" fmla="*/ 122 h 125"/>
                <a:gd name="T22" fmla="*/ 8 w 124"/>
                <a:gd name="T23" fmla="*/ 123 h 125"/>
                <a:gd name="T24" fmla="*/ 11 w 124"/>
                <a:gd name="T25" fmla="*/ 125 h 125"/>
                <a:gd name="T26" fmla="*/ 15 w 124"/>
                <a:gd name="T27" fmla="*/ 125 h 125"/>
                <a:gd name="T28" fmla="*/ 17 w 124"/>
                <a:gd name="T29" fmla="*/ 125 h 125"/>
                <a:gd name="T30" fmla="*/ 20 w 124"/>
                <a:gd name="T31" fmla="*/ 123 h 125"/>
                <a:gd name="T32" fmla="*/ 22 w 124"/>
                <a:gd name="T33" fmla="*/ 122 h 125"/>
                <a:gd name="T34" fmla="*/ 25 w 124"/>
                <a:gd name="T35" fmla="*/ 120 h 125"/>
                <a:gd name="T36" fmla="*/ 120 w 124"/>
                <a:gd name="T37" fmla="*/ 25 h 125"/>
                <a:gd name="T38" fmla="*/ 122 w 124"/>
                <a:gd name="T39" fmla="*/ 23 h 125"/>
                <a:gd name="T40" fmla="*/ 123 w 124"/>
                <a:gd name="T41" fmla="*/ 21 h 125"/>
                <a:gd name="T42" fmla="*/ 124 w 124"/>
                <a:gd name="T43" fmla="*/ 17 h 125"/>
                <a:gd name="T44" fmla="*/ 124 w 124"/>
                <a:gd name="T45" fmla="*/ 15 h 125"/>
                <a:gd name="T46" fmla="*/ 124 w 124"/>
                <a:gd name="T47" fmla="*/ 12 h 125"/>
                <a:gd name="T48" fmla="*/ 123 w 124"/>
                <a:gd name="T49" fmla="*/ 9 h 125"/>
                <a:gd name="T50" fmla="*/ 122 w 124"/>
                <a:gd name="T51" fmla="*/ 7 h 125"/>
                <a:gd name="T52" fmla="*/ 120 w 124"/>
                <a:gd name="T53" fmla="*/ 4 h 125"/>
                <a:gd name="T54" fmla="*/ 118 w 124"/>
                <a:gd name="T55" fmla="*/ 2 h 125"/>
                <a:gd name="T56" fmla="*/ 114 w 124"/>
                <a:gd name="T57" fmla="*/ 1 h 125"/>
                <a:gd name="T58" fmla="*/ 112 w 124"/>
                <a:gd name="T59" fmla="*/ 0 h 125"/>
                <a:gd name="T60" fmla="*/ 109 w 124"/>
                <a:gd name="T61" fmla="*/ 0 h 125"/>
                <a:gd name="T62" fmla="*/ 107 w 124"/>
                <a:gd name="T63" fmla="*/ 0 h 125"/>
                <a:gd name="T64" fmla="*/ 104 w 124"/>
                <a:gd name="T65" fmla="*/ 1 h 125"/>
                <a:gd name="T66" fmla="*/ 100 w 124"/>
                <a:gd name="T67" fmla="*/ 2 h 125"/>
                <a:gd name="T68" fmla="*/ 98 w 124"/>
                <a:gd name="T69" fmla="*/ 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4" h="125">
                  <a:moveTo>
                    <a:pt x="98" y="4"/>
                  </a:moveTo>
                  <a:lnTo>
                    <a:pt x="4" y="99"/>
                  </a:lnTo>
                  <a:lnTo>
                    <a:pt x="2" y="101"/>
                  </a:lnTo>
                  <a:lnTo>
                    <a:pt x="1" y="104"/>
                  </a:lnTo>
                  <a:lnTo>
                    <a:pt x="0" y="106"/>
                  </a:lnTo>
                  <a:lnTo>
                    <a:pt x="0" y="110"/>
                  </a:lnTo>
                  <a:lnTo>
                    <a:pt x="0" y="113"/>
                  </a:lnTo>
                  <a:lnTo>
                    <a:pt x="1" y="115"/>
                  </a:lnTo>
                  <a:lnTo>
                    <a:pt x="2" y="118"/>
                  </a:lnTo>
                  <a:lnTo>
                    <a:pt x="4" y="120"/>
                  </a:lnTo>
                  <a:lnTo>
                    <a:pt x="6" y="122"/>
                  </a:lnTo>
                  <a:lnTo>
                    <a:pt x="8" y="123"/>
                  </a:lnTo>
                  <a:lnTo>
                    <a:pt x="11" y="125"/>
                  </a:lnTo>
                  <a:lnTo>
                    <a:pt x="15" y="125"/>
                  </a:lnTo>
                  <a:lnTo>
                    <a:pt x="17" y="125"/>
                  </a:lnTo>
                  <a:lnTo>
                    <a:pt x="20" y="123"/>
                  </a:lnTo>
                  <a:lnTo>
                    <a:pt x="22" y="122"/>
                  </a:lnTo>
                  <a:lnTo>
                    <a:pt x="25" y="120"/>
                  </a:lnTo>
                  <a:lnTo>
                    <a:pt x="120" y="25"/>
                  </a:lnTo>
                  <a:lnTo>
                    <a:pt x="122" y="23"/>
                  </a:lnTo>
                  <a:lnTo>
                    <a:pt x="123" y="21"/>
                  </a:lnTo>
                  <a:lnTo>
                    <a:pt x="124" y="17"/>
                  </a:lnTo>
                  <a:lnTo>
                    <a:pt x="124" y="15"/>
                  </a:lnTo>
                  <a:lnTo>
                    <a:pt x="124" y="12"/>
                  </a:lnTo>
                  <a:lnTo>
                    <a:pt x="123" y="9"/>
                  </a:lnTo>
                  <a:lnTo>
                    <a:pt x="122" y="7"/>
                  </a:lnTo>
                  <a:lnTo>
                    <a:pt x="120" y="4"/>
                  </a:lnTo>
                  <a:lnTo>
                    <a:pt x="118" y="2"/>
                  </a:lnTo>
                  <a:lnTo>
                    <a:pt x="114" y="1"/>
                  </a:lnTo>
                  <a:lnTo>
                    <a:pt x="112" y="0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4" y="1"/>
                  </a:lnTo>
                  <a:lnTo>
                    <a:pt x="100" y="2"/>
                  </a:lnTo>
                  <a:lnTo>
                    <a:pt x="9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" name="Freeform 57">
            <a:extLst>
              <a:ext uri="{FF2B5EF4-FFF2-40B4-BE49-F238E27FC236}">
                <a16:creationId xmlns:a16="http://schemas.microsoft.com/office/drawing/2014/main" id="{B571253A-D851-45C3-ADF5-92C545C9E3E2}"/>
              </a:ext>
            </a:extLst>
          </p:cNvPr>
          <p:cNvSpPr>
            <a:spLocks noEditPoints="1"/>
          </p:cNvSpPr>
          <p:nvPr/>
        </p:nvSpPr>
        <p:spPr bwMode="auto">
          <a:xfrm>
            <a:off x="6396433" y="4988924"/>
            <a:ext cx="319016" cy="409516"/>
          </a:xfrm>
          <a:custGeom>
            <a:avLst/>
            <a:gdLst>
              <a:gd name="T0" fmla="*/ 616 w 708"/>
              <a:gd name="T1" fmla="*/ 486 h 905"/>
              <a:gd name="T2" fmla="*/ 664 w 708"/>
              <a:gd name="T3" fmla="*/ 521 h 905"/>
              <a:gd name="T4" fmla="*/ 678 w 708"/>
              <a:gd name="T5" fmla="*/ 583 h 905"/>
              <a:gd name="T6" fmla="*/ 654 w 708"/>
              <a:gd name="T7" fmla="*/ 638 h 905"/>
              <a:gd name="T8" fmla="*/ 598 w 708"/>
              <a:gd name="T9" fmla="*/ 663 h 905"/>
              <a:gd name="T10" fmla="*/ 523 w 708"/>
              <a:gd name="T11" fmla="*/ 838 h 905"/>
              <a:gd name="T12" fmla="*/ 497 w 708"/>
              <a:gd name="T13" fmla="*/ 868 h 905"/>
              <a:gd name="T14" fmla="*/ 130 w 708"/>
              <a:gd name="T15" fmla="*/ 874 h 905"/>
              <a:gd name="T16" fmla="*/ 93 w 708"/>
              <a:gd name="T17" fmla="*/ 857 h 905"/>
              <a:gd name="T18" fmla="*/ 76 w 708"/>
              <a:gd name="T19" fmla="*/ 821 h 905"/>
              <a:gd name="T20" fmla="*/ 422 w 708"/>
              <a:gd name="T21" fmla="*/ 422 h 905"/>
              <a:gd name="T22" fmla="*/ 514 w 708"/>
              <a:gd name="T23" fmla="*/ 422 h 905"/>
              <a:gd name="T24" fmla="*/ 49 w 708"/>
              <a:gd name="T25" fmla="*/ 292 h 905"/>
              <a:gd name="T26" fmla="*/ 407 w 708"/>
              <a:gd name="T27" fmla="*/ 91 h 905"/>
              <a:gd name="T28" fmla="*/ 318 w 708"/>
              <a:gd name="T29" fmla="*/ 100 h 905"/>
              <a:gd name="T30" fmla="*/ 323 w 708"/>
              <a:gd name="T31" fmla="*/ 119 h 905"/>
              <a:gd name="T32" fmla="*/ 359 w 708"/>
              <a:gd name="T33" fmla="*/ 151 h 905"/>
              <a:gd name="T34" fmla="*/ 347 w 708"/>
              <a:gd name="T35" fmla="*/ 166 h 905"/>
              <a:gd name="T36" fmla="*/ 359 w 708"/>
              <a:gd name="T37" fmla="*/ 181 h 905"/>
              <a:gd name="T38" fmla="*/ 323 w 708"/>
              <a:gd name="T39" fmla="*/ 214 h 905"/>
              <a:gd name="T40" fmla="*/ 318 w 708"/>
              <a:gd name="T41" fmla="*/ 233 h 905"/>
              <a:gd name="T42" fmla="*/ 407 w 708"/>
              <a:gd name="T43" fmla="*/ 241 h 905"/>
              <a:gd name="T44" fmla="*/ 349 w 708"/>
              <a:gd name="T45" fmla="*/ 308 h 905"/>
              <a:gd name="T46" fmla="*/ 351 w 708"/>
              <a:gd name="T47" fmla="*/ 327 h 905"/>
              <a:gd name="T48" fmla="*/ 257 w 708"/>
              <a:gd name="T49" fmla="*/ 392 h 905"/>
              <a:gd name="T50" fmla="*/ 547 w 708"/>
              <a:gd name="T51" fmla="*/ 237 h 905"/>
              <a:gd name="T52" fmla="*/ 556 w 708"/>
              <a:gd name="T53" fmla="*/ 117 h 905"/>
              <a:gd name="T54" fmla="*/ 580 w 708"/>
              <a:gd name="T55" fmla="*/ 57 h 905"/>
              <a:gd name="T56" fmla="*/ 612 w 708"/>
              <a:gd name="T57" fmla="*/ 72 h 905"/>
              <a:gd name="T58" fmla="*/ 632 w 708"/>
              <a:gd name="T59" fmla="*/ 155 h 905"/>
              <a:gd name="T60" fmla="*/ 607 w 708"/>
              <a:gd name="T61" fmla="*/ 207 h 905"/>
              <a:gd name="T62" fmla="*/ 577 w 708"/>
              <a:gd name="T63" fmla="*/ 214 h 905"/>
              <a:gd name="T64" fmla="*/ 532 w 708"/>
              <a:gd name="T65" fmla="*/ 184 h 905"/>
              <a:gd name="T66" fmla="*/ 558 w 708"/>
              <a:gd name="T67" fmla="*/ 407 h 905"/>
              <a:gd name="T68" fmla="*/ 546 w 708"/>
              <a:gd name="T69" fmla="*/ 393 h 905"/>
              <a:gd name="T70" fmla="*/ 618 w 708"/>
              <a:gd name="T71" fmla="*/ 235 h 905"/>
              <a:gd name="T72" fmla="*/ 651 w 708"/>
              <a:gd name="T73" fmla="*/ 198 h 905"/>
              <a:gd name="T74" fmla="*/ 663 w 708"/>
              <a:gd name="T75" fmla="*/ 135 h 905"/>
              <a:gd name="T76" fmla="*/ 636 w 708"/>
              <a:gd name="T77" fmla="*/ 55 h 905"/>
              <a:gd name="T78" fmla="*/ 556 w 708"/>
              <a:gd name="T79" fmla="*/ 3 h 905"/>
              <a:gd name="T80" fmla="*/ 537 w 708"/>
              <a:gd name="T81" fmla="*/ 22 h 905"/>
              <a:gd name="T82" fmla="*/ 550 w 708"/>
              <a:gd name="T83" fmla="*/ 60 h 905"/>
              <a:gd name="T84" fmla="*/ 520 w 708"/>
              <a:gd name="T85" fmla="*/ 113 h 905"/>
              <a:gd name="T86" fmla="*/ 499 w 708"/>
              <a:gd name="T87" fmla="*/ 167 h 905"/>
              <a:gd name="T88" fmla="*/ 516 w 708"/>
              <a:gd name="T89" fmla="*/ 215 h 905"/>
              <a:gd name="T90" fmla="*/ 433 w 708"/>
              <a:gd name="T91" fmla="*/ 5 h 905"/>
              <a:gd name="T92" fmla="*/ 235 w 708"/>
              <a:gd name="T93" fmla="*/ 1 h 905"/>
              <a:gd name="T94" fmla="*/ 227 w 708"/>
              <a:gd name="T95" fmla="*/ 392 h 905"/>
              <a:gd name="T96" fmla="*/ 133 w 708"/>
              <a:gd name="T97" fmla="*/ 217 h 905"/>
              <a:gd name="T98" fmla="*/ 128 w 708"/>
              <a:gd name="T99" fmla="*/ 213 h 905"/>
              <a:gd name="T100" fmla="*/ 2 w 708"/>
              <a:gd name="T101" fmla="*/ 159 h 905"/>
              <a:gd name="T102" fmla="*/ 16 w 708"/>
              <a:gd name="T103" fmla="*/ 291 h 905"/>
              <a:gd name="T104" fmla="*/ 51 w 708"/>
              <a:gd name="T105" fmla="*/ 395 h 905"/>
              <a:gd name="T106" fmla="*/ 46 w 708"/>
              <a:gd name="T107" fmla="*/ 824 h 905"/>
              <a:gd name="T108" fmla="*/ 72 w 708"/>
              <a:gd name="T109" fmla="*/ 879 h 905"/>
              <a:gd name="T110" fmla="*/ 127 w 708"/>
              <a:gd name="T111" fmla="*/ 905 h 905"/>
              <a:gd name="T112" fmla="*/ 512 w 708"/>
              <a:gd name="T113" fmla="*/ 894 h 905"/>
              <a:gd name="T114" fmla="*/ 551 w 708"/>
              <a:gd name="T115" fmla="*/ 850 h 905"/>
              <a:gd name="T116" fmla="*/ 601 w 708"/>
              <a:gd name="T117" fmla="*/ 693 h 905"/>
              <a:gd name="T118" fmla="*/ 674 w 708"/>
              <a:gd name="T119" fmla="*/ 659 h 905"/>
              <a:gd name="T120" fmla="*/ 708 w 708"/>
              <a:gd name="T121" fmla="*/ 586 h 905"/>
              <a:gd name="T122" fmla="*/ 689 w 708"/>
              <a:gd name="T123" fmla="*/ 505 h 905"/>
              <a:gd name="T124" fmla="*/ 625 w 708"/>
              <a:gd name="T125" fmla="*/ 457 h 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08" h="905">
                <a:moveTo>
                  <a:pt x="588" y="664"/>
                </a:moveTo>
                <a:lnTo>
                  <a:pt x="558" y="664"/>
                </a:lnTo>
                <a:lnTo>
                  <a:pt x="558" y="482"/>
                </a:lnTo>
                <a:lnTo>
                  <a:pt x="588" y="482"/>
                </a:lnTo>
                <a:lnTo>
                  <a:pt x="598" y="483"/>
                </a:lnTo>
                <a:lnTo>
                  <a:pt x="607" y="484"/>
                </a:lnTo>
                <a:lnTo>
                  <a:pt x="616" y="486"/>
                </a:lnTo>
                <a:lnTo>
                  <a:pt x="625" y="490"/>
                </a:lnTo>
                <a:lnTo>
                  <a:pt x="632" y="493"/>
                </a:lnTo>
                <a:lnTo>
                  <a:pt x="640" y="497"/>
                </a:lnTo>
                <a:lnTo>
                  <a:pt x="647" y="502"/>
                </a:lnTo>
                <a:lnTo>
                  <a:pt x="654" y="508"/>
                </a:lnTo>
                <a:lnTo>
                  <a:pt x="659" y="514"/>
                </a:lnTo>
                <a:lnTo>
                  <a:pt x="664" y="521"/>
                </a:lnTo>
                <a:lnTo>
                  <a:pt x="669" y="528"/>
                </a:lnTo>
                <a:lnTo>
                  <a:pt x="672" y="537"/>
                </a:lnTo>
                <a:lnTo>
                  <a:pt x="675" y="544"/>
                </a:lnTo>
                <a:lnTo>
                  <a:pt x="677" y="554"/>
                </a:lnTo>
                <a:lnTo>
                  <a:pt x="678" y="564"/>
                </a:lnTo>
                <a:lnTo>
                  <a:pt x="678" y="573"/>
                </a:lnTo>
                <a:lnTo>
                  <a:pt x="678" y="583"/>
                </a:lnTo>
                <a:lnTo>
                  <a:pt x="677" y="592"/>
                </a:lnTo>
                <a:lnTo>
                  <a:pt x="675" y="601"/>
                </a:lnTo>
                <a:lnTo>
                  <a:pt x="672" y="610"/>
                </a:lnTo>
                <a:lnTo>
                  <a:pt x="669" y="617"/>
                </a:lnTo>
                <a:lnTo>
                  <a:pt x="664" y="625"/>
                </a:lnTo>
                <a:lnTo>
                  <a:pt x="659" y="631"/>
                </a:lnTo>
                <a:lnTo>
                  <a:pt x="654" y="638"/>
                </a:lnTo>
                <a:lnTo>
                  <a:pt x="647" y="644"/>
                </a:lnTo>
                <a:lnTo>
                  <a:pt x="640" y="649"/>
                </a:lnTo>
                <a:lnTo>
                  <a:pt x="632" y="653"/>
                </a:lnTo>
                <a:lnTo>
                  <a:pt x="625" y="657"/>
                </a:lnTo>
                <a:lnTo>
                  <a:pt x="616" y="659"/>
                </a:lnTo>
                <a:lnTo>
                  <a:pt x="607" y="662"/>
                </a:lnTo>
                <a:lnTo>
                  <a:pt x="598" y="663"/>
                </a:lnTo>
                <a:lnTo>
                  <a:pt x="588" y="664"/>
                </a:lnTo>
                <a:lnTo>
                  <a:pt x="588" y="664"/>
                </a:lnTo>
                <a:close/>
                <a:moveTo>
                  <a:pt x="528" y="814"/>
                </a:moveTo>
                <a:lnTo>
                  <a:pt x="528" y="821"/>
                </a:lnTo>
                <a:lnTo>
                  <a:pt x="527" y="827"/>
                </a:lnTo>
                <a:lnTo>
                  <a:pt x="526" y="833"/>
                </a:lnTo>
                <a:lnTo>
                  <a:pt x="523" y="838"/>
                </a:lnTo>
                <a:lnTo>
                  <a:pt x="520" y="843"/>
                </a:lnTo>
                <a:lnTo>
                  <a:pt x="518" y="849"/>
                </a:lnTo>
                <a:lnTo>
                  <a:pt x="515" y="853"/>
                </a:lnTo>
                <a:lnTo>
                  <a:pt x="511" y="857"/>
                </a:lnTo>
                <a:lnTo>
                  <a:pt x="506" y="862"/>
                </a:lnTo>
                <a:lnTo>
                  <a:pt x="502" y="865"/>
                </a:lnTo>
                <a:lnTo>
                  <a:pt x="497" y="868"/>
                </a:lnTo>
                <a:lnTo>
                  <a:pt x="491" y="870"/>
                </a:lnTo>
                <a:lnTo>
                  <a:pt x="486" y="872"/>
                </a:lnTo>
                <a:lnTo>
                  <a:pt x="480" y="873"/>
                </a:lnTo>
                <a:lnTo>
                  <a:pt x="474" y="874"/>
                </a:lnTo>
                <a:lnTo>
                  <a:pt x="467" y="874"/>
                </a:lnTo>
                <a:lnTo>
                  <a:pt x="135" y="874"/>
                </a:lnTo>
                <a:lnTo>
                  <a:pt x="130" y="874"/>
                </a:lnTo>
                <a:lnTo>
                  <a:pt x="123" y="873"/>
                </a:lnTo>
                <a:lnTo>
                  <a:pt x="118" y="872"/>
                </a:lnTo>
                <a:lnTo>
                  <a:pt x="111" y="870"/>
                </a:lnTo>
                <a:lnTo>
                  <a:pt x="106" y="867"/>
                </a:lnTo>
                <a:lnTo>
                  <a:pt x="102" y="865"/>
                </a:lnTo>
                <a:lnTo>
                  <a:pt x="97" y="861"/>
                </a:lnTo>
                <a:lnTo>
                  <a:pt x="93" y="857"/>
                </a:lnTo>
                <a:lnTo>
                  <a:pt x="89" y="853"/>
                </a:lnTo>
                <a:lnTo>
                  <a:pt x="86" y="848"/>
                </a:lnTo>
                <a:lnTo>
                  <a:pt x="82" y="843"/>
                </a:lnTo>
                <a:lnTo>
                  <a:pt x="80" y="838"/>
                </a:lnTo>
                <a:lnTo>
                  <a:pt x="78" y="833"/>
                </a:lnTo>
                <a:lnTo>
                  <a:pt x="76" y="826"/>
                </a:lnTo>
                <a:lnTo>
                  <a:pt x="76" y="821"/>
                </a:lnTo>
                <a:lnTo>
                  <a:pt x="75" y="814"/>
                </a:lnTo>
                <a:lnTo>
                  <a:pt x="75" y="422"/>
                </a:lnTo>
                <a:lnTo>
                  <a:pt x="90" y="422"/>
                </a:lnTo>
                <a:lnTo>
                  <a:pt x="211" y="422"/>
                </a:lnTo>
                <a:lnTo>
                  <a:pt x="211" y="422"/>
                </a:lnTo>
                <a:lnTo>
                  <a:pt x="242" y="422"/>
                </a:lnTo>
                <a:lnTo>
                  <a:pt x="422" y="422"/>
                </a:lnTo>
                <a:lnTo>
                  <a:pt x="435" y="422"/>
                </a:lnTo>
                <a:lnTo>
                  <a:pt x="435" y="422"/>
                </a:lnTo>
                <a:lnTo>
                  <a:pt x="435" y="422"/>
                </a:lnTo>
                <a:lnTo>
                  <a:pt x="436" y="422"/>
                </a:lnTo>
                <a:lnTo>
                  <a:pt x="514" y="422"/>
                </a:lnTo>
                <a:lnTo>
                  <a:pt x="514" y="422"/>
                </a:lnTo>
                <a:lnTo>
                  <a:pt x="514" y="422"/>
                </a:lnTo>
                <a:lnTo>
                  <a:pt x="528" y="422"/>
                </a:lnTo>
                <a:lnTo>
                  <a:pt x="528" y="814"/>
                </a:lnTo>
                <a:close/>
                <a:moveTo>
                  <a:pt x="49" y="292"/>
                </a:moveTo>
                <a:lnTo>
                  <a:pt x="115" y="249"/>
                </a:lnTo>
                <a:lnTo>
                  <a:pt x="187" y="392"/>
                </a:lnTo>
                <a:lnTo>
                  <a:pt x="100" y="392"/>
                </a:lnTo>
                <a:lnTo>
                  <a:pt x="49" y="292"/>
                </a:lnTo>
                <a:close/>
                <a:moveTo>
                  <a:pt x="92" y="227"/>
                </a:moveTo>
                <a:lnTo>
                  <a:pt x="42" y="260"/>
                </a:lnTo>
                <a:lnTo>
                  <a:pt x="34" y="194"/>
                </a:lnTo>
                <a:lnTo>
                  <a:pt x="92" y="227"/>
                </a:lnTo>
                <a:close/>
                <a:moveTo>
                  <a:pt x="257" y="30"/>
                </a:moveTo>
                <a:lnTo>
                  <a:pt x="407" y="30"/>
                </a:lnTo>
                <a:lnTo>
                  <a:pt x="407" y="91"/>
                </a:lnTo>
                <a:lnTo>
                  <a:pt x="332" y="91"/>
                </a:lnTo>
                <a:lnTo>
                  <a:pt x="329" y="91"/>
                </a:lnTo>
                <a:lnTo>
                  <a:pt x="325" y="92"/>
                </a:lnTo>
                <a:lnTo>
                  <a:pt x="323" y="93"/>
                </a:lnTo>
                <a:lnTo>
                  <a:pt x="321" y="95"/>
                </a:lnTo>
                <a:lnTo>
                  <a:pt x="319" y="97"/>
                </a:lnTo>
                <a:lnTo>
                  <a:pt x="318" y="100"/>
                </a:lnTo>
                <a:lnTo>
                  <a:pt x="317" y="102"/>
                </a:lnTo>
                <a:lnTo>
                  <a:pt x="317" y="106"/>
                </a:lnTo>
                <a:lnTo>
                  <a:pt x="317" y="109"/>
                </a:lnTo>
                <a:lnTo>
                  <a:pt x="318" y="111"/>
                </a:lnTo>
                <a:lnTo>
                  <a:pt x="319" y="114"/>
                </a:lnTo>
                <a:lnTo>
                  <a:pt x="321" y="116"/>
                </a:lnTo>
                <a:lnTo>
                  <a:pt x="323" y="119"/>
                </a:lnTo>
                <a:lnTo>
                  <a:pt x="325" y="120"/>
                </a:lnTo>
                <a:lnTo>
                  <a:pt x="329" y="121"/>
                </a:lnTo>
                <a:lnTo>
                  <a:pt x="332" y="121"/>
                </a:lnTo>
                <a:lnTo>
                  <a:pt x="407" y="121"/>
                </a:lnTo>
                <a:lnTo>
                  <a:pt x="407" y="151"/>
                </a:lnTo>
                <a:lnTo>
                  <a:pt x="362" y="151"/>
                </a:lnTo>
                <a:lnTo>
                  <a:pt x="359" y="151"/>
                </a:lnTo>
                <a:lnTo>
                  <a:pt x="356" y="152"/>
                </a:lnTo>
                <a:lnTo>
                  <a:pt x="353" y="153"/>
                </a:lnTo>
                <a:lnTo>
                  <a:pt x="351" y="155"/>
                </a:lnTo>
                <a:lnTo>
                  <a:pt x="349" y="157"/>
                </a:lnTo>
                <a:lnTo>
                  <a:pt x="348" y="160"/>
                </a:lnTo>
                <a:lnTo>
                  <a:pt x="347" y="163"/>
                </a:lnTo>
                <a:lnTo>
                  <a:pt x="347" y="166"/>
                </a:lnTo>
                <a:lnTo>
                  <a:pt x="347" y="169"/>
                </a:lnTo>
                <a:lnTo>
                  <a:pt x="348" y="172"/>
                </a:lnTo>
                <a:lnTo>
                  <a:pt x="349" y="174"/>
                </a:lnTo>
                <a:lnTo>
                  <a:pt x="351" y="177"/>
                </a:lnTo>
                <a:lnTo>
                  <a:pt x="353" y="179"/>
                </a:lnTo>
                <a:lnTo>
                  <a:pt x="356" y="180"/>
                </a:lnTo>
                <a:lnTo>
                  <a:pt x="359" y="181"/>
                </a:lnTo>
                <a:lnTo>
                  <a:pt x="362" y="181"/>
                </a:lnTo>
                <a:lnTo>
                  <a:pt x="407" y="181"/>
                </a:lnTo>
                <a:lnTo>
                  <a:pt x="407" y="211"/>
                </a:lnTo>
                <a:lnTo>
                  <a:pt x="332" y="211"/>
                </a:lnTo>
                <a:lnTo>
                  <a:pt x="329" y="211"/>
                </a:lnTo>
                <a:lnTo>
                  <a:pt x="325" y="212"/>
                </a:lnTo>
                <a:lnTo>
                  <a:pt x="323" y="214"/>
                </a:lnTo>
                <a:lnTo>
                  <a:pt x="321" y="215"/>
                </a:lnTo>
                <a:lnTo>
                  <a:pt x="319" y="217"/>
                </a:lnTo>
                <a:lnTo>
                  <a:pt x="318" y="221"/>
                </a:lnTo>
                <a:lnTo>
                  <a:pt x="317" y="223"/>
                </a:lnTo>
                <a:lnTo>
                  <a:pt x="317" y="226"/>
                </a:lnTo>
                <a:lnTo>
                  <a:pt x="317" y="229"/>
                </a:lnTo>
                <a:lnTo>
                  <a:pt x="318" y="233"/>
                </a:lnTo>
                <a:lnTo>
                  <a:pt x="319" y="235"/>
                </a:lnTo>
                <a:lnTo>
                  <a:pt x="321" y="237"/>
                </a:lnTo>
                <a:lnTo>
                  <a:pt x="323" y="239"/>
                </a:lnTo>
                <a:lnTo>
                  <a:pt x="325" y="240"/>
                </a:lnTo>
                <a:lnTo>
                  <a:pt x="329" y="241"/>
                </a:lnTo>
                <a:lnTo>
                  <a:pt x="332" y="241"/>
                </a:lnTo>
                <a:lnTo>
                  <a:pt x="407" y="241"/>
                </a:lnTo>
                <a:lnTo>
                  <a:pt x="407" y="301"/>
                </a:lnTo>
                <a:lnTo>
                  <a:pt x="362" y="301"/>
                </a:lnTo>
                <a:lnTo>
                  <a:pt x="359" y="302"/>
                </a:lnTo>
                <a:lnTo>
                  <a:pt x="356" y="302"/>
                </a:lnTo>
                <a:lnTo>
                  <a:pt x="353" y="305"/>
                </a:lnTo>
                <a:lnTo>
                  <a:pt x="351" y="306"/>
                </a:lnTo>
                <a:lnTo>
                  <a:pt x="349" y="308"/>
                </a:lnTo>
                <a:lnTo>
                  <a:pt x="348" y="311"/>
                </a:lnTo>
                <a:lnTo>
                  <a:pt x="347" y="313"/>
                </a:lnTo>
                <a:lnTo>
                  <a:pt x="347" y="316"/>
                </a:lnTo>
                <a:lnTo>
                  <a:pt x="347" y="320"/>
                </a:lnTo>
                <a:lnTo>
                  <a:pt x="348" y="323"/>
                </a:lnTo>
                <a:lnTo>
                  <a:pt x="349" y="325"/>
                </a:lnTo>
                <a:lnTo>
                  <a:pt x="351" y="327"/>
                </a:lnTo>
                <a:lnTo>
                  <a:pt x="353" y="329"/>
                </a:lnTo>
                <a:lnTo>
                  <a:pt x="356" y="330"/>
                </a:lnTo>
                <a:lnTo>
                  <a:pt x="359" y="331"/>
                </a:lnTo>
                <a:lnTo>
                  <a:pt x="362" y="331"/>
                </a:lnTo>
                <a:lnTo>
                  <a:pt x="407" y="331"/>
                </a:lnTo>
                <a:lnTo>
                  <a:pt x="407" y="392"/>
                </a:lnTo>
                <a:lnTo>
                  <a:pt x="257" y="392"/>
                </a:lnTo>
                <a:lnTo>
                  <a:pt x="257" y="30"/>
                </a:lnTo>
                <a:close/>
                <a:moveTo>
                  <a:pt x="547" y="237"/>
                </a:moveTo>
                <a:lnTo>
                  <a:pt x="554" y="240"/>
                </a:lnTo>
                <a:lnTo>
                  <a:pt x="561" y="241"/>
                </a:lnTo>
                <a:lnTo>
                  <a:pt x="504" y="392"/>
                </a:lnTo>
                <a:lnTo>
                  <a:pt x="461" y="392"/>
                </a:lnTo>
                <a:lnTo>
                  <a:pt x="547" y="237"/>
                </a:lnTo>
                <a:lnTo>
                  <a:pt x="547" y="237"/>
                </a:lnTo>
                <a:lnTo>
                  <a:pt x="547" y="237"/>
                </a:lnTo>
                <a:lnTo>
                  <a:pt x="547" y="237"/>
                </a:lnTo>
                <a:close/>
                <a:moveTo>
                  <a:pt x="533" y="149"/>
                </a:moveTo>
                <a:lnTo>
                  <a:pt x="540" y="137"/>
                </a:lnTo>
                <a:lnTo>
                  <a:pt x="549" y="125"/>
                </a:lnTo>
                <a:lnTo>
                  <a:pt x="556" y="117"/>
                </a:lnTo>
                <a:lnTo>
                  <a:pt x="561" y="109"/>
                </a:lnTo>
                <a:lnTo>
                  <a:pt x="568" y="100"/>
                </a:lnTo>
                <a:lnTo>
                  <a:pt x="572" y="91"/>
                </a:lnTo>
                <a:lnTo>
                  <a:pt x="576" y="80"/>
                </a:lnTo>
                <a:lnTo>
                  <a:pt x="579" y="69"/>
                </a:lnTo>
                <a:lnTo>
                  <a:pt x="580" y="63"/>
                </a:lnTo>
                <a:lnTo>
                  <a:pt x="580" y="57"/>
                </a:lnTo>
                <a:lnTo>
                  <a:pt x="580" y="51"/>
                </a:lnTo>
                <a:lnTo>
                  <a:pt x="579" y="44"/>
                </a:lnTo>
                <a:lnTo>
                  <a:pt x="587" y="49"/>
                </a:lnTo>
                <a:lnTo>
                  <a:pt x="594" y="54"/>
                </a:lnTo>
                <a:lnTo>
                  <a:pt x="601" y="60"/>
                </a:lnTo>
                <a:lnTo>
                  <a:pt x="606" y="66"/>
                </a:lnTo>
                <a:lnTo>
                  <a:pt x="612" y="72"/>
                </a:lnTo>
                <a:lnTo>
                  <a:pt x="616" y="80"/>
                </a:lnTo>
                <a:lnTo>
                  <a:pt x="620" y="86"/>
                </a:lnTo>
                <a:lnTo>
                  <a:pt x="623" y="94"/>
                </a:lnTo>
                <a:lnTo>
                  <a:pt x="629" y="109"/>
                </a:lnTo>
                <a:lnTo>
                  <a:pt x="632" y="124"/>
                </a:lnTo>
                <a:lnTo>
                  <a:pt x="633" y="140"/>
                </a:lnTo>
                <a:lnTo>
                  <a:pt x="632" y="155"/>
                </a:lnTo>
                <a:lnTo>
                  <a:pt x="631" y="165"/>
                </a:lnTo>
                <a:lnTo>
                  <a:pt x="628" y="176"/>
                </a:lnTo>
                <a:lnTo>
                  <a:pt x="623" y="186"/>
                </a:lnTo>
                <a:lnTo>
                  <a:pt x="618" y="195"/>
                </a:lnTo>
                <a:lnTo>
                  <a:pt x="615" y="199"/>
                </a:lnTo>
                <a:lnTo>
                  <a:pt x="612" y="203"/>
                </a:lnTo>
                <a:lnTo>
                  <a:pt x="607" y="207"/>
                </a:lnTo>
                <a:lnTo>
                  <a:pt x="603" y="209"/>
                </a:lnTo>
                <a:lnTo>
                  <a:pt x="599" y="211"/>
                </a:lnTo>
                <a:lnTo>
                  <a:pt x="593" y="213"/>
                </a:lnTo>
                <a:lnTo>
                  <a:pt x="588" y="214"/>
                </a:lnTo>
                <a:lnTo>
                  <a:pt x="583" y="214"/>
                </a:lnTo>
                <a:lnTo>
                  <a:pt x="583" y="214"/>
                </a:lnTo>
                <a:lnTo>
                  <a:pt x="577" y="214"/>
                </a:lnTo>
                <a:lnTo>
                  <a:pt x="571" y="213"/>
                </a:lnTo>
                <a:lnTo>
                  <a:pt x="565" y="212"/>
                </a:lnTo>
                <a:lnTo>
                  <a:pt x="559" y="209"/>
                </a:lnTo>
                <a:lnTo>
                  <a:pt x="550" y="205"/>
                </a:lnTo>
                <a:lnTo>
                  <a:pt x="543" y="199"/>
                </a:lnTo>
                <a:lnTo>
                  <a:pt x="536" y="192"/>
                </a:lnTo>
                <a:lnTo>
                  <a:pt x="532" y="184"/>
                </a:lnTo>
                <a:lnTo>
                  <a:pt x="530" y="176"/>
                </a:lnTo>
                <a:lnTo>
                  <a:pt x="529" y="167"/>
                </a:lnTo>
                <a:lnTo>
                  <a:pt x="530" y="157"/>
                </a:lnTo>
                <a:lnTo>
                  <a:pt x="533" y="149"/>
                </a:lnTo>
                <a:close/>
                <a:moveTo>
                  <a:pt x="588" y="452"/>
                </a:moveTo>
                <a:lnTo>
                  <a:pt x="558" y="452"/>
                </a:lnTo>
                <a:lnTo>
                  <a:pt x="558" y="407"/>
                </a:lnTo>
                <a:lnTo>
                  <a:pt x="558" y="404"/>
                </a:lnTo>
                <a:lnTo>
                  <a:pt x="557" y="401"/>
                </a:lnTo>
                <a:lnTo>
                  <a:pt x="556" y="399"/>
                </a:lnTo>
                <a:lnTo>
                  <a:pt x="554" y="396"/>
                </a:lnTo>
                <a:lnTo>
                  <a:pt x="551" y="395"/>
                </a:lnTo>
                <a:lnTo>
                  <a:pt x="548" y="393"/>
                </a:lnTo>
                <a:lnTo>
                  <a:pt x="546" y="393"/>
                </a:lnTo>
                <a:lnTo>
                  <a:pt x="543" y="392"/>
                </a:lnTo>
                <a:lnTo>
                  <a:pt x="536" y="392"/>
                </a:lnTo>
                <a:lnTo>
                  <a:pt x="592" y="244"/>
                </a:lnTo>
                <a:lnTo>
                  <a:pt x="599" y="242"/>
                </a:lnTo>
                <a:lnTo>
                  <a:pt x="605" y="241"/>
                </a:lnTo>
                <a:lnTo>
                  <a:pt x="612" y="238"/>
                </a:lnTo>
                <a:lnTo>
                  <a:pt x="618" y="235"/>
                </a:lnTo>
                <a:lnTo>
                  <a:pt x="623" y="231"/>
                </a:lnTo>
                <a:lnTo>
                  <a:pt x="629" y="227"/>
                </a:lnTo>
                <a:lnTo>
                  <a:pt x="634" y="223"/>
                </a:lnTo>
                <a:lnTo>
                  <a:pt x="639" y="217"/>
                </a:lnTo>
                <a:lnTo>
                  <a:pt x="644" y="211"/>
                </a:lnTo>
                <a:lnTo>
                  <a:pt x="647" y="206"/>
                </a:lnTo>
                <a:lnTo>
                  <a:pt x="651" y="198"/>
                </a:lnTo>
                <a:lnTo>
                  <a:pt x="655" y="192"/>
                </a:lnTo>
                <a:lnTo>
                  <a:pt x="657" y="184"/>
                </a:lnTo>
                <a:lnTo>
                  <a:pt x="659" y="176"/>
                </a:lnTo>
                <a:lnTo>
                  <a:pt x="661" y="167"/>
                </a:lnTo>
                <a:lnTo>
                  <a:pt x="662" y="158"/>
                </a:lnTo>
                <a:lnTo>
                  <a:pt x="663" y="147"/>
                </a:lnTo>
                <a:lnTo>
                  <a:pt x="663" y="135"/>
                </a:lnTo>
                <a:lnTo>
                  <a:pt x="662" y="123"/>
                </a:lnTo>
                <a:lnTo>
                  <a:pt x="661" y="111"/>
                </a:lnTo>
                <a:lnTo>
                  <a:pt x="658" y="99"/>
                </a:lnTo>
                <a:lnTo>
                  <a:pt x="654" y="87"/>
                </a:lnTo>
                <a:lnTo>
                  <a:pt x="649" y="77"/>
                </a:lnTo>
                <a:lnTo>
                  <a:pt x="643" y="66"/>
                </a:lnTo>
                <a:lnTo>
                  <a:pt x="636" y="55"/>
                </a:lnTo>
                <a:lnTo>
                  <a:pt x="628" y="45"/>
                </a:lnTo>
                <a:lnTo>
                  <a:pt x="619" y="36"/>
                </a:lnTo>
                <a:lnTo>
                  <a:pt x="608" y="27"/>
                </a:lnTo>
                <a:lnTo>
                  <a:pt x="598" y="20"/>
                </a:lnTo>
                <a:lnTo>
                  <a:pt x="585" y="13"/>
                </a:lnTo>
                <a:lnTo>
                  <a:pt x="571" y="8"/>
                </a:lnTo>
                <a:lnTo>
                  <a:pt x="556" y="3"/>
                </a:lnTo>
                <a:lnTo>
                  <a:pt x="551" y="2"/>
                </a:lnTo>
                <a:lnTo>
                  <a:pt x="547" y="3"/>
                </a:lnTo>
                <a:lnTo>
                  <a:pt x="543" y="6"/>
                </a:lnTo>
                <a:lnTo>
                  <a:pt x="540" y="9"/>
                </a:lnTo>
                <a:lnTo>
                  <a:pt x="537" y="13"/>
                </a:lnTo>
                <a:lnTo>
                  <a:pt x="537" y="17"/>
                </a:lnTo>
                <a:lnTo>
                  <a:pt x="537" y="22"/>
                </a:lnTo>
                <a:lnTo>
                  <a:pt x="540" y="26"/>
                </a:lnTo>
                <a:lnTo>
                  <a:pt x="543" y="33"/>
                </a:lnTo>
                <a:lnTo>
                  <a:pt x="546" y="38"/>
                </a:lnTo>
                <a:lnTo>
                  <a:pt x="548" y="44"/>
                </a:lnTo>
                <a:lnTo>
                  <a:pt x="549" y="50"/>
                </a:lnTo>
                <a:lnTo>
                  <a:pt x="550" y="55"/>
                </a:lnTo>
                <a:lnTo>
                  <a:pt x="550" y="60"/>
                </a:lnTo>
                <a:lnTo>
                  <a:pt x="549" y="65"/>
                </a:lnTo>
                <a:lnTo>
                  <a:pt x="548" y="70"/>
                </a:lnTo>
                <a:lnTo>
                  <a:pt x="545" y="79"/>
                </a:lnTo>
                <a:lnTo>
                  <a:pt x="540" y="88"/>
                </a:lnTo>
                <a:lnTo>
                  <a:pt x="533" y="97"/>
                </a:lnTo>
                <a:lnTo>
                  <a:pt x="526" y="107"/>
                </a:lnTo>
                <a:lnTo>
                  <a:pt x="520" y="113"/>
                </a:lnTo>
                <a:lnTo>
                  <a:pt x="515" y="121"/>
                </a:lnTo>
                <a:lnTo>
                  <a:pt x="509" y="128"/>
                </a:lnTo>
                <a:lnTo>
                  <a:pt x="505" y="137"/>
                </a:lnTo>
                <a:lnTo>
                  <a:pt x="503" y="144"/>
                </a:lnTo>
                <a:lnTo>
                  <a:pt x="501" y="152"/>
                </a:lnTo>
                <a:lnTo>
                  <a:pt x="500" y="159"/>
                </a:lnTo>
                <a:lnTo>
                  <a:pt x="499" y="167"/>
                </a:lnTo>
                <a:lnTo>
                  <a:pt x="499" y="174"/>
                </a:lnTo>
                <a:lnTo>
                  <a:pt x="500" y="182"/>
                </a:lnTo>
                <a:lnTo>
                  <a:pt x="502" y="190"/>
                </a:lnTo>
                <a:lnTo>
                  <a:pt x="504" y="196"/>
                </a:lnTo>
                <a:lnTo>
                  <a:pt x="507" y="202"/>
                </a:lnTo>
                <a:lnTo>
                  <a:pt x="512" y="209"/>
                </a:lnTo>
                <a:lnTo>
                  <a:pt x="516" y="215"/>
                </a:lnTo>
                <a:lnTo>
                  <a:pt x="521" y="221"/>
                </a:lnTo>
                <a:lnTo>
                  <a:pt x="437" y="373"/>
                </a:lnTo>
                <a:lnTo>
                  <a:pt x="437" y="15"/>
                </a:lnTo>
                <a:lnTo>
                  <a:pt x="437" y="12"/>
                </a:lnTo>
                <a:lnTo>
                  <a:pt x="436" y="9"/>
                </a:lnTo>
                <a:lnTo>
                  <a:pt x="434" y="7"/>
                </a:lnTo>
                <a:lnTo>
                  <a:pt x="433" y="5"/>
                </a:lnTo>
                <a:lnTo>
                  <a:pt x="431" y="2"/>
                </a:lnTo>
                <a:lnTo>
                  <a:pt x="428" y="1"/>
                </a:lnTo>
                <a:lnTo>
                  <a:pt x="426" y="0"/>
                </a:lnTo>
                <a:lnTo>
                  <a:pt x="422" y="0"/>
                </a:lnTo>
                <a:lnTo>
                  <a:pt x="242" y="0"/>
                </a:lnTo>
                <a:lnTo>
                  <a:pt x="238" y="0"/>
                </a:lnTo>
                <a:lnTo>
                  <a:pt x="235" y="1"/>
                </a:lnTo>
                <a:lnTo>
                  <a:pt x="233" y="2"/>
                </a:lnTo>
                <a:lnTo>
                  <a:pt x="231" y="5"/>
                </a:lnTo>
                <a:lnTo>
                  <a:pt x="229" y="7"/>
                </a:lnTo>
                <a:lnTo>
                  <a:pt x="228" y="9"/>
                </a:lnTo>
                <a:lnTo>
                  <a:pt x="227" y="12"/>
                </a:lnTo>
                <a:lnTo>
                  <a:pt x="227" y="15"/>
                </a:lnTo>
                <a:lnTo>
                  <a:pt x="227" y="392"/>
                </a:lnTo>
                <a:lnTo>
                  <a:pt x="220" y="392"/>
                </a:lnTo>
                <a:lnTo>
                  <a:pt x="134" y="220"/>
                </a:lnTo>
                <a:lnTo>
                  <a:pt x="134" y="219"/>
                </a:lnTo>
                <a:lnTo>
                  <a:pt x="133" y="219"/>
                </a:lnTo>
                <a:lnTo>
                  <a:pt x="133" y="219"/>
                </a:lnTo>
                <a:lnTo>
                  <a:pt x="133" y="217"/>
                </a:lnTo>
                <a:lnTo>
                  <a:pt x="133" y="217"/>
                </a:lnTo>
                <a:lnTo>
                  <a:pt x="132" y="217"/>
                </a:lnTo>
                <a:lnTo>
                  <a:pt x="131" y="215"/>
                </a:lnTo>
                <a:lnTo>
                  <a:pt x="130" y="214"/>
                </a:lnTo>
                <a:lnTo>
                  <a:pt x="129" y="214"/>
                </a:lnTo>
                <a:lnTo>
                  <a:pt x="129" y="213"/>
                </a:lnTo>
                <a:lnTo>
                  <a:pt x="129" y="213"/>
                </a:lnTo>
                <a:lnTo>
                  <a:pt x="128" y="213"/>
                </a:lnTo>
                <a:lnTo>
                  <a:pt x="22" y="153"/>
                </a:lnTo>
                <a:lnTo>
                  <a:pt x="19" y="151"/>
                </a:lnTo>
                <a:lnTo>
                  <a:pt x="15" y="151"/>
                </a:lnTo>
                <a:lnTo>
                  <a:pt x="10" y="152"/>
                </a:lnTo>
                <a:lnTo>
                  <a:pt x="6" y="153"/>
                </a:lnTo>
                <a:lnTo>
                  <a:pt x="4" y="156"/>
                </a:lnTo>
                <a:lnTo>
                  <a:pt x="2" y="159"/>
                </a:lnTo>
                <a:lnTo>
                  <a:pt x="0" y="164"/>
                </a:lnTo>
                <a:lnTo>
                  <a:pt x="0" y="168"/>
                </a:lnTo>
                <a:lnTo>
                  <a:pt x="15" y="288"/>
                </a:lnTo>
                <a:lnTo>
                  <a:pt x="15" y="288"/>
                </a:lnTo>
                <a:lnTo>
                  <a:pt x="15" y="288"/>
                </a:lnTo>
                <a:lnTo>
                  <a:pt x="16" y="290"/>
                </a:lnTo>
                <a:lnTo>
                  <a:pt x="16" y="291"/>
                </a:lnTo>
                <a:lnTo>
                  <a:pt x="16" y="292"/>
                </a:lnTo>
                <a:lnTo>
                  <a:pt x="17" y="294"/>
                </a:lnTo>
                <a:lnTo>
                  <a:pt x="66" y="392"/>
                </a:lnTo>
                <a:lnTo>
                  <a:pt x="60" y="392"/>
                </a:lnTo>
                <a:lnTo>
                  <a:pt x="57" y="393"/>
                </a:lnTo>
                <a:lnTo>
                  <a:pt x="54" y="393"/>
                </a:lnTo>
                <a:lnTo>
                  <a:pt x="51" y="395"/>
                </a:lnTo>
                <a:lnTo>
                  <a:pt x="49" y="396"/>
                </a:lnTo>
                <a:lnTo>
                  <a:pt x="48" y="399"/>
                </a:lnTo>
                <a:lnTo>
                  <a:pt x="46" y="401"/>
                </a:lnTo>
                <a:lnTo>
                  <a:pt x="46" y="405"/>
                </a:lnTo>
                <a:lnTo>
                  <a:pt x="45" y="407"/>
                </a:lnTo>
                <a:lnTo>
                  <a:pt x="45" y="814"/>
                </a:lnTo>
                <a:lnTo>
                  <a:pt x="46" y="824"/>
                </a:lnTo>
                <a:lnTo>
                  <a:pt x="47" y="833"/>
                </a:lnTo>
                <a:lnTo>
                  <a:pt x="49" y="841"/>
                </a:lnTo>
                <a:lnTo>
                  <a:pt x="52" y="850"/>
                </a:lnTo>
                <a:lnTo>
                  <a:pt x="56" y="857"/>
                </a:lnTo>
                <a:lnTo>
                  <a:pt x="60" y="865"/>
                </a:lnTo>
                <a:lnTo>
                  <a:pt x="65" y="872"/>
                </a:lnTo>
                <a:lnTo>
                  <a:pt x="72" y="879"/>
                </a:lnTo>
                <a:lnTo>
                  <a:pt x="78" y="884"/>
                </a:lnTo>
                <a:lnTo>
                  <a:pt x="85" y="890"/>
                </a:lnTo>
                <a:lnTo>
                  <a:pt x="92" y="894"/>
                </a:lnTo>
                <a:lnTo>
                  <a:pt x="100" y="898"/>
                </a:lnTo>
                <a:lnTo>
                  <a:pt x="108" y="900"/>
                </a:lnTo>
                <a:lnTo>
                  <a:pt x="117" y="902"/>
                </a:lnTo>
                <a:lnTo>
                  <a:pt x="127" y="905"/>
                </a:lnTo>
                <a:lnTo>
                  <a:pt x="135" y="905"/>
                </a:lnTo>
                <a:lnTo>
                  <a:pt x="467" y="905"/>
                </a:lnTo>
                <a:lnTo>
                  <a:pt x="477" y="905"/>
                </a:lnTo>
                <a:lnTo>
                  <a:pt x="486" y="902"/>
                </a:lnTo>
                <a:lnTo>
                  <a:pt x="494" y="900"/>
                </a:lnTo>
                <a:lnTo>
                  <a:pt x="503" y="898"/>
                </a:lnTo>
                <a:lnTo>
                  <a:pt x="512" y="894"/>
                </a:lnTo>
                <a:lnTo>
                  <a:pt x="519" y="890"/>
                </a:lnTo>
                <a:lnTo>
                  <a:pt x="526" y="884"/>
                </a:lnTo>
                <a:lnTo>
                  <a:pt x="532" y="879"/>
                </a:lnTo>
                <a:lnTo>
                  <a:pt x="537" y="872"/>
                </a:lnTo>
                <a:lnTo>
                  <a:pt x="543" y="866"/>
                </a:lnTo>
                <a:lnTo>
                  <a:pt x="547" y="858"/>
                </a:lnTo>
                <a:lnTo>
                  <a:pt x="551" y="850"/>
                </a:lnTo>
                <a:lnTo>
                  <a:pt x="554" y="842"/>
                </a:lnTo>
                <a:lnTo>
                  <a:pt x="556" y="833"/>
                </a:lnTo>
                <a:lnTo>
                  <a:pt x="558" y="824"/>
                </a:lnTo>
                <a:lnTo>
                  <a:pt x="558" y="814"/>
                </a:lnTo>
                <a:lnTo>
                  <a:pt x="558" y="694"/>
                </a:lnTo>
                <a:lnTo>
                  <a:pt x="588" y="694"/>
                </a:lnTo>
                <a:lnTo>
                  <a:pt x="601" y="693"/>
                </a:lnTo>
                <a:lnTo>
                  <a:pt x="613" y="692"/>
                </a:lnTo>
                <a:lnTo>
                  <a:pt x="625" y="688"/>
                </a:lnTo>
                <a:lnTo>
                  <a:pt x="636" y="684"/>
                </a:lnTo>
                <a:lnTo>
                  <a:pt x="647" y="680"/>
                </a:lnTo>
                <a:lnTo>
                  <a:pt x="657" y="673"/>
                </a:lnTo>
                <a:lnTo>
                  <a:pt x="666" y="667"/>
                </a:lnTo>
                <a:lnTo>
                  <a:pt x="674" y="659"/>
                </a:lnTo>
                <a:lnTo>
                  <a:pt x="683" y="651"/>
                </a:lnTo>
                <a:lnTo>
                  <a:pt x="689" y="642"/>
                </a:lnTo>
                <a:lnTo>
                  <a:pt x="694" y="631"/>
                </a:lnTo>
                <a:lnTo>
                  <a:pt x="700" y="622"/>
                </a:lnTo>
                <a:lnTo>
                  <a:pt x="703" y="610"/>
                </a:lnTo>
                <a:lnTo>
                  <a:pt x="706" y="598"/>
                </a:lnTo>
                <a:lnTo>
                  <a:pt x="708" y="586"/>
                </a:lnTo>
                <a:lnTo>
                  <a:pt x="708" y="573"/>
                </a:lnTo>
                <a:lnTo>
                  <a:pt x="708" y="561"/>
                </a:lnTo>
                <a:lnTo>
                  <a:pt x="706" y="548"/>
                </a:lnTo>
                <a:lnTo>
                  <a:pt x="703" y="536"/>
                </a:lnTo>
                <a:lnTo>
                  <a:pt x="700" y="525"/>
                </a:lnTo>
                <a:lnTo>
                  <a:pt x="694" y="514"/>
                </a:lnTo>
                <a:lnTo>
                  <a:pt x="689" y="505"/>
                </a:lnTo>
                <a:lnTo>
                  <a:pt x="683" y="495"/>
                </a:lnTo>
                <a:lnTo>
                  <a:pt x="674" y="486"/>
                </a:lnTo>
                <a:lnTo>
                  <a:pt x="666" y="479"/>
                </a:lnTo>
                <a:lnTo>
                  <a:pt x="657" y="472"/>
                </a:lnTo>
                <a:lnTo>
                  <a:pt x="647" y="466"/>
                </a:lnTo>
                <a:lnTo>
                  <a:pt x="636" y="462"/>
                </a:lnTo>
                <a:lnTo>
                  <a:pt x="625" y="457"/>
                </a:lnTo>
                <a:lnTo>
                  <a:pt x="613" y="455"/>
                </a:lnTo>
                <a:lnTo>
                  <a:pt x="601" y="453"/>
                </a:lnTo>
                <a:lnTo>
                  <a:pt x="588" y="4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D96624B-8632-4733-8E29-9B97989549C8}"/>
              </a:ext>
            </a:extLst>
          </p:cNvPr>
          <p:cNvGrpSpPr/>
          <p:nvPr/>
        </p:nvGrpSpPr>
        <p:grpSpPr>
          <a:xfrm>
            <a:off x="4943671" y="4513553"/>
            <a:ext cx="316995" cy="316995"/>
            <a:chOff x="8164513" y="4791075"/>
            <a:chExt cx="285750" cy="285750"/>
          </a:xfrm>
          <a:solidFill>
            <a:schemeClr val="bg1"/>
          </a:solidFill>
        </p:grpSpPr>
        <p:sp>
          <p:nvSpPr>
            <p:cNvPr id="74" name="Freeform 108">
              <a:extLst>
                <a:ext uri="{FF2B5EF4-FFF2-40B4-BE49-F238E27FC236}">
                  <a16:creationId xmlns:a16="http://schemas.microsoft.com/office/drawing/2014/main" id="{4523B1E1-ED7E-42B8-9ADA-FEC215988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4513" y="4791075"/>
              <a:ext cx="285750" cy="285750"/>
            </a:xfrm>
            <a:custGeom>
              <a:avLst/>
              <a:gdLst>
                <a:gd name="T0" fmla="*/ 30 w 902"/>
                <a:gd name="T1" fmla="*/ 571 h 902"/>
                <a:gd name="T2" fmla="*/ 872 w 902"/>
                <a:gd name="T3" fmla="*/ 30 h 902"/>
                <a:gd name="T4" fmla="*/ 887 w 902"/>
                <a:gd name="T5" fmla="*/ 0 h 902"/>
                <a:gd name="T6" fmla="*/ 12 w 902"/>
                <a:gd name="T7" fmla="*/ 0 h 902"/>
                <a:gd name="T8" fmla="*/ 6 w 902"/>
                <a:gd name="T9" fmla="*/ 2 h 902"/>
                <a:gd name="T10" fmla="*/ 2 w 902"/>
                <a:gd name="T11" fmla="*/ 6 h 902"/>
                <a:gd name="T12" fmla="*/ 0 w 902"/>
                <a:gd name="T13" fmla="*/ 12 h 902"/>
                <a:gd name="T14" fmla="*/ 0 w 902"/>
                <a:gd name="T15" fmla="*/ 586 h 902"/>
                <a:gd name="T16" fmla="*/ 1 w 902"/>
                <a:gd name="T17" fmla="*/ 592 h 902"/>
                <a:gd name="T18" fmla="*/ 4 w 902"/>
                <a:gd name="T19" fmla="*/ 597 h 902"/>
                <a:gd name="T20" fmla="*/ 9 w 902"/>
                <a:gd name="T21" fmla="*/ 600 h 902"/>
                <a:gd name="T22" fmla="*/ 15 w 902"/>
                <a:gd name="T23" fmla="*/ 601 h 902"/>
                <a:gd name="T24" fmla="*/ 436 w 902"/>
                <a:gd name="T25" fmla="*/ 701 h 902"/>
                <a:gd name="T26" fmla="*/ 258 w 902"/>
                <a:gd name="T27" fmla="*/ 878 h 902"/>
                <a:gd name="T28" fmla="*/ 255 w 902"/>
                <a:gd name="T29" fmla="*/ 884 h 902"/>
                <a:gd name="T30" fmla="*/ 255 w 902"/>
                <a:gd name="T31" fmla="*/ 890 h 902"/>
                <a:gd name="T32" fmla="*/ 258 w 902"/>
                <a:gd name="T33" fmla="*/ 896 h 902"/>
                <a:gd name="T34" fmla="*/ 262 w 902"/>
                <a:gd name="T35" fmla="*/ 900 h 902"/>
                <a:gd name="T36" fmla="*/ 268 w 902"/>
                <a:gd name="T37" fmla="*/ 902 h 902"/>
                <a:gd name="T38" fmla="*/ 273 w 902"/>
                <a:gd name="T39" fmla="*/ 902 h 902"/>
                <a:gd name="T40" fmla="*/ 279 w 902"/>
                <a:gd name="T41" fmla="*/ 900 h 902"/>
                <a:gd name="T42" fmla="*/ 451 w 902"/>
                <a:gd name="T43" fmla="*/ 727 h 902"/>
                <a:gd name="T44" fmla="*/ 622 w 902"/>
                <a:gd name="T45" fmla="*/ 900 h 902"/>
                <a:gd name="T46" fmla="*/ 628 w 902"/>
                <a:gd name="T47" fmla="*/ 902 h 902"/>
                <a:gd name="T48" fmla="*/ 634 w 902"/>
                <a:gd name="T49" fmla="*/ 902 h 902"/>
                <a:gd name="T50" fmla="*/ 640 w 902"/>
                <a:gd name="T51" fmla="*/ 900 h 902"/>
                <a:gd name="T52" fmla="*/ 644 w 902"/>
                <a:gd name="T53" fmla="*/ 896 h 902"/>
                <a:gd name="T54" fmla="*/ 646 w 902"/>
                <a:gd name="T55" fmla="*/ 890 h 902"/>
                <a:gd name="T56" fmla="*/ 646 w 902"/>
                <a:gd name="T57" fmla="*/ 884 h 902"/>
                <a:gd name="T58" fmla="*/ 644 w 902"/>
                <a:gd name="T59" fmla="*/ 878 h 902"/>
                <a:gd name="T60" fmla="*/ 466 w 902"/>
                <a:gd name="T61" fmla="*/ 701 h 902"/>
                <a:gd name="T62" fmla="*/ 887 w 902"/>
                <a:gd name="T63" fmla="*/ 601 h 902"/>
                <a:gd name="T64" fmla="*/ 892 w 902"/>
                <a:gd name="T65" fmla="*/ 600 h 902"/>
                <a:gd name="T66" fmla="*/ 898 w 902"/>
                <a:gd name="T67" fmla="*/ 597 h 902"/>
                <a:gd name="T68" fmla="*/ 901 w 902"/>
                <a:gd name="T69" fmla="*/ 592 h 902"/>
                <a:gd name="T70" fmla="*/ 902 w 902"/>
                <a:gd name="T71" fmla="*/ 586 h 902"/>
                <a:gd name="T72" fmla="*/ 901 w 902"/>
                <a:gd name="T73" fmla="*/ 12 h 902"/>
                <a:gd name="T74" fmla="*/ 899 w 902"/>
                <a:gd name="T75" fmla="*/ 6 h 902"/>
                <a:gd name="T76" fmla="*/ 896 w 902"/>
                <a:gd name="T77" fmla="*/ 2 h 902"/>
                <a:gd name="T78" fmla="*/ 890 w 902"/>
                <a:gd name="T79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02" h="902">
                  <a:moveTo>
                    <a:pt x="872" y="571"/>
                  </a:moveTo>
                  <a:lnTo>
                    <a:pt x="30" y="571"/>
                  </a:lnTo>
                  <a:lnTo>
                    <a:pt x="30" y="30"/>
                  </a:lnTo>
                  <a:lnTo>
                    <a:pt x="872" y="30"/>
                  </a:lnTo>
                  <a:lnTo>
                    <a:pt x="872" y="571"/>
                  </a:lnTo>
                  <a:close/>
                  <a:moveTo>
                    <a:pt x="887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586"/>
                  </a:lnTo>
                  <a:lnTo>
                    <a:pt x="0" y="589"/>
                  </a:lnTo>
                  <a:lnTo>
                    <a:pt x="1" y="592"/>
                  </a:lnTo>
                  <a:lnTo>
                    <a:pt x="2" y="595"/>
                  </a:lnTo>
                  <a:lnTo>
                    <a:pt x="4" y="597"/>
                  </a:lnTo>
                  <a:lnTo>
                    <a:pt x="6" y="599"/>
                  </a:lnTo>
                  <a:lnTo>
                    <a:pt x="9" y="600"/>
                  </a:lnTo>
                  <a:lnTo>
                    <a:pt x="12" y="601"/>
                  </a:lnTo>
                  <a:lnTo>
                    <a:pt x="15" y="601"/>
                  </a:lnTo>
                  <a:lnTo>
                    <a:pt x="436" y="601"/>
                  </a:lnTo>
                  <a:lnTo>
                    <a:pt x="436" y="701"/>
                  </a:lnTo>
                  <a:lnTo>
                    <a:pt x="259" y="876"/>
                  </a:lnTo>
                  <a:lnTo>
                    <a:pt x="258" y="878"/>
                  </a:lnTo>
                  <a:lnTo>
                    <a:pt x="256" y="882"/>
                  </a:lnTo>
                  <a:lnTo>
                    <a:pt x="255" y="884"/>
                  </a:lnTo>
                  <a:lnTo>
                    <a:pt x="255" y="887"/>
                  </a:lnTo>
                  <a:lnTo>
                    <a:pt x="255" y="890"/>
                  </a:lnTo>
                  <a:lnTo>
                    <a:pt x="256" y="892"/>
                  </a:lnTo>
                  <a:lnTo>
                    <a:pt x="258" y="896"/>
                  </a:lnTo>
                  <a:lnTo>
                    <a:pt x="259" y="898"/>
                  </a:lnTo>
                  <a:lnTo>
                    <a:pt x="262" y="900"/>
                  </a:lnTo>
                  <a:lnTo>
                    <a:pt x="265" y="901"/>
                  </a:lnTo>
                  <a:lnTo>
                    <a:pt x="268" y="902"/>
                  </a:lnTo>
                  <a:lnTo>
                    <a:pt x="270" y="902"/>
                  </a:lnTo>
                  <a:lnTo>
                    <a:pt x="273" y="902"/>
                  </a:lnTo>
                  <a:lnTo>
                    <a:pt x="276" y="901"/>
                  </a:lnTo>
                  <a:lnTo>
                    <a:pt x="279" y="900"/>
                  </a:lnTo>
                  <a:lnTo>
                    <a:pt x="281" y="898"/>
                  </a:lnTo>
                  <a:lnTo>
                    <a:pt x="451" y="727"/>
                  </a:lnTo>
                  <a:lnTo>
                    <a:pt x="620" y="898"/>
                  </a:lnTo>
                  <a:lnTo>
                    <a:pt x="622" y="900"/>
                  </a:lnTo>
                  <a:lnTo>
                    <a:pt x="626" y="901"/>
                  </a:lnTo>
                  <a:lnTo>
                    <a:pt x="628" y="902"/>
                  </a:lnTo>
                  <a:lnTo>
                    <a:pt x="631" y="902"/>
                  </a:lnTo>
                  <a:lnTo>
                    <a:pt x="634" y="902"/>
                  </a:lnTo>
                  <a:lnTo>
                    <a:pt x="636" y="901"/>
                  </a:lnTo>
                  <a:lnTo>
                    <a:pt x="640" y="900"/>
                  </a:lnTo>
                  <a:lnTo>
                    <a:pt x="642" y="898"/>
                  </a:lnTo>
                  <a:lnTo>
                    <a:pt x="644" y="896"/>
                  </a:lnTo>
                  <a:lnTo>
                    <a:pt x="645" y="892"/>
                  </a:lnTo>
                  <a:lnTo>
                    <a:pt x="646" y="890"/>
                  </a:lnTo>
                  <a:lnTo>
                    <a:pt x="646" y="887"/>
                  </a:lnTo>
                  <a:lnTo>
                    <a:pt x="646" y="884"/>
                  </a:lnTo>
                  <a:lnTo>
                    <a:pt x="645" y="882"/>
                  </a:lnTo>
                  <a:lnTo>
                    <a:pt x="644" y="878"/>
                  </a:lnTo>
                  <a:lnTo>
                    <a:pt x="642" y="876"/>
                  </a:lnTo>
                  <a:lnTo>
                    <a:pt x="466" y="701"/>
                  </a:lnTo>
                  <a:lnTo>
                    <a:pt x="466" y="601"/>
                  </a:lnTo>
                  <a:lnTo>
                    <a:pt x="887" y="601"/>
                  </a:lnTo>
                  <a:lnTo>
                    <a:pt x="890" y="601"/>
                  </a:lnTo>
                  <a:lnTo>
                    <a:pt x="892" y="600"/>
                  </a:lnTo>
                  <a:lnTo>
                    <a:pt x="896" y="599"/>
                  </a:lnTo>
                  <a:lnTo>
                    <a:pt x="898" y="597"/>
                  </a:lnTo>
                  <a:lnTo>
                    <a:pt x="899" y="595"/>
                  </a:lnTo>
                  <a:lnTo>
                    <a:pt x="901" y="592"/>
                  </a:lnTo>
                  <a:lnTo>
                    <a:pt x="901" y="589"/>
                  </a:lnTo>
                  <a:lnTo>
                    <a:pt x="902" y="586"/>
                  </a:lnTo>
                  <a:lnTo>
                    <a:pt x="902" y="15"/>
                  </a:lnTo>
                  <a:lnTo>
                    <a:pt x="901" y="12"/>
                  </a:lnTo>
                  <a:lnTo>
                    <a:pt x="901" y="9"/>
                  </a:lnTo>
                  <a:lnTo>
                    <a:pt x="899" y="6"/>
                  </a:lnTo>
                  <a:lnTo>
                    <a:pt x="898" y="4"/>
                  </a:lnTo>
                  <a:lnTo>
                    <a:pt x="896" y="2"/>
                  </a:lnTo>
                  <a:lnTo>
                    <a:pt x="892" y="1"/>
                  </a:lnTo>
                  <a:lnTo>
                    <a:pt x="890" y="0"/>
                  </a:lnTo>
                  <a:lnTo>
                    <a:pt x="8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09">
              <a:extLst>
                <a:ext uri="{FF2B5EF4-FFF2-40B4-BE49-F238E27FC236}">
                  <a16:creationId xmlns:a16="http://schemas.microsoft.com/office/drawing/2014/main" id="{C13D2687-3DCC-498A-B441-09D6716DA1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3088" y="4819650"/>
              <a:ext cx="228600" cy="133350"/>
            </a:xfrm>
            <a:custGeom>
              <a:avLst/>
              <a:gdLst>
                <a:gd name="T0" fmla="*/ 691 w 722"/>
                <a:gd name="T1" fmla="*/ 391 h 421"/>
                <a:gd name="T2" fmla="*/ 30 w 722"/>
                <a:gd name="T3" fmla="*/ 241 h 421"/>
                <a:gd name="T4" fmla="*/ 153 w 722"/>
                <a:gd name="T5" fmla="*/ 240 h 421"/>
                <a:gd name="T6" fmla="*/ 159 w 722"/>
                <a:gd name="T7" fmla="*/ 238 h 421"/>
                <a:gd name="T8" fmla="*/ 229 w 722"/>
                <a:gd name="T9" fmla="*/ 165 h 421"/>
                <a:gd name="T10" fmla="*/ 288 w 722"/>
                <a:gd name="T11" fmla="*/ 310 h 421"/>
                <a:gd name="T12" fmla="*/ 294 w 722"/>
                <a:gd name="T13" fmla="*/ 314 h 421"/>
                <a:gd name="T14" fmla="*/ 299 w 722"/>
                <a:gd name="T15" fmla="*/ 316 h 421"/>
                <a:gd name="T16" fmla="*/ 303 w 722"/>
                <a:gd name="T17" fmla="*/ 316 h 421"/>
                <a:gd name="T18" fmla="*/ 309 w 722"/>
                <a:gd name="T19" fmla="*/ 313 h 421"/>
                <a:gd name="T20" fmla="*/ 406 w 722"/>
                <a:gd name="T21" fmla="*/ 216 h 421"/>
                <a:gd name="T22" fmla="*/ 472 w 722"/>
                <a:gd name="T23" fmla="*/ 283 h 421"/>
                <a:gd name="T24" fmla="*/ 479 w 722"/>
                <a:gd name="T25" fmla="*/ 286 h 421"/>
                <a:gd name="T26" fmla="*/ 485 w 722"/>
                <a:gd name="T27" fmla="*/ 285 h 421"/>
                <a:gd name="T28" fmla="*/ 491 w 722"/>
                <a:gd name="T29" fmla="*/ 283 h 421"/>
                <a:gd name="T30" fmla="*/ 628 w 722"/>
                <a:gd name="T31" fmla="*/ 115 h 421"/>
                <a:gd name="T32" fmla="*/ 631 w 722"/>
                <a:gd name="T33" fmla="*/ 109 h 421"/>
                <a:gd name="T34" fmla="*/ 631 w 722"/>
                <a:gd name="T35" fmla="*/ 104 h 421"/>
                <a:gd name="T36" fmla="*/ 630 w 722"/>
                <a:gd name="T37" fmla="*/ 99 h 421"/>
                <a:gd name="T38" fmla="*/ 626 w 722"/>
                <a:gd name="T39" fmla="*/ 93 h 421"/>
                <a:gd name="T40" fmla="*/ 620 w 722"/>
                <a:gd name="T41" fmla="*/ 91 h 421"/>
                <a:gd name="T42" fmla="*/ 615 w 722"/>
                <a:gd name="T43" fmla="*/ 90 h 421"/>
                <a:gd name="T44" fmla="*/ 610 w 722"/>
                <a:gd name="T45" fmla="*/ 92 h 421"/>
                <a:gd name="T46" fmla="*/ 604 w 722"/>
                <a:gd name="T47" fmla="*/ 95 h 421"/>
                <a:gd name="T48" fmla="*/ 417 w 722"/>
                <a:gd name="T49" fmla="*/ 185 h 421"/>
                <a:gd name="T50" fmla="*/ 411 w 722"/>
                <a:gd name="T51" fmla="*/ 181 h 421"/>
                <a:gd name="T52" fmla="*/ 406 w 722"/>
                <a:gd name="T53" fmla="*/ 180 h 421"/>
                <a:gd name="T54" fmla="*/ 400 w 722"/>
                <a:gd name="T55" fmla="*/ 181 h 421"/>
                <a:gd name="T56" fmla="*/ 395 w 722"/>
                <a:gd name="T57" fmla="*/ 185 h 421"/>
                <a:gd name="T58" fmla="*/ 249 w 722"/>
                <a:gd name="T59" fmla="*/ 132 h 421"/>
                <a:gd name="T60" fmla="*/ 243 w 722"/>
                <a:gd name="T61" fmla="*/ 126 h 421"/>
                <a:gd name="T62" fmla="*/ 237 w 722"/>
                <a:gd name="T63" fmla="*/ 123 h 421"/>
                <a:gd name="T64" fmla="*/ 229 w 722"/>
                <a:gd name="T65" fmla="*/ 123 h 421"/>
                <a:gd name="T66" fmla="*/ 223 w 722"/>
                <a:gd name="T67" fmla="*/ 128 h 421"/>
                <a:gd name="T68" fmla="*/ 30 w 722"/>
                <a:gd name="T69" fmla="*/ 211 h 421"/>
                <a:gd name="T70" fmla="*/ 691 w 722"/>
                <a:gd name="T71" fmla="*/ 30 h 421"/>
                <a:gd name="T72" fmla="*/ 707 w 722"/>
                <a:gd name="T73" fmla="*/ 421 h 421"/>
                <a:gd name="T74" fmla="*/ 712 w 722"/>
                <a:gd name="T75" fmla="*/ 420 h 421"/>
                <a:gd name="T76" fmla="*/ 717 w 722"/>
                <a:gd name="T77" fmla="*/ 417 h 421"/>
                <a:gd name="T78" fmla="*/ 720 w 722"/>
                <a:gd name="T79" fmla="*/ 411 h 421"/>
                <a:gd name="T80" fmla="*/ 722 w 722"/>
                <a:gd name="T81" fmla="*/ 406 h 421"/>
                <a:gd name="T82" fmla="*/ 721 w 722"/>
                <a:gd name="T83" fmla="*/ 12 h 421"/>
                <a:gd name="T84" fmla="*/ 719 w 722"/>
                <a:gd name="T85" fmla="*/ 6 h 421"/>
                <a:gd name="T86" fmla="*/ 715 w 722"/>
                <a:gd name="T87" fmla="*/ 2 h 421"/>
                <a:gd name="T88" fmla="*/ 709 w 722"/>
                <a:gd name="T89" fmla="*/ 0 h 421"/>
                <a:gd name="T90" fmla="*/ 15 w 722"/>
                <a:gd name="T91" fmla="*/ 0 h 421"/>
                <a:gd name="T92" fmla="*/ 9 w 722"/>
                <a:gd name="T93" fmla="*/ 1 h 421"/>
                <a:gd name="T94" fmla="*/ 4 w 722"/>
                <a:gd name="T95" fmla="*/ 4 h 421"/>
                <a:gd name="T96" fmla="*/ 1 w 722"/>
                <a:gd name="T97" fmla="*/ 10 h 421"/>
                <a:gd name="T98" fmla="*/ 0 w 722"/>
                <a:gd name="T99" fmla="*/ 15 h 421"/>
                <a:gd name="T100" fmla="*/ 0 w 722"/>
                <a:gd name="T101" fmla="*/ 409 h 421"/>
                <a:gd name="T102" fmla="*/ 2 w 722"/>
                <a:gd name="T103" fmla="*/ 415 h 421"/>
                <a:gd name="T104" fmla="*/ 6 w 722"/>
                <a:gd name="T105" fmla="*/ 419 h 421"/>
                <a:gd name="T106" fmla="*/ 12 w 722"/>
                <a:gd name="T107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22" h="421">
                  <a:moveTo>
                    <a:pt x="691" y="30"/>
                  </a:moveTo>
                  <a:lnTo>
                    <a:pt x="691" y="391"/>
                  </a:lnTo>
                  <a:lnTo>
                    <a:pt x="30" y="391"/>
                  </a:lnTo>
                  <a:lnTo>
                    <a:pt x="30" y="241"/>
                  </a:lnTo>
                  <a:lnTo>
                    <a:pt x="150" y="241"/>
                  </a:lnTo>
                  <a:lnTo>
                    <a:pt x="153" y="240"/>
                  </a:lnTo>
                  <a:lnTo>
                    <a:pt x="156" y="239"/>
                  </a:lnTo>
                  <a:lnTo>
                    <a:pt x="159" y="238"/>
                  </a:lnTo>
                  <a:lnTo>
                    <a:pt x="161" y="236"/>
                  </a:lnTo>
                  <a:lnTo>
                    <a:pt x="229" y="165"/>
                  </a:lnTo>
                  <a:lnTo>
                    <a:pt x="287" y="306"/>
                  </a:lnTo>
                  <a:lnTo>
                    <a:pt x="288" y="310"/>
                  </a:lnTo>
                  <a:lnTo>
                    <a:pt x="291" y="313"/>
                  </a:lnTo>
                  <a:lnTo>
                    <a:pt x="294" y="314"/>
                  </a:lnTo>
                  <a:lnTo>
                    <a:pt x="298" y="316"/>
                  </a:lnTo>
                  <a:lnTo>
                    <a:pt x="299" y="316"/>
                  </a:lnTo>
                  <a:lnTo>
                    <a:pt x="301" y="316"/>
                  </a:lnTo>
                  <a:lnTo>
                    <a:pt x="303" y="316"/>
                  </a:lnTo>
                  <a:lnTo>
                    <a:pt x="306" y="315"/>
                  </a:lnTo>
                  <a:lnTo>
                    <a:pt x="309" y="313"/>
                  </a:lnTo>
                  <a:lnTo>
                    <a:pt x="312" y="312"/>
                  </a:lnTo>
                  <a:lnTo>
                    <a:pt x="406" y="216"/>
                  </a:lnTo>
                  <a:lnTo>
                    <a:pt x="470" y="282"/>
                  </a:lnTo>
                  <a:lnTo>
                    <a:pt x="472" y="283"/>
                  </a:lnTo>
                  <a:lnTo>
                    <a:pt x="476" y="285"/>
                  </a:lnTo>
                  <a:lnTo>
                    <a:pt x="479" y="286"/>
                  </a:lnTo>
                  <a:lnTo>
                    <a:pt x="482" y="286"/>
                  </a:lnTo>
                  <a:lnTo>
                    <a:pt x="485" y="285"/>
                  </a:lnTo>
                  <a:lnTo>
                    <a:pt x="487" y="284"/>
                  </a:lnTo>
                  <a:lnTo>
                    <a:pt x="491" y="283"/>
                  </a:lnTo>
                  <a:lnTo>
                    <a:pt x="493" y="281"/>
                  </a:lnTo>
                  <a:lnTo>
                    <a:pt x="628" y="115"/>
                  </a:lnTo>
                  <a:lnTo>
                    <a:pt x="630" y="113"/>
                  </a:lnTo>
                  <a:lnTo>
                    <a:pt x="631" y="109"/>
                  </a:lnTo>
                  <a:lnTo>
                    <a:pt x="631" y="106"/>
                  </a:lnTo>
                  <a:lnTo>
                    <a:pt x="631" y="104"/>
                  </a:lnTo>
                  <a:lnTo>
                    <a:pt x="631" y="101"/>
                  </a:lnTo>
                  <a:lnTo>
                    <a:pt x="630" y="99"/>
                  </a:lnTo>
                  <a:lnTo>
                    <a:pt x="628" y="95"/>
                  </a:lnTo>
                  <a:lnTo>
                    <a:pt x="626" y="93"/>
                  </a:lnTo>
                  <a:lnTo>
                    <a:pt x="623" y="92"/>
                  </a:lnTo>
                  <a:lnTo>
                    <a:pt x="620" y="91"/>
                  </a:lnTo>
                  <a:lnTo>
                    <a:pt x="618" y="90"/>
                  </a:lnTo>
                  <a:lnTo>
                    <a:pt x="615" y="90"/>
                  </a:lnTo>
                  <a:lnTo>
                    <a:pt x="612" y="91"/>
                  </a:lnTo>
                  <a:lnTo>
                    <a:pt x="610" y="92"/>
                  </a:lnTo>
                  <a:lnTo>
                    <a:pt x="606" y="93"/>
                  </a:lnTo>
                  <a:lnTo>
                    <a:pt x="604" y="95"/>
                  </a:lnTo>
                  <a:lnTo>
                    <a:pt x="480" y="249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1" y="181"/>
                  </a:lnTo>
                  <a:lnTo>
                    <a:pt x="409" y="181"/>
                  </a:lnTo>
                  <a:lnTo>
                    <a:pt x="406" y="180"/>
                  </a:lnTo>
                  <a:lnTo>
                    <a:pt x="403" y="181"/>
                  </a:lnTo>
                  <a:lnTo>
                    <a:pt x="400" y="181"/>
                  </a:lnTo>
                  <a:lnTo>
                    <a:pt x="397" y="183"/>
                  </a:lnTo>
                  <a:lnTo>
                    <a:pt x="395" y="185"/>
                  </a:lnTo>
                  <a:lnTo>
                    <a:pt x="306" y="274"/>
                  </a:lnTo>
                  <a:lnTo>
                    <a:pt x="249" y="132"/>
                  </a:lnTo>
                  <a:lnTo>
                    <a:pt x="246" y="129"/>
                  </a:lnTo>
                  <a:lnTo>
                    <a:pt x="243" y="126"/>
                  </a:lnTo>
                  <a:lnTo>
                    <a:pt x="241" y="124"/>
                  </a:lnTo>
                  <a:lnTo>
                    <a:pt x="237" y="123"/>
                  </a:lnTo>
                  <a:lnTo>
                    <a:pt x="234" y="123"/>
                  </a:lnTo>
                  <a:lnTo>
                    <a:pt x="229" y="123"/>
                  </a:lnTo>
                  <a:lnTo>
                    <a:pt x="226" y="125"/>
                  </a:lnTo>
                  <a:lnTo>
                    <a:pt x="223" y="128"/>
                  </a:lnTo>
                  <a:lnTo>
                    <a:pt x="144" y="211"/>
                  </a:lnTo>
                  <a:lnTo>
                    <a:pt x="30" y="211"/>
                  </a:lnTo>
                  <a:lnTo>
                    <a:pt x="30" y="30"/>
                  </a:lnTo>
                  <a:lnTo>
                    <a:pt x="691" y="30"/>
                  </a:lnTo>
                  <a:close/>
                  <a:moveTo>
                    <a:pt x="15" y="421"/>
                  </a:moveTo>
                  <a:lnTo>
                    <a:pt x="707" y="421"/>
                  </a:lnTo>
                  <a:lnTo>
                    <a:pt x="709" y="421"/>
                  </a:lnTo>
                  <a:lnTo>
                    <a:pt x="712" y="420"/>
                  </a:lnTo>
                  <a:lnTo>
                    <a:pt x="715" y="419"/>
                  </a:lnTo>
                  <a:lnTo>
                    <a:pt x="717" y="417"/>
                  </a:lnTo>
                  <a:lnTo>
                    <a:pt x="719" y="415"/>
                  </a:lnTo>
                  <a:lnTo>
                    <a:pt x="720" y="411"/>
                  </a:lnTo>
                  <a:lnTo>
                    <a:pt x="721" y="409"/>
                  </a:lnTo>
                  <a:lnTo>
                    <a:pt x="722" y="406"/>
                  </a:lnTo>
                  <a:lnTo>
                    <a:pt x="722" y="15"/>
                  </a:lnTo>
                  <a:lnTo>
                    <a:pt x="721" y="12"/>
                  </a:lnTo>
                  <a:lnTo>
                    <a:pt x="720" y="10"/>
                  </a:lnTo>
                  <a:lnTo>
                    <a:pt x="719" y="6"/>
                  </a:lnTo>
                  <a:lnTo>
                    <a:pt x="717" y="4"/>
                  </a:lnTo>
                  <a:lnTo>
                    <a:pt x="715" y="2"/>
                  </a:lnTo>
                  <a:lnTo>
                    <a:pt x="712" y="1"/>
                  </a:lnTo>
                  <a:lnTo>
                    <a:pt x="709" y="0"/>
                  </a:lnTo>
                  <a:lnTo>
                    <a:pt x="70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406"/>
                  </a:lnTo>
                  <a:lnTo>
                    <a:pt x="0" y="409"/>
                  </a:lnTo>
                  <a:lnTo>
                    <a:pt x="1" y="411"/>
                  </a:lnTo>
                  <a:lnTo>
                    <a:pt x="2" y="415"/>
                  </a:lnTo>
                  <a:lnTo>
                    <a:pt x="4" y="417"/>
                  </a:lnTo>
                  <a:lnTo>
                    <a:pt x="6" y="419"/>
                  </a:lnTo>
                  <a:lnTo>
                    <a:pt x="9" y="420"/>
                  </a:lnTo>
                  <a:lnTo>
                    <a:pt x="12" y="421"/>
                  </a:lnTo>
                  <a:lnTo>
                    <a:pt x="15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1A624EC-FC70-4476-B9DE-203DA719746D}"/>
              </a:ext>
            </a:extLst>
          </p:cNvPr>
          <p:cNvGrpSpPr/>
          <p:nvPr/>
        </p:nvGrpSpPr>
        <p:grpSpPr>
          <a:xfrm>
            <a:off x="4681416" y="3080775"/>
            <a:ext cx="347809" cy="349742"/>
            <a:chOff x="10455275" y="2498725"/>
            <a:chExt cx="285750" cy="287338"/>
          </a:xfrm>
          <a:solidFill>
            <a:schemeClr val="bg1"/>
          </a:solidFill>
        </p:grpSpPr>
        <p:sp>
          <p:nvSpPr>
            <p:cNvPr id="77" name="Freeform 214">
              <a:extLst>
                <a:ext uri="{FF2B5EF4-FFF2-40B4-BE49-F238E27FC236}">
                  <a16:creationId xmlns:a16="http://schemas.microsoft.com/office/drawing/2014/main" id="{BACBADB0-F705-47BE-AEF6-87B8D3F458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5275" y="2593975"/>
              <a:ext cx="285750" cy="192088"/>
            </a:xfrm>
            <a:custGeom>
              <a:avLst/>
              <a:gdLst>
                <a:gd name="T0" fmla="*/ 812 w 903"/>
                <a:gd name="T1" fmla="*/ 30 h 601"/>
                <a:gd name="T2" fmla="*/ 512 w 903"/>
                <a:gd name="T3" fmla="*/ 571 h 601"/>
                <a:gd name="T4" fmla="*/ 602 w 903"/>
                <a:gd name="T5" fmla="*/ 571 h 601"/>
                <a:gd name="T6" fmla="*/ 301 w 903"/>
                <a:gd name="T7" fmla="*/ 210 h 601"/>
                <a:gd name="T8" fmla="*/ 301 w 903"/>
                <a:gd name="T9" fmla="*/ 571 h 601"/>
                <a:gd name="T10" fmla="*/ 181 w 903"/>
                <a:gd name="T11" fmla="*/ 421 h 601"/>
                <a:gd name="T12" fmla="*/ 888 w 903"/>
                <a:gd name="T13" fmla="*/ 571 h 601"/>
                <a:gd name="T14" fmla="*/ 842 w 903"/>
                <a:gd name="T15" fmla="*/ 12 h 601"/>
                <a:gd name="T16" fmla="*/ 838 w 903"/>
                <a:gd name="T17" fmla="*/ 5 h 601"/>
                <a:gd name="T18" fmla="*/ 830 w 903"/>
                <a:gd name="T19" fmla="*/ 0 h 601"/>
                <a:gd name="T20" fmla="*/ 704 w 903"/>
                <a:gd name="T21" fmla="*/ 0 h 601"/>
                <a:gd name="T22" fmla="*/ 696 w 903"/>
                <a:gd name="T23" fmla="*/ 5 h 601"/>
                <a:gd name="T24" fmla="*/ 692 w 903"/>
                <a:gd name="T25" fmla="*/ 12 h 601"/>
                <a:gd name="T26" fmla="*/ 632 w 903"/>
                <a:gd name="T27" fmla="*/ 571 h 601"/>
                <a:gd name="T28" fmla="*/ 631 w 903"/>
                <a:gd name="T29" fmla="*/ 280 h 601"/>
                <a:gd name="T30" fmla="*/ 626 w 903"/>
                <a:gd name="T31" fmla="*/ 274 h 601"/>
                <a:gd name="T32" fmla="*/ 617 w 903"/>
                <a:gd name="T33" fmla="*/ 270 h 601"/>
                <a:gd name="T34" fmla="*/ 491 w 903"/>
                <a:gd name="T35" fmla="*/ 271 h 601"/>
                <a:gd name="T36" fmla="*/ 484 w 903"/>
                <a:gd name="T37" fmla="*/ 278 h 601"/>
                <a:gd name="T38" fmla="*/ 482 w 903"/>
                <a:gd name="T39" fmla="*/ 285 h 601"/>
                <a:gd name="T40" fmla="*/ 421 w 903"/>
                <a:gd name="T41" fmla="*/ 195 h 601"/>
                <a:gd name="T42" fmla="*/ 419 w 903"/>
                <a:gd name="T43" fmla="*/ 187 h 601"/>
                <a:gd name="T44" fmla="*/ 412 w 903"/>
                <a:gd name="T45" fmla="*/ 181 h 601"/>
                <a:gd name="T46" fmla="*/ 286 w 903"/>
                <a:gd name="T47" fmla="*/ 180 h 601"/>
                <a:gd name="T48" fmla="*/ 277 w 903"/>
                <a:gd name="T49" fmla="*/ 184 h 601"/>
                <a:gd name="T50" fmla="*/ 272 w 903"/>
                <a:gd name="T51" fmla="*/ 190 h 601"/>
                <a:gd name="T52" fmla="*/ 271 w 903"/>
                <a:gd name="T53" fmla="*/ 571 h 601"/>
                <a:gd name="T54" fmla="*/ 211 w 903"/>
                <a:gd name="T55" fmla="*/ 403 h 601"/>
                <a:gd name="T56" fmla="*/ 207 w 903"/>
                <a:gd name="T57" fmla="*/ 396 h 601"/>
                <a:gd name="T58" fmla="*/ 199 w 903"/>
                <a:gd name="T59" fmla="*/ 391 h 601"/>
                <a:gd name="T60" fmla="*/ 73 w 903"/>
                <a:gd name="T61" fmla="*/ 391 h 601"/>
                <a:gd name="T62" fmla="*/ 65 w 903"/>
                <a:gd name="T63" fmla="*/ 396 h 601"/>
                <a:gd name="T64" fmla="*/ 61 w 903"/>
                <a:gd name="T65" fmla="*/ 403 h 601"/>
                <a:gd name="T66" fmla="*/ 16 w 903"/>
                <a:gd name="T67" fmla="*/ 571 h 601"/>
                <a:gd name="T68" fmla="*/ 7 w 903"/>
                <a:gd name="T69" fmla="*/ 573 h 601"/>
                <a:gd name="T70" fmla="*/ 2 w 903"/>
                <a:gd name="T71" fmla="*/ 581 h 601"/>
                <a:gd name="T72" fmla="*/ 1 w 903"/>
                <a:gd name="T73" fmla="*/ 590 h 601"/>
                <a:gd name="T74" fmla="*/ 5 w 903"/>
                <a:gd name="T75" fmla="*/ 597 h 601"/>
                <a:gd name="T76" fmla="*/ 13 w 903"/>
                <a:gd name="T77" fmla="*/ 601 h 601"/>
                <a:gd name="T78" fmla="*/ 196 w 903"/>
                <a:gd name="T79" fmla="*/ 601 h 601"/>
                <a:gd name="T80" fmla="*/ 497 w 903"/>
                <a:gd name="T81" fmla="*/ 601 h 601"/>
                <a:gd name="T82" fmla="*/ 827 w 903"/>
                <a:gd name="T83" fmla="*/ 601 h 601"/>
                <a:gd name="T84" fmla="*/ 893 w 903"/>
                <a:gd name="T85" fmla="*/ 600 h 601"/>
                <a:gd name="T86" fmla="*/ 900 w 903"/>
                <a:gd name="T87" fmla="*/ 595 h 601"/>
                <a:gd name="T88" fmla="*/ 903 w 903"/>
                <a:gd name="T89" fmla="*/ 586 h 601"/>
                <a:gd name="T90" fmla="*/ 900 w 903"/>
                <a:gd name="T91" fmla="*/ 578 h 601"/>
                <a:gd name="T92" fmla="*/ 893 w 903"/>
                <a:gd name="T93" fmla="*/ 572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3" h="601">
                  <a:moveTo>
                    <a:pt x="722" y="571"/>
                  </a:moveTo>
                  <a:lnTo>
                    <a:pt x="722" y="30"/>
                  </a:lnTo>
                  <a:lnTo>
                    <a:pt x="812" y="30"/>
                  </a:lnTo>
                  <a:lnTo>
                    <a:pt x="812" y="571"/>
                  </a:lnTo>
                  <a:lnTo>
                    <a:pt x="722" y="571"/>
                  </a:lnTo>
                  <a:close/>
                  <a:moveTo>
                    <a:pt x="512" y="571"/>
                  </a:moveTo>
                  <a:lnTo>
                    <a:pt x="512" y="300"/>
                  </a:lnTo>
                  <a:lnTo>
                    <a:pt x="602" y="300"/>
                  </a:lnTo>
                  <a:lnTo>
                    <a:pt x="602" y="571"/>
                  </a:lnTo>
                  <a:lnTo>
                    <a:pt x="512" y="571"/>
                  </a:lnTo>
                  <a:close/>
                  <a:moveTo>
                    <a:pt x="301" y="571"/>
                  </a:moveTo>
                  <a:lnTo>
                    <a:pt x="301" y="210"/>
                  </a:lnTo>
                  <a:lnTo>
                    <a:pt x="391" y="210"/>
                  </a:lnTo>
                  <a:lnTo>
                    <a:pt x="391" y="571"/>
                  </a:lnTo>
                  <a:lnTo>
                    <a:pt x="301" y="571"/>
                  </a:lnTo>
                  <a:close/>
                  <a:moveTo>
                    <a:pt x="91" y="571"/>
                  </a:moveTo>
                  <a:lnTo>
                    <a:pt x="91" y="421"/>
                  </a:lnTo>
                  <a:lnTo>
                    <a:pt x="181" y="421"/>
                  </a:lnTo>
                  <a:lnTo>
                    <a:pt x="181" y="571"/>
                  </a:lnTo>
                  <a:lnTo>
                    <a:pt x="91" y="571"/>
                  </a:lnTo>
                  <a:close/>
                  <a:moveTo>
                    <a:pt x="888" y="571"/>
                  </a:moveTo>
                  <a:lnTo>
                    <a:pt x="842" y="571"/>
                  </a:lnTo>
                  <a:lnTo>
                    <a:pt x="842" y="15"/>
                  </a:lnTo>
                  <a:lnTo>
                    <a:pt x="842" y="12"/>
                  </a:lnTo>
                  <a:lnTo>
                    <a:pt x="841" y="9"/>
                  </a:lnTo>
                  <a:lnTo>
                    <a:pt x="840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3" y="1"/>
                  </a:lnTo>
                  <a:lnTo>
                    <a:pt x="830" y="0"/>
                  </a:lnTo>
                  <a:lnTo>
                    <a:pt x="827" y="0"/>
                  </a:lnTo>
                  <a:lnTo>
                    <a:pt x="707" y="0"/>
                  </a:lnTo>
                  <a:lnTo>
                    <a:pt x="704" y="0"/>
                  </a:lnTo>
                  <a:lnTo>
                    <a:pt x="702" y="1"/>
                  </a:lnTo>
                  <a:lnTo>
                    <a:pt x="698" y="3"/>
                  </a:lnTo>
                  <a:lnTo>
                    <a:pt x="696" y="5"/>
                  </a:lnTo>
                  <a:lnTo>
                    <a:pt x="694" y="7"/>
                  </a:lnTo>
                  <a:lnTo>
                    <a:pt x="693" y="9"/>
                  </a:lnTo>
                  <a:lnTo>
                    <a:pt x="692" y="12"/>
                  </a:lnTo>
                  <a:lnTo>
                    <a:pt x="692" y="15"/>
                  </a:lnTo>
                  <a:lnTo>
                    <a:pt x="692" y="571"/>
                  </a:lnTo>
                  <a:lnTo>
                    <a:pt x="632" y="571"/>
                  </a:lnTo>
                  <a:lnTo>
                    <a:pt x="632" y="285"/>
                  </a:lnTo>
                  <a:lnTo>
                    <a:pt x="632" y="283"/>
                  </a:lnTo>
                  <a:lnTo>
                    <a:pt x="631" y="280"/>
                  </a:lnTo>
                  <a:lnTo>
                    <a:pt x="630" y="278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2" y="271"/>
                  </a:lnTo>
                  <a:lnTo>
                    <a:pt x="620" y="271"/>
                  </a:lnTo>
                  <a:lnTo>
                    <a:pt x="617" y="270"/>
                  </a:lnTo>
                  <a:lnTo>
                    <a:pt x="497" y="270"/>
                  </a:lnTo>
                  <a:lnTo>
                    <a:pt x="494" y="271"/>
                  </a:lnTo>
                  <a:lnTo>
                    <a:pt x="491" y="271"/>
                  </a:lnTo>
                  <a:lnTo>
                    <a:pt x="488" y="274"/>
                  </a:lnTo>
                  <a:lnTo>
                    <a:pt x="486" y="275"/>
                  </a:lnTo>
                  <a:lnTo>
                    <a:pt x="484" y="278"/>
                  </a:lnTo>
                  <a:lnTo>
                    <a:pt x="483" y="280"/>
                  </a:lnTo>
                  <a:lnTo>
                    <a:pt x="482" y="283"/>
                  </a:lnTo>
                  <a:lnTo>
                    <a:pt x="482" y="285"/>
                  </a:lnTo>
                  <a:lnTo>
                    <a:pt x="482" y="571"/>
                  </a:lnTo>
                  <a:lnTo>
                    <a:pt x="421" y="571"/>
                  </a:lnTo>
                  <a:lnTo>
                    <a:pt x="421" y="195"/>
                  </a:lnTo>
                  <a:lnTo>
                    <a:pt x="421" y="192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4"/>
                  </a:lnTo>
                  <a:lnTo>
                    <a:pt x="412" y="181"/>
                  </a:lnTo>
                  <a:lnTo>
                    <a:pt x="409" y="180"/>
                  </a:lnTo>
                  <a:lnTo>
                    <a:pt x="406" y="180"/>
                  </a:lnTo>
                  <a:lnTo>
                    <a:pt x="286" y="180"/>
                  </a:lnTo>
                  <a:lnTo>
                    <a:pt x="283" y="180"/>
                  </a:lnTo>
                  <a:lnTo>
                    <a:pt x="281" y="181"/>
                  </a:lnTo>
                  <a:lnTo>
                    <a:pt x="277" y="184"/>
                  </a:lnTo>
                  <a:lnTo>
                    <a:pt x="275" y="185"/>
                  </a:lnTo>
                  <a:lnTo>
                    <a:pt x="274" y="187"/>
                  </a:lnTo>
                  <a:lnTo>
                    <a:pt x="272" y="190"/>
                  </a:lnTo>
                  <a:lnTo>
                    <a:pt x="271" y="192"/>
                  </a:lnTo>
                  <a:lnTo>
                    <a:pt x="271" y="195"/>
                  </a:lnTo>
                  <a:lnTo>
                    <a:pt x="271" y="571"/>
                  </a:lnTo>
                  <a:lnTo>
                    <a:pt x="211" y="571"/>
                  </a:lnTo>
                  <a:lnTo>
                    <a:pt x="211" y="406"/>
                  </a:lnTo>
                  <a:lnTo>
                    <a:pt x="211" y="403"/>
                  </a:lnTo>
                  <a:lnTo>
                    <a:pt x="210" y="400"/>
                  </a:lnTo>
                  <a:lnTo>
                    <a:pt x="209" y="398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2"/>
                  </a:lnTo>
                  <a:lnTo>
                    <a:pt x="199" y="391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1"/>
                  </a:lnTo>
                  <a:lnTo>
                    <a:pt x="70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8"/>
                  </a:lnTo>
                  <a:lnTo>
                    <a:pt x="62" y="400"/>
                  </a:lnTo>
                  <a:lnTo>
                    <a:pt x="61" y="403"/>
                  </a:lnTo>
                  <a:lnTo>
                    <a:pt x="61" y="406"/>
                  </a:lnTo>
                  <a:lnTo>
                    <a:pt x="61" y="571"/>
                  </a:lnTo>
                  <a:lnTo>
                    <a:pt x="16" y="571"/>
                  </a:lnTo>
                  <a:lnTo>
                    <a:pt x="13" y="571"/>
                  </a:lnTo>
                  <a:lnTo>
                    <a:pt x="10" y="572"/>
                  </a:lnTo>
                  <a:lnTo>
                    <a:pt x="7" y="573"/>
                  </a:lnTo>
                  <a:lnTo>
                    <a:pt x="5" y="576"/>
                  </a:lnTo>
                  <a:lnTo>
                    <a:pt x="3" y="578"/>
                  </a:lnTo>
                  <a:lnTo>
                    <a:pt x="2" y="581"/>
                  </a:lnTo>
                  <a:lnTo>
                    <a:pt x="1" y="583"/>
                  </a:lnTo>
                  <a:lnTo>
                    <a:pt x="0" y="586"/>
                  </a:lnTo>
                  <a:lnTo>
                    <a:pt x="1" y="590"/>
                  </a:lnTo>
                  <a:lnTo>
                    <a:pt x="2" y="593"/>
                  </a:lnTo>
                  <a:lnTo>
                    <a:pt x="3" y="595"/>
                  </a:lnTo>
                  <a:lnTo>
                    <a:pt x="5" y="597"/>
                  </a:lnTo>
                  <a:lnTo>
                    <a:pt x="7" y="599"/>
                  </a:lnTo>
                  <a:lnTo>
                    <a:pt x="10" y="600"/>
                  </a:lnTo>
                  <a:lnTo>
                    <a:pt x="13" y="601"/>
                  </a:lnTo>
                  <a:lnTo>
                    <a:pt x="16" y="601"/>
                  </a:lnTo>
                  <a:lnTo>
                    <a:pt x="76" y="601"/>
                  </a:lnTo>
                  <a:lnTo>
                    <a:pt x="196" y="601"/>
                  </a:lnTo>
                  <a:lnTo>
                    <a:pt x="286" y="601"/>
                  </a:lnTo>
                  <a:lnTo>
                    <a:pt x="406" y="601"/>
                  </a:lnTo>
                  <a:lnTo>
                    <a:pt x="497" y="601"/>
                  </a:lnTo>
                  <a:lnTo>
                    <a:pt x="617" y="601"/>
                  </a:lnTo>
                  <a:lnTo>
                    <a:pt x="707" y="601"/>
                  </a:lnTo>
                  <a:lnTo>
                    <a:pt x="827" y="601"/>
                  </a:lnTo>
                  <a:lnTo>
                    <a:pt x="888" y="601"/>
                  </a:lnTo>
                  <a:lnTo>
                    <a:pt x="890" y="601"/>
                  </a:lnTo>
                  <a:lnTo>
                    <a:pt x="893" y="600"/>
                  </a:lnTo>
                  <a:lnTo>
                    <a:pt x="896" y="599"/>
                  </a:lnTo>
                  <a:lnTo>
                    <a:pt x="898" y="597"/>
                  </a:lnTo>
                  <a:lnTo>
                    <a:pt x="900" y="595"/>
                  </a:lnTo>
                  <a:lnTo>
                    <a:pt x="901" y="593"/>
                  </a:lnTo>
                  <a:lnTo>
                    <a:pt x="902" y="590"/>
                  </a:lnTo>
                  <a:lnTo>
                    <a:pt x="903" y="586"/>
                  </a:lnTo>
                  <a:lnTo>
                    <a:pt x="902" y="583"/>
                  </a:lnTo>
                  <a:lnTo>
                    <a:pt x="901" y="581"/>
                  </a:lnTo>
                  <a:lnTo>
                    <a:pt x="900" y="578"/>
                  </a:lnTo>
                  <a:lnTo>
                    <a:pt x="898" y="576"/>
                  </a:lnTo>
                  <a:lnTo>
                    <a:pt x="896" y="573"/>
                  </a:lnTo>
                  <a:lnTo>
                    <a:pt x="893" y="572"/>
                  </a:lnTo>
                  <a:lnTo>
                    <a:pt x="890" y="571"/>
                  </a:lnTo>
                  <a:lnTo>
                    <a:pt x="888" y="5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15">
              <a:extLst>
                <a:ext uri="{FF2B5EF4-FFF2-40B4-BE49-F238E27FC236}">
                  <a16:creationId xmlns:a16="http://schemas.microsoft.com/office/drawing/2014/main" id="{0F386690-5D54-42C5-878A-E46B2B03A8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4325" y="2498725"/>
              <a:ext cx="252413" cy="157163"/>
            </a:xfrm>
            <a:custGeom>
              <a:avLst/>
              <a:gdLst>
                <a:gd name="T0" fmla="*/ 83 w 796"/>
                <a:gd name="T1" fmla="*/ 417 h 496"/>
                <a:gd name="T2" fmla="*/ 89 w 796"/>
                <a:gd name="T3" fmla="*/ 431 h 496"/>
                <a:gd name="T4" fmla="*/ 76 w 796"/>
                <a:gd name="T5" fmla="*/ 461 h 496"/>
                <a:gd name="T6" fmla="*/ 43 w 796"/>
                <a:gd name="T7" fmla="*/ 461 h 496"/>
                <a:gd name="T8" fmla="*/ 30 w 796"/>
                <a:gd name="T9" fmla="*/ 430 h 496"/>
                <a:gd name="T10" fmla="*/ 54 w 796"/>
                <a:gd name="T11" fmla="*/ 407 h 496"/>
                <a:gd name="T12" fmla="*/ 302 w 796"/>
                <a:gd name="T13" fmla="*/ 216 h 496"/>
                <a:gd name="T14" fmla="*/ 315 w 796"/>
                <a:gd name="T15" fmla="*/ 247 h 496"/>
                <a:gd name="T16" fmla="*/ 291 w 796"/>
                <a:gd name="T17" fmla="*/ 270 h 496"/>
                <a:gd name="T18" fmla="*/ 260 w 796"/>
                <a:gd name="T19" fmla="*/ 257 h 496"/>
                <a:gd name="T20" fmla="*/ 260 w 796"/>
                <a:gd name="T21" fmla="*/ 224 h 496"/>
                <a:gd name="T22" fmla="*/ 511 w 796"/>
                <a:gd name="T23" fmla="*/ 301 h 496"/>
                <a:gd name="T24" fmla="*/ 530 w 796"/>
                <a:gd name="T25" fmla="*/ 308 h 496"/>
                <a:gd name="T26" fmla="*/ 541 w 796"/>
                <a:gd name="T27" fmla="*/ 331 h 496"/>
                <a:gd name="T28" fmla="*/ 523 w 796"/>
                <a:gd name="T29" fmla="*/ 359 h 496"/>
                <a:gd name="T30" fmla="*/ 490 w 796"/>
                <a:gd name="T31" fmla="*/ 353 h 496"/>
                <a:gd name="T32" fmla="*/ 483 w 796"/>
                <a:gd name="T33" fmla="*/ 320 h 496"/>
                <a:gd name="T34" fmla="*/ 511 w 796"/>
                <a:gd name="T35" fmla="*/ 301 h 496"/>
                <a:gd name="T36" fmla="*/ 757 w 796"/>
                <a:gd name="T37" fmla="*/ 39 h 496"/>
                <a:gd name="T38" fmla="*/ 764 w 796"/>
                <a:gd name="T39" fmla="*/ 72 h 496"/>
                <a:gd name="T40" fmla="*/ 736 w 796"/>
                <a:gd name="T41" fmla="*/ 90 h 496"/>
                <a:gd name="T42" fmla="*/ 708 w 796"/>
                <a:gd name="T43" fmla="*/ 72 h 496"/>
                <a:gd name="T44" fmla="*/ 716 w 796"/>
                <a:gd name="T45" fmla="*/ 39 h 496"/>
                <a:gd name="T46" fmla="*/ 60 w 796"/>
                <a:gd name="T47" fmla="*/ 496 h 496"/>
                <a:gd name="T48" fmla="*/ 93 w 796"/>
                <a:gd name="T49" fmla="*/ 487 h 496"/>
                <a:gd name="T50" fmla="*/ 115 w 796"/>
                <a:gd name="T51" fmla="*/ 460 h 496"/>
                <a:gd name="T52" fmla="*/ 118 w 796"/>
                <a:gd name="T53" fmla="*/ 422 h 496"/>
                <a:gd name="T54" fmla="*/ 276 w 796"/>
                <a:gd name="T55" fmla="*/ 300 h 496"/>
                <a:gd name="T56" fmla="*/ 318 w 796"/>
                <a:gd name="T57" fmla="*/ 291 h 496"/>
                <a:gd name="T58" fmla="*/ 451 w 796"/>
                <a:gd name="T59" fmla="*/ 331 h 496"/>
                <a:gd name="T60" fmla="*/ 461 w 796"/>
                <a:gd name="T61" fmla="*/ 365 h 496"/>
                <a:gd name="T62" fmla="*/ 487 w 796"/>
                <a:gd name="T63" fmla="*/ 387 h 496"/>
                <a:gd name="T64" fmla="*/ 523 w 796"/>
                <a:gd name="T65" fmla="*/ 390 h 496"/>
                <a:gd name="T66" fmla="*/ 554 w 796"/>
                <a:gd name="T67" fmla="*/ 373 h 496"/>
                <a:gd name="T68" fmla="*/ 570 w 796"/>
                <a:gd name="T69" fmla="*/ 343 h 496"/>
                <a:gd name="T70" fmla="*/ 559 w 796"/>
                <a:gd name="T71" fmla="*/ 296 h 496"/>
                <a:gd name="T72" fmla="*/ 742 w 796"/>
                <a:gd name="T73" fmla="*/ 120 h 496"/>
                <a:gd name="T74" fmla="*/ 775 w 796"/>
                <a:gd name="T75" fmla="*/ 106 h 496"/>
                <a:gd name="T76" fmla="*/ 794 w 796"/>
                <a:gd name="T77" fmla="*/ 79 h 496"/>
                <a:gd name="T78" fmla="*/ 794 w 796"/>
                <a:gd name="T79" fmla="*/ 43 h 496"/>
                <a:gd name="T80" fmla="*/ 775 w 796"/>
                <a:gd name="T81" fmla="*/ 14 h 496"/>
                <a:gd name="T82" fmla="*/ 742 w 796"/>
                <a:gd name="T83" fmla="*/ 0 h 496"/>
                <a:gd name="T84" fmla="*/ 708 w 796"/>
                <a:gd name="T85" fmla="*/ 8 h 496"/>
                <a:gd name="T86" fmla="*/ 683 w 796"/>
                <a:gd name="T87" fmla="*/ 31 h 496"/>
                <a:gd name="T88" fmla="*/ 677 w 796"/>
                <a:gd name="T89" fmla="*/ 70 h 496"/>
                <a:gd name="T90" fmla="*/ 524 w 796"/>
                <a:gd name="T91" fmla="*/ 272 h 496"/>
                <a:gd name="T92" fmla="*/ 483 w 796"/>
                <a:gd name="T93" fmla="*/ 278 h 496"/>
                <a:gd name="T94" fmla="*/ 345 w 796"/>
                <a:gd name="T95" fmla="*/ 245 h 496"/>
                <a:gd name="T96" fmla="*/ 339 w 796"/>
                <a:gd name="T97" fmla="*/ 212 h 496"/>
                <a:gd name="T98" fmla="*/ 314 w 796"/>
                <a:gd name="T99" fmla="*/ 188 h 496"/>
                <a:gd name="T100" fmla="*/ 280 w 796"/>
                <a:gd name="T101" fmla="*/ 181 h 496"/>
                <a:gd name="T102" fmla="*/ 247 w 796"/>
                <a:gd name="T103" fmla="*/ 194 h 496"/>
                <a:gd name="T104" fmla="*/ 228 w 796"/>
                <a:gd name="T105" fmla="*/ 223 h 496"/>
                <a:gd name="T106" fmla="*/ 229 w 796"/>
                <a:gd name="T107" fmla="*/ 262 h 496"/>
                <a:gd name="T108" fmla="*/ 60 w 796"/>
                <a:gd name="T109" fmla="*/ 376 h 496"/>
                <a:gd name="T110" fmla="*/ 26 w 796"/>
                <a:gd name="T111" fmla="*/ 387 h 496"/>
                <a:gd name="T112" fmla="*/ 4 w 796"/>
                <a:gd name="T113" fmla="*/ 413 h 496"/>
                <a:gd name="T114" fmla="*/ 1 w 796"/>
                <a:gd name="T115" fmla="*/ 448 h 496"/>
                <a:gd name="T116" fmla="*/ 17 w 796"/>
                <a:gd name="T117" fmla="*/ 479 h 496"/>
                <a:gd name="T118" fmla="*/ 47 w 796"/>
                <a:gd name="T119" fmla="*/ 495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6" h="496">
                  <a:moveTo>
                    <a:pt x="60" y="406"/>
                  </a:moveTo>
                  <a:lnTo>
                    <a:pt x="66" y="407"/>
                  </a:lnTo>
                  <a:lnTo>
                    <a:pt x="73" y="410"/>
                  </a:lnTo>
                  <a:lnTo>
                    <a:pt x="78" y="413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6" y="421"/>
                  </a:lnTo>
                  <a:lnTo>
                    <a:pt x="88" y="426"/>
                  </a:lnTo>
                  <a:lnTo>
                    <a:pt x="89" y="431"/>
                  </a:lnTo>
                  <a:lnTo>
                    <a:pt x="90" y="436"/>
                  </a:lnTo>
                  <a:lnTo>
                    <a:pt x="89" y="443"/>
                  </a:lnTo>
                  <a:lnTo>
                    <a:pt x="88" y="448"/>
                  </a:lnTo>
                  <a:lnTo>
                    <a:pt x="85" y="453"/>
                  </a:lnTo>
                  <a:lnTo>
                    <a:pt x="81" y="458"/>
                  </a:lnTo>
                  <a:lnTo>
                    <a:pt x="76" y="461"/>
                  </a:lnTo>
                  <a:lnTo>
                    <a:pt x="72" y="464"/>
                  </a:lnTo>
                  <a:lnTo>
                    <a:pt x="65" y="466"/>
                  </a:lnTo>
                  <a:lnTo>
                    <a:pt x="60" y="466"/>
                  </a:lnTo>
                  <a:lnTo>
                    <a:pt x="54" y="466"/>
                  </a:lnTo>
                  <a:lnTo>
                    <a:pt x="48" y="464"/>
                  </a:lnTo>
                  <a:lnTo>
                    <a:pt x="43" y="461"/>
                  </a:lnTo>
                  <a:lnTo>
                    <a:pt x="39" y="458"/>
                  </a:lnTo>
                  <a:lnTo>
                    <a:pt x="34" y="453"/>
                  </a:lnTo>
                  <a:lnTo>
                    <a:pt x="32" y="448"/>
                  </a:lnTo>
                  <a:lnTo>
                    <a:pt x="30" y="443"/>
                  </a:lnTo>
                  <a:lnTo>
                    <a:pt x="30" y="436"/>
                  </a:lnTo>
                  <a:lnTo>
                    <a:pt x="30" y="430"/>
                  </a:lnTo>
                  <a:lnTo>
                    <a:pt x="32" y="425"/>
                  </a:lnTo>
                  <a:lnTo>
                    <a:pt x="34" y="419"/>
                  </a:lnTo>
                  <a:lnTo>
                    <a:pt x="39" y="415"/>
                  </a:lnTo>
                  <a:lnTo>
                    <a:pt x="43" y="412"/>
                  </a:lnTo>
                  <a:lnTo>
                    <a:pt x="48" y="409"/>
                  </a:lnTo>
                  <a:lnTo>
                    <a:pt x="54" y="407"/>
                  </a:lnTo>
                  <a:lnTo>
                    <a:pt x="60" y="406"/>
                  </a:lnTo>
                  <a:lnTo>
                    <a:pt x="60" y="406"/>
                  </a:lnTo>
                  <a:close/>
                  <a:moveTo>
                    <a:pt x="285" y="211"/>
                  </a:moveTo>
                  <a:lnTo>
                    <a:pt x="291" y="211"/>
                  </a:lnTo>
                  <a:lnTo>
                    <a:pt x="297" y="214"/>
                  </a:lnTo>
                  <a:lnTo>
                    <a:pt x="302" y="216"/>
                  </a:lnTo>
                  <a:lnTo>
                    <a:pt x="306" y="220"/>
                  </a:lnTo>
                  <a:lnTo>
                    <a:pt x="311" y="224"/>
                  </a:lnTo>
                  <a:lnTo>
                    <a:pt x="313" y="230"/>
                  </a:lnTo>
                  <a:lnTo>
                    <a:pt x="315" y="235"/>
                  </a:lnTo>
                  <a:lnTo>
                    <a:pt x="315" y="241"/>
                  </a:lnTo>
                  <a:lnTo>
                    <a:pt x="315" y="247"/>
                  </a:lnTo>
                  <a:lnTo>
                    <a:pt x="313" y="253"/>
                  </a:lnTo>
                  <a:lnTo>
                    <a:pt x="311" y="257"/>
                  </a:lnTo>
                  <a:lnTo>
                    <a:pt x="306" y="262"/>
                  </a:lnTo>
                  <a:lnTo>
                    <a:pt x="302" y="266"/>
                  </a:lnTo>
                  <a:lnTo>
                    <a:pt x="297" y="268"/>
                  </a:lnTo>
                  <a:lnTo>
                    <a:pt x="291" y="270"/>
                  </a:lnTo>
                  <a:lnTo>
                    <a:pt x="285" y="271"/>
                  </a:lnTo>
                  <a:lnTo>
                    <a:pt x="280" y="270"/>
                  </a:lnTo>
                  <a:lnTo>
                    <a:pt x="273" y="268"/>
                  </a:lnTo>
                  <a:lnTo>
                    <a:pt x="269" y="266"/>
                  </a:lnTo>
                  <a:lnTo>
                    <a:pt x="264" y="262"/>
                  </a:lnTo>
                  <a:lnTo>
                    <a:pt x="260" y="257"/>
                  </a:lnTo>
                  <a:lnTo>
                    <a:pt x="257" y="253"/>
                  </a:lnTo>
                  <a:lnTo>
                    <a:pt x="256" y="247"/>
                  </a:lnTo>
                  <a:lnTo>
                    <a:pt x="255" y="241"/>
                  </a:lnTo>
                  <a:lnTo>
                    <a:pt x="256" y="235"/>
                  </a:lnTo>
                  <a:lnTo>
                    <a:pt x="257" y="230"/>
                  </a:lnTo>
                  <a:lnTo>
                    <a:pt x="260" y="224"/>
                  </a:lnTo>
                  <a:lnTo>
                    <a:pt x="264" y="220"/>
                  </a:lnTo>
                  <a:lnTo>
                    <a:pt x="269" y="216"/>
                  </a:lnTo>
                  <a:lnTo>
                    <a:pt x="273" y="214"/>
                  </a:lnTo>
                  <a:lnTo>
                    <a:pt x="280" y="211"/>
                  </a:lnTo>
                  <a:lnTo>
                    <a:pt x="285" y="211"/>
                  </a:lnTo>
                  <a:close/>
                  <a:moveTo>
                    <a:pt x="511" y="301"/>
                  </a:moveTo>
                  <a:lnTo>
                    <a:pt x="516" y="301"/>
                  </a:lnTo>
                  <a:lnTo>
                    <a:pt x="521" y="302"/>
                  </a:lnTo>
                  <a:lnTo>
                    <a:pt x="526" y="306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5" y="313"/>
                  </a:lnTo>
                  <a:lnTo>
                    <a:pt x="538" y="319"/>
                  </a:lnTo>
                  <a:lnTo>
                    <a:pt x="540" y="325"/>
                  </a:lnTo>
                  <a:lnTo>
                    <a:pt x="541" y="331"/>
                  </a:lnTo>
                  <a:lnTo>
                    <a:pt x="540" y="337"/>
                  </a:lnTo>
                  <a:lnTo>
                    <a:pt x="539" y="343"/>
                  </a:lnTo>
                  <a:lnTo>
                    <a:pt x="536" y="347"/>
                  </a:lnTo>
                  <a:lnTo>
                    <a:pt x="532" y="353"/>
                  </a:lnTo>
                  <a:lnTo>
                    <a:pt x="527" y="356"/>
                  </a:lnTo>
                  <a:lnTo>
                    <a:pt x="523" y="359"/>
                  </a:lnTo>
                  <a:lnTo>
                    <a:pt x="516" y="360"/>
                  </a:lnTo>
                  <a:lnTo>
                    <a:pt x="511" y="361"/>
                  </a:lnTo>
                  <a:lnTo>
                    <a:pt x="505" y="360"/>
                  </a:lnTo>
                  <a:lnTo>
                    <a:pt x="499" y="359"/>
                  </a:lnTo>
                  <a:lnTo>
                    <a:pt x="494" y="356"/>
                  </a:lnTo>
                  <a:lnTo>
                    <a:pt x="490" y="353"/>
                  </a:lnTo>
                  <a:lnTo>
                    <a:pt x="486" y="349"/>
                  </a:lnTo>
                  <a:lnTo>
                    <a:pt x="483" y="343"/>
                  </a:lnTo>
                  <a:lnTo>
                    <a:pt x="481" y="337"/>
                  </a:lnTo>
                  <a:lnTo>
                    <a:pt x="481" y="331"/>
                  </a:lnTo>
                  <a:lnTo>
                    <a:pt x="481" y="325"/>
                  </a:lnTo>
                  <a:lnTo>
                    <a:pt x="483" y="320"/>
                  </a:lnTo>
                  <a:lnTo>
                    <a:pt x="486" y="314"/>
                  </a:lnTo>
                  <a:lnTo>
                    <a:pt x="490" y="310"/>
                  </a:lnTo>
                  <a:lnTo>
                    <a:pt x="494" y="307"/>
                  </a:lnTo>
                  <a:lnTo>
                    <a:pt x="499" y="304"/>
                  </a:lnTo>
                  <a:lnTo>
                    <a:pt x="505" y="301"/>
                  </a:lnTo>
                  <a:lnTo>
                    <a:pt x="511" y="301"/>
                  </a:lnTo>
                  <a:lnTo>
                    <a:pt x="511" y="301"/>
                  </a:lnTo>
                  <a:close/>
                  <a:moveTo>
                    <a:pt x="736" y="30"/>
                  </a:moveTo>
                  <a:lnTo>
                    <a:pt x="742" y="31"/>
                  </a:lnTo>
                  <a:lnTo>
                    <a:pt x="748" y="33"/>
                  </a:lnTo>
                  <a:lnTo>
                    <a:pt x="753" y="36"/>
                  </a:lnTo>
                  <a:lnTo>
                    <a:pt x="757" y="39"/>
                  </a:lnTo>
                  <a:lnTo>
                    <a:pt x="762" y="43"/>
                  </a:lnTo>
                  <a:lnTo>
                    <a:pt x="764" y="49"/>
                  </a:lnTo>
                  <a:lnTo>
                    <a:pt x="766" y="55"/>
                  </a:lnTo>
                  <a:lnTo>
                    <a:pt x="766" y="60"/>
                  </a:lnTo>
                  <a:lnTo>
                    <a:pt x="766" y="67"/>
                  </a:lnTo>
                  <a:lnTo>
                    <a:pt x="764" y="72"/>
                  </a:lnTo>
                  <a:lnTo>
                    <a:pt x="762" y="78"/>
                  </a:lnTo>
                  <a:lnTo>
                    <a:pt x="757" y="82"/>
                  </a:lnTo>
                  <a:lnTo>
                    <a:pt x="753" y="85"/>
                  </a:lnTo>
                  <a:lnTo>
                    <a:pt x="748" y="88"/>
                  </a:lnTo>
                  <a:lnTo>
                    <a:pt x="742" y="90"/>
                  </a:lnTo>
                  <a:lnTo>
                    <a:pt x="736" y="90"/>
                  </a:lnTo>
                  <a:lnTo>
                    <a:pt x="731" y="90"/>
                  </a:lnTo>
                  <a:lnTo>
                    <a:pt x="724" y="88"/>
                  </a:lnTo>
                  <a:lnTo>
                    <a:pt x="720" y="85"/>
                  </a:lnTo>
                  <a:lnTo>
                    <a:pt x="716" y="82"/>
                  </a:lnTo>
                  <a:lnTo>
                    <a:pt x="711" y="78"/>
                  </a:lnTo>
                  <a:lnTo>
                    <a:pt x="708" y="72"/>
                  </a:lnTo>
                  <a:lnTo>
                    <a:pt x="707" y="67"/>
                  </a:lnTo>
                  <a:lnTo>
                    <a:pt x="706" y="60"/>
                  </a:lnTo>
                  <a:lnTo>
                    <a:pt x="707" y="55"/>
                  </a:lnTo>
                  <a:lnTo>
                    <a:pt x="708" y="49"/>
                  </a:lnTo>
                  <a:lnTo>
                    <a:pt x="711" y="43"/>
                  </a:lnTo>
                  <a:lnTo>
                    <a:pt x="716" y="39"/>
                  </a:lnTo>
                  <a:lnTo>
                    <a:pt x="720" y="36"/>
                  </a:lnTo>
                  <a:lnTo>
                    <a:pt x="724" y="33"/>
                  </a:lnTo>
                  <a:lnTo>
                    <a:pt x="731" y="31"/>
                  </a:lnTo>
                  <a:lnTo>
                    <a:pt x="736" y="30"/>
                  </a:lnTo>
                  <a:lnTo>
                    <a:pt x="736" y="30"/>
                  </a:lnTo>
                  <a:close/>
                  <a:moveTo>
                    <a:pt x="60" y="496"/>
                  </a:moveTo>
                  <a:lnTo>
                    <a:pt x="66" y="496"/>
                  </a:lnTo>
                  <a:lnTo>
                    <a:pt x="72" y="495"/>
                  </a:lnTo>
                  <a:lnTo>
                    <a:pt x="77" y="494"/>
                  </a:lnTo>
                  <a:lnTo>
                    <a:pt x="84" y="492"/>
                  </a:lnTo>
                  <a:lnTo>
                    <a:pt x="89" y="489"/>
                  </a:lnTo>
                  <a:lnTo>
                    <a:pt x="93" y="487"/>
                  </a:lnTo>
                  <a:lnTo>
                    <a:pt x="98" y="482"/>
                  </a:lnTo>
                  <a:lnTo>
                    <a:pt x="102" y="479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3" y="465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8"/>
                  </a:lnTo>
                  <a:lnTo>
                    <a:pt x="120" y="443"/>
                  </a:lnTo>
                  <a:lnTo>
                    <a:pt x="120" y="436"/>
                  </a:lnTo>
                  <a:lnTo>
                    <a:pt x="119" y="429"/>
                  </a:lnTo>
                  <a:lnTo>
                    <a:pt x="118" y="422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1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6" y="300"/>
                  </a:lnTo>
                  <a:lnTo>
                    <a:pt x="285" y="301"/>
                  </a:lnTo>
                  <a:lnTo>
                    <a:pt x="292" y="300"/>
                  </a:lnTo>
                  <a:lnTo>
                    <a:pt x="300" y="299"/>
                  </a:lnTo>
                  <a:lnTo>
                    <a:pt x="306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6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1"/>
                  </a:lnTo>
                  <a:lnTo>
                    <a:pt x="451" y="338"/>
                  </a:lnTo>
                  <a:lnTo>
                    <a:pt x="452" y="343"/>
                  </a:lnTo>
                  <a:lnTo>
                    <a:pt x="453" y="350"/>
                  </a:lnTo>
                  <a:lnTo>
                    <a:pt x="455" y="355"/>
                  </a:lnTo>
                  <a:lnTo>
                    <a:pt x="457" y="360"/>
                  </a:lnTo>
                  <a:lnTo>
                    <a:pt x="461" y="365"/>
                  </a:lnTo>
                  <a:lnTo>
                    <a:pt x="464" y="370"/>
                  </a:lnTo>
                  <a:lnTo>
                    <a:pt x="468" y="374"/>
                  </a:lnTo>
                  <a:lnTo>
                    <a:pt x="472" y="377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7" y="387"/>
                  </a:lnTo>
                  <a:lnTo>
                    <a:pt x="493" y="388"/>
                  </a:lnTo>
                  <a:lnTo>
                    <a:pt x="498" y="390"/>
                  </a:lnTo>
                  <a:lnTo>
                    <a:pt x="505" y="391"/>
                  </a:lnTo>
                  <a:lnTo>
                    <a:pt x="511" y="391"/>
                  </a:lnTo>
                  <a:lnTo>
                    <a:pt x="517" y="391"/>
                  </a:lnTo>
                  <a:lnTo>
                    <a:pt x="523" y="390"/>
                  </a:lnTo>
                  <a:lnTo>
                    <a:pt x="529" y="388"/>
                  </a:lnTo>
                  <a:lnTo>
                    <a:pt x="535" y="387"/>
                  </a:lnTo>
                  <a:lnTo>
                    <a:pt x="540" y="384"/>
                  </a:lnTo>
                  <a:lnTo>
                    <a:pt x="544" y="381"/>
                  </a:lnTo>
                  <a:lnTo>
                    <a:pt x="550" y="377"/>
                  </a:lnTo>
                  <a:lnTo>
                    <a:pt x="554" y="373"/>
                  </a:lnTo>
                  <a:lnTo>
                    <a:pt x="557" y="370"/>
                  </a:lnTo>
                  <a:lnTo>
                    <a:pt x="560" y="365"/>
                  </a:lnTo>
                  <a:lnTo>
                    <a:pt x="564" y="360"/>
                  </a:lnTo>
                  <a:lnTo>
                    <a:pt x="567" y="355"/>
                  </a:lnTo>
                  <a:lnTo>
                    <a:pt x="568" y="350"/>
                  </a:lnTo>
                  <a:lnTo>
                    <a:pt x="570" y="343"/>
                  </a:lnTo>
                  <a:lnTo>
                    <a:pt x="571" y="338"/>
                  </a:lnTo>
                  <a:lnTo>
                    <a:pt x="571" y="331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59" y="296"/>
                  </a:lnTo>
                  <a:lnTo>
                    <a:pt x="710" y="115"/>
                  </a:lnTo>
                  <a:lnTo>
                    <a:pt x="717" y="117"/>
                  </a:lnTo>
                  <a:lnTo>
                    <a:pt x="723" y="119"/>
                  </a:lnTo>
                  <a:lnTo>
                    <a:pt x="730" y="120"/>
                  </a:lnTo>
                  <a:lnTo>
                    <a:pt x="736" y="120"/>
                  </a:lnTo>
                  <a:lnTo>
                    <a:pt x="742" y="120"/>
                  </a:lnTo>
                  <a:lnTo>
                    <a:pt x="749" y="119"/>
                  </a:lnTo>
                  <a:lnTo>
                    <a:pt x="754" y="118"/>
                  </a:lnTo>
                  <a:lnTo>
                    <a:pt x="760" y="116"/>
                  </a:lnTo>
                  <a:lnTo>
                    <a:pt x="765" y="114"/>
                  </a:lnTo>
                  <a:lnTo>
                    <a:pt x="770" y="111"/>
                  </a:lnTo>
                  <a:lnTo>
                    <a:pt x="775" y="106"/>
                  </a:lnTo>
                  <a:lnTo>
                    <a:pt x="779" y="103"/>
                  </a:lnTo>
                  <a:lnTo>
                    <a:pt x="783" y="99"/>
                  </a:lnTo>
                  <a:lnTo>
                    <a:pt x="786" y="95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4" y="79"/>
                  </a:lnTo>
                  <a:lnTo>
                    <a:pt x="795" y="73"/>
                  </a:lnTo>
                  <a:lnTo>
                    <a:pt x="796" y="67"/>
                  </a:lnTo>
                  <a:lnTo>
                    <a:pt x="796" y="60"/>
                  </a:lnTo>
                  <a:lnTo>
                    <a:pt x="796" y="54"/>
                  </a:lnTo>
                  <a:lnTo>
                    <a:pt x="795" y="49"/>
                  </a:lnTo>
                  <a:lnTo>
                    <a:pt x="794" y="43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6" y="27"/>
                  </a:lnTo>
                  <a:lnTo>
                    <a:pt x="783" y="23"/>
                  </a:lnTo>
                  <a:lnTo>
                    <a:pt x="779" y="19"/>
                  </a:lnTo>
                  <a:lnTo>
                    <a:pt x="775" y="14"/>
                  </a:lnTo>
                  <a:lnTo>
                    <a:pt x="770" y="11"/>
                  </a:lnTo>
                  <a:lnTo>
                    <a:pt x="765" y="8"/>
                  </a:lnTo>
                  <a:lnTo>
                    <a:pt x="760" y="5"/>
                  </a:lnTo>
                  <a:lnTo>
                    <a:pt x="754" y="4"/>
                  </a:lnTo>
                  <a:lnTo>
                    <a:pt x="749" y="1"/>
                  </a:lnTo>
                  <a:lnTo>
                    <a:pt x="742" y="0"/>
                  </a:lnTo>
                  <a:lnTo>
                    <a:pt x="736" y="0"/>
                  </a:lnTo>
                  <a:lnTo>
                    <a:pt x="731" y="0"/>
                  </a:lnTo>
                  <a:lnTo>
                    <a:pt x="724" y="1"/>
                  </a:lnTo>
                  <a:lnTo>
                    <a:pt x="719" y="4"/>
                  </a:lnTo>
                  <a:lnTo>
                    <a:pt x="712" y="5"/>
                  </a:lnTo>
                  <a:lnTo>
                    <a:pt x="708" y="8"/>
                  </a:lnTo>
                  <a:lnTo>
                    <a:pt x="703" y="11"/>
                  </a:lnTo>
                  <a:lnTo>
                    <a:pt x="698" y="14"/>
                  </a:lnTo>
                  <a:lnTo>
                    <a:pt x="694" y="19"/>
                  </a:lnTo>
                  <a:lnTo>
                    <a:pt x="690" y="22"/>
                  </a:lnTo>
                  <a:lnTo>
                    <a:pt x="687" y="27"/>
                  </a:lnTo>
                  <a:lnTo>
                    <a:pt x="683" y="31"/>
                  </a:lnTo>
                  <a:lnTo>
                    <a:pt x="681" y="37"/>
                  </a:lnTo>
                  <a:lnTo>
                    <a:pt x="679" y="43"/>
                  </a:lnTo>
                  <a:lnTo>
                    <a:pt x="677" y="49"/>
                  </a:lnTo>
                  <a:lnTo>
                    <a:pt x="676" y="54"/>
                  </a:lnTo>
                  <a:lnTo>
                    <a:pt x="676" y="60"/>
                  </a:lnTo>
                  <a:lnTo>
                    <a:pt x="677" y="70"/>
                  </a:lnTo>
                  <a:lnTo>
                    <a:pt x="679" y="80"/>
                  </a:lnTo>
                  <a:lnTo>
                    <a:pt x="682" y="88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0" y="275"/>
                  </a:lnTo>
                  <a:lnTo>
                    <a:pt x="524" y="272"/>
                  </a:lnTo>
                  <a:lnTo>
                    <a:pt x="517" y="271"/>
                  </a:lnTo>
                  <a:lnTo>
                    <a:pt x="511" y="271"/>
                  </a:lnTo>
                  <a:lnTo>
                    <a:pt x="504" y="271"/>
                  </a:lnTo>
                  <a:lnTo>
                    <a:pt x="496" y="272"/>
                  </a:lnTo>
                  <a:lnTo>
                    <a:pt x="490" y="275"/>
                  </a:lnTo>
                  <a:lnTo>
                    <a:pt x="483" y="278"/>
                  </a:lnTo>
                  <a:lnTo>
                    <a:pt x="478" y="281"/>
                  </a:lnTo>
                  <a:lnTo>
                    <a:pt x="472" y="285"/>
                  </a:lnTo>
                  <a:lnTo>
                    <a:pt x="467" y="291"/>
                  </a:lnTo>
                  <a:lnTo>
                    <a:pt x="463" y="296"/>
                  </a:lnTo>
                  <a:lnTo>
                    <a:pt x="345" y="249"/>
                  </a:lnTo>
                  <a:lnTo>
                    <a:pt x="345" y="245"/>
                  </a:lnTo>
                  <a:lnTo>
                    <a:pt x="345" y="241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2"/>
                  </a:lnTo>
                  <a:lnTo>
                    <a:pt x="335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2"/>
                  </a:lnTo>
                  <a:lnTo>
                    <a:pt x="291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2"/>
                  </a:lnTo>
                  <a:lnTo>
                    <a:pt x="268" y="184"/>
                  </a:lnTo>
                  <a:lnTo>
                    <a:pt x="261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7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2" y="212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1"/>
                  </a:lnTo>
                  <a:lnTo>
                    <a:pt x="226" y="248"/>
                  </a:lnTo>
                  <a:lnTo>
                    <a:pt x="227" y="255"/>
                  </a:lnTo>
                  <a:lnTo>
                    <a:pt x="229" y="262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3"/>
                  </a:lnTo>
                  <a:lnTo>
                    <a:pt x="78" y="380"/>
                  </a:lnTo>
                  <a:lnTo>
                    <a:pt x="69" y="377"/>
                  </a:lnTo>
                  <a:lnTo>
                    <a:pt x="60" y="376"/>
                  </a:lnTo>
                  <a:lnTo>
                    <a:pt x="54" y="376"/>
                  </a:lnTo>
                  <a:lnTo>
                    <a:pt x="47" y="377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4"/>
                  </a:lnTo>
                  <a:lnTo>
                    <a:pt x="26" y="387"/>
                  </a:lnTo>
                  <a:lnTo>
                    <a:pt x="21" y="390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10" y="403"/>
                  </a:lnTo>
                  <a:lnTo>
                    <a:pt x="6" y="407"/>
                  </a:lnTo>
                  <a:lnTo>
                    <a:pt x="4" y="413"/>
                  </a:lnTo>
                  <a:lnTo>
                    <a:pt x="2" y="418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6"/>
                  </a:lnTo>
                  <a:lnTo>
                    <a:pt x="0" y="443"/>
                  </a:lnTo>
                  <a:lnTo>
                    <a:pt x="1" y="448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5"/>
                  </a:lnTo>
                  <a:lnTo>
                    <a:pt x="10" y="470"/>
                  </a:lnTo>
                  <a:lnTo>
                    <a:pt x="13" y="475"/>
                  </a:lnTo>
                  <a:lnTo>
                    <a:pt x="17" y="479"/>
                  </a:lnTo>
                  <a:lnTo>
                    <a:pt x="21" y="482"/>
                  </a:lnTo>
                  <a:lnTo>
                    <a:pt x="26" y="487"/>
                  </a:lnTo>
                  <a:lnTo>
                    <a:pt x="31" y="489"/>
                  </a:lnTo>
                  <a:lnTo>
                    <a:pt x="36" y="492"/>
                  </a:lnTo>
                  <a:lnTo>
                    <a:pt x="42" y="494"/>
                  </a:lnTo>
                  <a:lnTo>
                    <a:pt x="47" y="495"/>
                  </a:lnTo>
                  <a:lnTo>
                    <a:pt x="54" y="496"/>
                  </a:lnTo>
                  <a:lnTo>
                    <a:pt x="60" y="4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3D5F4E-2833-4931-BC60-021D2FE0D5DD}"/>
              </a:ext>
            </a:extLst>
          </p:cNvPr>
          <p:cNvGrpSpPr/>
          <p:nvPr/>
        </p:nvGrpSpPr>
        <p:grpSpPr>
          <a:xfrm>
            <a:off x="938407" y="1484784"/>
            <a:ext cx="7810057" cy="3825835"/>
            <a:chOff x="778961" y="1888044"/>
            <a:chExt cx="7810057" cy="382583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8151DBC-CD55-43EE-A745-CCFF5629F924}"/>
                </a:ext>
              </a:extLst>
            </p:cNvPr>
            <p:cNvGrpSpPr/>
            <p:nvPr/>
          </p:nvGrpSpPr>
          <p:grpSpPr>
            <a:xfrm>
              <a:off x="1041569" y="1888044"/>
              <a:ext cx="7547449" cy="3825835"/>
              <a:chOff x="-8943" y="1367847"/>
              <a:chExt cx="8802999" cy="4686631"/>
            </a:xfrm>
          </p:grpSpPr>
          <p:sp>
            <p:nvSpPr>
              <p:cNvPr id="50" name="Freeform 14">
                <a:extLst>
                  <a:ext uri="{FF2B5EF4-FFF2-40B4-BE49-F238E27FC236}">
                    <a16:creationId xmlns:a16="http://schemas.microsoft.com/office/drawing/2014/main" id="{0D7B5323-0849-4222-98D2-7B3DD7EB2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1874" y="2615231"/>
                <a:ext cx="1822182" cy="2507885"/>
              </a:xfrm>
              <a:custGeom>
                <a:avLst/>
                <a:gdLst>
                  <a:gd name="T0" fmla="*/ 4096 w 4121"/>
                  <a:gd name="T1" fmla="*/ 2644 h 5673"/>
                  <a:gd name="T2" fmla="*/ 4091 w 4121"/>
                  <a:gd name="T3" fmla="*/ 2305 h 5673"/>
                  <a:gd name="T4" fmla="*/ 2760 w 4121"/>
                  <a:gd name="T5" fmla="*/ 0 h 5673"/>
                  <a:gd name="T6" fmla="*/ 2198 w 4121"/>
                  <a:gd name="T7" fmla="*/ 2098 h 5673"/>
                  <a:gd name="T8" fmla="*/ 2142 w 4121"/>
                  <a:gd name="T9" fmla="*/ 2307 h 5673"/>
                  <a:gd name="T10" fmla="*/ 1933 w 4121"/>
                  <a:gd name="T11" fmla="*/ 2251 h 5673"/>
                  <a:gd name="T12" fmla="*/ 662 w 4121"/>
                  <a:gd name="T13" fmla="*/ 1910 h 5673"/>
                  <a:gd name="T14" fmla="*/ 912 w 4121"/>
                  <a:gd name="T15" fmla="*/ 2339 h 5673"/>
                  <a:gd name="T16" fmla="*/ 912 w 4121"/>
                  <a:gd name="T17" fmla="*/ 2625 h 5673"/>
                  <a:gd name="T18" fmla="*/ 0 w 4121"/>
                  <a:gd name="T19" fmla="*/ 4191 h 5673"/>
                  <a:gd name="T20" fmla="*/ 398 w 4121"/>
                  <a:gd name="T21" fmla="*/ 5673 h 5673"/>
                  <a:gd name="T22" fmla="*/ 2704 w 4121"/>
                  <a:gd name="T23" fmla="*/ 5055 h 5673"/>
                  <a:gd name="T24" fmla="*/ 4096 w 4121"/>
                  <a:gd name="T25" fmla="*/ 2644 h 5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21" h="5673">
                    <a:moveTo>
                      <a:pt x="4096" y="2644"/>
                    </a:moveTo>
                    <a:cubicBezTo>
                      <a:pt x="4121" y="2536"/>
                      <a:pt x="4120" y="2412"/>
                      <a:pt x="4091" y="2305"/>
                    </a:cubicBezTo>
                    <a:cubicBezTo>
                      <a:pt x="2760" y="0"/>
                      <a:pt x="2760" y="0"/>
                      <a:pt x="2760" y="0"/>
                    </a:cubicBezTo>
                    <a:cubicBezTo>
                      <a:pt x="2198" y="2098"/>
                      <a:pt x="2198" y="2098"/>
                      <a:pt x="2198" y="2098"/>
                    </a:cubicBezTo>
                    <a:cubicBezTo>
                      <a:pt x="2142" y="2307"/>
                      <a:pt x="2142" y="2307"/>
                      <a:pt x="2142" y="2307"/>
                    </a:cubicBezTo>
                    <a:cubicBezTo>
                      <a:pt x="1933" y="2251"/>
                      <a:pt x="1933" y="2251"/>
                      <a:pt x="1933" y="2251"/>
                    </a:cubicBezTo>
                    <a:cubicBezTo>
                      <a:pt x="662" y="1910"/>
                      <a:pt x="662" y="1910"/>
                      <a:pt x="662" y="1910"/>
                    </a:cubicBezTo>
                    <a:cubicBezTo>
                      <a:pt x="912" y="2339"/>
                      <a:pt x="912" y="2339"/>
                      <a:pt x="912" y="2339"/>
                    </a:cubicBezTo>
                    <a:cubicBezTo>
                      <a:pt x="957" y="2418"/>
                      <a:pt x="957" y="2546"/>
                      <a:pt x="912" y="2625"/>
                    </a:cubicBezTo>
                    <a:cubicBezTo>
                      <a:pt x="0" y="4191"/>
                      <a:pt x="0" y="4191"/>
                      <a:pt x="0" y="4191"/>
                    </a:cubicBezTo>
                    <a:cubicBezTo>
                      <a:pt x="398" y="5673"/>
                      <a:pt x="398" y="5673"/>
                      <a:pt x="398" y="5673"/>
                    </a:cubicBezTo>
                    <a:cubicBezTo>
                      <a:pt x="2704" y="5055"/>
                      <a:pt x="2704" y="5055"/>
                      <a:pt x="2704" y="5055"/>
                    </a:cubicBezTo>
                    <a:lnTo>
                      <a:pt x="4096" y="264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15">
                <a:extLst>
                  <a:ext uri="{FF2B5EF4-FFF2-40B4-BE49-F238E27FC236}">
                    <a16:creationId xmlns:a16="http://schemas.microsoft.com/office/drawing/2014/main" id="{6C7E6DAB-AA9F-41F8-9E49-A3772C516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9852" y="1367847"/>
                <a:ext cx="1914007" cy="2150127"/>
              </a:xfrm>
              <a:custGeom>
                <a:avLst/>
                <a:gdLst>
                  <a:gd name="T0" fmla="*/ 2509 w 4330"/>
                  <a:gd name="T1" fmla="*/ 0 h 4863"/>
                  <a:gd name="T2" fmla="*/ 0 w 4330"/>
                  <a:gd name="T3" fmla="*/ 0 h 4863"/>
                  <a:gd name="T4" fmla="*/ 1515 w 4330"/>
                  <a:gd name="T5" fmla="*/ 1515 h 4863"/>
                  <a:gd name="T6" fmla="*/ 1668 w 4330"/>
                  <a:gd name="T7" fmla="*/ 1669 h 4863"/>
                  <a:gd name="T8" fmla="*/ 1515 w 4330"/>
                  <a:gd name="T9" fmla="*/ 1821 h 4863"/>
                  <a:gd name="T10" fmla="*/ 569 w 4330"/>
                  <a:gd name="T11" fmla="*/ 2768 h 4863"/>
                  <a:gd name="T12" fmla="*/ 1079 w 4330"/>
                  <a:gd name="T13" fmla="*/ 2768 h 4863"/>
                  <a:gd name="T14" fmla="*/ 1327 w 4330"/>
                  <a:gd name="T15" fmla="*/ 2911 h 4863"/>
                  <a:gd name="T16" fmla="*/ 2231 w 4330"/>
                  <a:gd name="T17" fmla="*/ 4466 h 4863"/>
                  <a:gd name="T18" fmla="*/ 3712 w 4330"/>
                  <a:gd name="T19" fmla="*/ 4863 h 4863"/>
                  <a:gd name="T20" fmla="*/ 4330 w 4330"/>
                  <a:gd name="T21" fmla="*/ 2556 h 4863"/>
                  <a:gd name="T22" fmla="*/ 3011 w 4330"/>
                  <a:gd name="T23" fmla="*/ 272 h 4863"/>
                  <a:gd name="T24" fmla="*/ 2509 w 4330"/>
                  <a:gd name="T25" fmla="*/ 0 h 4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30" h="4863">
                    <a:moveTo>
                      <a:pt x="250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515" y="1515"/>
                      <a:pt x="1515" y="1515"/>
                      <a:pt x="1515" y="1515"/>
                    </a:cubicBezTo>
                    <a:cubicBezTo>
                      <a:pt x="1668" y="1669"/>
                      <a:pt x="1668" y="1669"/>
                      <a:pt x="1668" y="1669"/>
                    </a:cubicBezTo>
                    <a:cubicBezTo>
                      <a:pt x="1515" y="1821"/>
                      <a:pt x="1515" y="1821"/>
                      <a:pt x="1515" y="1821"/>
                    </a:cubicBezTo>
                    <a:cubicBezTo>
                      <a:pt x="569" y="2768"/>
                      <a:pt x="569" y="2768"/>
                      <a:pt x="569" y="2768"/>
                    </a:cubicBezTo>
                    <a:cubicBezTo>
                      <a:pt x="1079" y="2768"/>
                      <a:pt x="1079" y="2768"/>
                      <a:pt x="1079" y="2768"/>
                    </a:cubicBezTo>
                    <a:cubicBezTo>
                      <a:pt x="1170" y="2768"/>
                      <a:pt x="1282" y="2833"/>
                      <a:pt x="1327" y="2911"/>
                    </a:cubicBezTo>
                    <a:cubicBezTo>
                      <a:pt x="2231" y="4466"/>
                      <a:pt x="2231" y="4466"/>
                      <a:pt x="2231" y="4466"/>
                    </a:cubicBezTo>
                    <a:cubicBezTo>
                      <a:pt x="3712" y="4863"/>
                      <a:pt x="3712" y="4863"/>
                      <a:pt x="3712" y="4863"/>
                    </a:cubicBezTo>
                    <a:cubicBezTo>
                      <a:pt x="4330" y="2556"/>
                      <a:pt x="4330" y="2556"/>
                      <a:pt x="4330" y="2556"/>
                    </a:cubicBezTo>
                    <a:cubicBezTo>
                      <a:pt x="3011" y="272"/>
                      <a:pt x="3011" y="272"/>
                      <a:pt x="3011" y="272"/>
                    </a:cubicBezTo>
                    <a:cubicBezTo>
                      <a:pt x="2906" y="120"/>
                      <a:pt x="2688" y="0"/>
                      <a:pt x="2509" y="0"/>
                    </a:cubicBezTo>
                    <a:close/>
                  </a:path>
                </a:pathLst>
              </a:custGeom>
              <a:solidFill>
                <a:srgbClr val="AFABAB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97">
                <a:extLst>
                  <a:ext uri="{FF2B5EF4-FFF2-40B4-BE49-F238E27FC236}">
                    <a16:creationId xmlns:a16="http://schemas.microsoft.com/office/drawing/2014/main" id="{4EDAC30A-4CF2-472D-926B-683C24F54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943" y="1395279"/>
                <a:ext cx="6812079" cy="1471583"/>
              </a:xfrm>
              <a:custGeom>
                <a:avLst/>
                <a:gdLst>
                  <a:gd name="connsiteX0" fmla="*/ 0 w 6812079"/>
                  <a:gd name="connsiteY0" fmla="*/ 0 h 1471583"/>
                  <a:gd name="connsiteX1" fmla="*/ 1178015 w 6812079"/>
                  <a:gd name="connsiteY1" fmla="*/ 0 h 1471583"/>
                  <a:gd name="connsiteX2" fmla="*/ 1247651 w 6812079"/>
                  <a:gd name="connsiteY2" fmla="*/ 0 h 1471583"/>
                  <a:gd name="connsiteX3" fmla="*/ 5064958 w 6812079"/>
                  <a:gd name="connsiteY3" fmla="*/ 0 h 1471583"/>
                  <a:gd name="connsiteX4" fmla="*/ 5064956 w 6812079"/>
                  <a:gd name="connsiteY4" fmla="*/ 3 h 1471583"/>
                  <a:gd name="connsiteX5" fmla="*/ 5185586 w 6812079"/>
                  <a:gd name="connsiteY5" fmla="*/ 3 h 1471583"/>
                  <a:gd name="connsiteX6" fmla="*/ 6074721 w 6812079"/>
                  <a:gd name="connsiteY6" fmla="*/ 3 h 1471583"/>
                  <a:gd name="connsiteX7" fmla="*/ 6812079 w 6812079"/>
                  <a:gd name="connsiteY7" fmla="*/ 737784 h 1471583"/>
                  <a:gd name="connsiteX8" fmla="*/ 6326254 w 6812079"/>
                  <a:gd name="connsiteY8" fmla="*/ 1224329 h 1471583"/>
                  <a:gd name="connsiteX9" fmla="*/ 5530544 w 6812079"/>
                  <a:gd name="connsiteY9" fmla="*/ 1224329 h 1471583"/>
                  <a:gd name="connsiteX10" fmla="*/ 5420913 w 6812079"/>
                  <a:gd name="connsiteY10" fmla="*/ 1287580 h 1471583"/>
                  <a:gd name="connsiteX11" fmla="*/ 5313934 w 6812079"/>
                  <a:gd name="connsiteY11" fmla="*/ 1471583 h 1471583"/>
                  <a:gd name="connsiteX12" fmla="*/ 5162749 w 6812079"/>
                  <a:gd name="connsiteY12" fmla="*/ 906748 h 1471583"/>
                  <a:gd name="connsiteX13" fmla="*/ 5137994 w 6812079"/>
                  <a:gd name="connsiteY13" fmla="*/ 814304 h 1471583"/>
                  <a:gd name="connsiteX14" fmla="*/ 5045603 w 6812079"/>
                  <a:gd name="connsiteY14" fmla="*/ 839074 h 1471583"/>
                  <a:gd name="connsiteX15" fmla="*/ 4129423 w 6812079"/>
                  <a:gd name="connsiteY15" fmla="*/ 1084635 h 1471583"/>
                  <a:gd name="connsiteX16" fmla="*/ 4117427 w 6812079"/>
                  <a:gd name="connsiteY16" fmla="*/ 1098543 h 1471583"/>
                  <a:gd name="connsiteX17" fmla="*/ 1247651 w 6812079"/>
                  <a:gd name="connsiteY17" fmla="*/ 1098543 h 1471583"/>
                  <a:gd name="connsiteX18" fmla="*/ 1178015 w 6812079"/>
                  <a:gd name="connsiteY18" fmla="*/ 1098543 h 1471583"/>
                  <a:gd name="connsiteX19" fmla="*/ 0 w 6812079"/>
                  <a:gd name="connsiteY19" fmla="*/ 1098543 h 1471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812079" h="1471583">
                    <a:moveTo>
                      <a:pt x="0" y="0"/>
                    </a:moveTo>
                    <a:lnTo>
                      <a:pt x="1178015" y="0"/>
                    </a:lnTo>
                    <a:lnTo>
                      <a:pt x="1247651" y="0"/>
                    </a:lnTo>
                    <a:lnTo>
                      <a:pt x="5064958" y="0"/>
                    </a:lnTo>
                    <a:lnTo>
                      <a:pt x="5064956" y="3"/>
                    </a:lnTo>
                    <a:lnTo>
                      <a:pt x="5185586" y="3"/>
                    </a:lnTo>
                    <a:cubicBezTo>
                      <a:pt x="5357899" y="3"/>
                      <a:pt x="5633600" y="3"/>
                      <a:pt x="6074721" y="3"/>
                    </a:cubicBezTo>
                    <a:cubicBezTo>
                      <a:pt x="6074721" y="3"/>
                      <a:pt x="6074721" y="3"/>
                      <a:pt x="6812079" y="737784"/>
                    </a:cubicBezTo>
                    <a:cubicBezTo>
                      <a:pt x="6812079" y="737784"/>
                      <a:pt x="6812079" y="737784"/>
                      <a:pt x="6326254" y="1224329"/>
                    </a:cubicBezTo>
                    <a:cubicBezTo>
                      <a:pt x="6326254" y="1224329"/>
                      <a:pt x="6326254" y="1224329"/>
                      <a:pt x="5530544" y="1224329"/>
                    </a:cubicBezTo>
                    <a:cubicBezTo>
                      <a:pt x="5490317" y="1224329"/>
                      <a:pt x="5440806" y="1253080"/>
                      <a:pt x="5420913" y="1287580"/>
                    </a:cubicBezTo>
                    <a:cubicBezTo>
                      <a:pt x="5420913" y="1287580"/>
                      <a:pt x="5420913" y="1287580"/>
                      <a:pt x="5313934" y="1471583"/>
                    </a:cubicBezTo>
                    <a:cubicBezTo>
                      <a:pt x="5313934" y="1471583"/>
                      <a:pt x="5313934" y="1471583"/>
                      <a:pt x="5162749" y="906748"/>
                    </a:cubicBezTo>
                    <a:cubicBezTo>
                      <a:pt x="5162749" y="906748"/>
                      <a:pt x="5162749" y="906748"/>
                      <a:pt x="5137994" y="814304"/>
                    </a:cubicBezTo>
                    <a:cubicBezTo>
                      <a:pt x="5137994" y="814304"/>
                      <a:pt x="5137994" y="814304"/>
                      <a:pt x="5045603" y="839074"/>
                    </a:cubicBezTo>
                    <a:lnTo>
                      <a:pt x="4129423" y="1084635"/>
                    </a:lnTo>
                    <a:lnTo>
                      <a:pt x="4117427" y="1098543"/>
                    </a:lnTo>
                    <a:lnTo>
                      <a:pt x="1247651" y="1098543"/>
                    </a:lnTo>
                    <a:lnTo>
                      <a:pt x="1178015" y="1098543"/>
                    </a:lnTo>
                    <a:lnTo>
                      <a:pt x="0" y="1098543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17">
                <a:extLst>
                  <a:ext uri="{FF2B5EF4-FFF2-40B4-BE49-F238E27FC236}">
                    <a16:creationId xmlns:a16="http://schemas.microsoft.com/office/drawing/2014/main" id="{1432C010-56B5-4CAD-B6A0-710579419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912" y="2299212"/>
                <a:ext cx="1822182" cy="2507885"/>
              </a:xfrm>
              <a:custGeom>
                <a:avLst/>
                <a:gdLst>
                  <a:gd name="T0" fmla="*/ 3210 w 4121"/>
                  <a:gd name="T1" fmla="*/ 3339 h 5673"/>
                  <a:gd name="T2" fmla="*/ 3210 w 4121"/>
                  <a:gd name="T3" fmla="*/ 3054 h 5673"/>
                  <a:gd name="T4" fmla="*/ 4121 w 4121"/>
                  <a:gd name="T5" fmla="*/ 1485 h 5673"/>
                  <a:gd name="T6" fmla="*/ 3724 w 4121"/>
                  <a:gd name="T7" fmla="*/ 0 h 5673"/>
                  <a:gd name="T8" fmla="*/ 1417 w 4121"/>
                  <a:gd name="T9" fmla="*/ 618 h 5673"/>
                  <a:gd name="T10" fmla="*/ 30 w 4121"/>
                  <a:gd name="T11" fmla="*/ 3021 h 5673"/>
                  <a:gd name="T12" fmla="*/ 26 w 4121"/>
                  <a:gd name="T13" fmla="*/ 3361 h 5673"/>
                  <a:gd name="T14" fmla="*/ 1361 w 4121"/>
                  <a:gd name="T15" fmla="*/ 5673 h 5673"/>
                  <a:gd name="T16" fmla="*/ 1923 w 4121"/>
                  <a:gd name="T17" fmla="*/ 3576 h 5673"/>
                  <a:gd name="T18" fmla="*/ 1979 w 4121"/>
                  <a:gd name="T19" fmla="*/ 3367 h 5673"/>
                  <a:gd name="T20" fmla="*/ 2188 w 4121"/>
                  <a:gd name="T21" fmla="*/ 3423 h 5673"/>
                  <a:gd name="T22" fmla="*/ 3456 w 4121"/>
                  <a:gd name="T23" fmla="*/ 3763 h 5673"/>
                  <a:gd name="T24" fmla="*/ 3210 w 4121"/>
                  <a:gd name="T25" fmla="*/ 3339 h 5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21" h="5673">
                    <a:moveTo>
                      <a:pt x="3210" y="3339"/>
                    </a:moveTo>
                    <a:cubicBezTo>
                      <a:pt x="3164" y="3260"/>
                      <a:pt x="3164" y="3132"/>
                      <a:pt x="3210" y="3054"/>
                    </a:cubicBezTo>
                    <a:cubicBezTo>
                      <a:pt x="4121" y="1485"/>
                      <a:pt x="4121" y="1485"/>
                      <a:pt x="4121" y="1485"/>
                    </a:cubicBezTo>
                    <a:cubicBezTo>
                      <a:pt x="3724" y="0"/>
                      <a:pt x="3724" y="0"/>
                      <a:pt x="3724" y="0"/>
                    </a:cubicBezTo>
                    <a:cubicBezTo>
                      <a:pt x="1417" y="618"/>
                      <a:pt x="1417" y="618"/>
                      <a:pt x="1417" y="618"/>
                    </a:cubicBezTo>
                    <a:cubicBezTo>
                      <a:pt x="30" y="3021"/>
                      <a:pt x="30" y="3021"/>
                      <a:pt x="30" y="3021"/>
                    </a:cubicBezTo>
                    <a:cubicBezTo>
                      <a:pt x="1" y="3129"/>
                      <a:pt x="0" y="3252"/>
                      <a:pt x="26" y="3361"/>
                    </a:cubicBezTo>
                    <a:cubicBezTo>
                      <a:pt x="1361" y="5673"/>
                      <a:pt x="1361" y="5673"/>
                      <a:pt x="1361" y="5673"/>
                    </a:cubicBezTo>
                    <a:cubicBezTo>
                      <a:pt x="1923" y="3576"/>
                      <a:pt x="1923" y="3576"/>
                      <a:pt x="1923" y="3576"/>
                    </a:cubicBezTo>
                    <a:cubicBezTo>
                      <a:pt x="1979" y="3367"/>
                      <a:pt x="1979" y="3367"/>
                      <a:pt x="1979" y="3367"/>
                    </a:cubicBezTo>
                    <a:cubicBezTo>
                      <a:pt x="2188" y="3423"/>
                      <a:pt x="2188" y="3423"/>
                      <a:pt x="2188" y="3423"/>
                    </a:cubicBezTo>
                    <a:cubicBezTo>
                      <a:pt x="3456" y="3763"/>
                      <a:pt x="3456" y="3763"/>
                      <a:pt x="3456" y="3763"/>
                    </a:cubicBezTo>
                    <a:lnTo>
                      <a:pt x="3210" y="3339"/>
                    </a:lnTo>
                    <a:close/>
                  </a:path>
                </a:pathLst>
              </a:custGeom>
              <a:solidFill>
                <a:srgbClr val="A5B1C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 18">
                <a:extLst>
                  <a:ext uri="{FF2B5EF4-FFF2-40B4-BE49-F238E27FC236}">
                    <a16:creationId xmlns:a16="http://schemas.microsoft.com/office/drawing/2014/main" id="{77BAB105-2C5A-4013-B7C2-5DD253601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5242" y="3886067"/>
                <a:ext cx="1914007" cy="2148935"/>
              </a:xfrm>
              <a:custGeom>
                <a:avLst/>
                <a:gdLst>
                  <a:gd name="T0" fmla="*/ 4330 w 4330"/>
                  <a:gd name="T1" fmla="*/ 4862 h 4862"/>
                  <a:gd name="T2" fmla="*/ 2815 w 4330"/>
                  <a:gd name="T3" fmla="*/ 3347 h 4862"/>
                  <a:gd name="T4" fmla="*/ 2662 w 4330"/>
                  <a:gd name="T5" fmla="*/ 3194 h 4862"/>
                  <a:gd name="T6" fmla="*/ 2815 w 4330"/>
                  <a:gd name="T7" fmla="*/ 3041 h 4862"/>
                  <a:gd name="T8" fmla="*/ 3761 w 4330"/>
                  <a:gd name="T9" fmla="*/ 2094 h 4862"/>
                  <a:gd name="T10" fmla="*/ 3251 w 4330"/>
                  <a:gd name="T11" fmla="*/ 2094 h 4862"/>
                  <a:gd name="T12" fmla="*/ 3003 w 4330"/>
                  <a:gd name="T13" fmla="*/ 1954 h 4862"/>
                  <a:gd name="T14" fmla="*/ 2096 w 4330"/>
                  <a:gd name="T15" fmla="*/ 396 h 4862"/>
                  <a:gd name="T16" fmla="*/ 618 w 4330"/>
                  <a:gd name="T17" fmla="*/ 0 h 4862"/>
                  <a:gd name="T18" fmla="*/ 0 w 4330"/>
                  <a:gd name="T19" fmla="*/ 2306 h 4862"/>
                  <a:gd name="T20" fmla="*/ 1335 w 4330"/>
                  <a:gd name="T21" fmla="*/ 4617 h 4862"/>
                  <a:gd name="T22" fmla="*/ 1821 w 4330"/>
                  <a:gd name="T23" fmla="*/ 4862 h 4862"/>
                  <a:gd name="T24" fmla="*/ 4330 w 4330"/>
                  <a:gd name="T25" fmla="*/ 4862 h 4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30" h="4862">
                    <a:moveTo>
                      <a:pt x="4330" y="4862"/>
                    </a:moveTo>
                    <a:cubicBezTo>
                      <a:pt x="2815" y="3347"/>
                      <a:pt x="2815" y="3347"/>
                      <a:pt x="2815" y="3347"/>
                    </a:cubicBezTo>
                    <a:cubicBezTo>
                      <a:pt x="2662" y="3194"/>
                      <a:pt x="2662" y="3194"/>
                      <a:pt x="2662" y="3194"/>
                    </a:cubicBezTo>
                    <a:cubicBezTo>
                      <a:pt x="2815" y="3041"/>
                      <a:pt x="2815" y="3041"/>
                      <a:pt x="2815" y="3041"/>
                    </a:cubicBezTo>
                    <a:cubicBezTo>
                      <a:pt x="3761" y="2094"/>
                      <a:pt x="3761" y="2094"/>
                      <a:pt x="3761" y="2094"/>
                    </a:cubicBezTo>
                    <a:cubicBezTo>
                      <a:pt x="3251" y="2094"/>
                      <a:pt x="3251" y="2094"/>
                      <a:pt x="3251" y="2094"/>
                    </a:cubicBezTo>
                    <a:cubicBezTo>
                      <a:pt x="3160" y="2094"/>
                      <a:pt x="3048" y="2032"/>
                      <a:pt x="3003" y="1954"/>
                    </a:cubicBezTo>
                    <a:cubicBezTo>
                      <a:pt x="2096" y="396"/>
                      <a:pt x="2096" y="396"/>
                      <a:pt x="2096" y="396"/>
                    </a:cubicBezTo>
                    <a:cubicBezTo>
                      <a:pt x="618" y="0"/>
                      <a:pt x="618" y="0"/>
                      <a:pt x="618" y="0"/>
                    </a:cubicBezTo>
                    <a:cubicBezTo>
                      <a:pt x="0" y="2306"/>
                      <a:pt x="0" y="2306"/>
                      <a:pt x="0" y="2306"/>
                    </a:cubicBezTo>
                    <a:cubicBezTo>
                      <a:pt x="1335" y="4617"/>
                      <a:pt x="1335" y="4617"/>
                      <a:pt x="1335" y="4617"/>
                    </a:cubicBezTo>
                    <a:cubicBezTo>
                      <a:pt x="1444" y="4758"/>
                      <a:pt x="1650" y="4862"/>
                      <a:pt x="1821" y="4862"/>
                    </a:cubicBezTo>
                    <a:lnTo>
                      <a:pt x="4330" y="486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19">
                <a:extLst>
                  <a:ext uri="{FF2B5EF4-FFF2-40B4-BE49-F238E27FC236}">
                    <a16:creationId xmlns:a16="http://schemas.microsoft.com/office/drawing/2014/main" id="{DD022C8A-DB31-4281-A157-21234B70C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4893" y="4584091"/>
                <a:ext cx="2695112" cy="1470387"/>
              </a:xfrm>
              <a:custGeom>
                <a:avLst/>
                <a:gdLst>
                  <a:gd name="T0" fmla="*/ 3997 w 6094"/>
                  <a:gd name="T1" fmla="*/ 1428 h 3325"/>
                  <a:gd name="T2" fmla="*/ 3788 w 6094"/>
                  <a:gd name="T3" fmla="*/ 1484 h 3325"/>
                  <a:gd name="T4" fmla="*/ 3732 w 6094"/>
                  <a:gd name="T5" fmla="*/ 1275 h 3325"/>
                  <a:gd name="T6" fmla="*/ 3390 w 6094"/>
                  <a:gd name="T7" fmla="*/ 0 h 3325"/>
                  <a:gd name="T8" fmla="*/ 3147 w 6094"/>
                  <a:gd name="T9" fmla="*/ 417 h 3325"/>
                  <a:gd name="T10" fmla="*/ 2899 w 6094"/>
                  <a:gd name="T11" fmla="*/ 557 h 3325"/>
                  <a:gd name="T12" fmla="*/ 1099 w 6094"/>
                  <a:gd name="T13" fmla="*/ 557 h 3325"/>
                  <a:gd name="T14" fmla="*/ 0 w 6094"/>
                  <a:gd name="T15" fmla="*/ 1656 h 3325"/>
                  <a:gd name="T16" fmla="*/ 1668 w 6094"/>
                  <a:gd name="T17" fmla="*/ 3325 h 3325"/>
                  <a:gd name="T18" fmla="*/ 4329 w 6094"/>
                  <a:gd name="T19" fmla="*/ 3325 h 3325"/>
                  <a:gd name="T20" fmla="*/ 4815 w 6094"/>
                  <a:gd name="T21" fmla="*/ 3080 h 3325"/>
                  <a:gd name="T22" fmla="*/ 6094 w 6094"/>
                  <a:gd name="T23" fmla="*/ 866 h 3325"/>
                  <a:gd name="T24" fmla="*/ 3997 w 6094"/>
                  <a:gd name="T25" fmla="*/ 1428 h 3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94" h="3325">
                    <a:moveTo>
                      <a:pt x="3997" y="1428"/>
                    </a:moveTo>
                    <a:cubicBezTo>
                      <a:pt x="3788" y="1484"/>
                      <a:pt x="3788" y="1484"/>
                      <a:pt x="3788" y="1484"/>
                    </a:cubicBezTo>
                    <a:cubicBezTo>
                      <a:pt x="3732" y="1275"/>
                      <a:pt x="3732" y="1275"/>
                      <a:pt x="3732" y="1275"/>
                    </a:cubicBezTo>
                    <a:cubicBezTo>
                      <a:pt x="3390" y="0"/>
                      <a:pt x="3390" y="0"/>
                      <a:pt x="3390" y="0"/>
                    </a:cubicBezTo>
                    <a:cubicBezTo>
                      <a:pt x="3147" y="417"/>
                      <a:pt x="3147" y="417"/>
                      <a:pt x="3147" y="417"/>
                    </a:cubicBezTo>
                    <a:cubicBezTo>
                      <a:pt x="3102" y="495"/>
                      <a:pt x="2990" y="557"/>
                      <a:pt x="2899" y="557"/>
                    </a:cubicBezTo>
                    <a:cubicBezTo>
                      <a:pt x="1099" y="557"/>
                      <a:pt x="1099" y="557"/>
                      <a:pt x="1099" y="557"/>
                    </a:cubicBezTo>
                    <a:cubicBezTo>
                      <a:pt x="0" y="1656"/>
                      <a:pt x="0" y="1656"/>
                      <a:pt x="0" y="1656"/>
                    </a:cubicBezTo>
                    <a:cubicBezTo>
                      <a:pt x="1668" y="3325"/>
                      <a:pt x="1668" y="3325"/>
                      <a:pt x="1668" y="3325"/>
                    </a:cubicBezTo>
                    <a:cubicBezTo>
                      <a:pt x="4329" y="3325"/>
                      <a:pt x="4329" y="3325"/>
                      <a:pt x="4329" y="3325"/>
                    </a:cubicBezTo>
                    <a:cubicBezTo>
                      <a:pt x="4500" y="3325"/>
                      <a:pt x="4706" y="3221"/>
                      <a:pt x="4815" y="3080"/>
                    </a:cubicBezTo>
                    <a:cubicBezTo>
                      <a:pt x="6094" y="866"/>
                      <a:pt x="6094" y="866"/>
                      <a:pt x="6094" y="866"/>
                    </a:cubicBezTo>
                    <a:lnTo>
                      <a:pt x="3997" y="1428"/>
                    </a:lnTo>
                    <a:close/>
                  </a:path>
                </a:pathLst>
              </a:custGeom>
              <a:solidFill>
                <a:srgbClr val="3B3939"/>
              </a:solidFill>
              <a:ln>
                <a:solidFill>
                  <a:srgbClr val="64789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6DCF5B3-A594-4B0F-BDAB-A5D7D8F494D6}"/>
                </a:ext>
              </a:extLst>
            </p:cNvPr>
            <p:cNvSpPr/>
            <p:nvPr/>
          </p:nvSpPr>
          <p:spPr>
            <a:xfrm>
              <a:off x="778961" y="1938775"/>
              <a:ext cx="4928678" cy="60676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lvl="0" algn="ctr" rtl="1">
                <a:lnSpc>
                  <a:spcPct val="150000"/>
                </a:lnSpc>
                <a:defRPr/>
              </a:pPr>
              <a:r>
                <a:rPr kumimoji="0" lang="ro-RO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Sistem integrat de  management al calităţii</a:t>
              </a:r>
              <a:br>
                <a:rPr kumimoji="0" lang="ro-RO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</a:br>
              <a:r>
                <a:rPr kumimoji="0" lang="ro-RO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 (</a:t>
              </a:r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  <a:latin typeface="Trebuchet MS" panose="020B0603020202020204" pitchFamily="34" charset="0"/>
                </a:rPr>
                <a:t>ca</a:t>
              </a:r>
              <a:r>
                <a:rPr kumimoji="0" lang="ro-RO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litate</a:t>
              </a:r>
              <a:r>
                <a:rPr kumimoji="0" lang="ro-RO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, </a:t>
              </a:r>
              <a:r>
                <a:rPr kumimoji="0" lang="ro-RO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medi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u</a:t>
              </a:r>
              <a:r>
                <a:rPr kumimoji="0" lang="ro-RO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, </a:t>
              </a:r>
              <a:r>
                <a:rPr lang="ro-RO" sz="1400" b="1" dirty="0">
                  <a:solidFill>
                    <a:schemeClr val="bg1">
                      <a:lumMod val="95000"/>
                    </a:schemeClr>
                  </a:solidFill>
                  <a:latin typeface="Trebuchet MS" panose="020B0603020202020204" pitchFamily="34" charset="0"/>
                </a:rPr>
                <a:t>sănătat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e</a:t>
              </a:r>
              <a:r>
                <a:rPr kumimoji="0" lang="ro-RO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 </a:t>
              </a:r>
              <a:r>
                <a:rPr lang="ro-RO" sz="1400" b="1" dirty="0">
                  <a:solidFill>
                    <a:schemeClr val="bg1">
                      <a:lumMod val="95000"/>
                    </a:schemeClr>
                  </a:solidFill>
                  <a:latin typeface="Trebuchet MS" panose="020B0603020202020204" pitchFamily="34" charset="0"/>
                </a:rPr>
                <a:t>și</a:t>
              </a:r>
              <a:r>
                <a:rPr kumimoji="0" lang="ro-RO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 securitate în muncă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)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D83CFDA-6462-4F42-9DA1-C47F14F2618D}"/>
                </a:ext>
              </a:extLst>
            </p:cNvPr>
            <p:cNvSpPr txBox="1"/>
            <p:nvPr/>
          </p:nvSpPr>
          <p:spPr>
            <a:xfrm>
              <a:off x="5107086" y="3122086"/>
              <a:ext cx="234523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b="1" dirty="0">
                  <a:solidFill>
                    <a:schemeClr val="bg1">
                      <a:lumMod val="50000"/>
                    </a:schemeClr>
                  </a:solidFill>
                </a:rPr>
                <a:t>Obiectiv:</a:t>
              </a:r>
            </a:p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ntibiotice Regular" panose="02000000000000000000"/>
                </a:rPr>
                <a:t>Sus</a:t>
              </a:r>
              <a:r>
                <a:rPr lang="ro-RO" dirty="0">
                  <a:solidFill>
                    <a:schemeClr val="bg1">
                      <a:lumMod val="50000"/>
                    </a:schemeClr>
                  </a:solidFill>
                </a:rPr>
                <a:t>ț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ntibiotice Regular" panose="02000000000000000000"/>
                </a:rPr>
                <a:t>inerea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ntibiotice Regular" panose="0200000000000000000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ntibiotice Regular" panose="02000000000000000000"/>
                </a:rPr>
                <a:t>parteneriatelor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ntibiotice Regular" panose="02000000000000000000"/>
                </a:rPr>
                <a:t> de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ntibiotice Regular" panose="02000000000000000000"/>
                </a:rPr>
                <a:t>afaceri</a:t>
              </a:r>
              <a:endParaRPr lang="ro-RO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/>
              <a:endParaRPr lang="ro-RO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2" name="Picture 1" descr="C:\Documents and Settings\OvidiuF\Desktop\modele prezentare companii\variante prezentare ATB\fda-approved-logo_blue11.png">
            <a:extLst>
              <a:ext uri="{FF2B5EF4-FFF2-40B4-BE49-F238E27FC236}">
                <a16:creationId xmlns:a16="http://schemas.microsoft.com/office/drawing/2014/main" id="{4F8E5C46-827E-4941-AF9A-56FC24569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1615" y="5696450"/>
            <a:ext cx="1470527" cy="838200"/>
          </a:xfrm>
          <a:prstGeom prst="rect">
            <a:avLst/>
          </a:prstGeom>
          <a:noFill/>
        </p:spPr>
      </p:pic>
      <p:pic>
        <p:nvPicPr>
          <p:cNvPr id="4" name="Picture 2" descr="C:\Documents and Settings\OvidiuF\Desktop\modele prezentare companii\variante prezentare ATB\images.jpg">
            <a:extLst>
              <a:ext uri="{FF2B5EF4-FFF2-40B4-BE49-F238E27FC236}">
                <a16:creationId xmlns:a16="http://schemas.microsoft.com/office/drawing/2014/main" id="{4859E1FB-D837-4B14-9390-E1255D8B0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0645" y="5696450"/>
            <a:ext cx="2636272" cy="838200"/>
          </a:xfrm>
          <a:prstGeom prst="rect">
            <a:avLst/>
          </a:prstGeom>
          <a:noFill/>
        </p:spPr>
      </p:pic>
      <p:pic>
        <p:nvPicPr>
          <p:cNvPr id="5" name="Picture 4" descr="C:\Documents and Settings\OvidiuF\Desktop\modele prezentare companii\variante prezentare ATB\en_GMP.png">
            <a:extLst>
              <a:ext uri="{FF2B5EF4-FFF2-40B4-BE49-F238E27FC236}">
                <a16:creationId xmlns:a16="http://schemas.microsoft.com/office/drawing/2014/main" id="{833ADBF3-D97D-400D-A949-4670F12BD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515475"/>
            <a:ext cx="2133600" cy="120015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0AA92E-DFB8-4C6E-A45F-F1633FAA4D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420" y="5610725"/>
            <a:ext cx="1997020" cy="10096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C13380-7BDB-405F-B4C7-9B40C7B4F927}"/>
              </a:ext>
            </a:extLst>
          </p:cNvPr>
          <p:cNvSpPr txBox="1"/>
          <p:nvPr/>
        </p:nvSpPr>
        <p:spPr>
          <a:xfrm>
            <a:off x="189675" y="2545544"/>
            <a:ext cx="39744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1" dirty="0">
                <a:solidFill>
                  <a:srgbClr val="858591"/>
                </a:solidFill>
              </a:rPr>
              <a:t>Certificări internaționale de calitate: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58591"/>
                </a:solidFill>
                <a:latin typeface="Antibiotice Regular" panose="02000000000000000000"/>
              </a:rPr>
              <a:t>EU-GMP </a:t>
            </a:r>
            <a:r>
              <a:rPr lang="en-US" sz="1600" dirty="0" err="1">
                <a:solidFill>
                  <a:srgbClr val="858591"/>
                </a:solidFill>
                <a:latin typeface="Antibiotice Regular" panose="02000000000000000000"/>
              </a:rPr>
              <a:t>pentru</a:t>
            </a:r>
            <a:r>
              <a:rPr lang="en-US" sz="1600" dirty="0">
                <a:solidFill>
                  <a:srgbClr val="858591"/>
                </a:solidFill>
                <a:latin typeface="Antibiotice Regular" panose="02000000000000000000"/>
              </a:rPr>
              <a:t> 8  </a:t>
            </a:r>
            <a:r>
              <a:rPr lang="en-US" sz="1600" dirty="0" err="1">
                <a:solidFill>
                  <a:srgbClr val="858591"/>
                </a:solidFill>
                <a:latin typeface="Antibiotice Regular" panose="02000000000000000000"/>
              </a:rPr>
              <a:t>fluxuri</a:t>
            </a:r>
            <a:r>
              <a:rPr lang="en-US" sz="1600" dirty="0">
                <a:solidFill>
                  <a:srgbClr val="858591"/>
                </a:solidFill>
                <a:latin typeface="Antibiotice Regular" panose="02000000000000000000"/>
              </a:rPr>
              <a:t> de </a:t>
            </a:r>
            <a:r>
              <a:rPr lang="ro-RO" sz="1600" dirty="0">
                <a:solidFill>
                  <a:srgbClr val="858591"/>
                </a:solidFill>
              </a:rPr>
              <a:t> </a:t>
            </a:r>
            <a:r>
              <a:rPr lang="en-US" sz="1600" dirty="0" err="1">
                <a:solidFill>
                  <a:srgbClr val="858591"/>
                </a:solidFill>
                <a:latin typeface="Antibiotice Regular" panose="02000000000000000000"/>
              </a:rPr>
              <a:t>fabricație</a:t>
            </a:r>
            <a:endParaRPr lang="en-US" sz="1600" dirty="0">
              <a:solidFill>
                <a:srgbClr val="858591"/>
              </a:solidFill>
              <a:latin typeface="Antibiotice Regular" panose="02000000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rgbClr val="858591"/>
                </a:solidFill>
              </a:rPr>
              <a:t>US - FDA pentru pulberi sterile injectabile și API Nistatină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858591"/>
                </a:solidFill>
                <a:latin typeface="Antibiotice Regular" panose="02000000000000000000"/>
              </a:rPr>
              <a:t>CoS (certificat de conformitate) eliberat de EDQM</a:t>
            </a:r>
            <a:r>
              <a:rPr lang="ro-RO" sz="1600" dirty="0">
                <a:solidFill>
                  <a:srgbClr val="858591"/>
                </a:solidFill>
              </a:rPr>
              <a:t> în 2004, înnoit în 2008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rgbClr val="858591"/>
                </a:solidFill>
              </a:rPr>
              <a:t>Certificare </a:t>
            </a:r>
            <a:r>
              <a:rPr lang="en-US" sz="1600" dirty="0">
                <a:solidFill>
                  <a:srgbClr val="858591"/>
                </a:solidFill>
                <a:latin typeface="Antibiotice Regular" panose="02000000000000000000"/>
              </a:rPr>
              <a:t>TÜV </a:t>
            </a:r>
            <a:r>
              <a:rPr lang="en-US" sz="1600" dirty="0" err="1">
                <a:solidFill>
                  <a:srgbClr val="858591"/>
                </a:solidFill>
                <a:latin typeface="Antibiotice Regular" panose="02000000000000000000"/>
              </a:rPr>
              <a:t>Rheinland</a:t>
            </a:r>
            <a:r>
              <a:rPr lang="ro-RO" sz="1600" dirty="0">
                <a:solidFill>
                  <a:srgbClr val="858591"/>
                </a:solidFill>
              </a:rPr>
              <a:t> pentru management integrat </a:t>
            </a:r>
            <a:r>
              <a:rPr lang="en-US" sz="1600" dirty="0">
                <a:solidFill>
                  <a:srgbClr val="858591"/>
                </a:solidFill>
                <a:latin typeface="Antibiotice Regular" panose="02000000000000000000"/>
              </a:rPr>
              <a:t>(</a:t>
            </a:r>
            <a:r>
              <a:rPr lang="ro-RO" sz="1600" dirty="0">
                <a:solidFill>
                  <a:srgbClr val="858591"/>
                </a:solidFill>
              </a:rPr>
              <a:t>calitate</a:t>
            </a:r>
            <a:r>
              <a:rPr lang="en-US" sz="1600" dirty="0">
                <a:solidFill>
                  <a:srgbClr val="858591"/>
                </a:solidFill>
                <a:latin typeface="Antibiotice Regular" panose="02000000000000000000"/>
              </a:rPr>
              <a:t>, </a:t>
            </a:r>
            <a:r>
              <a:rPr lang="ro-RO" sz="1600" dirty="0">
                <a:solidFill>
                  <a:srgbClr val="858591"/>
                </a:solidFill>
              </a:rPr>
              <a:t>mediu</a:t>
            </a:r>
            <a:r>
              <a:rPr lang="en-US" sz="1600" dirty="0">
                <a:solidFill>
                  <a:srgbClr val="858591"/>
                </a:solidFill>
                <a:latin typeface="Antibiotice Regular" panose="02000000000000000000"/>
              </a:rPr>
              <a:t>, </a:t>
            </a:r>
            <a:r>
              <a:rPr lang="ro-RO" sz="1600" dirty="0">
                <a:solidFill>
                  <a:srgbClr val="858591"/>
                </a:solidFill>
              </a:rPr>
              <a:t>sănătate și securitate în muncă)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rgbClr val="858591"/>
                </a:solidFill>
              </a:rPr>
              <a:t>Multiple aprobări pentru clienți din străinătate</a:t>
            </a:r>
            <a:r>
              <a:rPr lang="en-US" sz="1600" dirty="0">
                <a:solidFill>
                  <a:srgbClr val="858591"/>
                </a:solidFill>
                <a:latin typeface="Antibiotice Regular" panose="02000000000000000000"/>
              </a:rPr>
              <a:t> (</a:t>
            </a:r>
            <a:r>
              <a:rPr lang="ro-RO" sz="1600" dirty="0">
                <a:solidFill>
                  <a:srgbClr val="858591"/>
                </a:solidFill>
              </a:rPr>
              <a:t>aprox. 20 audituri anuale)</a:t>
            </a:r>
            <a:endParaRPr lang="pt-BR" sz="1600" dirty="0">
              <a:solidFill>
                <a:srgbClr val="858591"/>
              </a:solidFill>
              <a:latin typeface="Antibiotice Regular" panose="02000000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600" dirty="0">
              <a:solidFill>
                <a:srgbClr val="8585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8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980728"/>
            <a:ext cx="9073008" cy="338825"/>
          </a:xfrm>
        </p:spPr>
        <p:txBody>
          <a:bodyPr>
            <a:normAutofit fontScale="90000"/>
          </a:bodyPr>
          <a:lstStyle/>
          <a:p>
            <a:r>
              <a:rPr lang="it-IT" sz="3300" dirty="0">
                <a:latin typeface="Antibiotice Regular" panose="02000000000000000000" pitchFamily="2" charset="0"/>
              </a:rPr>
              <a:t>Adaptare rapidă la situația extraordinara de pandemie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D5DD87C-2F83-4824-B1EB-14F578E5ACEC}"/>
              </a:ext>
            </a:extLst>
          </p:cNvPr>
          <p:cNvGraphicFramePr/>
          <p:nvPr/>
        </p:nvGraphicFramePr>
        <p:xfrm>
          <a:off x="4427984" y="2774694"/>
          <a:ext cx="4082786" cy="2891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695F2-0219-48B4-AB07-8322C4B568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45526" y="6341503"/>
            <a:ext cx="476116" cy="379973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22</a:t>
            </a:fld>
            <a:endParaRPr lang="uk-U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944E87-555F-4A59-A2EA-C6DC48D6A48C}"/>
              </a:ext>
            </a:extLst>
          </p:cNvPr>
          <p:cNvSpPr txBox="1"/>
          <p:nvPr/>
        </p:nvSpPr>
        <p:spPr>
          <a:xfrm>
            <a:off x="391486" y="2099272"/>
            <a:ext cx="3672408" cy="400110"/>
          </a:xfrm>
          <a:prstGeom prst="rect">
            <a:avLst/>
          </a:prstGeom>
          <a:solidFill>
            <a:srgbClr val="D410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bg1"/>
                </a:solidFill>
                <a:ea typeface="+mj-ea"/>
                <a:cs typeface="+mj-cs"/>
              </a:rPr>
              <a:t>Obiective strategice</a:t>
            </a:r>
            <a:endParaRPr lang="en-US" sz="2000" dirty="0">
              <a:solidFill>
                <a:schemeClr val="bg1"/>
              </a:solidFill>
              <a:latin typeface="Antibiotice Regular" panose="02000000000000000000"/>
              <a:ea typeface="+mj-ea"/>
              <a:cs typeface="+mj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6F4AC42-386E-44CE-843B-F45FE007B6F8}"/>
              </a:ext>
            </a:extLst>
          </p:cNvPr>
          <p:cNvGraphicFramePr/>
          <p:nvPr/>
        </p:nvGraphicFramePr>
        <p:xfrm>
          <a:off x="391486" y="2775922"/>
          <a:ext cx="3671943" cy="2370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B8289AA-D313-4EF2-8BF6-A06907C7D09F}"/>
              </a:ext>
            </a:extLst>
          </p:cNvPr>
          <p:cNvSpPr txBox="1"/>
          <p:nvPr/>
        </p:nvSpPr>
        <p:spPr>
          <a:xfrm>
            <a:off x="4572000" y="2096758"/>
            <a:ext cx="4073526" cy="400110"/>
          </a:xfrm>
          <a:prstGeom prst="rect">
            <a:avLst/>
          </a:prstGeom>
          <a:solidFill>
            <a:srgbClr val="D410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bg1"/>
                </a:solidFill>
                <a:ea typeface="+mj-ea"/>
                <a:cs typeface="+mj-cs"/>
              </a:rPr>
              <a:t>Celula de criză ATB</a:t>
            </a:r>
            <a:endParaRPr lang="en-US" sz="2000" dirty="0">
              <a:solidFill>
                <a:schemeClr val="bg1"/>
              </a:solidFill>
              <a:latin typeface="Antibiotice Regular" panose="02000000000000000000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8C2DC-598C-47B5-864C-9FF864A67413}"/>
              </a:ext>
            </a:extLst>
          </p:cNvPr>
          <p:cNvSpPr txBox="1"/>
          <p:nvPr/>
        </p:nvSpPr>
        <p:spPr>
          <a:xfrm>
            <a:off x="391486" y="1367155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ntibiotice Regular" panose="02000000000000000000"/>
              </a:rPr>
              <a:t>Starea</a:t>
            </a:r>
            <a:r>
              <a:rPr lang="en-US" sz="2800" dirty="0">
                <a:latin typeface="Antibiotice Regular" panose="02000000000000000000"/>
              </a:rPr>
              <a:t> de </a:t>
            </a:r>
            <a:r>
              <a:rPr lang="en-US" sz="2800" dirty="0" err="1">
                <a:latin typeface="Antibiotice Regular" panose="02000000000000000000"/>
              </a:rPr>
              <a:t>urgenta</a:t>
            </a:r>
            <a:endParaRPr lang="en-US" sz="2800" dirty="0">
              <a:latin typeface="Antibiotice Regular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10314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4760" y="694817"/>
            <a:ext cx="8721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it-IT" sz="2800" dirty="0"/>
              <a:t>Măsuri de protecție eficiente </a:t>
            </a:r>
            <a:r>
              <a:rPr lang="ro-RO" sz="2800" dirty="0"/>
              <a:t>în</a:t>
            </a:r>
            <a:r>
              <a:rPr lang="it-IT" sz="2800" dirty="0"/>
              <a:t> situați</a:t>
            </a:r>
            <a:r>
              <a:rPr lang="ro-RO" sz="2800" dirty="0"/>
              <a:t>e</a:t>
            </a:r>
            <a:r>
              <a:rPr lang="it-IT" sz="2800" dirty="0"/>
              <a:t> de </a:t>
            </a:r>
            <a:r>
              <a:rPr lang="ro-RO" sz="2800" dirty="0"/>
              <a:t>criză</a:t>
            </a:r>
            <a:br>
              <a:rPr lang="en-GB" sz="2800" dirty="0"/>
            </a:br>
            <a:r>
              <a:rPr lang="en-GB" sz="2800" dirty="0" err="1"/>
              <a:t>Starea</a:t>
            </a:r>
            <a:r>
              <a:rPr lang="en-GB" sz="2800" dirty="0"/>
              <a:t> de </a:t>
            </a:r>
            <a:r>
              <a:rPr lang="en-GB" sz="2800" dirty="0" err="1"/>
              <a:t>alerta</a:t>
            </a:r>
            <a:endParaRPr lang="uk-UA" sz="28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695F2-0219-48B4-AB07-8322C4B568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45526" y="6341503"/>
            <a:ext cx="476116" cy="379973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23</a:t>
            </a:fld>
            <a:endParaRPr lang="uk-U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304B2D-C29B-41A2-A30D-E7F83ABC6654}"/>
              </a:ext>
            </a:extLst>
          </p:cNvPr>
          <p:cNvSpPr txBox="1"/>
          <p:nvPr/>
        </p:nvSpPr>
        <p:spPr>
          <a:xfrm>
            <a:off x="429205" y="1646244"/>
            <a:ext cx="4718859" cy="399947"/>
          </a:xfrm>
          <a:prstGeom prst="rect">
            <a:avLst/>
          </a:prstGeom>
          <a:solidFill>
            <a:srgbClr val="D410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bg1"/>
                </a:solidFill>
                <a:ea typeface="+mj-ea"/>
                <a:cs typeface="+mj-cs"/>
              </a:rPr>
              <a:t>Măsuri adoptate</a:t>
            </a:r>
            <a:endParaRPr lang="en-US" sz="2000" dirty="0">
              <a:solidFill>
                <a:schemeClr val="bg1"/>
              </a:solidFill>
              <a:latin typeface="Antibiotice Regular" panose="02000000000000000000"/>
              <a:ea typeface="+mj-ea"/>
              <a:cs typeface="+mj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40F41F-4D00-4141-B20E-9AA51B12D2B2}"/>
              </a:ext>
            </a:extLst>
          </p:cNvPr>
          <p:cNvGrpSpPr/>
          <p:nvPr/>
        </p:nvGrpSpPr>
        <p:grpSpPr>
          <a:xfrm>
            <a:off x="5403217" y="2487408"/>
            <a:ext cx="2530165" cy="1648957"/>
            <a:chOff x="5917276" y="2111317"/>
            <a:chExt cx="3657600" cy="272024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18F3A9-8476-4CC4-A90E-60CDA6C43C24}"/>
                </a:ext>
              </a:extLst>
            </p:cNvPr>
            <p:cNvSpPr txBox="1"/>
            <p:nvPr/>
          </p:nvSpPr>
          <p:spPr>
            <a:xfrm>
              <a:off x="5917276" y="3765327"/>
              <a:ext cx="3657600" cy="1066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dirty="0">
                  <a:solidFill>
                    <a:srgbClr val="858591"/>
                  </a:solidFill>
                </a:rPr>
                <a:t>Angajați </a:t>
              </a:r>
              <a:br>
                <a:rPr lang="ro-RO" dirty="0">
                  <a:solidFill>
                    <a:srgbClr val="858591"/>
                  </a:solidFill>
                </a:rPr>
              </a:br>
              <a:r>
                <a:rPr lang="ro-RO" dirty="0">
                  <a:solidFill>
                    <a:srgbClr val="858591"/>
                  </a:solidFill>
                </a:rPr>
                <a:t>cu coronavirus</a:t>
              </a:r>
              <a:endParaRPr lang="uk-UA" dirty="0">
                <a:solidFill>
                  <a:srgbClr val="85859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B2217C3-BCAD-412C-AF96-EC1E2F0D9DC5}"/>
                </a:ext>
              </a:extLst>
            </p:cNvPr>
            <p:cNvSpPr txBox="1"/>
            <p:nvPr/>
          </p:nvSpPr>
          <p:spPr>
            <a:xfrm>
              <a:off x="6154659" y="2111317"/>
              <a:ext cx="2950344" cy="1675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6000" b="1" dirty="0">
                  <a:solidFill>
                    <a:srgbClr val="C00000"/>
                  </a:solidFill>
                </a:rPr>
                <a:t>0</a:t>
              </a:r>
              <a:endParaRPr lang="uk-UA" sz="6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6DA191-AF3D-4C9E-AF96-9B9B5AF389D5}"/>
                </a:ext>
              </a:extLst>
            </p:cNvPr>
            <p:cNvCxnSpPr/>
            <p:nvPr/>
          </p:nvCxnSpPr>
          <p:spPr>
            <a:xfrm>
              <a:off x="6675361" y="3643665"/>
              <a:ext cx="2133599" cy="0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8C83C75-26EF-4970-95E7-C9845B1DC14A}"/>
              </a:ext>
            </a:extLst>
          </p:cNvPr>
          <p:cNvSpPr txBox="1"/>
          <p:nvPr/>
        </p:nvSpPr>
        <p:spPr>
          <a:xfrm>
            <a:off x="429205" y="2150366"/>
            <a:ext cx="4726748" cy="42473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b="1" dirty="0"/>
              <a:t>Măsuri pentru protecția salariaților</a:t>
            </a:r>
            <a:endParaRPr lang="en-US" b="1" dirty="0"/>
          </a:p>
          <a:p>
            <a:pPr marL="285750" indent="-285750">
              <a:buFontTx/>
              <a:buChar char="-"/>
            </a:pPr>
            <a:r>
              <a:rPr lang="en-US" dirty="0" err="1"/>
              <a:t>Echipamente</a:t>
            </a:r>
            <a:r>
              <a:rPr lang="en-US" dirty="0"/>
              <a:t> de </a:t>
            </a:r>
            <a:r>
              <a:rPr lang="en-US" dirty="0" err="1"/>
              <a:t>protectie</a:t>
            </a:r>
            <a:r>
              <a:rPr lang="en-US" dirty="0"/>
              <a:t>&amp; </a:t>
            </a:r>
            <a:r>
              <a:rPr lang="en-US" dirty="0" err="1"/>
              <a:t>dezinfectanti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Monitorizarea</a:t>
            </a:r>
            <a:r>
              <a:rPr lang="en-US" dirty="0"/>
              <a:t> </a:t>
            </a:r>
            <a:r>
              <a:rPr lang="en-US" dirty="0" err="1"/>
              <a:t>starii</a:t>
            </a:r>
            <a:r>
              <a:rPr lang="en-US" dirty="0"/>
              <a:t> de </a:t>
            </a:r>
            <a:r>
              <a:rPr lang="en-US" dirty="0" err="1"/>
              <a:t>sanatate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control medical periodic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Testarea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personalului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(teste PCR/teste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rapide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la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intoarcerea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dupa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starea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urgenta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concediu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odihna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Masuri</a:t>
            </a:r>
            <a:r>
              <a:rPr lang="en-US" b="1" dirty="0"/>
              <a:t> de </a:t>
            </a:r>
            <a:r>
              <a:rPr lang="en-US" b="1" dirty="0" err="1"/>
              <a:t>distantare</a:t>
            </a:r>
            <a:endParaRPr lang="ro-RO" b="1" dirty="0"/>
          </a:p>
          <a:p>
            <a:r>
              <a:rPr lang="en-US" dirty="0"/>
              <a:t>- Program de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diferentiat</a:t>
            </a:r>
            <a:r>
              <a:rPr lang="en-US" dirty="0"/>
              <a:t>;</a:t>
            </a:r>
          </a:p>
          <a:p>
            <a:r>
              <a:rPr lang="en-US" dirty="0"/>
              <a:t>- </a:t>
            </a:r>
            <a:r>
              <a:rPr lang="en-US" dirty="0" err="1"/>
              <a:t>Lucrul</a:t>
            </a:r>
            <a:r>
              <a:rPr lang="en-US" dirty="0"/>
              <a:t> de </a:t>
            </a:r>
            <a:r>
              <a:rPr lang="en-US" dirty="0" err="1"/>
              <a:t>acasa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Platforma</a:t>
            </a:r>
            <a:r>
              <a:rPr lang="en-US" dirty="0"/>
              <a:t> de </a:t>
            </a:r>
            <a:r>
              <a:rPr lang="en-US" dirty="0" err="1"/>
              <a:t>intalniri</a:t>
            </a:r>
            <a:r>
              <a:rPr lang="en-US" dirty="0"/>
              <a:t> online-Microsoft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Centrul</a:t>
            </a:r>
            <a:r>
              <a:rPr lang="en-US" b="1" dirty="0"/>
              <a:t> de </a:t>
            </a:r>
            <a:r>
              <a:rPr lang="en-US" b="1" dirty="0" err="1"/>
              <a:t>izolare</a:t>
            </a:r>
            <a:r>
              <a:rPr lang="en-US" b="1" dirty="0"/>
              <a:t> </a:t>
            </a:r>
            <a:r>
              <a:rPr lang="en-US" b="1" dirty="0">
                <a:solidFill>
                  <a:srgbClr val="FA0000"/>
                </a:solidFill>
              </a:rPr>
              <a:t>a+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Comunicare</a:t>
            </a:r>
            <a:r>
              <a:rPr lang="en-US" b="1" dirty="0"/>
              <a:t> - </a:t>
            </a:r>
            <a:r>
              <a:rPr lang="en-US" dirty="0"/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informarea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angajatilor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utilizand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email, FB,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afise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locul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munca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zona de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mijloace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transport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proprii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6025B3-3E98-401C-B206-B116BD5150C4}"/>
              </a:ext>
            </a:extLst>
          </p:cNvPr>
          <p:cNvGrpSpPr/>
          <p:nvPr/>
        </p:nvGrpSpPr>
        <p:grpSpPr>
          <a:xfrm>
            <a:off x="6083923" y="4469784"/>
            <a:ext cx="2530165" cy="1628449"/>
            <a:chOff x="5666325" y="2247943"/>
            <a:chExt cx="3657600" cy="268641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5ECE7CA-2605-47CC-A392-6A49F92B9DCD}"/>
                </a:ext>
              </a:extLst>
            </p:cNvPr>
            <p:cNvSpPr txBox="1"/>
            <p:nvPr/>
          </p:nvSpPr>
          <p:spPr>
            <a:xfrm>
              <a:off x="5666325" y="3868121"/>
              <a:ext cx="3657600" cy="1066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dirty="0">
                  <a:solidFill>
                    <a:srgbClr val="858591"/>
                  </a:solidFill>
                </a:rPr>
                <a:t>Zile de întrerupere </a:t>
              </a:r>
              <a:br>
                <a:rPr lang="ro-RO" dirty="0">
                  <a:solidFill>
                    <a:srgbClr val="858591"/>
                  </a:solidFill>
                </a:rPr>
              </a:br>
              <a:r>
                <a:rPr lang="ro-RO" dirty="0">
                  <a:solidFill>
                    <a:srgbClr val="858591"/>
                  </a:solidFill>
                </a:rPr>
                <a:t>a producției</a:t>
              </a:r>
              <a:endParaRPr lang="uk-UA" dirty="0">
                <a:solidFill>
                  <a:srgbClr val="85859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7AEF453-AF4D-41B9-8359-0062694BB44F}"/>
                </a:ext>
              </a:extLst>
            </p:cNvPr>
            <p:cNvSpPr txBox="1"/>
            <p:nvPr/>
          </p:nvSpPr>
          <p:spPr>
            <a:xfrm>
              <a:off x="6016136" y="2247943"/>
              <a:ext cx="2950344" cy="1675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6000" b="1" dirty="0">
                  <a:solidFill>
                    <a:srgbClr val="C00000"/>
                  </a:solidFill>
                </a:rPr>
                <a:t>0</a:t>
              </a:r>
              <a:endParaRPr lang="uk-UA" sz="6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742C343-D548-4CB3-B21B-ACF148875DE0}"/>
                </a:ext>
              </a:extLst>
            </p:cNvPr>
            <p:cNvCxnSpPr/>
            <p:nvPr/>
          </p:nvCxnSpPr>
          <p:spPr>
            <a:xfrm>
              <a:off x="6428328" y="3797330"/>
              <a:ext cx="2133599" cy="0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013F9C2-BEFB-4F57-B8EA-D7C9869D4849}"/>
              </a:ext>
            </a:extLst>
          </p:cNvPr>
          <p:cNvSpPr txBox="1"/>
          <p:nvPr/>
        </p:nvSpPr>
        <p:spPr>
          <a:xfrm>
            <a:off x="5411694" y="1646081"/>
            <a:ext cx="3471890" cy="400110"/>
          </a:xfrm>
          <a:prstGeom prst="rect">
            <a:avLst/>
          </a:prstGeom>
          <a:solidFill>
            <a:srgbClr val="D410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bg1"/>
                </a:solidFill>
                <a:ea typeface="+mj-ea"/>
                <a:cs typeface="+mj-cs"/>
              </a:rPr>
              <a:t>Rezultate în semestrul I 2020</a:t>
            </a:r>
            <a:endParaRPr lang="en-US" sz="2000" dirty="0">
              <a:solidFill>
                <a:schemeClr val="bg1"/>
              </a:solidFill>
              <a:latin typeface="Antibiotice Regular" panose="0200000000000000000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2226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073951"/>
            <a:ext cx="9073008" cy="338825"/>
          </a:xfrm>
        </p:spPr>
        <p:txBody>
          <a:bodyPr>
            <a:normAutofit fontScale="90000"/>
          </a:bodyPr>
          <a:lstStyle/>
          <a:p>
            <a:r>
              <a:rPr lang="ro-RO" sz="3300" dirty="0">
                <a:latin typeface="Antibiotice Regular" panose="02000000000000000000" pitchFamily="2" charset="0"/>
              </a:rPr>
              <a:t>Indicatori de performanță pentru echipa executivă</a:t>
            </a:r>
            <a:endParaRPr lang="it-IT" sz="3300" dirty="0">
              <a:latin typeface="Antibiotice Regular" panose="020000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695F2-0219-48B4-AB07-8322C4B568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45526" y="6341503"/>
            <a:ext cx="476116" cy="379973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24</a:t>
            </a:fld>
            <a:endParaRPr lang="uk-UA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7DAE659-8327-4E52-8274-6E1042499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760187"/>
              </p:ext>
            </p:extLst>
          </p:nvPr>
        </p:nvGraphicFramePr>
        <p:xfrm>
          <a:off x="441771" y="1481898"/>
          <a:ext cx="8260457" cy="4993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403">
                  <a:extLst>
                    <a:ext uri="{9D8B030D-6E8A-4147-A177-3AD203B41FA5}">
                      <a16:colId xmlns:a16="http://schemas.microsoft.com/office/drawing/2014/main" val="2898234318"/>
                    </a:ext>
                  </a:extLst>
                </a:gridCol>
                <a:gridCol w="1328599">
                  <a:extLst>
                    <a:ext uri="{9D8B030D-6E8A-4147-A177-3AD203B41FA5}">
                      <a16:colId xmlns:a16="http://schemas.microsoft.com/office/drawing/2014/main" val="3147949232"/>
                    </a:ext>
                  </a:extLst>
                </a:gridCol>
                <a:gridCol w="1217455">
                  <a:extLst>
                    <a:ext uri="{9D8B030D-6E8A-4147-A177-3AD203B41FA5}">
                      <a16:colId xmlns:a16="http://schemas.microsoft.com/office/drawing/2014/main" val="2559055267"/>
                    </a:ext>
                  </a:extLst>
                </a:gridCol>
              </a:tblGrid>
              <a:tr h="468980">
                <a:tc>
                  <a:txBody>
                    <a:bodyPr/>
                    <a:lstStyle/>
                    <a:p>
                      <a:r>
                        <a:rPr lang="en-US" sz="17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INDICATORI ADMINISTRATORI EXECUTIVI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700" dirty="0"/>
                        <a:t>Ponderare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700" dirty="0"/>
                        <a:t>  2020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902495"/>
                  </a:ext>
                </a:extLst>
              </a:tr>
              <a:tr h="454446">
                <a:tc>
                  <a:txBody>
                    <a:bodyPr/>
                    <a:lstStyle/>
                    <a:p>
                      <a:r>
                        <a:rPr lang="ro-RO" sz="1700" dirty="0"/>
                        <a:t>Venituri din vânzări</a:t>
                      </a:r>
                      <a:r>
                        <a:rPr lang="it-IT" sz="1700" dirty="0"/>
                        <a:t> (mil. lei)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700" dirty="0"/>
                        <a:t>10%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376,96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438209"/>
                  </a:ext>
                </a:extLst>
              </a:tr>
              <a:tr h="3679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dirty="0"/>
                        <a:t>P</a:t>
                      </a:r>
                      <a:r>
                        <a:rPr lang="ro-RO" sz="1700" dirty="0"/>
                        <a:t>rofit brut</a:t>
                      </a:r>
                      <a:r>
                        <a:rPr lang="it-IT" sz="1700" dirty="0"/>
                        <a:t> (mil. lei)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700" dirty="0"/>
                        <a:t>15%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24,50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06583683"/>
                  </a:ext>
                </a:extLst>
              </a:tr>
              <a:tr h="4253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dirty="0"/>
                        <a:t>A</a:t>
                      </a:r>
                      <a:r>
                        <a:rPr lang="ro-RO" sz="1700" dirty="0"/>
                        <a:t>rierate</a:t>
                      </a:r>
                      <a:r>
                        <a:rPr lang="it-IT" sz="1700" dirty="0"/>
                        <a:t> (mil. lei)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700" dirty="0"/>
                        <a:t>15%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601317"/>
                  </a:ext>
                </a:extLst>
              </a:tr>
              <a:tr h="410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dirty="0"/>
                        <a:t>C</a:t>
                      </a:r>
                      <a:r>
                        <a:rPr lang="ro-RO" sz="1700" dirty="0"/>
                        <a:t>helt</a:t>
                      </a:r>
                      <a:r>
                        <a:rPr lang="en-GB" sz="1700" dirty="0" err="1"/>
                        <a:t>uieli</a:t>
                      </a:r>
                      <a:r>
                        <a:rPr lang="ro-RO" sz="1700" dirty="0"/>
                        <a:t> totale la 1000 </a:t>
                      </a:r>
                      <a:r>
                        <a:rPr lang="en-GB" sz="1700" dirty="0"/>
                        <a:t>lei</a:t>
                      </a:r>
                      <a:r>
                        <a:rPr lang="ro-RO" sz="1700" dirty="0"/>
                        <a:t> venituri</a:t>
                      </a:r>
                      <a:endParaRPr lang="it-IT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700" dirty="0"/>
                        <a:t>10%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939</a:t>
                      </a:r>
                      <a:endParaRPr lang="en-US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642025"/>
                  </a:ext>
                </a:extLst>
              </a:tr>
              <a:tr h="518590">
                <a:tc>
                  <a:txBody>
                    <a:bodyPr/>
                    <a:lstStyle/>
                    <a:p>
                      <a:r>
                        <a:rPr lang="en-US" sz="1700" dirty="0"/>
                        <a:t>Grad de </a:t>
                      </a:r>
                      <a:r>
                        <a:rPr lang="en-US" sz="1700" dirty="0" err="1"/>
                        <a:t>utilizare</a:t>
                      </a:r>
                      <a:r>
                        <a:rPr lang="en-US" sz="1700" dirty="0"/>
                        <a:t> a </a:t>
                      </a:r>
                      <a:r>
                        <a:rPr lang="en-US" sz="1700" dirty="0" err="1"/>
                        <a:t>capacit</a:t>
                      </a:r>
                      <a:r>
                        <a:rPr lang="ro-RO" sz="1700" dirty="0"/>
                        <a:t>ăț</a:t>
                      </a:r>
                      <a:r>
                        <a:rPr lang="en-US" sz="1700" dirty="0"/>
                        <a:t>ii de </a:t>
                      </a:r>
                      <a:r>
                        <a:rPr lang="en-US" sz="1700" dirty="0" err="1"/>
                        <a:t>produc</a:t>
                      </a:r>
                      <a:r>
                        <a:rPr lang="ro-RO" sz="1700" dirty="0"/>
                        <a:t>ț</a:t>
                      </a:r>
                      <a:r>
                        <a:rPr lang="en-US" sz="1700" dirty="0" err="1"/>
                        <a:t>ie</a:t>
                      </a:r>
                      <a:r>
                        <a:rPr lang="en-US" sz="1700" dirty="0"/>
                        <a:t> nu </a:t>
                      </a:r>
                      <a:r>
                        <a:rPr lang="en-US" sz="1700" dirty="0" err="1"/>
                        <a:t>mai</a:t>
                      </a:r>
                      <a:r>
                        <a:rPr lang="en-US" sz="1700" dirty="0"/>
                        <a:t> mic de 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700" dirty="0"/>
                        <a:t>10%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  <a:endParaRPr lang="en-US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714912"/>
                  </a:ext>
                </a:extLst>
              </a:tr>
              <a:tr h="518590">
                <a:tc>
                  <a:txBody>
                    <a:bodyPr/>
                    <a:lstStyle/>
                    <a:p>
                      <a:r>
                        <a:rPr lang="it-IT" sz="1700" dirty="0"/>
                        <a:t>Politici sociale guvernamentale</a:t>
                      </a:r>
                      <a:r>
                        <a:rPr lang="ro-RO" sz="1700" dirty="0"/>
                        <a:t> </a:t>
                      </a:r>
                      <a:r>
                        <a:rPr lang="it-IT" sz="1700" dirty="0"/>
                        <a:t>(egalitatea de gen, munc</a:t>
                      </a:r>
                      <a:r>
                        <a:rPr lang="ro-RO" sz="1700" dirty="0"/>
                        <a:t>ă</a:t>
                      </a:r>
                      <a:r>
                        <a:rPr lang="it-IT" sz="1700" dirty="0"/>
                        <a:t>, s</a:t>
                      </a:r>
                      <a:r>
                        <a:rPr lang="ro-RO" sz="1700" dirty="0"/>
                        <a:t>ă</a:t>
                      </a:r>
                      <a:r>
                        <a:rPr lang="it-IT" sz="1700" dirty="0"/>
                        <a:t>n</a:t>
                      </a:r>
                      <a:r>
                        <a:rPr lang="ro-RO" sz="1700" dirty="0"/>
                        <a:t>ă</a:t>
                      </a:r>
                      <a:r>
                        <a:rPr lang="it-IT" sz="1700" dirty="0"/>
                        <a:t>tate)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700" dirty="0"/>
                        <a:t>10%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n-US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09237"/>
                  </a:ext>
                </a:extLst>
              </a:tr>
              <a:tr h="5185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err="1"/>
                        <a:t>Realizarea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unui</a:t>
                      </a:r>
                      <a:r>
                        <a:rPr lang="en-US" sz="1700" dirty="0"/>
                        <a:t> grad de </a:t>
                      </a:r>
                      <a:r>
                        <a:rPr lang="en-US" sz="1700" dirty="0" err="1"/>
                        <a:t>satisfac</a:t>
                      </a:r>
                      <a:r>
                        <a:rPr lang="ro-RO" sz="1700" dirty="0"/>
                        <a:t>ț</a:t>
                      </a:r>
                      <a:r>
                        <a:rPr lang="en-US" sz="1700" dirty="0" err="1"/>
                        <a:t>ie</a:t>
                      </a:r>
                      <a:r>
                        <a:rPr lang="en-US" sz="1700" dirty="0"/>
                        <a:t> a </a:t>
                      </a:r>
                      <a:r>
                        <a:rPr lang="en-US" sz="1700" dirty="0" err="1"/>
                        <a:t>clien</a:t>
                      </a:r>
                      <a:r>
                        <a:rPr lang="ro-RO" sz="1700" dirty="0"/>
                        <a:t>ț</a:t>
                      </a:r>
                      <a:r>
                        <a:rPr lang="en-US" sz="1700" dirty="0" err="1"/>
                        <a:t>ilor</a:t>
                      </a:r>
                      <a:r>
                        <a:rPr lang="en-US" sz="1700" dirty="0"/>
                        <a:t> de pe pia</a:t>
                      </a:r>
                      <a:r>
                        <a:rPr lang="ro-RO" sz="1700" dirty="0"/>
                        <a:t>ț</a:t>
                      </a:r>
                      <a:r>
                        <a:rPr lang="en-US" sz="1700" dirty="0"/>
                        <a:t>a intern</a:t>
                      </a:r>
                      <a:r>
                        <a:rPr lang="ro-RO" sz="1700" dirty="0"/>
                        <a:t>ă</a:t>
                      </a:r>
                      <a:r>
                        <a:rPr lang="en-US" sz="1700" dirty="0"/>
                        <a:t> de minimum 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700" dirty="0"/>
                        <a:t>10%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  <a:endParaRPr lang="en-US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012141"/>
                  </a:ext>
                </a:extLst>
              </a:tr>
              <a:tr h="5185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Num</a:t>
                      </a:r>
                      <a:r>
                        <a:rPr lang="ro-RO" sz="1700" dirty="0"/>
                        <a:t>ă</a:t>
                      </a:r>
                      <a:r>
                        <a:rPr lang="en-US" sz="1700" dirty="0" err="1"/>
                        <a:t>rul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mediu</a:t>
                      </a:r>
                      <a:r>
                        <a:rPr lang="en-US" sz="1700" dirty="0"/>
                        <a:t> al </a:t>
                      </a:r>
                      <a:r>
                        <a:rPr lang="en-US" sz="1700" dirty="0" err="1"/>
                        <a:t>orelor</a:t>
                      </a:r>
                      <a:r>
                        <a:rPr lang="en-US" sz="1700" dirty="0"/>
                        <a:t> de </a:t>
                      </a:r>
                      <a:r>
                        <a:rPr lang="en-US" sz="1700" dirty="0" err="1"/>
                        <a:t>formare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profesional</a:t>
                      </a:r>
                      <a:r>
                        <a:rPr lang="ro-RO" sz="1700" dirty="0"/>
                        <a:t>ă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continu</a:t>
                      </a:r>
                      <a:r>
                        <a:rPr lang="ro-RO" sz="1700" dirty="0"/>
                        <a:t>ă</a:t>
                      </a:r>
                      <a:r>
                        <a:rPr lang="en-US" sz="1700" dirty="0"/>
                        <a:t> pe </a:t>
                      </a:r>
                      <a:r>
                        <a:rPr lang="en-US" sz="1700" dirty="0" err="1"/>
                        <a:t>angajat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700" dirty="0"/>
                        <a:t>10%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en-US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301029"/>
                  </a:ext>
                </a:extLst>
              </a:tr>
              <a:tr h="5185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err="1"/>
                        <a:t>Monitorizarea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proceselor</a:t>
                      </a:r>
                      <a:r>
                        <a:rPr lang="en-US" sz="1700" dirty="0"/>
                        <a:t> de </a:t>
                      </a:r>
                      <a:r>
                        <a:rPr lang="en-US" sz="1700" dirty="0" err="1"/>
                        <a:t>transparen</a:t>
                      </a:r>
                      <a:r>
                        <a:rPr lang="ro-RO" sz="1700" dirty="0"/>
                        <a:t>ță</a:t>
                      </a:r>
                      <a:r>
                        <a:rPr lang="en-US" sz="1700" dirty="0"/>
                        <a:t> </a:t>
                      </a:r>
                      <a:r>
                        <a:rPr lang="ro-RO" sz="1700" dirty="0"/>
                        <a:t>ș</a:t>
                      </a:r>
                      <a:r>
                        <a:rPr lang="en-US" sz="1700" dirty="0" err="1"/>
                        <a:t>i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comunicare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700" dirty="0"/>
                        <a:t>10%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n-US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353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19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5D06A44-D5ED-402E-BDB8-A13885813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914285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C0D1E2-766E-4067-BC86-7B6F8F5781E2}"/>
              </a:ext>
            </a:extLst>
          </p:cNvPr>
          <p:cNvSpPr txBox="1"/>
          <p:nvPr/>
        </p:nvSpPr>
        <p:spPr>
          <a:xfrm>
            <a:off x="1403648" y="3423901"/>
            <a:ext cx="7586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4800" dirty="0">
                <a:solidFill>
                  <a:srgbClr val="000000"/>
                </a:solidFill>
                <a:latin typeface="Antibiotice Regular" panose="02000000000000000000" pitchFamily="2" charset="0"/>
              </a:rPr>
              <a:t>Semestrul I 2020: activitate și rezultate</a:t>
            </a:r>
            <a:endParaRPr lang="en-US" sz="4800" dirty="0">
              <a:solidFill>
                <a:srgbClr val="000000"/>
              </a:solidFill>
              <a:latin typeface="Antibiotice Regular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7932D0-1E32-4906-A4C5-D0A531A4F2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157192"/>
            <a:ext cx="5029992" cy="146856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B78611-E266-4E41-8B35-38B288C46981}"/>
              </a:ext>
            </a:extLst>
          </p:cNvPr>
          <p:cNvCxnSpPr/>
          <p:nvPr/>
        </p:nvCxnSpPr>
        <p:spPr>
          <a:xfrm>
            <a:off x="3577146" y="5085184"/>
            <a:ext cx="55795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043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004829"/>
            <a:ext cx="8249990" cy="379974"/>
          </a:xfrm>
        </p:spPr>
        <p:txBody>
          <a:bodyPr>
            <a:normAutofit fontScale="90000"/>
          </a:bodyPr>
          <a:lstStyle/>
          <a:p>
            <a:r>
              <a:rPr lang="en-US" sz="3300" dirty="0" err="1">
                <a:latin typeface="Antibiotice Regular" panose="02000000000000000000" pitchFamily="2" charset="0"/>
              </a:rPr>
              <a:t>Realizari</a:t>
            </a:r>
            <a:r>
              <a:rPr lang="en-US" sz="3300" dirty="0">
                <a:latin typeface="Antibiotice Regular" panose="02000000000000000000" pitchFamily="2" charset="0"/>
              </a:rPr>
              <a:t> </a:t>
            </a:r>
            <a:r>
              <a:rPr lang="ro-RO" sz="3300" dirty="0">
                <a:latin typeface="Antibiotice Regular" panose="02000000000000000000" pitchFamily="2" charset="0"/>
              </a:rPr>
              <a:t>în semestrul I 2020</a:t>
            </a:r>
            <a:endParaRPr lang="it-IT" sz="3300" dirty="0">
              <a:latin typeface="Antibiotice Regular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440A67-5854-432B-8595-B48A2EA9F9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45526" y="6341503"/>
            <a:ext cx="476116" cy="379973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26</a:t>
            </a:fld>
            <a:endParaRPr lang="uk-UA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D1055BCA-5F0D-448D-8C95-7C77066A13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4070451"/>
              </p:ext>
            </p:extLst>
          </p:nvPr>
        </p:nvGraphicFramePr>
        <p:xfrm>
          <a:off x="422320" y="1916832"/>
          <a:ext cx="8249990" cy="37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630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004829"/>
            <a:ext cx="8249990" cy="379974"/>
          </a:xfrm>
        </p:spPr>
        <p:txBody>
          <a:bodyPr>
            <a:normAutofit fontScale="90000"/>
          </a:bodyPr>
          <a:lstStyle/>
          <a:p>
            <a:r>
              <a:rPr lang="ro-RO" sz="3300" dirty="0">
                <a:latin typeface="Antibiotice Regular" panose="02000000000000000000" pitchFamily="2" charset="0"/>
              </a:rPr>
              <a:t>Venituri realizate conform dinamicii de piață</a:t>
            </a:r>
            <a:endParaRPr lang="it-IT" sz="3300" dirty="0">
              <a:latin typeface="Antibiotice Regular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440A67-5854-432B-8595-B48A2EA9F9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45526" y="6341503"/>
            <a:ext cx="476116" cy="379973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27</a:t>
            </a:fld>
            <a:endParaRPr lang="uk-U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036A7D-AF49-4B3F-9767-9AF37989B746}"/>
              </a:ext>
            </a:extLst>
          </p:cNvPr>
          <p:cNvSpPr txBox="1"/>
          <p:nvPr/>
        </p:nvSpPr>
        <p:spPr>
          <a:xfrm>
            <a:off x="539552" y="1521170"/>
            <a:ext cx="3672408" cy="400110"/>
          </a:xfrm>
          <a:prstGeom prst="rect">
            <a:avLst/>
          </a:prstGeom>
          <a:solidFill>
            <a:srgbClr val="D410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bg1"/>
                </a:solidFill>
                <a:ea typeface="+mj-ea"/>
                <a:cs typeface="+mj-cs"/>
              </a:rPr>
              <a:t>Dinamica pieței</a:t>
            </a:r>
            <a:endParaRPr lang="en-US" sz="2000" dirty="0">
              <a:solidFill>
                <a:schemeClr val="bg1"/>
              </a:solidFill>
              <a:latin typeface="Antibiotice Regular" panose="02000000000000000000" pitchFamily="2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0BCEAA-845E-4E6D-8C98-F19FAC55BA6C}"/>
              </a:ext>
            </a:extLst>
          </p:cNvPr>
          <p:cNvSpPr txBox="1"/>
          <p:nvPr/>
        </p:nvSpPr>
        <p:spPr>
          <a:xfrm>
            <a:off x="5062554" y="1521170"/>
            <a:ext cx="3672408" cy="400110"/>
          </a:xfrm>
          <a:prstGeom prst="rect">
            <a:avLst/>
          </a:prstGeom>
          <a:solidFill>
            <a:srgbClr val="D410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bg1"/>
                </a:solidFill>
                <a:ea typeface="+mj-ea"/>
                <a:cs typeface="+mj-cs"/>
              </a:rPr>
              <a:t>Rezultate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7AC89C-5D2E-46EA-8BD2-7583FA3A172C}"/>
              </a:ext>
            </a:extLst>
          </p:cNvPr>
          <p:cNvSpPr txBox="1"/>
          <p:nvPr/>
        </p:nvSpPr>
        <p:spPr>
          <a:xfrm>
            <a:off x="539552" y="2276872"/>
            <a:ext cx="3672408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Dinamica pieței farmaceutice a fost afectată de situația de pandemie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A crescut cererea de medicamente antiinfecțioase asociate tratamentului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A scăzut </a:t>
            </a:r>
            <a:r>
              <a:rPr lang="it-IT" dirty="0"/>
              <a:t>num</a:t>
            </a:r>
            <a:r>
              <a:rPr lang="ro-RO" dirty="0"/>
              <a:t>ă</a:t>
            </a:r>
            <a:r>
              <a:rPr lang="it-IT" dirty="0"/>
              <a:t>rul de consumatori </a:t>
            </a:r>
            <a:r>
              <a:rPr lang="ro-RO" dirty="0"/>
              <a:t>î</a:t>
            </a:r>
            <a:r>
              <a:rPr lang="it-IT" dirty="0"/>
              <a:t>n farmaciile cu circuit deschis, dar </a:t>
            </a:r>
            <a:r>
              <a:rPr lang="ro-RO" dirty="0"/>
              <a:t>ș</a:t>
            </a:r>
            <a:r>
              <a:rPr lang="it-IT" dirty="0"/>
              <a:t>i num</a:t>
            </a:r>
            <a:r>
              <a:rPr lang="ro-RO" dirty="0"/>
              <a:t>ă</a:t>
            </a:r>
            <a:r>
              <a:rPr lang="it-IT" dirty="0"/>
              <a:t>rul de intern</a:t>
            </a:r>
            <a:r>
              <a:rPr lang="ro-RO" dirty="0"/>
              <a:t>ă</a:t>
            </a:r>
            <a:r>
              <a:rPr lang="it-IT" dirty="0"/>
              <a:t>ri </a:t>
            </a:r>
            <a:r>
              <a:rPr lang="ro-RO" dirty="0"/>
              <a:t>î</a:t>
            </a:r>
            <a:r>
              <a:rPr lang="it-IT" dirty="0"/>
              <a:t>n spitale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6A3A87E1-3E1E-4EB1-A8E8-2123BE5BE5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9371548"/>
              </p:ext>
            </p:extLst>
          </p:nvPr>
        </p:nvGraphicFramePr>
        <p:xfrm>
          <a:off x="4820575" y="2057647"/>
          <a:ext cx="4063009" cy="2235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322B02C8-ECC9-4522-AB32-335F6D20343A}"/>
              </a:ext>
            </a:extLst>
          </p:cNvPr>
          <p:cNvSpPr txBox="1"/>
          <p:nvPr/>
        </p:nvSpPr>
        <p:spPr>
          <a:xfrm>
            <a:off x="4867253" y="4271051"/>
            <a:ext cx="406300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+mj-ea"/>
                <a:cs typeface="+mj-cs"/>
              </a:rPr>
              <a:t>146,4 mil. Lei </a:t>
            </a:r>
            <a:r>
              <a:rPr lang="en-US" dirty="0" err="1">
                <a:ea typeface="+mj-ea"/>
                <a:cs typeface="+mj-cs"/>
              </a:rPr>
              <a:t>venituri</a:t>
            </a:r>
            <a:r>
              <a:rPr lang="en-US" dirty="0">
                <a:ea typeface="+mj-ea"/>
                <a:cs typeface="+mj-cs"/>
              </a:rPr>
              <a:t>, </a:t>
            </a:r>
            <a:r>
              <a:rPr lang="en-US" dirty="0" err="1">
                <a:ea typeface="+mj-ea"/>
                <a:cs typeface="+mj-cs"/>
              </a:rPr>
              <a:t>dintre</a:t>
            </a:r>
            <a:r>
              <a:rPr lang="en-US" dirty="0">
                <a:ea typeface="+mj-ea"/>
                <a:cs typeface="+mj-cs"/>
              </a:rPr>
              <a:t> care 50% </a:t>
            </a:r>
            <a:r>
              <a:rPr lang="en-US" dirty="0" err="1">
                <a:ea typeface="+mj-ea"/>
                <a:cs typeface="+mj-cs"/>
              </a:rPr>
              <a:t>venituri</a:t>
            </a:r>
            <a:r>
              <a:rPr lang="en-US" dirty="0">
                <a:ea typeface="+mj-ea"/>
                <a:cs typeface="+mj-cs"/>
              </a:rPr>
              <a:t> din export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>
                <a:ea typeface="+mj-ea"/>
                <a:cs typeface="+mj-cs"/>
              </a:rPr>
              <a:t>M</a:t>
            </a:r>
            <a:r>
              <a:rPr lang="ro-RO" sz="1800" dirty="0">
                <a:ea typeface="+mj-ea"/>
                <a:cs typeface="+mj-cs"/>
              </a:rPr>
              <a:t>enținerea poziției de lider pe piața mondială pentru Nistatină</a:t>
            </a:r>
            <a:endParaRPr lang="en-US" sz="1800" dirty="0"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800" dirty="0"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cresterea cu </a:t>
            </a:r>
            <a:r>
              <a:rPr lang="en-US" sz="1800" dirty="0"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6,4</a:t>
            </a:r>
            <a:r>
              <a:rPr lang="ro-RO" sz="1800" dirty="0"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% a </a:t>
            </a:r>
            <a:r>
              <a:rPr lang="en-US" sz="1800" dirty="0" err="1"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consumului</a:t>
            </a:r>
            <a:r>
              <a:rPr lang="en-US" sz="1800" dirty="0"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 de </a:t>
            </a:r>
            <a:r>
              <a:rPr lang="en-US" sz="1800" dirty="0" err="1"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medicamente</a:t>
            </a:r>
            <a:r>
              <a:rPr lang="en-US" sz="1800" dirty="0"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marca</a:t>
            </a:r>
            <a:r>
              <a:rPr lang="en-US" sz="1800" dirty="0"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Antibiotice</a:t>
            </a:r>
            <a:r>
              <a:rPr lang="en-US" sz="1800" dirty="0"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, in </a:t>
            </a:r>
            <a:r>
              <a:rPr lang="en-US" sz="1800" dirty="0" err="1"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spitale</a:t>
            </a:r>
            <a:endParaRPr lang="ro-RO" sz="18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972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43142"/>
            <a:ext cx="8249990" cy="379974"/>
          </a:xfrm>
        </p:spPr>
        <p:txBody>
          <a:bodyPr>
            <a:normAutofit fontScale="90000"/>
          </a:bodyPr>
          <a:lstStyle/>
          <a:p>
            <a:r>
              <a:rPr lang="ro-RO" sz="3300" dirty="0">
                <a:latin typeface="Antibiotice Regular" panose="02000000000000000000" pitchFamily="2" charset="0"/>
              </a:rPr>
              <a:t>Adaptarea strategică a portofoliului</a:t>
            </a:r>
            <a:endParaRPr lang="it-IT" sz="3300" dirty="0">
              <a:latin typeface="Antibiotice Regular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440A67-5854-432B-8595-B48A2EA9F9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45526" y="6341503"/>
            <a:ext cx="476116" cy="379973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28</a:t>
            </a:fld>
            <a:endParaRPr lang="uk-U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036A7D-AF49-4B3F-9767-9AF37989B746}"/>
              </a:ext>
            </a:extLst>
          </p:cNvPr>
          <p:cNvSpPr txBox="1"/>
          <p:nvPr/>
        </p:nvSpPr>
        <p:spPr>
          <a:xfrm>
            <a:off x="539552" y="1237121"/>
            <a:ext cx="3960440" cy="400110"/>
          </a:xfrm>
          <a:prstGeom prst="rect">
            <a:avLst/>
          </a:prstGeom>
          <a:solidFill>
            <a:srgbClr val="D410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bg1"/>
                </a:solidFill>
                <a:latin typeface="Antibiotice Regular" panose="02000000000000000000" pitchFamily="2" charset="0"/>
                <a:ea typeface="+mj-ea"/>
                <a:cs typeface="+mj-cs"/>
              </a:rPr>
              <a:t>Succese realizate</a:t>
            </a:r>
            <a:endParaRPr lang="en-US" sz="2000" dirty="0">
              <a:solidFill>
                <a:schemeClr val="bg1"/>
              </a:solidFill>
              <a:latin typeface="Antibiotice Regular" panose="02000000000000000000" pitchFamily="2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0BCEAA-845E-4E6D-8C98-F19FAC55BA6C}"/>
              </a:ext>
            </a:extLst>
          </p:cNvPr>
          <p:cNvSpPr txBox="1"/>
          <p:nvPr/>
        </p:nvSpPr>
        <p:spPr>
          <a:xfrm>
            <a:off x="5062554" y="1237121"/>
            <a:ext cx="3672408" cy="400110"/>
          </a:xfrm>
          <a:prstGeom prst="rect">
            <a:avLst/>
          </a:prstGeom>
          <a:solidFill>
            <a:srgbClr val="D410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bg1"/>
                </a:solidFill>
                <a:ea typeface="+mj-ea"/>
                <a:cs typeface="+mj-cs"/>
              </a:rPr>
              <a:t>O nouă structură de fabricației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EB08CFF-FC70-4A38-B502-734B54DC23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1772430"/>
              </p:ext>
            </p:extLst>
          </p:nvPr>
        </p:nvGraphicFramePr>
        <p:xfrm>
          <a:off x="5076440" y="1885531"/>
          <a:ext cx="3582972" cy="4064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632A48C-2736-45BD-929B-13E1E975467A}"/>
              </a:ext>
            </a:extLst>
          </p:cNvPr>
          <p:cNvSpPr txBox="1"/>
          <p:nvPr/>
        </p:nvSpPr>
        <p:spPr>
          <a:xfrm>
            <a:off x="565390" y="1817188"/>
            <a:ext cx="3934602" cy="45243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/>
              <a:t>Reintroducerea în fabricație a medicamentelor Paracetamol și Novocalmin pentru Covid-19;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/>
              <a:t>Accelerarea proiectului</a:t>
            </a:r>
            <a:r>
              <a:rPr lang="en-US" sz="1600" dirty="0"/>
              <a:t> de </a:t>
            </a:r>
            <a:r>
              <a:rPr lang="en-US" sz="1600" dirty="0" err="1"/>
              <a:t>cercetare-dezvoltare</a:t>
            </a:r>
            <a:r>
              <a:rPr lang="ro-RO" sz="1600" dirty="0"/>
              <a:t> Hidroxoclorochină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</a:t>
            </a:r>
            <a:r>
              <a:rPr lang="ro-RO" sz="1600" dirty="0"/>
              <a:t>ccesarea de noi piete cu produsul AmoxiPlus (Amoxicilina/Clavulanat pulbere sterila injectabila 1.2 g): Marea Britanie si Ucraina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/>
              <a:t>Cercetarea și testarea a trei tipuri de dezinfectanți</a:t>
            </a:r>
            <a:r>
              <a:rPr lang="en-US" sz="1600" dirty="0"/>
              <a:t> si </a:t>
            </a:r>
            <a:r>
              <a:rPr lang="en-US" sz="1600" dirty="0" err="1"/>
              <a:t>producerea</a:t>
            </a:r>
            <a:r>
              <a:rPr lang="en-US" sz="1600" dirty="0"/>
              <a:t> a 2 </a:t>
            </a:r>
            <a:r>
              <a:rPr lang="en-US" sz="1600" dirty="0" err="1"/>
              <a:t>tipuri</a:t>
            </a:r>
            <a:r>
              <a:rPr lang="en-US" sz="1600" dirty="0"/>
              <a:t> de </a:t>
            </a:r>
            <a:r>
              <a:rPr lang="en-US" sz="1600" dirty="0" err="1"/>
              <a:t>dezinfectanti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suprafete</a:t>
            </a:r>
            <a:endParaRPr lang="ro-R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/>
              <a:t>26 dosare depuse spre autorizare și 7 dosare spre reautorizare</a:t>
            </a:r>
          </a:p>
        </p:txBody>
      </p:sp>
    </p:spTree>
    <p:extLst>
      <p:ext uri="{BB962C8B-B14F-4D97-AF65-F5344CB8AC3E}">
        <p14:creationId xmlns:p14="http://schemas.microsoft.com/office/powerpoint/2010/main" val="38853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980728"/>
            <a:ext cx="9073008" cy="338825"/>
          </a:xfrm>
        </p:spPr>
        <p:txBody>
          <a:bodyPr>
            <a:normAutofit fontScale="90000"/>
          </a:bodyPr>
          <a:lstStyle/>
          <a:p>
            <a:r>
              <a:rPr lang="it-IT" sz="3300" dirty="0">
                <a:latin typeface="Antibiotice Regular" panose="02000000000000000000" pitchFamily="2" charset="0"/>
              </a:rPr>
              <a:t>Continuarea programului de investiții pentru viitor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695F2-0219-48B4-AB07-8322C4B568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45526" y="6341503"/>
            <a:ext cx="476116" cy="379973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29</a:t>
            </a:fld>
            <a:endParaRPr lang="uk-UA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D09AE99-4756-47A7-9E1C-3651E202D6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7895807"/>
              </p:ext>
            </p:extLst>
          </p:nvPr>
        </p:nvGraphicFramePr>
        <p:xfrm>
          <a:off x="1264878" y="2152330"/>
          <a:ext cx="6614244" cy="4279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BAF692F-CB15-4C2B-9F1A-0E3FE2A295A6}"/>
              </a:ext>
            </a:extLst>
          </p:cNvPr>
          <p:cNvSpPr txBox="1"/>
          <p:nvPr/>
        </p:nvSpPr>
        <p:spPr>
          <a:xfrm>
            <a:off x="395536" y="1412776"/>
            <a:ext cx="7992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Investi</a:t>
            </a:r>
            <a:r>
              <a:rPr lang="ro-RO" dirty="0"/>
              <a:t>ț</a:t>
            </a:r>
            <a:r>
              <a:rPr lang="it-IT" dirty="0"/>
              <a:t>ii </a:t>
            </a:r>
            <a:r>
              <a:rPr lang="ro-RO" dirty="0"/>
              <a:t>î</a:t>
            </a:r>
            <a:r>
              <a:rPr lang="it-IT" dirty="0"/>
              <a:t>n valoare de 25,97 milioane lei, din totalul sumei de 78,91 milioane lei</a:t>
            </a:r>
            <a:r>
              <a:rPr lang="ro-RO" dirty="0"/>
              <a:t> pentru </a:t>
            </a:r>
            <a:r>
              <a:rPr lang="it-IT" dirty="0"/>
              <a:t>programul de investi</a:t>
            </a:r>
            <a:r>
              <a:rPr lang="ro-RO" dirty="0"/>
              <a:t>ț</a:t>
            </a:r>
            <a:r>
              <a:rPr lang="it-IT" dirty="0"/>
              <a:t>ii</a:t>
            </a:r>
            <a:r>
              <a:rPr lang="ro-RO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87711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36712"/>
            <a:ext cx="8249990" cy="379974"/>
          </a:xfrm>
        </p:spPr>
        <p:txBody>
          <a:bodyPr>
            <a:normAutofit fontScale="90000"/>
          </a:bodyPr>
          <a:lstStyle/>
          <a:p>
            <a:r>
              <a:rPr lang="ro-RO" sz="3300" dirty="0">
                <a:latin typeface="Antibiotice Regular" panose="02000000000000000000" pitchFamily="2" charset="0"/>
              </a:rPr>
              <a:t>Cuprins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0358D-F84F-42BF-905A-D40B8A261B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A12E19C-F0D7-470F-8E3A-FEF858791E3B}" type="slidenum">
              <a:rPr lang="uk-UA" smtClean="0"/>
              <a:pPr/>
              <a:t>3</a:t>
            </a:fld>
            <a:endParaRPr lang="uk-UA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392E074-D53A-4222-AA53-41BB4B3021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8667670"/>
              </p:ext>
            </p:extLst>
          </p:nvPr>
        </p:nvGraphicFramePr>
        <p:xfrm>
          <a:off x="611560" y="1772816"/>
          <a:ext cx="748883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924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980728"/>
            <a:ext cx="9073008" cy="338825"/>
          </a:xfrm>
        </p:spPr>
        <p:txBody>
          <a:bodyPr>
            <a:normAutofit fontScale="90000"/>
          </a:bodyPr>
          <a:lstStyle/>
          <a:p>
            <a:r>
              <a:rPr lang="it-IT" sz="3300" dirty="0">
                <a:latin typeface="Antibiotice Regular" panose="02000000000000000000" pitchFamily="2" charset="0"/>
              </a:rPr>
              <a:t>Măsuri de protecție eficiente </a:t>
            </a:r>
            <a:r>
              <a:rPr lang="ro-RO" sz="3300" dirty="0">
                <a:latin typeface="Antibiotice Regular" panose="02000000000000000000" pitchFamily="2" charset="0"/>
              </a:rPr>
              <a:t>în</a:t>
            </a:r>
            <a:r>
              <a:rPr lang="it-IT" sz="3300" dirty="0">
                <a:latin typeface="Antibiotice Regular" panose="02000000000000000000" pitchFamily="2" charset="0"/>
              </a:rPr>
              <a:t> situați</a:t>
            </a:r>
            <a:r>
              <a:rPr lang="ro-RO" sz="3300" dirty="0">
                <a:latin typeface="Antibiotice Regular" panose="02000000000000000000" pitchFamily="2" charset="0"/>
              </a:rPr>
              <a:t>e</a:t>
            </a:r>
            <a:r>
              <a:rPr lang="it-IT" sz="3300" dirty="0">
                <a:latin typeface="Antibiotice Regular" panose="02000000000000000000" pitchFamily="2" charset="0"/>
              </a:rPr>
              <a:t> de </a:t>
            </a:r>
            <a:r>
              <a:rPr lang="ro-RO" sz="3300" dirty="0">
                <a:latin typeface="Antibiotice Regular" panose="02000000000000000000" pitchFamily="2" charset="0"/>
              </a:rPr>
              <a:t>criză</a:t>
            </a:r>
            <a:endParaRPr lang="it-IT" sz="3300" dirty="0">
              <a:latin typeface="Antibiotice Regular" panose="020000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695F2-0219-48B4-AB07-8322C4B568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45526" y="6341503"/>
            <a:ext cx="476116" cy="379973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30</a:t>
            </a:fld>
            <a:endParaRPr lang="uk-U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944E87-555F-4A59-A2EA-C6DC48D6A48C}"/>
              </a:ext>
            </a:extLst>
          </p:cNvPr>
          <p:cNvSpPr txBox="1"/>
          <p:nvPr/>
        </p:nvSpPr>
        <p:spPr>
          <a:xfrm>
            <a:off x="407561" y="1372396"/>
            <a:ext cx="4102797" cy="400110"/>
          </a:xfrm>
          <a:prstGeom prst="rect">
            <a:avLst/>
          </a:prstGeom>
          <a:solidFill>
            <a:srgbClr val="D410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bg1"/>
                </a:solidFill>
                <a:ea typeface="+mj-ea"/>
                <a:cs typeface="+mj-cs"/>
              </a:rPr>
              <a:t>Măsuri adoptate</a:t>
            </a:r>
            <a:endParaRPr lang="en-US" sz="2000" dirty="0">
              <a:solidFill>
                <a:schemeClr val="bg1"/>
              </a:solidFill>
              <a:latin typeface="Antibiotice Regular" panose="0200000000000000000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8289AA-D313-4EF2-8BF6-A06907C7D09F}"/>
              </a:ext>
            </a:extLst>
          </p:cNvPr>
          <p:cNvSpPr txBox="1"/>
          <p:nvPr/>
        </p:nvSpPr>
        <p:spPr>
          <a:xfrm>
            <a:off x="4690444" y="1372396"/>
            <a:ext cx="4073526" cy="400110"/>
          </a:xfrm>
          <a:prstGeom prst="rect">
            <a:avLst/>
          </a:prstGeom>
          <a:solidFill>
            <a:srgbClr val="D410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bg1"/>
                </a:solidFill>
                <a:ea typeface="+mj-ea"/>
                <a:cs typeface="+mj-cs"/>
              </a:rPr>
              <a:t>Rezultate în semestrul I 2020</a:t>
            </a:r>
            <a:endParaRPr lang="en-US" sz="2000" dirty="0">
              <a:solidFill>
                <a:schemeClr val="bg1"/>
              </a:solidFill>
              <a:latin typeface="Antibiotice Regular" panose="02000000000000000000"/>
              <a:ea typeface="+mj-ea"/>
              <a:cs typeface="+mj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D93B13-6C88-4400-A136-8A4948CD6A24}"/>
              </a:ext>
            </a:extLst>
          </p:cNvPr>
          <p:cNvGrpSpPr/>
          <p:nvPr/>
        </p:nvGrpSpPr>
        <p:grpSpPr>
          <a:xfrm>
            <a:off x="4996875" y="2181570"/>
            <a:ext cx="2530165" cy="1648957"/>
            <a:chOff x="5917276" y="2111317"/>
            <a:chExt cx="3657600" cy="272024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EFBEF82-6257-4452-90B0-B07D0A983ED5}"/>
                </a:ext>
              </a:extLst>
            </p:cNvPr>
            <p:cNvSpPr txBox="1"/>
            <p:nvPr/>
          </p:nvSpPr>
          <p:spPr>
            <a:xfrm>
              <a:off x="5917276" y="3765327"/>
              <a:ext cx="3657600" cy="1066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dirty="0">
                  <a:solidFill>
                    <a:srgbClr val="858591"/>
                  </a:solidFill>
                </a:rPr>
                <a:t>Angajați </a:t>
              </a:r>
              <a:br>
                <a:rPr lang="ro-RO" dirty="0">
                  <a:solidFill>
                    <a:srgbClr val="858591"/>
                  </a:solidFill>
                </a:rPr>
              </a:br>
              <a:r>
                <a:rPr lang="ro-RO" dirty="0">
                  <a:solidFill>
                    <a:srgbClr val="858591"/>
                  </a:solidFill>
                </a:rPr>
                <a:t>cu coronavirus</a:t>
              </a:r>
              <a:endParaRPr lang="uk-UA" dirty="0">
                <a:solidFill>
                  <a:srgbClr val="85859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169AEAA-C895-4797-A3E7-93C3368CB738}"/>
                </a:ext>
              </a:extLst>
            </p:cNvPr>
            <p:cNvSpPr txBox="1"/>
            <p:nvPr/>
          </p:nvSpPr>
          <p:spPr>
            <a:xfrm>
              <a:off x="6154659" y="2111317"/>
              <a:ext cx="2950344" cy="1675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6000" b="1" dirty="0">
                  <a:solidFill>
                    <a:srgbClr val="C00000"/>
                  </a:solidFill>
                </a:rPr>
                <a:t>0</a:t>
              </a:r>
              <a:endParaRPr lang="uk-UA" sz="6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62E31F0-4D0C-4620-AF52-008BF9A58DFA}"/>
                </a:ext>
              </a:extLst>
            </p:cNvPr>
            <p:cNvCxnSpPr/>
            <p:nvPr/>
          </p:nvCxnSpPr>
          <p:spPr>
            <a:xfrm>
              <a:off x="6675361" y="3643665"/>
              <a:ext cx="2133599" cy="0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FE96BE5-21AA-4AA3-A40E-4C83CDCFCB6F}"/>
              </a:ext>
            </a:extLst>
          </p:cNvPr>
          <p:cNvSpPr txBox="1"/>
          <p:nvPr/>
        </p:nvSpPr>
        <p:spPr>
          <a:xfrm>
            <a:off x="407561" y="1845816"/>
            <a:ext cx="4102797" cy="48013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b="1" dirty="0"/>
              <a:t>Măsuri pentru protecția salariaților</a:t>
            </a:r>
            <a:endParaRPr lang="en-US" b="1" dirty="0"/>
          </a:p>
          <a:p>
            <a:pPr marL="285750" indent="-285750">
              <a:buFontTx/>
              <a:buChar char="-"/>
            </a:pPr>
            <a:r>
              <a:rPr lang="en-US" dirty="0" err="1"/>
              <a:t>Echipamente</a:t>
            </a:r>
            <a:r>
              <a:rPr lang="en-US" dirty="0"/>
              <a:t> de </a:t>
            </a:r>
            <a:r>
              <a:rPr lang="en-US" dirty="0" err="1"/>
              <a:t>protectie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Monitorizarea</a:t>
            </a:r>
            <a:r>
              <a:rPr lang="en-US" dirty="0"/>
              <a:t> </a:t>
            </a:r>
            <a:r>
              <a:rPr lang="en-US" dirty="0" err="1"/>
              <a:t>starii</a:t>
            </a:r>
            <a:r>
              <a:rPr lang="en-US" dirty="0"/>
              <a:t> de sanitate </a:t>
            </a:r>
            <a:r>
              <a:rPr lang="en-US" dirty="0" err="1"/>
              <a:t>prin</a:t>
            </a:r>
            <a:r>
              <a:rPr lang="en-US" dirty="0"/>
              <a:t> control medical periodic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Testarea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personalului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(teste PCR/teste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rapide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la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intoarcerea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dupa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starea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urgenta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concediu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odihna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Masuri</a:t>
            </a:r>
            <a:r>
              <a:rPr lang="en-US" b="1" dirty="0"/>
              <a:t> de </a:t>
            </a:r>
            <a:r>
              <a:rPr lang="en-US" b="1" dirty="0" err="1"/>
              <a:t>distantare</a:t>
            </a:r>
            <a:endParaRPr lang="ro-RO" b="1" dirty="0"/>
          </a:p>
          <a:p>
            <a:r>
              <a:rPr lang="en-US" dirty="0"/>
              <a:t>- Program de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diferentiat</a:t>
            </a:r>
            <a:r>
              <a:rPr lang="en-US" dirty="0"/>
              <a:t>;</a:t>
            </a:r>
          </a:p>
          <a:p>
            <a:r>
              <a:rPr lang="en-US" dirty="0"/>
              <a:t>- </a:t>
            </a:r>
            <a:r>
              <a:rPr lang="en-US" dirty="0" err="1"/>
              <a:t>Lucrul</a:t>
            </a:r>
            <a:r>
              <a:rPr lang="en-US" dirty="0"/>
              <a:t> de </a:t>
            </a:r>
            <a:r>
              <a:rPr lang="en-US" dirty="0" err="1"/>
              <a:t>acasa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Platforma</a:t>
            </a:r>
            <a:r>
              <a:rPr lang="en-US" dirty="0"/>
              <a:t> de </a:t>
            </a:r>
            <a:r>
              <a:rPr lang="en-US" dirty="0" err="1"/>
              <a:t>intalniri</a:t>
            </a:r>
            <a:r>
              <a:rPr lang="en-US" dirty="0"/>
              <a:t> online-Microsoft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Centrul</a:t>
            </a:r>
            <a:r>
              <a:rPr lang="en-US" b="1" dirty="0"/>
              <a:t> de </a:t>
            </a:r>
            <a:r>
              <a:rPr lang="en-US" b="1" dirty="0" err="1"/>
              <a:t>izolare</a:t>
            </a:r>
            <a:r>
              <a:rPr lang="en-US" b="1" dirty="0"/>
              <a:t> </a:t>
            </a:r>
            <a:r>
              <a:rPr lang="en-US" b="1" dirty="0">
                <a:solidFill>
                  <a:srgbClr val="FA0000"/>
                </a:solidFill>
              </a:rPr>
              <a:t>a+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Comunicare</a:t>
            </a:r>
            <a:r>
              <a:rPr lang="en-US" b="1" dirty="0"/>
              <a:t> - </a:t>
            </a:r>
            <a:r>
              <a:rPr lang="en-US" dirty="0"/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informarea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angajatilor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utilizand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email, FB,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afise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locuri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munca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,zona de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mijloace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transport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proprii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6251038-B0FC-423B-A1EF-55E5BB1FCE4C}"/>
              </a:ext>
            </a:extLst>
          </p:cNvPr>
          <p:cNvGrpSpPr/>
          <p:nvPr/>
        </p:nvGrpSpPr>
        <p:grpSpPr>
          <a:xfrm>
            <a:off x="6117593" y="4043506"/>
            <a:ext cx="2530165" cy="1628449"/>
            <a:chOff x="5666325" y="2247943"/>
            <a:chExt cx="3657600" cy="26864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85B413-E3BB-4A7A-9E14-420A888A1D78}"/>
                </a:ext>
              </a:extLst>
            </p:cNvPr>
            <p:cNvSpPr txBox="1"/>
            <p:nvPr/>
          </p:nvSpPr>
          <p:spPr>
            <a:xfrm>
              <a:off x="5666325" y="3868121"/>
              <a:ext cx="3657600" cy="1066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dirty="0">
                  <a:solidFill>
                    <a:srgbClr val="858591"/>
                  </a:solidFill>
                </a:rPr>
                <a:t>Zile de întrerupere </a:t>
              </a:r>
              <a:br>
                <a:rPr lang="ro-RO" dirty="0">
                  <a:solidFill>
                    <a:srgbClr val="858591"/>
                  </a:solidFill>
                </a:rPr>
              </a:br>
              <a:r>
                <a:rPr lang="ro-RO" dirty="0">
                  <a:solidFill>
                    <a:srgbClr val="858591"/>
                  </a:solidFill>
                </a:rPr>
                <a:t>a producției</a:t>
              </a:r>
              <a:endParaRPr lang="uk-UA" dirty="0">
                <a:solidFill>
                  <a:srgbClr val="85859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AC33FB0-727C-4EB6-9EBD-497B19782B83}"/>
                </a:ext>
              </a:extLst>
            </p:cNvPr>
            <p:cNvSpPr txBox="1"/>
            <p:nvPr/>
          </p:nvSpPr>
          <p:spPr>
            <a:xfrm>
              <a:off x="6016136" y="2247943"/>
              <a:ext cx="2950344" cy="1675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6000" b="1" dirty="0">
                  <a:solidFill>
                    <a:srgbClr val="C00000"/>
                  </a:solidFill>
                </a:rPr>
                <a:t>0</a:t>
              </a:r>
              <a:endParaRPr lang="uk-UA" sz="6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D0EACEE-8D79-4DC6-B2BA-9BAE3FC02901}"/>
                </a:ext>
              </a:extLst>
            </p:cNvPr>
            <p:cNvCxnSpPr/>
            <p:nvPr/>
          </p:nvCxnSpPr>
          <p:spPr>
            <a:xfrm>
              <a:off x="6428328" y="3797330"/>
              <a:ext cx="2133599" cy="0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429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004829"/>
            <a:ext cx="8249990" cy="379974"/>
          </a:xfrm>
        </p:spPr>
        <p:txBody>
          <a:bodyPr>
            <a:normAutofit fontScale="90000"/>
          </a:bodyPr>
          <a:lstStyle/>
          <a:p>
            <a:r>
              <a:rPr lang="ro-RO" sz="3300" dirty="0">
                <a:latin typeface="Antibiotice Regular" panose="02000000000000000000" pitchFamily="2" charset="0"/>
              </a:rPr>
              <a:t>Activitate economică echilibrată</a:t>
            </a:r>
            <a:endParaRPr lang="it-IT" sz="3300" dirty="0">
              <a:latin typeface="Antibiotice Regular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440A67-5854-432B-8595-B48A2EA9F9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45526" y="6341503"/>
            <a:ext cx="476116" cy="379973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31</a:t>
            </a:fld>
            <a:endParaRPr lang="uk-UA"/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F74D9A91-2B5A-42AC-81CC-1EEECF4F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612935"/>
              </p:ext>
            </p:extLst>
          </p:nvPr>
        </p:nvGraphicFramePr>
        <p:xfrm>
          <a:off x="447005" y="1484784"/>
          <a:ext cx="8198521" cy="3194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4358">
                  <a:extLst>
                    <a:ext uri="{9D8B030D-6E8A-4147-A177-3AD203B41FA5}">
                      <a16:colId xmlns:a16="http://schemas.microsoft.com/office/drawing/2014/main" val="2414608411"/>
                    </a:ext>
                  </a:extLst>
                </a:gridCol>
                <a:gridCol w="1574293">
                  <a:extLst>
                    <a:ext uri="{9D8B030D-6E8A-4147-A177-3AD203B41FA5}">
                      <a16:colId xmlns:a16="http://schemas.microsoft.com/office/drawing/2014/main" val="560528917"/>
                    </a:ext>
                  </a:extLst>
                </a:gridCol>
                <a:gridCol w="1502734">
                  <a:extLst>
                    <a:ext uri="{9D8B030D-6E8A-4147-A177-3AD203B41FA5}">
                      <a16:colId xmlns:a16="http://schemas.microsoft.com/office/drawing/2014/main" val="1208307357"/>
                    </a:ext>
                  </a:extLst>
                </a:gridCol>
                <a:gridCol w="1457136">
                  <a:extLst>
                    <a:ext uri="{9D8B030D-6E8A-4147-A177-3AD203B41FA5}">
                      <a16:colId xmlns:a16="http://schemas.microsoft.com/office/drawing/2014/main" val="3934118993"/>
                    </a:ext>
                  </a:extLst>
                </a:gridCol>
              </a:tblGrid>
              <a:tr h="717532">
                <a:tc>
                  <a:txBody>
                    <a:bodyPr/>
                    <a:lstStyle/>
                    <a:p>
                      <a:pPr algn="ctr"/>
                      <a:r>
                        <a:rPr lang="ro-RO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Indicatori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30.06.2019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30.06.2020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06.2020/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06.2019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1628274"/>
                  </a:ext>
                </a:extLst>
              </a:tr>
              <a:tr h="6138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Venituri din vanzari (</a:t>
                      </a:r>
                      <a:r>
                        <a:rPr lang="it-IT" sz="1600" dirty="0"/>
                        <a:t>mil lei</a:t>
                      </a:r>
                      <a:r>
                        <a:rPr lang="ro-RO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172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,4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146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,4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0,85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9427779"/>
                  </a:ext>
                </a:extLst>
              </a:tr>
              <a:tr h="6138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Profit brut (</a:t>
                      </a:r>
                      <a:r>
                        <a:rPr lang="it-IT" sz="1600" dirty="0"/>
                        <a:t>mil lei</a:t>
                      </a:r>
                      <a:r>
                        <a:rPr lang="ro-RO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o-RO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,4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0,78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7413528"/>
                  </a:ext>
                </a:extLst>
              </a:tr>
              <a:tr h="6138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Arierate (</a:t>
                      </a:r>
                      <a:r>
                        <a:rPr lang="it-IT" sz="1600" dirty="0"/>
                        <a:t>mil lei</a:t>
                      </a:r>
                      <a:r>
                        <a:rPr lang="ro-RO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1,00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2878283"/>
                  </a:ext>
                </a:extLst>
              </a:tr>
              <a:tr h="6358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Cheltuieli totale la 1000 lei venituri (lei)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879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894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0,98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415888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4666C10-DFA6-41CD-8FBB-69408A52A674}"/>
              </a:ext>
            </a:extLst>
          </p:cNvPr>
          <p:cNvSpPr txBox="1"/>
          <p:nvPr/>
        </p:nvSpPr>
        <p:spPr>
          <a:xfrm>
            <a:off x="395536" y="5085184"/>
            <a:ext cx="8249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1800" dirty="0"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Menținerea unei evoluții echilibrate a indicatorilor de venituri-cheltuieli-profit în comparație cu anul 2019, în condiții economice de criză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49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92696"/>
            <a:ext cx="8249990" cy="379974"/>
          </a:xfrm>
        </p:spPr>
        <p:txBody>
          <a:bodyPr>
            <a:normAutofit fontScale="90000"/>
          </a:bodyPr>
          <a:lstStyle/>
          <a:p>
            <a:r>
              <a:rPr lang="ro-RO" sz="3300" dirty="0">
                <a:latin typeface="Antibiotice Regular" panose="02000000000000000000" pitchFamily="2" charset="0"/>
              </a:rPr>
              <a:t>Situația rezultatului global</a:t>
            </a:r>
            <a:endParaRPr lang="it-IT" sz="3300" dirty="0">
              <a:latin typeface="Antibiotice Regular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F629C0-26C7-4C47-AACE-7609583F34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45526" y="6341503"/>
            <a:ext cx="476116" cy="379974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32</a:t>
            </a:fld>
            <a:endParaRPr lang="uk-UA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04CFA43-A2BE-4A68-AB34-0668CBD9D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740909"/>
              </p:ext>
            </p:extLst>
          </p:nvPr>
        </p:nvGraphicFramePr>
        <p:xfrm>
          <a:off x="498474" y="1053083"/>
          <a:ext cx="7776864" cy="5506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518">
                  <a:extLst>
                    <a:ext uri="{9D8B030D-6E8A-4147-A177-3AD203B41FA5}">
                      <a16:colId xmlns:a16="http://schemas.microsoft.com/office/drawing/2014/main" val="84214579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62779316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9216483"/>
                    </a:ext>
                  </a:extLst>
                </a:gridCol>
                <a:gridCol w="1111050">
                  <a:extLst>
                    <a:ext uri="{9D8B030D-6E8A-4147-A177-3AD203B41FA5}">
                      <a16:colId xmlns:a16="http://schemas.microsoft.com/office/drawing/2014/main" val="2822452687"/>
                    </a:ext>
                  </a:extLst>
                </a:gridCol>
              </a:tblGrid>
              <a:tr h="2369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Indicatori</a:t>
                      </a:r>
                      <a:r>
                        <a:rPr lang="ro-RO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financiari (lei)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30.06.2019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30.06.2020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30.06.2020/30.06.2019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5475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Venituri</a:t>
                      </a: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din v</a:t>
                      </a:r>
                      <a:r>
                        <a:rPr lang="ro-RO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â</a:t>
                      </a:r>
                      <a:r>
                        <a:rPr lang="en-US" sz="14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nz</a:t>
                      </a:r>
                      <a:r>
                        <a:rPr lang="ro-RO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4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172.391.095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146.377.930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0445308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 </a:t>
                      </a:r>
                      <a:r>
                        <a:rPr lang="en-US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venituri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din </a:t>
                      </a:r>
                      <a:r>
                        <a:rPr lang="en-US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exploatare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18.686.567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22.243.720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6712340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Venituri aferente costurilor stocurilor de produse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26.243.033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26.727.927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099054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Venituri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din </a:t>
                      </a:r>
                      <a:r>
                        <a:rPr lang="en-US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activitatea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realizat</a:t>
                      </a:r>
                      <a:r>
                        <a:rPr lang="ro-R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entitate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capitalizat</a:t>
                      </a:r>
                      <a:r>
                        <a:rPr lang="ro-R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2.568.485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3.295.615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884356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Cheltuieli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 </a:t>
                      </a:r>
                      <a:r>
                        <a:rPr lang="en-US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materiile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prime </a:t>
                      </a:r>
                      <a:r>
                        <a:rPr lang="ro-R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materialele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consumabile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78.018.365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66.398.931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8344426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Cheltuieli cu personalul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46.888.473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50.146.132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7849326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Cheltuieli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 </a:t>
                      </a:r>
                      <a:r>
                        <a:rPr lang="en-US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amortizarea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deprecierea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10.329.494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10.959.958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1401515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 cheltuieli de exploatare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57.508.252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48.771.227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0988693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Profit din exploatare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27.144.596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22.368.945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4708530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Venituri financiare nete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-2.220.989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-3.017.557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5316821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Profit </a:t>
                      </a:r>
                      <a:r>
                        <a:rPr lang="ro-RO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î</a:t>
                      </a:r>
                      <a:r>
                        <a:rPr lang="en-US" sz="14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nainte</a:t>
                      </a: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impozitare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24.923.607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19.351.388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8510356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Cheltuieli cu impozit pe profit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2.604.531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206.134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1570958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Profit net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22.319.076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19.145.254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5896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2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92696"/>
            <a:ext cx="8249990" cy="379974"/>
          </a:xfrm>
        </p:spPr>
        <p:txBody>
          <a:bodyPr>
            <a:normAutofit fontScale="90000"/>
          </a:bodyPr>
          <a:lstStyle/>
          <a:p>
            <a:r>
              <a:rPr lang="ro-RO" sz="3300" dirty="0">
                <a:latin typeface="Antibiotice Regular" panose="02000000000000000000" pitchFamily="2" charset="0"/>
              </a:rPr>
              <a:t>Situația financiară: active</a:t>
            </a:r>
            <a:endParaRPr lang="it-IT" sz="3300" dirty="0">
              <a:latin typeface="Antibiotice Regular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F629C0-26C7-4C47-AACE-7609583F34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45526" y="6341503"/>
            <a:ext cx="476116" cy="379974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33</a:t>
            </a:fld>
            <a:endParaRPr lang="uk-UA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04CFA43-A2BE-4A68-AB34-0668CBD9D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937099"/>
              </p:ext>
            </p:extLst>
          </p:nvPr>
        </p:nvGraphicFramePr>
        <p:xfrm>
          <a:off x="498474" y="1184665"/>
          <a:ext cx="7776864" cy="462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518">
                  <a:extLst>
                    <a:ext uri="{9D8B030D-6E8A-4147-A177-3AD203B41FA5}">
                      <a16:colId xmlns:a16="http://schemas.microsoft.com/office/drawing/2014/main" val="84214579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62779316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9216483"/>
                    </a:ext>
                  </a:extLst>
                </a:gridCol>
                <a:gridCol w="1111050">
                  <a:extLst>
                    <a:ext uri="{9D8B030D-6E8A-4147-A177-3AD203B41FA5}">
                      <a16:colId xmlns:a16="http://schemas.microsoft.com/office/drawing/2014/main" val="2822452687"/>
                    </a:ext>
                  </a:extLst>
                </a:gridCol>
              </a:tblGrid>
              <a:tr h="2369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Indicatori</a:t>
                      </a:r>
                      <a:r>
                        <a:rPr lang="ro-RO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financiari (lei)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31.12.2019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30.06.2020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30.06.2020/3</a:t>
                      </a:r>
                      <a:r>
                        <a:rPr lang="ro-RO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o-RO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5475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ACTIVE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0445308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ACTIVE IMOBILIZATE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6712340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Imobilizări corporale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363.616.611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379.243.099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1,04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099054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Imobilizări necorporale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16.385.709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18.062.450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884356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ACTIVE IMOBILIZATE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380.002.320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397.305.549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1,05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8344426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ACTIVE CIRCULANTE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7849326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Stocuri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73.975.988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114.080.189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1,54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1401515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Creanțe comerciale și similare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338.159.774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272.878.955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0,81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0988693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Numerar și echivalente numerar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1.877.409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3.861.622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2,06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4708530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ACTIVE  CIRCULANTE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414.013.171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390.820.766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0,94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5316821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ACTIVE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794.015.491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788.126.315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0,99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8510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17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92696"/>
            <a:ext cx="8249990" cy="379974"/>
          </a:xfrm>
        </p:spPr>
        <p:txBody>
          <a:bodyPr>
            <a:normAutofit fontScale="90000"/>
          </a:bodyPr>
          <a:lstStyle/>
          <a:p>
            <a:r>
              <a:rPr lang="ro-RO" sz="3300" dirty="0">
                <a:latin typeface="Antibiotice Regular" panose="02000000000000000000" pitchFamily="2" charset="0"/>
              </a:rPr>
              <a:t>Situația financiară: datorii</a:t>
            </a:r>
            <a:endParaRPr lang="it-IT" sz="3300" dirty="0">
              <a:latin typeface="Antibiotice Regular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F629C0-26C7-4C47-AACE-7609583F34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45526" y="6341503"/>
            <a:ext cx="476116" cy="379974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34</a:t>
            </a:fld>
            <a:endParaRPr lang="uk-UA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04CFA43-A2BE-4A68-AB34-0668CBD9D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742090"/>
              </p:ext>
            </p:extLst>
          </p:nvPr>
        </p:nvGraphicFramePr>
        <p:xfrm>
          <a:off x="498474" y="1184665"/>
          <a:ext cx="8249990" cy="5170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4961">
                  <a:extLst>
                    <a:ext uri="{9D8B030D-6E8A-4147-A177-3AD203B41FA5}">
                      <a16:colId xmlns:a16="http://schemas.microsoft.com/office/drawing/2014/main" val="842145799"/>
                    </a:ext>
                  </a:extLst>
                </a:gridCol>
                <a:gridCol w="1196717">
                  <a:extLst>
                    <a:ext uri="{9D8B030D-6E8A-4147-A177-3AD203B41FA5}">
                      <a16:colId xmlns:a16="http://schemas.microsoft.com/office/drawing/2014/main" val="162779316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5921648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822452687"/>
                    </a:ext>
                  </a:extLst>
                </a:gridCol>
              </a:tblGrid>
              <a:tr h="5650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Indicatori</a:t>
                      </a:r>
                      <a:r>
                        <a:rPr lang="ro-RO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financiari (lei)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31.12.2019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30.06.2020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30.06.2020 / 3</a:t>
                      </a:r>
                      <a:r>
                        <a:rPr lang="ro-RO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o-RO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5475"/>
                  </a:ext>
                </a:extLst>
              </a:tr>
              <a:tr h="3532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DATORII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0445308"/>
                  </a:ext>
                </a:extLst>
              </a:tr>
              <a:tr h="3532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DATORII CURENTE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6712340"/>
                  </a:ext>
                </a:extLst>
              </a:tr>
              <a:tr h="3532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Datorii comerciale și similare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72.337.840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79.450.266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099054"/>
                  </a:ext>
                </a:extLst>
              </a:tr>
              <a:tr h="3532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Sume datorate instituțiilor de credit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125.875.879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109.986.199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0,87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884356"/>
                  </a:ext>
                </a:extLst>
              </a:tr>
              <a:tr h="3532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Datorii din impozite și taxe 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curente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13.267.396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5.690.516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0,43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8344426"/>
                  </a:ext>
                </a:extLst>
              </a:tr>
              <a:tr h="3532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Subvenții pentru investiții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7849326"/>
                  </a:ext>
                </a:extLst>
              </a:tr>
              <a:tr h="3532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 DATORII CURENTE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211.481.115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195.126.981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0,92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1401515"/>
                  </a:ext>
                </a:extLst>
              </a:tr>
              <a:tr h="3532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DATORII PE TERMEN LUNG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0988693"/>
                  </a:ext>
                </a:extLst>
              </a:tr>
              <a:tr h="3532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Subvenții pentru investiții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3.079.169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2.926.024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0,95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4708530"/>
                  </a:ext>
                </a:extLst>
              </a:tr>
              <a:tr h="3532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Impozit amânat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25.531.938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25.738.072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1,01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5316821"/>
                  </a:ext>
                </a:extLst>
              </a:tr>
              <a:tr h="3532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Sume datorate instituțiilor de credit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57.080.354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68.406.475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8510356"/>
                  </a:ext>
                </a:extLst>
              </a:tr>
              <a:tr h="3532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DATORII TERMEN LUNG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85.691.461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97.070.571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1,13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4640247"/>
                  </a:ext>
                </a:extLst>
              </a:tr>
              <a:tr h="3532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DATORII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297.172.576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292.197.552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0,98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2063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1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16778"/>
            <a:ext cx="8249990" cy="379974"/>
          </a:xfrm>
        </p:spPr>
        <p:txBody>
          <a:bodyPr>
            <a:normAutofit fontScale="90000"/>
          </a:bodyPr>
          <a:lstStyle/>
          <a:p>
            <a:r>
              <a:rPr lang="ro-RO" sz="3300" dirty="0">
                <a:latin typeface="Antibiotice Regular" panose="02000000000000000000" pitchFamily="2" charset="0"/>
              </a:rPr>
              <a:t>Situația financiară: capital social și rezerve</a:t>
            </a:r>
            <a:endParaRPr lang="it-IT" sz="3300" dirty="0">
              <a:latin typeface="Antibiotice Regular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F629C0-26C7-4C47-AACE-7609583F34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45526" y="6341503"/>
            <a:ext cx="476116" cy="379974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35</a:t>
            </a:fld>
            <a:endParaRPr lang="uk-UA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04CFA43-A2BE-4A68-AB34-0668CBD9D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196512"/>
              </p:ext>
            </p:extLst>
          </p:nvPr>
        </p:nvGraphicFramePr>
        <p:xfrm>
          <a:off x="683568" y="1417940"/>
          <a:ext cx="7776864" cy="4387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518">
                  <a:extLst>
                    <a:ext uri="{9D8B030D-6E8A-4147-A177-3AD203B41FA5}">
                      <a16:colId xmlns:a16="http://schemas.microsoft.com/office/drawing/2014/main" val="84214579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62779316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9216483"/>
                    </a:ext>
                  </a:extLst>
                </a:gridCol>
                <a:gridCol w="1111050">
                  <a:extLst>
                    <a:ext uri="{9D8B030D-6E8A-4147-A177-3AD203B41FA5}">
                      <a16:colId xmlns:a16="http://schemas.microsoft.com/office/drawing/2014/main" val="2822452687"/>
                    </a:ext>
                  </a:extLst>
                </a:gridCol>
              </a:tblGrid>
              <a:tr h="2369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Indicatori</a:t>
                      </a:r>
                      <a:r>
                        <a:rPr lang="ro-RO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financiari (lei)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31.12.2019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30.06.2020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30.06.2020/3</a:t>
                      </a:r>
                      <a:r>
                        <a:rPr lang="ro-RO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o-RO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5475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Capital social și rezerve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0445308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Capital social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264.835.156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264.835.156 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6712340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Rezerve din reevaluare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50.804.319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49.499.028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0,97</a:t>
                      </a:r>
                    </a:p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099054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Rezerve legale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13.426.761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13.426.761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884356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 rezerve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200.655.367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204.149.957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8344426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Rezultat reportat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-56.432.683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-55.127.392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7849326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Repartizarea profitului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-7.269.283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1401515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Rezultatul curent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30.823.278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19.145.254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0,62</a:t>
                      </a: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0988693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CAPITALURI PROPRII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496.842.915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495.928.763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4708530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CAPITALURI ȘI DATORII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794.015.491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788.126.315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5316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04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37" y="722006"/>
            <a:ext cx="8249990" cy="379974"/>
          </a:xfrm>
        </p:spPr>
        <p:txBody>
          <a:bodyPr>
            <a:normAutofit fontScale="90000"/>
          </a:bodyPr>
          <a:lstStyle/>
          <a:p>
            <a:r>
              <a:rPr lang="ro-RO" sz="3300" dirty="0">
                <a:latin typeface="Antibiotice Regular" panose="02000000000000000000" pitchFamily="2" charset="0"/>
              </a:rPr>
              <a:t>Acțiunile ATB la bursa de valori</a:t>
            </a:r>
            <a:endParaRPr lang="it-IT" sz="3300" dirty="0">
              <a:latin typeface="Antibiotice Regular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F629C0-26C7-4C47-AACE-7609583F34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45526" y="6341503"/>
            <a:ext cx="476116" cy="379974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36</a:t>
            </a:fld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5B9A7-70E8-486A-BB3A-10B75E33D98D}"/>
              </a:ext>
            </a:extLst>
          </p:cNvPr>
          <p:cNvSpPr txBox="1"/>
          <p:nvPr/>
        </p:nvSpPr>
        <p:spPr>
          <a:xfrm>
            <a:off x="468314" y="5637246"/>
            <a:ext cx="8207375" cy="768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fontAlgn="auto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altLang="en-US" dirty="0">
                <a:cs typeface="Segoe UI" panose="020B0502040204020203" pitchFamily="34" charset="0"/>
              </a:rPr>
              <a:t>Au fost</a:t>
            </a:r>
            <a:r>
              <a:rPr lang="en-US" altLang="en-US" dirty="0"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cs typeface="Segoe UI" panose="020B0502040204020203" pitchFamily="34" charset="0"/>
              </a:rPr>
              <a:t>tranzac</a:t>
            </a:r>
            <a:r>
              <a:rPr lang="ro-RO" altLang="en-US" dirty="0">
                <a:cs typeface="Segoe UI" panose="020B0502040204020203" pitchFamily="34" charset="0"/>
              </a:rPr>
              <a:t>ț</a:t>
            </a:r>
            <a:r>
              <a:rPr lang="en-US" altLang="en-US" dirty="0" err="1">
                <a:cs typeface="Segoe UI" panose="020B0502040204020203" pitchFamily="34" charset="0"/>
              </a:rPr>
              <a:t>ionate</a:t>
            </a:r>
            <a:r>
              <a:rPr lang="en-US" altLang="en-US" dirty="0">
                <a:cs typeface="Segoe UI" panose="020B0502040204020203" pitchFamily="34" charset="0"/>
              </a:rPr>
              <a:t> 10</a:t>
            </a:r>
            <a:r>
              <a:rPr lang="ro-RO" altLang="en-US" dirty="0">
                <a:cs typeface="Segoe UI" panose="020B0502040204020203" pitchFamily="34" charset="0"/>
              </a:rPr>
              <a:t> </a:t>
            </a:r>
            <a:r>
              <a:rPr lang="en-US" altLang="en-US" dirty="0">
                <a:cs typeface="Segoe UI" panose="020B0502040204020203" pitchFamily="34" charset="0"/>
              </a:rPr>
              <a:t>404</a:t>
            </a:r>
            <a:r>
              <a:rPr lang="ro-RO" altLang="en-US" dirty="0">
                <a:cs typeface="Segoe UI" panose="020B0502040204020203" pitchFamily="34" charset="0"/>
              </a:rPr>
              <a:t> </a:t>
            </a:r>
            <a:r>
              <a:rPr lang="en-US" altLang="en-US" dirty="0">
                <a:cs typeface="Segoe UI" panose="020B0502040204020203" pitchFamily="34" charset="0"/>
              </a:rPr>
              <a:t>214 ac</a:t>
            </a:r>
            <a:r>
              <a:rPr lang="ro-RO" altLang="en-US" dirty="0">
                <a:cs typeface="Segoe UI" panose="020B0502040204020203" pitchFamily="34" charset="0"/>
              </a:rPr>
              <a:t>ț</a:t>
            </a:r>
            <a:r>
              <a:rPr lang="en-US" altLang="en-US" dirty="0" err="1">
                <a:cs typeface="Segoe UI" panose="020B0502040204020203" pitchFamily="34" charset="0"/>
              </a:rPr>
              <a:t>iuni</a:t>
            </a:r>
            <a:r>
              <a:rPr lang="en-GB" altLang="en-US" dirty="0">
                <a:cs typeface="Segoe UI" panose="020B0502040204020203" pitchFamily="34" charset="0"/>
              </a:rPr>
              <a:t> </a:t>
            </a:r>
            <a:r>
              <a:rPr lang="ro-RO" altLang="en-US" dirty="0">
                <a:cs typeface="Segoe UI" panose="020B0502040204020203" pitchFamily="34" charset="0"/>
              </a:rPr>
              <a:t>cu o valoare totală</a:t>
            </a:r>
            <a:r>
              <a:rPr lang="en-US" altLang="en-US" dirty="0">
                <a:cs typeface="Segoe UI" panose="020B0502040204020203" pitchFamily="34" charset="0"/>
              </a:rPr>
              <a:t> de 1</a:t>
            </a:r>
            <a:r>
              <a:rPr lang="ro-RO" altLang="en-US" dirty="0">
                <a:cs typeface="Segoe UI" panose="020B0502040204020203" pitchFamily="34" charset="0"/>
              </a:rPr>
              <a:t> </a:t>
            </a:r>
            <a:r>
              <a:rPr lang="en-US" altLang="en-US" dirty="0">
                <a:cs typeface="Segoe UI" panose="020B0502040204020203" pitchFamily="34" charset="0"/>
              </a:rPr>
              <a:t>105</a:t>
            </a:r>
            <a:r>
              <a:rPr lang="ro-RO" altLang="en-US" dirty="0">
                <a:cs typeface="Segoe UI" panose="020B0502040204020203" pitchFamily="34" charset="0"/>
              </a:rPr>
              <a:t> </a:t>
            </a:r>
            <a:r>
              <a:rPr lang="en-US" altLang="en-US" dirty="0">
                <a:cs typeface="Segoe UI" panose="020B0502040204020203" pitchFamily="34" charset="0"/>
              </a:rPr>
              <a:t>555</a:t>
            </a:r>
            <a:r>
              <a:rPr lang="ro-RO" altLang="en-US" dirty="0">
                <a:cs typeface="Segoe UI" panose="020B0502040204020203" pitchFamily="34" charset="0"/>
              </a:rPr>
              <a:t> </a:t>
            </a:r>
            <a:r>
              <a:rPr lang="en-GB" altLang="en-US" dirty="0">
                <a:cs typeface="Segoe UI" panose="020B0502040204020203" pitchFamily="34" charset="0"/>
              </a:rPr>
              <a:t>Euro</a:t>
            </a:r>
          </a:p>
        </p:txBody>
      </p:sp>
      <p:pic>
        <p:nvPicPr>
          <p:cNvPr id="10" name="Picture 9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F9AB2998-AB48-4F89-969E-0435E7581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42" y="1121336"/>
            <a:ext cx="7032948" cy="443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4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36712"/>
            <a:ext cx="8249990" cy="379974"/>
          </a:xfrm>
        </p:spPr>
        <p:txBody>
          <a:bodyPr>
            <a:normAutofit fontScale="90000"/>
          </a:bodyPr>
          <a:lstStyle/>
          <a:p>
            <a:r>
              <a:rPr lang="en-US" sz="3300" dirty="0" err="1">
                <a:latin typeface="Antibiotice Regular" panose="02000000000000000000" pitchFamily="2" charset="0"/>
              </a:rPr>
              <a:t>Concluzii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0358D-F84F-42BF-905A-D40B8A261B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60432" y="6341503"/>
            <a:ext cx="661210" cy="379974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37</a:t>
            </a:fld>
            <a:endParaRPr lang="uk-UA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392E074-D53A-4222-AA53-41BB4B3021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135478"/>
              </p:ext>
            </p:extLst>
          </p:nvPr>
        </p:nvGraphicFramePr>
        <p:xfrm>
          <a:off x="611560" y="1772816"/>
          <a:ext cx="748883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342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CB05DA8-0C40-4786-B19F-88DF0400A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9142857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2E5C5A1-EFCF-4AF7-8C5B-E3A01742F1B4}"/>
              </a:ext>
            </a:extLst>
          </p:cNvPr>
          <p:cNvSpPr txBox="1"/>
          <p:nvPr/>
        </p:nvSpPr>
        <p:spPr>
          <a:xfrm>
            <a:off x="3059832" y="6093296"/>
            <a:ext cx="302433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ntibiotice Regular" panose="02000000000000000000" pitchFamily="2" charset="0"/>
              </a:rPr>
              <a:t>www.antibiotice.ro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5481D9-128B-4454-903D-59227BAF3CB3}"/>
              </a:ext>
            </a:extLst>
          </p:cNvPr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2087B48-7434-428A-9BDB-818549454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17" y="1700808"/>
            <a:ext cx="6856363" cy="20017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22E9C7-A13E-4A29-933A-6269A9C55ADB}"/>
              </a:ext>
            </a:extLst>
          </p:cNvPr>
          <p:cNvSpPr txBox="1"/>
          <p:nvPr/>
        </p:nvSpPr>
        <p:spPr>
          <a:xfrm>
            <a:off x="3207840" y="4510698"/>
            <a:ext cx="590465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o-RO" sz="2000" b="1" dirty="0"/>
              <a:t>Contact pentru relații cu investitorii</a:t>
            </a:r>
          </a:p>
          <a:p>
            <a:r>
              <a:rPr lang="ro-RO" sz="2000" dirty="0"/>
              <a:t>Website: www.antibiotice.ro/investitori-php/</a:t>
            </a:r>
          </a:p>
          <a:p>
            <a:r>
              <a:rPr lang="ro-RO" sz="2000" dirty="0"/>
              <a:t>Email: relatiicuinvestitorii@antibiotice.ro</a:t>
            </a:r>
          </a:p>
        </p:txBody>
      </p:sp>
    </p:spTree>
    <p:extLst>
      <p:ext uri="{BB962C8B-B14F-4D97-AF65-F5344CB8AC3E}">
        <p14:creationId xmlns:p14="http://schemas.microsoft.com/office/powerpoint/2010/main" val="257442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5D06A44-D5ED-402E-BDB8-A13885813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914285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C0D1E2-766E-4067-BC86-7B6F8F5781E2}"/>
              </a:ext>
            </a:extLst>
          </p:cNvPr>
          <p:cNvSpPr txBox="1"/>
          <p:nvPr/>
        </p:nvSpPr>
        <p:spPr>
          <a:xfrm>
            <a:off x="1403648" y="3423901"/>
            <a:ext cx="7586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4800" dirty="0">
                <a:solidFill>
                  <a:srgbClr val="000000"/>
                </a:solidFill>
                <a:latin typeface="Antibiotice Regular" panose="02000000000000000000" pitchFamily="2" charset="0"/>
              </a:rPr>
              <a:t>Profilul companiei</a:t>
            </a:r>
            <a:endParaRPr lang="en-US" sz="4800" dirty="0">
              <a:solidFill>
                <a:srgbClr val="000000"/>
              </a:solidFill>
              <a:latin typeface="Antibiotice Regular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7932D0-1E32-4906-A4C5-D0A531A4F2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157192"/>
            <a:ext cx="5029992" cy="146856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B78611-E266-4E41-8B35-38B288C46981}"/>
              </a:ext>
            </a:extLst>
          </p:cNvPr>
          <p:cNvCxnSpPr/>
          <p:nvPr/>
        </p:nvCxnSpPr>
        <p:spPr>
          <a:xfrm>
            <a:off x="3577146" y="5085184"/>
            <a:ext cx="55795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761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36712"/>
            <a:ext cx="8249990" cy="379974"/>
          </a:xfrm>
        </p:spPr>
        <p:txBody>
          <a:bodyPr>
            <a:normAutofit fontScale="90000"/>
          </a:bodyPr>
          <a:lstStyle/>
          <a:p>
            <a:r>
              <a:rPr lang="en-US" sz="3300" dirty="0" err="1">
                <a:latin typeface="Antibiotice Regular" panose="02000000000000000000" pitchFamily="2" charset="0"/>
              </a:rPr>
              <a:t>Antibiotice</a:t>
            </a:r>
            <a:r>
              <a:rPr lang="ro-RO" sz="3300" dirty="0">
                <a:latin typeface="Antibiotice Regular" panose="02000000000000000000" pitchFamily="2" charset="0"/>
              </a:rPr>
              <a:t>:</a:t>
            </a:r>
            <a:r>
              <a:rPr lang="en-US" sz="3300" dirty="0">
                <a:latin typeface="Antibiotice Regular" panose="02000000000000000000" pitchFamily="2" charset="0"/>
              </a:rPr>
              <a:t> pe </a:t>
            </a:r>
            <a:r>
              <a:rPr lang="en-US" sz="3300" dirty="0" err="1">
                <a:latin typeface="Antibiotice Regular" panose="02000000000000000000" pitchFamily="2" charset="0"/>
              </a:rPr>
              <a:t>scurt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DD02CE-F61D-4505-AC3B-1E010279BCF4}"/>
              </a:ext>
            </a:extLst>
          </p:cNvPr>
          <p:cNvSpPr txBox="1"/>
          <p:nvPr/>
        </p:nvSpPr>
        <p:spPr>
          <a:xfrm>
            <a:off x="5062554" y="1913732"/>
            <a:ext cx="3672408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Facem medicamentele valoroase mai accesibile ca mijloc de îngrijire a sănătății pentru pacienți, medici și farmaciști. Ne punem întotdeauna forța în slujba celor care au nevoie de sprijinul nostru.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0FAFE76-1C4B-4CCB-B91F-A469586D5B70}"/>
              </a:ext>
            </a:extLst>
          </p:cNvPr>
          <p:cNvGraphicFramePr/>
          <p:nvPr/>
        </p:nvGraphicFramePr>
        <p:xfrm>
          <a:off x="563177" y="1812904"/>
          <a:ext cx="395735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8972CEE-A85D-482B-8F8D-424729034A7A}"/>
              </a:ext>
            </a:extLst>
          </p:cNvPr>
          <p:cNvSpPr txBox="1"/>
          <p:nvPr/>
        </p:nvSpPr>
        <p:spPr>
          <a:xfrm>
            <a:off x="539552" y="1251956"/>
            <a:ext cx="3963569" cy="400110"/>
          </a:xfrm>
          <a:prstGeom prst="rect">
            <a:avLst/>
          </a:prstGeom>
          <a:solidFill>
            <a:srgbClr val="D410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bg1"/>
                </a:solidFill>
                <a:ea typeface="+mj-ea"/>
                <a:cs typeface="+mj-cs"/>
              </a:rPr>
              <a:t>Antibiotice astăzi</a:t>
            </a:r>
            <a:endParaRPr lang="en-US" sz="2000" dirty="0">
              <a:solidFill>
                <a:schemeClr val="bg1"/>
              </a:solidFill>
              <a:latin typeface="Antibiotice Regular" panose="02000000000000000000" pitchFamily="2" charset="0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152743-B4CB-450A-8C36-69F8C9E1C4BA}"/>
              </a:ext>
            </a:extLst>
          </p:cNvPr>
          <p:cNvSpPr txBox="1"/>
          <p:nvPr/>
        </p:nvSpPr>
        <p:spPr>
          <a:xfrm>
            <a:off x="5062554" y="1251956"/>
            <a:ext cx="3672408" cy="400110"/>
          </a:xfrm>
          <a:prstGeom prst="rect">
            <a:avLst/>
          </a:prstGeom>
          <a:solidFill>
            <a:srgbClr val="D410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bg1"/>
                </a:solidFill>
                <a:ea typeface="+mj-ea"/>
                <a:cs typeface="+mj-cs"/>
              </a:rPr>
              <a:t>Misiune</a:t>
            </a:r>
            <a:endParaRPr lang="en-US" sz="20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graphicFrame>
        <p:nvGraphicFramePr>
          <p:cNvPr id="11" name="Table 14">
            <a:extLst>
              <a:ext uri="{FF2B5EF4-FFF2-40B4-BE49-F238E27FC236}">
                <a16:creationId xmlns:a16="http://schemas.microsoft.com/office/drawing/2014/main" id="{C47523C0-6309-4B18-9DEE-79B5B1E3B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412022"/>
              </p:ext>
            </p:extLst>
          </p:nvPr>
        </p:nvGraphicFramePr>
        <p:xfrm>
          <a:off x="5063020" y="4046942"/>
          <a:ext cx="3671942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206">
                  <a:extLst>
                    <a:ext uri="{9D8B030D-6E8A-4147-A177-3AD203B41FA5}">
                      <a16:colId xmlns:a16="http://schemas.microsoft.com/office/drawing/2014/main" val="375575116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51521282"/>
                    </a:ext>
                  </a:extLst>
                </a:gridCol>
                <a:gridCol w="1138624">
                  <a:extLst>
                    <a:ext uri="{9D8B030D-6E8A-4147-A177-3AD203B41FA5}">
                      <a16:colId xmlns:a16="http://schemas.microsoft.com/office/drawing/2014/main" val="1442757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>
                          <a:latin typeface="+mn-lt"/>
                        </a:rPr>
                        <a:t>BVB:</a:t>
                      </a:r>
                      <a:r>
                        <a:rPr lang="en-GB" sz="1400" b="1" dirty="0">
                          <a:latin typeface="+mn-lt"/>
                        </a:rPr>
                        <a:t> </a:t>
                      </a:r>
                      <a:r>
                        <a:rPr lang="ro-RO" sz="1400" b="1" dirty="0">
                          <a:latin typeface="+mn-lt"/>
                        </a:rPr>
                        <a:t>ATB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>
                          <a:latin typeface="+mn-lt"/>
                        </a:rPr>
                        <a:t>2019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>
                          <a:latin typeface="+mn-lt"/>
                        </a:rPr>
                        <a:t>Sem. I 2020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174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Cifra de afaceri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(mi</a:t>
                      </a:r>
                      <a:r>
                        <a:rPr lang="ro-RO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lei)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latin typeface="+mn-lt"/>
                        </a:rPr>
                        <a:t>391</a:t>
                      </a:r>
                      <a:r>
                        <a:rPr lang="ro-RO" sz="1400" b="0" dirty="0">
                          <a:latin typeface="+mn-lt"/>
                        </a:rPr>
                        <a:t>,7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</a:t>
                      </a:r>
                      <a:r>
                        <a:rPr lang="ro-R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,4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292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Capitalizare bursieră (mil lei)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341 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257300" algn="l"/>
                        </a:tabLst>
                      </a:pPr>
                      <a:r>
                        <a:rPr lang="ro-RO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rebuchet MS" panose="020B0603020202020204" pitchFamily="34" charset="0"/>
                        </a:rPr>
                        <a:t>359,2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075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400" b="0" dirty="0">
                          <a:latin typeface="+mn-lt"/>
                        </a:rPr>
                        <a:t>Număr de acțiuni (mil)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671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671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40458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ECBD0F-86D7-4A4A-96B2-D6CEB9E88F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A12E19C-F0D7-470F-8E3A-FEF858791E3B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209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36712"/>
            <a:ext cx="8249990" cy="379974"/>
          </a:xfrm>
        </p:spPr>
        <p:txBody>
          <a:bodyPr>
            <a:normAutofit fontScale="90000"/>
          </a:bodyPr>
          <a:lstStyle/>
          <a:p>
            <a:r>
              <a:rPr lang="en-US" sz="3300" dirty="0" err="1">
                <a:latin typeface="Antibiotice Regular" panose="02000000000000000000" pitchFamily="2" charset="0"/>
              </a:rPr>
              <a:t>Lider</a:t>
            </a:r>
            <a:r>
              <a:rPr lang="en-US" sz="3300" dirty="0">
                <a:latin typeface="Antibiotice Regular" panose="02000000000000000000" pitchFamily="2" charset="0"/>
              </a:rPr>
              <a:t> pe o</a:t>
            </a:r>
            <a:r>
              <a:rPr lang="ro-RO" sz="3300" dirty="0">
                <a:latin typeface="Antibiotice Regular" panose="02000000000000000000" pitchFamily="2" charset="0"/>
              </a:rPr>
              <a:t> pi</a:t>
            </a:r>
            <a:r>
              <a:rPr lang="en-US" sz="3300" dirty="0">
                <a:latin typeface="Antibiotice Regular" panose="02000000000000000000" pitchFamily="2" charset="0"/>
              </a:rPr>
              <a:t>a</a:t>
            </a:r>
            <a:r>
              <a:rPr lang="ro-RO" sz="3300" dirty="0">
                <a:latin typeface="Antibiotice Regular" panose="02000000000000000000" pitchFamily="2" charset="0"/>
              </a:rPr>
              <a:t>ță atractivă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9802E0-B7F9-4425-A975-E69EB0E14D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A12E19C-F0D7-470F-8E3A-FEF858791E3B}" type="slidenum">
              <a:rPr lang="uk-UA" sz="1200" smtClean="0"/>
              <a:pPr/>
              <a:t>6</a:t>
            </a:fld>
            <a:endParaRPr lang="uk-UA" sz="12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85E266B-2237-42AF-9DD3-0FAB79092B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0440012"/>
              </p:ext>
            </p:extLst>
          </p:nvPr>
        </p:nvGraphicFramePr>
        <p:xfrm>
          <a:off x="226967" y="1809896"/>
          <a:ext cx="4214519" cy="4859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37C26DB-A084-44AB-A247-D45961E24EAC}"/>
              </a:ext>
            </a:extLst>
          </p:cNvPr>
          <p:cNvSpPr txBox="1"/>
          <p:nvPr/>
        </p:nvSpPr>
        <p:spPr>
          <a:xfrm>
            <a:off x="409038" y="1311876"/>
            <a:ext cx="4032448" cy="400110"/>
          </a:xfrm>
          <a:prstGeom prst="rect">
            <a:avLst/>
          </a:prstGeom>
          <a:solidFill>
            <a:srgbClr val="D410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bg1"/>
                </a:solidFill>
                <a:ea typeface="+mj-ea"/>
                <a:cs typeface="+mj-cs"/>
              </a:rPr>
              <a:t>Poziția și cota pe piața internă</a:t>
            </a:r>
            <a:endParaRPr lang="en-US" sz="2000" dirty="0">
              <a:solidFill>
                <a:schemeClr val="bg1"/>
              </a:solidFill>
              <a:latin typeface="Antibiotice Regular" panose="02000000000000000000" pitchFamily="2" charset="0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2FF838-BC44-4B16-B4DB-3668DEC356B3}"/>
              </a:ext>
            </a:extLst>
          </p:cNvPr>
          <p:cNvSpPr txBox="1"/>
          <p:nvPr/>
        </p:nvSpPr>
        <p:spPr>
          <a:xfrm>
            <a:off x="5062554" y="1321849"/>
            <a:ext cx="3672408" cy="400110"/>
          </a:xfrm>
          <a:prstGeom prst="rect">
            <a:avLst/>
          </a:prstGeom>
          <a:solidFill>
            <a:srgbClr val="D410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bg1"/>
                </a:solidFill>
                <a:ea typeface="+mj-ea"/>
                <a:cs typeface="+mj-cs"/>
              </a:rPr>
              <a:t>Performanțe pe piața externă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DC4E3D-C885-43E2-8A1D-F0E0ADA1504C}"/>
              </a:ext>
            </a:extLst>
          </p:cNvPr>
          <p:cNvGrpSpPr/>
          <p:nvPr/>
        </p:nvGrpSpPr>
        <p:grpSpPr>
          <a:xfrm>
            <a:off x="4788024" y="2041948"/>
            <a:ext cx="2530165" cy="1628449"/>
            <a:chOff x="5666325" y="2247943"/>
            <a:chExt cx="3657600" cy="268641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521F09D-B2BC-4425-BE7D-81045A6A6650}"/>
                </a:ext>
              </a:extLst>
            </p:cNvPr>
            <p:cNvSpPr txBox="1"/>
            <p:nvPr/>
          </p:nvSpPr>
          <p:spPr>
            <a:xfrm>
              <a:off x="5666325" y="3868121"/>
              <a:ext cx="3657600" cy="1066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dirty="0">
                  <a:solidFill>
                    <a:srgbClr val="858591"/>
                  </a:solidFill>
                </a:rPr>
                <a:t>din cifra de afaceri reprezintă exporturi</a:t>
              </a:r>
              <a:endParaRPr lang="uk-UA" dirty="0">
                <a:solidFill>
                  <a:srgbClr val="85859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0461F69-78B9-435F-9E4D-DF3B61FD7716}"/>
                </a:ext>
              </a:extLst>
            </p:cNvPr>
            <p:cNvSpPr txBox="1"/>
            <p:nvPr/>
          </p:nvSpPr>
          <p:spPr>
            <a:xfrm>
              <a:off x="6071201" y="2247943"/>
              <a:ext cx="2847846" cy="1370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4800" b="1" dirty="0">
                  <a:solidFill>
                    <a:srgbClr val="C00000"/>
                  </a:solidFill>
                </a:rPr>
                <a:t>40% </a:t>
              </a:r>
              <a:endParaRPr lang="uk-UA" sz="48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FDE32DD-2AA7-4FED-9427-E62CE748BED7}"/>
                </a:ext>
              </a:extLst>
            </p:cNvPr>
            <p:cNvCxnSpPr/>
            <p:nvPr/>
          </p:nvCxnSpPr>
          <p:spPr>
            <a:xfrm>
              <a:off x="6428328" y="3797330"/>
              <a:ext cx="2133599" cy="0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6FA50D1-6B53-4644-A64A-29BE8B2A66EB}"/>
              </a:ext>
            </a:extLst>
          </p:cNvPr>
          <p:cNvGrpSpPr/>
          <p:nvPr/>
        </p:nvGrpSpPr>
        <p:grpSpPr>
          <a:xfrm>
            <a:off x="6613835" y="3512193"/>
            <a:ext cx="2530165" cy="1628449"/>
            <a:chOff x="5666325" y="2247943"/>
            <a:chExt cx="3657600" cy="26864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195635-FF75-4AA3-B9A9-34C3244676B8}"/>
                </a:ext>
              </a:extLst>
            </p:cNvPr>
            <p:cNvSpPr txBox="1"/>
            <p:nvPr/>
          </p:nvSpPr>
          <p:spPr>
            <a:xfrm>
              <a:off x="5666325" y="3868121"/>
              <a:ext cx="3657600" cy="1066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858591"/>
                  </a:solidFill>
                </a:rPr>
                <a:t>Cel</a:t>
              </a:r>
              <a:r>
                <a:rPr lang="en-US" dirty="0">
                  <a:solidFill>
                    <a:srgbClr val="858591"/>
                  </a:solidFill>
                </a:rPr>
                <a:t> </a:t>
              </a:r>
              <a:r>
                <a:rPr lang="en-US" dirty="0" err="1">
                  <a:solidFill>
                    <a:srgbClr val="858591"/>
                  </a:solidFill>
                </a:rPr>
                <a:t>mai</a:t>
              </a:r>
              <a:r>
                <a:rPr lang="en-US" dirty="0">
                  <a:solidFill>
                    <a:srgbClr val="858591"/>
                  </a:solidFill>
                </a:rPr>
                <a:t> mare </a:t>
              </a:r>
              <a:r>
                <a:rPr lang="en-US" dirty="0" err="1">
                  <a:solidFill>
                    <a:srgbClr val="858591"/>
                  </a:solidFill>
                </a:rPr>
                <a:t>exportator</a:t>
              </a:r>
              <a:r>
                <a:rPr lang="en-US" dirty="0">
                  <a:solidFill>
                    <a:srgbClr val="858591"/>
                  </a:solidFill>
                </a:rPr>
                <a:t> rom</a:t>
              </a:r>
              <a:r>
                <a:rPr lang="ro-RO" dirty="0">
                  <a:solidFill>
                    <a:srgbClr val="858591"/>
                  </a:solidFill>
                </a:rPr>
                <a:t>â</a:t>
              </a:r>
              <a:r>
                <a:rPr lang="en-US" dirty="0">
                  <a:solidFill>
                    <a:srgbClr val="858591"/>
                  </a:solidFill>
                </a:rPr>
                <a:t>n </a:t>
              </a:r>
              <a:r>
                <a:rPr lang="ro-RO" dirty="0">
                  <a:solidFill>
                    <a:srgbClr val="858591"/>
                  </a:solidFill>
                </a:rPr>
                <a:t>î</a:t>
              </a:r>
              <a:r>
                <a:rPr lang="en-US" dirty="0">
                  <a:solidFill>
                    <a:srgbClr val="858591"/>
                  </a:solidFill>
                </a:rPr>
                <a:t>n Vietnam</a:t>
              </a:r>
              <a:endParaRPr lang="uk-UA" dirty="0">
                <a:solidFill>
                  <a:srgbClr val="85859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B45A6C-C859-4556-AA8A-7C326CE457E7}"/>
                </a:ext>
              </a:extLst>
            </p:cNvPr>
            <p:cNvSpPr txBox="1"/>
            <p:nvPr/>
          </p:nvSpPr>
          <p:spPr>
            <a:xfrm>
              <a:off x="5997092" y="2247943"/>
              <a:ext cx="2969390" cy="1370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4800" b="1" dirty="0">
                  <a:solidFill>
                    <a:srgbClr val="C00000"/>
                  </a:solidFill>
                </a:rPr>
                <a:t>$10 mil </a:t>
              </a:r>
              <a:endParaRPr lang="uk-UA" sz="48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14597A7-00FC-41DD-ACCC-75E65B8AD48E}"/>
                </a:ext>
              </a:extLst>
            </p:cNvPr>
            <p:cNvCxnSpPr/>
            <p:nvPr/>
          </p:nvCxnSpPr>
          <p:spPr>
            <a:xfrm>
              <a:off x="6428328" y="3797330"/>
              <a:ext cx="2133599" cy="0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53696DF-2455-44DA-9266-0BB1F261D45B}"/>
              </a:ext>
            </a:extLst>
          </p:cNvPr>
          <p:cNvGrpSpPr/>
          <p:nvPr/>
        </p:nvGrpSpPr>
        <p:grpSpPr>
          <a:xfrm>
            <a:off x="4860032" y="4705154"/>
            <a:ext cx="2530165" cy="1628449"/>
            <a:chOff x="5666325" y="2247943"/>
            <a:chExt cx="3657600" cy="268641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4361B92-845D-4351-ADE0-B302F0CEFC74}"/>
                </a:ext>
              </a:extLst>
            </p:cNvPr>
            <p:cNvSpPr txBox="1"/>
            <p:nvPr/>
          </p:nvSpPr>
          <p:spPr>
            <a:xfrm>
              <a:off x="5666325" y="3868121"/>
              <a:ext cx="3657600" cy="1066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dirty="0">
                  <a:solidFill>
                    <a:srgbClr val="858591"/>
                  </a:solidFill>
                </a:rPr>
                <a:t>lider mondial </a:t>
              </a:r>
              <a:br>
                <a:rPr lang="ro-RO" dirty="0">
                  <a:solidFill>
                    <a:srgbClr val="858591"/>
                  </a:solidFill>
                </a:rPr>
              </a:br>
              <a:r>
                <a:rPr lang="ro-RO" dirty="0">
                  <a:solidFill>
                    <a:srgbClr val="858591"/>
                  </a:solidFill>
                </a:rPr>
                <a:t>pe piața de Nistatină</a:t>
              </a:r>
              <a:endParaRPr lang="uk-UA" dirty="0">
                <a:solidFill>
                  <a:srgbClr val="85859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D04597-BD8A-49DF-B9D6-260487B95155}"/>
                </a:ext>
              </a:extLst>
            </p:cNvPr>
            <p:cNvSpPr txBox="1"/>
            <p:nvPr/>
          </p:nvSpPr>
          <p:spPr>
            <a:xfrm>
              <a:off x="5997092" y="2247943"/>
              <a:ext cx="2969390" cy="1370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4800" b="1" dirty="0">
                  <a:solidFill>
                    <a:srgbClr val="C00000"/>
                  </a:solidFill>
                </a:rPr>
                <a:t>#1</a:t>
              </a:r>
              <a:endParaRPr lang="uk-UA" sz="48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BC79E6B-3F98-4061-82CB-945620A309A5}"/>
                </a:ext>
              </a:extLst>
            </p:cNvPr>
            <p:cNvCxnSpPr/>
            <p:nvPr/>
          </p:nvCxnSpPr>
          <p:spPr>
            <a:xfrm>
              <a:off x="6428328" y="3797330"/>
              <a:ext cx="2133599" cy="0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1155092-C6B8-4DFA-8FE3-83350846B137}"/>
              </a:ext>
            </a:extLst>
          </p:cNvPr>
          <p:cNvSpPr txBox="1"/>
          <p:nvPr/>
        </p:nvSpPr>
        <p:spPr>
          <a:xfrm>
            <a:off x="4990873" y="6423138"/>
            <a:ext cx="3744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000" dirty="0"/>
              <a:t>Valori pentru anul 2019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4773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36712"/>
            <a:ext cx="8249990" cy="379974"/>
          </a:xfrm>
        </p:spPr>
        <p:txBody>
          <a:bodyPr>
            <a:normAutofit fontScale="90000"/>
          </a:bodyPr>
          <a:lstStyle/>
          <a:p>
            <a:r>
              <a:rPr lang="ro-RO" sz="3300" dirty="0">
                <a:latin typeface="Antibiotice Regular" panose="02000000000000000000" pitchFamily="2" charset="0"/>
              </a:rPr>
              <a:t>O companie cu tradiție </a:t>
            </a:r>
            <a:endParaRPr lang="en-US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6941B93-AF75-4B8A-A399-403CED9CED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3353484"/>
              </p:ext>
            </p:extLst>
          </p:nvPr>
        </p:nvGraphicFramePr>
        <p:xfrm>
          <a:off x="-6820" y="1484784"/>
          <a:ext cx="8971308" cy="4645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1B71EBA-3B5A-4BED-90EF-A3B2F799BA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A12E19C-F0D7-470F-8E3A-FEF858791E3B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55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36712"/>
            <a:ext cx="8249990" cy="379974"/>
          </a:xfrm>
        </p:spPr>
        <p:txBody>
          <a:bodyPr>
            <a:normAutofit fontScale="90000"/>
          </a:bodyPr>
          <a:lstStyle/>
          <a:p>
            <a:r>
              <a:rPr lang="ro-RO" sz="3300" dirty="0">
                <a:latin typeface="Antibiotice Regular" panose="02000000000000000000" pitchFamily="2" charset="0"/>
              </a:rPr>
              <a:t>Performanța financiară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382175-799D-4031-8F64-111CEFE25A5E}"/>
              </a:ext>
            </a:extLst>
          </p:cNvPr>
          <p:cNvGrpSpPr/>
          <p:nvPr/>
        </p:nvGrpSpPr>
        <p:grpSpPr>
          <a:xfrm>
            <a:off x="604381" y="1661020"/>
            <a:ext cx="8315295" cy="3535960"/>
            <a:chOff x="838200" y="2019305"/>
            <a:chExt cx="11087060" cy="3694497"/>
          </a:xfrm>
        </p:grpSpPr>
        <p:graphicFrame>
          <p:nvGraphicFramePr>
            <p:cNvPr id="13" name="Chart 3">
              <a:extLst>
                <a:ext uri="{FF2B5EF4-FFF2-40B4-BE49-F238E27FC236}">
                  <a16:creationId xmlns:a16="http://schemas.microsoft.com/office/drawing/2014/main" id="{3C2931A9-7B99-4064-9DEB-C9E36E34DDD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04336407"/>
                </p:ext>
              </p:extLst>
            </p:nvPr>
          </p:nvGraphicFramePr>
          <p:xfrm>
            <a:off x="838200" y="2019305"/>
            <a:ext cx="3749231" cy="35082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4" name="Chart 6">
              <a:extLst>
                <a:ext uri="{FF2B5EF4-FFF2-40B4-BE49-F238E27FC236}">
                  <a16:creationId xmlns:a16="http://schemas.microsoft.com/office/drawing/2014/main" id="{BEE1C65C-16D7-42EC-B333-C3691F3A995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50520089"/>
                </p:ext>
              </p:extLst>
            </p:nvPr>
          </p:nvGraphicFramePr>
          <p:xfrm>
            <a:off x="4696046" y="2019305"/>
            <a:ext cx="3479983" cy="34719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5" name="Chart 7">
              <a:extLst>
                <a:ext uri="{FF2B5EF4-FFF2-40B4-BE49-F238E27FC236}">
                  <a16:creationId xmlns:a16="http://schemas.microsoft.com/office/drawing/2014/main" id="{F069E0A3-4983-4C2E-992E-3DFA8744DE7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46663124"/>
                </p:ext>
              </p:extLst>
            </p:nvPr>
          </p:nvGraphicFramePr>
          <p:xfrm>
            <a:off x="8176029" y="2019305"/>
            <a:ext cx="3749231" cy="36944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E4A958-4BA1-45E2-B31E-1ED8C279DE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A12E19C-F0D7-470F-8E3A-FEF858791E3B}" type="slidenum">
              <a:rPr lang="uk-UA" smtClean="0"/>
              <a:pPr/>
              <a:t>8</a:t>
            </a:fld>
            <a:endParaRPr lang="uk-UA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5BECADF-8F39-4970-9697-33CAEEE8A019}"/>
              </a:ext>
            </a:extLst>
          </p:cNvPr>
          <p:cNvSpPr/>
          <p:nvPr/>
        </p:nvSpPr>
        <p:spPr>
          <a:xfrm>
            <a:off x="989675" y="5428332"/>
            <a:ext cx="7056784" cy="7369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O companie profitabilă</a:t>
            </a:r>
            <a:endParaRPr lang="en-US" sz="24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74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20" y="727830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en-US" sz="1200" dirty="0">
                <a:solidFill>
                  <a:srgbClr val="FFFFFF"/>
                </a:solidFill>
              </a:rPr>
              <a:t>Write it here</a:t>
            </a:r>
            <a:endParaRPr lang="uk-UA" sz="1200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7439C5-309F-4A2E-8B49-DC5D7992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37" y="888786"/>
            <a:ext cx="8249990" cy="379974"/>
          </a:xfrm>
        </p:spPr>
        <p:txBody>
          <a:bodyPr>
            <a:normAutofit fontScale="90000"/>
          </a:bodyPr>
          <a:lstStyle/>
          <a:p>
            <a:r>
              <a:rPr lang="ro-RO" sz="3300" dirty="0">
                <a:latin typeface="Antibiotice Regular" panose="02000000000000000000" pitchFamily="2" charset="0"/>
              </a:rPr>
              <a:t>Antibiotice, o companie responsabilă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F629C0-26C7-4C47-AACE-7609583F34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45526" y="6341503"/>
            <a:ext cx="476116" cy="379974"/>
          </a:xfrm>
        </p:spPr>
        <p:txBody>
          <a:bodyPr/>
          <a:lstStyle/>
          <a:p>
            <a:fld id="{5A12E19C-F0D7-470F-8E3A-FEF858791E3B}" type="slidenum">
              <a:rPr lang="uk-UA" smtClean="0"/>
              <a:pPr/>
              <a:t>9</a:t>
            </a:fld>
            <a:endParaRPr lang="uk-UA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B3B7A99-6B78-4F18-858A-45EB541451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3982551"/>
              </p:ext>
            </p:extLst>
          </p:nvPr>
        </p:nvGraphicFramePr>
        <p:xfrm>
          <a:off x="539552" y="1484783"/>
          <a:ext cx="8028892" cy="468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816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DNA">
      <a:dk1>
        <a:srgbClr val="242F38"/>
      </a:dk1>
      <a:lt1>
        <a:srgbClr val="FFFFFF"/>
      </a:lt1>
      <a:dk2>
        <a:srgbClr val="354552"/>
      </a:dk2>
      <a:lt2>
        <a:srgbClr val="FFFFFF"/>
      </a:lt2>
      <a:accent1>
        <a:srgbClr val="E51C24"/>
      </a:accent1>
      <a:accent2>
        <a:srgbClr val="8AA1AC"/>
      </a:accent2>
      <a:accent3>
        <a:srgbClr val="CF1720"/>
      </a:accent3>
      <a:accent4>
        <a:srgbClr val="6C8997"/>
      </a:accent4>
      <a:accent5>
        <a:srgbClr val="BB151D"/>
      </a:accent5>
      <a:accent6>
        <a:srgbClr val="668290"/>
      </a:accent6>
      <a:hlink>
        <a:srgbClr val="0A8CAA"/>
      </a:hlink>
      <a:folHlink>
        <a:srgbClr val="5F497A"/>
      </a:folHlink>
    </a:clrScheme>
    <a:fontScheme name="Custom 8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9210</TotalTime>
  <Words>3258</Words>
  <Application>Microsoft Office PowerPoint</Application>
  <PresentationFormat>On-screen Show (4:3)</PresentationFormat>
  <Paragraphs>824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Antibiotice Regular</vt:lpstr>
      <vt:lpstr>Arial</vt:lpstr>
      <vt:lpstr>Calibri</vt:lpstr>
      <vt:lpstr>Georgia</vt:lpstr>
      <vt:lpstr>Trebuchet MS</vt:lpstr>
      <vt:lpstr>Office Theme</vt:lpstr>
      <vt:lpstr>PowerPoint Presentation</vt:lpstr>
      <vt:lpstr>Delimitare legală</vt:lpstr>
      <vt:lpstr>Cuprins</vt:lpstr>
      <vt:lpstr>PowerPoint Presentation</vt:lpstr>
      <vt:lpstr>Antibiotice: pe scurt</vt:lpstr>
      <vt:lpstr>Lider pe o piață atractivă</vt:lpstr>
      <vt:lpstr>O companie cu tradiție </vt:lpstr>
      <vt:lpstr>Performanța financiară</vt:lpstr>
      <vt:lpstr>Antibiotice, o companie responsabilă</vt:lpstr>
      <vt:lpstr>Structura acționariatului</vt:lpstr>
      <vt:lpstr>PowerPoint Presentation</vt:lpstr>
      <vt:lpstr>Piloni strategici de dezvoltare</vt:lpstr>
      <vt:lpstr>Evolutia principalilor indicatori economico-financiari</vt:lpstr>
      <vt:lpstr>PowerPoint Presentation</vt:lpstr>
      <vt:lpstr>PowerPoint Presentation</vt:lpstr>
      <vt:lpstr>Internaționalizarea afacerii și consolidarea pe piața internă</vt:lpstr>
      <vt:lpstr>Consolidarea pietei interne</vt:lpstr>
      <vt:lpstr>Adaptarea strategică a portofoliului</vt:lpstr>
      <vt:lpstr>Investițiile - garanția viitorului</vt:lpstr>
      <vt:lpstr>Adaptarea resursei umane la direcțiile strategice ale companiei</vt:lpstr>
      <vt:lpstr>Managementul integrat al calității</vt:lpstr>
      <vt:lpstr>Adaptare rapidă la situația extraordinara de pandemie</vt:lpstr>
      <vt:lpstr>PowerPoint Presentation</vt:lpstr>
      <vt:lpstr>Indicatori de performanță pentru echipa executivă</vt:lpstr>
      <vt:lpstr>PowerPoint Presentation</vt:lpstr>
      <vt:lpstr>Realizari în semestrul I 2020</vt:lpstr>
      <vt:lpstr>Venituri realizate conform dinamicii de piață</vt:lpstr>
      <vt:lpstr>Adaptarea strategică a portofoliului</vt:lpstr>
      <vt:lpstr>Continuarea programului de investiții pentru viitor</vt:lpstr>
      <vt:lpstr>Măsuri de protecție eficiente în situație de criză</vt:lpstr>
      <vt:lpstr>Activitate economică echilibrată</vt:lpstr>
      <vt:lpstr>Situația rezultatului global</vt:lpstr>
      <vt:lpstr>Situația financiară: active</vt:lpstr>
      <vt:lpstr>Situația financiară: datorii</vt:lpstr>
      <vt:lpstr>Situația financiară: capital social și rezerve</vt:lpstr>
      <vt:lpstr>Acțiunile ATB la bursa de valori</vt:lpstr>
      <vt:lpstr>Concluzii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</dc:creator>
  <cp:lastModifiedBy>CeraselaM</cp:lastModifiedBy>
  <cp:revision>683</cp:revision>
  <dcterms:created xsi:type="dcterms:W3CDTF">2014-10-25T08:24:46Z</dcterms:created>
  <dcterms:modified xsi:type="dcterms:W3CDTF">2020-11-03T07:50:19Z</dcterms:modified>
</cp:coreProperties>
</file>