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1" r:id="rId2"/>
    <p:sldId id="259" r:id="rId3"/>
    <p:sldId id="542" r:id="rId4"/>
    <p:sldId id="543" r:id="rId5"/>
    <p:sldId id="529" r:id="rId6"/>
    <p:sldId id="527" r:id="rId7"/>
    <p:sldId id="402" r:id="rId8"/>
    <p:sldId id="544" r:id="rId9"/>
    <p:sldId id="406" r:id="rId10"/>
    <p:sldId id="540" r:id="rId11"/>
    <p:sldId id="541" r:id="rId12"/>
    <p:sldId id="530" r:id="rId13"/>
    <p:sldId id="545" r:id="rId14"/>
    <p:sldId id="482" r:id="rId15"/>
    <p:sldId id="404" r:id="rId16"/>
    <p:sldId id="539" r:id="rId17"/>
    <p:sldId id="526" r:id="rId18"/>
    <p:sldId id="474" r:id="rId19"/>
    <p:sldId id="476" r:id="rId20"/>
    <p:sldId id="524" r:id="rId21"/>
    <p:sldId id="484" r:id="rId22"/>
    <p:sldId id="535" r:id="rId23"/>
    <p:sldId id="400" r:id="rId24"/>
  </p:sldIdLst>
  <p:sldSz cx="9144000" cy="6858000" type="screen4x3"/>
  <p:notesSz cx="7102475" cy="93884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3113">
          <p15:clr>
            <a:srgbClr val="A4A3A4"/>
          </p15:clr>
        </p15:guide>
        <p15:guide id="4" pos="2835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  <p15:guide id="7" pos="3515">
          <p15:clr>
            <a:srgbClr val="A4A3A4"/>
          </p15:clr>
        </p15:guide>
        <p15:guide id="8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elia Isaic" initials="C" lastIdx="16" clrIdx="0">
    <p:extLst>
      <p:ext uri="{19B8F6BF-5375-455C-9EA6-DF929625EA0E}">
        <p15:presenceInfo xmlns:p15="http://schemas.microsoft.com/office/powerpoint/2012/main" userId="Camelia Isa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50F1C"/>
    <a:srgbClr val="4A4EE4"/>
    <a:srgbClr val="D41024"/>
    <a:srgbClr val="000000"/>
    <a:srgbClr val="333333"/>
    <a:srgbClr val="1C1C1C"/>
    <a:srgbClr val="ED6065"/>
    <a:srgbClr val="6D6D6D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6271" autoAdjust="0"/>
  </p:normalViewPr>
  <p:slideViewPr>
    <p:cSldViewPr showGuides="1">
      <p:cViewPr varScale="1">
        <p:scale>
          <a:sx n="74" d="100"/>
          <a:sy n="74" d="100"/>
        </p:scale>
        <p:origin x="1603" y="77"/>
      </p:cViewPr>
      <p:guideLst>
        <p:guide orient="horz" pos="1026"/>
        <p:guide orient="horz" pos="3884"/>
        <p:guide orient="horz" pos="3113"/>
        <p:guide pos="2835"/>
        <p:guide pos="295"/>
        <p:guide pos="5465"/>
        <p:guide pos="3515"/>
        <p:guide pos="12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68"/>
    </p:cViewPr>
  </p:sorterViewPr>
  <p:notesViewPr>
    <p:cSldViewPr showGuides="1">
      <p:cViewPr varScale="1">
        <p:scale>
          <a:sx n="95" d="100"/>
          <a:sy n="95" d="100"/>
        </p:scale>
        <p:origin x="-3630" y="-108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200" b="1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Export</a:t>
            </a:r>
          </a:p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millio</a:t>
            </a:r>
            <a:r>
              <a:rPr lang="ro-RO" sz="1200" b="0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ane</a:t>
            </a:r>
            <a:r>
              <a:rPr lang="en-US" sz="1200" b="0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o-RO" sz="1200" b="0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lei</a:t>
            </a:r>
            <a:endParaRPr lang="en-US" sz="1200" b="0" i="0" baseline="0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33773709009265407"/>
          <c:y val="7.87470873071559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46779242956076"/>
          <c:y val="0.29789593132541603"/>
          <c:w val="0.81233943648610185"/>
          <c:h val="0.57198834056634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Prezentare companie (1).ppt (Compatibility Mode)]Sheet1'!$B$1</c:f>
              <c:strCache>
                <c:ptCount val="1"/>
                <c:pt idx="0">
                  <c:v>Cifra de afaceri milioane lei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FFF4-4912-9757-752CFE9CCFFE}"/>
              </c:ext>
            </c:extLst>
          </c:dPt>
          <c:dPt>
            <c:idx val="1"/>
            <c:invertIfNegative val="0"/>
            <c:bubble3D val="0"/>
            <c:spPr>
              <a:solidFill>
                <a:srgbClr val="008E8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FFF4-4912-9757-752CFE9CCFFE}"/>
              </c:ext>
            </c:extLst>
          </c:dPt>
          <c:dPt>
            <c:idx val="2"/>
            <c:invertIfNegative val="0"/>
            <c:bubble3D val="0"/>
            <c:spPr>
              <a:solidFill>
                <a:srgbClr val="00CC97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FFF4-4912-9757-752CFE9CCFFE}"/>
              </c:ext>
            </c:extLst>
          </c:dPt>
          <c:dPt>
            <c:idx val="3"/>
            <c:invertIfNegative val="0"/>
            <c:bubble3D val="0"/>
            <c:spPr>
              <a:solidFill>
                <a:srgbClr val="2FFFC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FFF4-4912-9757-752CFE9CCF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FF4-4912-9757-752CFE9CCFF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4-4912-9757-752CFE9CCF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332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FF4-4912-9757-752CFE9CCFFE}"/>
                </c:ext>
              </c:extLst>
            </c:dLbl>
            <c:spPr>
              <a:noFill/>
              <a:ln w="12700">
                <a:solidFill>
                  <a:srgbClr val="000000"/>
                </a:solidFill>
                <a:prstDash val="solid"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Prezentare companie (1).ppt (Compatibility Mode)]Sheet1'!$A$2:$A$6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'[Chart in Prezentare companie (1).ppt (Compatibility Mode)]Sheet1'!$B$2:$B$6</c:f>
              <c:numCache>
                <c:formatCode>General</c:formatCode>
                <c:ptCount val="5"/>
                <c:pt idx="0">
                  <c:v>54</c:v>
                </c:pt>
                <c:pt idx="1">
                  <c:v>92</c:v>
                </c:pt>
                <c:pt idx="2">
                  <c:v>124</c:v>
                </c:pt>
                <c:pt idx="3">
                  <c:v>158</c:v>
                </c:pt>
                <c:pt idx="4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F4-4912-9757-752CFE9CC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007392"/>
        <c:axId val="351008960"/>
      </c:barChart>
      <c:catAx>
        <c:axId val="3510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08960"/>
        <c:crosses val="autoZero"/>
        <c:auto val="1"/>
        <c:lblAlgn val="ctr"/>
        <c:lblOffset val="100"/>
        <c:noMultiLvlLbl val="0"/>
      </c:catAx>
      <c:valAx>
        <c:axId val="351008960"/>
        <c:scaling>
          <c:orientation val="minMax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07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CIFRA DE AFACERI BRUTA PIATA INTERNA(mil</a:t>
            </a:r>
            <a:r>
              <a:rPr lang="en-US" sz="1000" baseline="0" dirty="0"/>
              <a:t> lei)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162007541946164E-2"/>
          <c:y val="0.1499139409436199"/>
          <c:w val="0.89553842676484241"/>
          <c:h val="0.76658680968180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CIFRA DE AFACERI BRUTA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Sheet2!$B$6:$E$6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Sheet2!$B$7:$E$7</c:f>
              <c:numCache>
                <c:formatCode>#,#00</c:formatCode>
                <c:ptCount val="4"/>
                <c:pt idx="0" formatCode="General">
                  <c:v>213.4</c:v>
                </c:pt>
                <c:pt idx="1">
                  <c:v>311.65022428440079</c:v>
                </c:pt>
                <c:pt idx="2">
                  <c:v>326</c:v>
                </c:pt>
                <c:pt idx="3" formatCode="_(* #.##00_);_(* \(#.##00\);_(* &quot;-&quot;??_);_(@_)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F-4423-8F0D-BD280718C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875260879"/>
        <c:axId val="874152959"/>
        <c:axId val="0"/>
      </c:bar3DChart>
      <c:catAx>
        <c:axId val="87526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52959"/>
        <c:crosses val="autoZero"/>
        <c:auto val="1"/>
        <c:lblAlgn val="ctr"/>
        <c:lblOffset val="100"/>
        <c:noMultiLvlLbl val="0"/>
      </c:catAx>
      <c:valAx>
        <c:axId val="874152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260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FACBE-8DBD-4185-9586-EECD3F725A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361B1-B083-4268-8B79-C1B3A2A8A978}">
      <dgm:prSet custT="1"/>
      <dgm:spPr/>
      <dgm:t>
        <a:bodyPr/>
        <a:lstStyle/>
        <a:p>
          <a:r>
            <a:rPr lang="en-US" sz="1800" dirty="0" err="1"/>
            <a:t>Principalul</a:t>
          </a:r>
          <a:r>
            <a:rPr lang="ro-RO" sz="1800" dirty="0"/>
            <a:t> </a:t>
          </a:r>
          <a:r>
            <a:rPr lang="en-US" sz="1800" dirty="0" err="1"/>
            <a:t>producător</a:t>
          </a:r>
          <a:r>
            <a:rPr lang="ro-RO" sz="1800" dirty="0"/>
            <a:t> </a:t>
          </a:r>
          <a:r>
            <a:rPr lang="en-US" sz="1800" dirty="0"/>
            <a:t>de </a:t>
          </a:r>
          <a:r>
            <a:rPr lang="en-US" sz="1800" b="1" dirty="0" err="1"/>
            <a:t>medicamente</a:t>
          </a:r>
          <a:r>
            <a:rPr lang="ro-RO" sz="1800" b="1" dirty="0"/>
            <a:t> </a:t>
          </a:r>
          <a:r>
            <a:rPr lang="en-US" sz="1800" b="1" dirty="0" err="1"/>
            <a:t>generice</a:t>
          </a:r>
          <a:r>
            <a:rPr lang="en-US" sz="1800" b="1" dirty="0"/>
            <a:t> </a:t>
          </a:r>
          <a:r>
            <a:rPr lang="en-US" sz="1800" b="1" dirty="0" err="1"/>
            <a:t>antiinfecţioase</a:t>
          </a:r>
          <a:r>
            <a:rPr lang="ro-RO" sz="1800" dirty="0"/>
            <a:t> </a:t>
          </a:r>
          <a:r>
            <a:rPr lang="en-US" sz="1800" dirty="0"/>
            <a:t>din </a:t>
          </a:r>
          <a:r>
            <a:rPr lang="en-US" sz="1800" dirty="0" err="1"/>
            <a:t>România</a:t>
          </a:r>
          <a:endParaRPr lang="en-US" sz="1800" dirty="0"/>
        </a:p>
      </dgm:t>
    </dgm:pt>
    <dgm:pt modelId="{365C4C98-A5E5-42E0-8E16-ADF1AAC9AEE8}" type="parTrans" cxnId="{8E21D8FE-F799-4CE5-B510-C4CD6B59E385}">
      <dgm:prSet/>
      <dgm:spPr/>
      <dgm:t>
        <a:bodyPr/>
        <a:lstStyle/>
        <a:p>
          <a:endParaRPr lang="en-US"/>
        </a:p>
      </dgm:t>
    </dgm:pt>
    <dgm:pt modelId="{40E4E174-7690-4C34-AE75-9B3120691AC7}" type="sibTrans" cxnId="{8E21D8FE-F799-4CE5-B510-C4CD6B59E385}">
      <dgm:prSet/>
      <dgm:spPr/>
      <dgm:t>
        <a:bodyPr/>
        <a:lstStyle/>
        <a:p>
          <a:endParaRPr lang="en-US"/>
        </a:p>
      </dgm:t>
    </dgm:pt>
    <dgm:pt modelId="{83FAAD67-F179-42C9-9AEB-8589330978AC}">
      <dgm:prSet custT="1"/>
      <dgm:spPr/>
      <dgm:t>
        <a:bodyPr/>
        <a:lstStyle/>
        <a:p>
          <a:r>
            <a:rPr lang="en-US" sz="1800" b="1" dirty="0" err="1"/>
            <a:t>Lider</a:t>
          </a:r>
          <a:r>
            <a:rPr lang="en-US" sz="1800" b="1" dirty="0"/>
            <a:t> </a:t>
          </a:r>
          <a:r>
            <a:rPr lang="ro-RO" sz="1800" b="1" dirty="0"/>
            <a:t>m</a:t>
          </a:r>
          <a:r>
            <a:rPr lang="en-US" sz="1800" b="1" dirty="0" err="1"/>
            <a:t>ondial</a:t>
          </a:r>
          <a:r>
            <a:rPr lang="ro-RO" sz="1800" dirty="0"/>
            <a:t> </a:t>
          </a:r>
          <a:r>
            <a:rPr lang="en-US" sz="1800" dirty="0" err="1"/>
            <a:t>în</a:t>
          </a:r>
          <a:r>
            <a:rPr lang="en-US" sz="1800" dirty="0"/>
            <a:t> </a:t>
          </a:r>
          <a:r>
            <a:rPr lang="en-US" sz="1800" dirty="0" err="1"/>
            <a:t>producția</a:t>
          </a:r>
          <a:r>
            <a:rPr lang="en-US" sz="1800" dirty="0"/>
            <a:t> </a:t>
          </a:r>
          <a:r>
            <a:rPr lang="en-US" sz="1800" dirty="0" err="1"/>
            <a:t>substanței</a:t>
          </a:r>
          <a:r>
            <a:rPr lang="ro-RO" sz="1800" dirty="0"/>
            <a:t> </a:t>
          </a:r>
          <a:r>
            <a:rPr lang="en-US" sz="1800" dirty="0"/>
            <a:t>active </a:t>
          </a:r>
          <a:r>
            <a:rPr lang="en-US" sz="1800" dirty="0" err="1"/>
            <a:t>Nistatină</a:t>
          </a:r>
          <a:r>
            <a:rPr lang="en-US" sz="1800" dirty="0"/>
            <a:t>: 65% din </a:t>
          </a:r>
          <a:r>
            <a:rPr lang="en-US" sz="1800" dirty="0" err="1"/>
            <a:t>piata</a:t>
          </a:r>
          <a:r>
            <a:rPr lang="en-US" sz="1800" dirty="0"/>
            <a:t> </a:t>
          </a:r>
          <a:r>
            <a:rPr lang="en-US" sz="1800" dirty="0" err="1"/>
            <a:t>internationala</a:t>
          </a:r>
          <a:r>
            <a:rPr lang="en-US" sz="1800" dirty="0"/>
            <a:t> </a:t>
          </a:r>
          <a:r>
            <a:rPr lang="en-US" sz="1800" dirty="0" err="1"/>
            <a:t>si</a:t>
          </a:r>
          <a:r>
            <a:rPr lang="en-US" sz="1800" dirty="0"/>
            <a:t> standard de </a:t>
          </a:r>
          <a:r>
            <a:rPr lang="en-US" sz="1800" dirty="0" err="1"/>
            <a:t>referinta</a:t>
          </a:r>
          <a:r>
            <a:rPr lang="en-US" sz="1800" dirty="0"/>
            <a:t> la </a:t>
          </a:r>
          <a:r>
            <a:rPr lang="en-US" sz="1800" dirty="0" err="1"/>
            <a:t>nivel</a:t>
          </a:r>
          <a:r>
            <a:rPr lang="en-US" sz="1800" dirty="0"/>
            <a:t> international </a:t>
          </a:r>
          <a:r>
            <a:rPr lang="en-US" sz="1800" dirty="0" err="1"/>
            <a:t>pentru</a:t>
          </a:r>
          <a:r>
            <a:rPr lang="en-US" sz="1800" dirty="0"/>
            <a:t> </a:t>
          </a:r>
          <a:r>
            <a:rPr lang="en-US" sz="1800" dirty="0" err="1"/>
            <a:t>aceasta</a:t>
          </a:r>
          <a:r>
            <a:rPr lang="en-US" sz="1800" dirty="0"/>
            <a:t> </a:t>
          </a:r>
          <a:r>
            <a:rPr lang="en-US" sz="1800" dirty="0" err="1"/>
            <a:t>substanta</a:t>
          </a:r>
          <a:r>
            <a:rPr lang="en-US" sz="1800" dirty="0"/>
            <a:t> </a:t>
          </a:r>
          <a:r>
            <a:rPr lang="en-US" sz="1800" dirty="0" err="1"/>
            <a:t>activa</a:t>
          </a:r>
          <a:endParaRPr lang="en-US" sz="1800" dirty="0"/>
        </a:p>
      </dgm:t>
    </dgm:pt>
    <dgm:pt modelId="{3CB8CFDD-9BAE-4AE7-BA4A-F3A1CCAD683C}" type="parTrans" cxnId="{2DDCDC15-EDFB-4CBF-BBC5-34B856FDA240}">
      <dgm:prSet/>
      <dgm:spPr/>
      <dgm:t>
        <a:bodyPr/>
        <a:lstStyle/>
        <a:p>
          <a:endParaRPr lang="en-US"/>
        </a:p>
      </dgm:t>
    </dgm:pt>
    <dgm:pt modelId="{99A5B0C4-3CB9-48AF-A3E1-6D77F721D2B1}" type="sibTrans" cxnId="{2DDCDC15-EDFB-4CBF-BBC5-34B856FDA240}">
      <dgm:prSet/>
      <dgm:spPr/>
      <dgm:t>
        <a:bodyPr/>
        <a:lstStyle/>
        <a:p>
          <a:endParaRPr lang="en-US"/>
        </a:p>
      </dgm:t>
    </dgm:pt>
    <dgm:pt modelId="{3EE8137B-C0B6-4F40-B35C-B06B1AD4685C}">
      <dgm:prSet custT="1"/>
      <dgm:spPr/>
      <dgm:t>
        <a:bodyPr/>
        <a:lstStyle/>
        <a:p>
          <a:r>
            <a:rPr lang="ro-RO" sz="1800" dirty="0"/>
            <a:t>Un portofoliu </a:t>
          </a:r>
          <a:r>
            <a:rPr lang="ro-RO" sz="1800" b="1" dirty="0"/>
            <a:t>de 150 de produse </a:t>
          </a:r>
          <a:r>
            <a:rPr lang="ro-RO" sz="1800" dirty="0"/>
            <a:t>farmaceutice din 12 clase terapeutice</a:t>
          </a:r>
          <a:endParaRPr lang="en-US" sz="1800" dirty="0"/>
        </a:p>
      </dgm:t>
    </dgm:pt>
    <dgm:pt modelId="{5C30CF90-DA86-4D51-9201-3530B9E66137}" type="parTrans" cxnId="{00550B69-6E60-43FB-881D-CAC60C8CFC99}">
      <dgm:prSet/>
      <dgm:spPr/>
      <dgm:t>
        <a:bodyPr/>
        <a:lstStyle/>
        <a:p>
          <a:endParaRPr lang="en-US"/>
        </a:p>
      </dgm:t>
    </dgm:pt>
    <dgm:pt modelId="{C9228EB7-2BF7-47B9-9535-1E7DD0549D90}" type="sibTrans" cxnId="{00550B69-6E60-43FB-881D-CAC60C8CFC99}">
      <dgm:prSet/>
      <dgm:spPr/>
      <dgm:t>
        <a:bodyPr/>
        <a:lstStyle/>
        <a:p>
          <a:endParaRPr lang="en-US"/>
        </a:p>
      </dgm:t>
    </dgm:pt>
    <dgm:pt modelId="{10692667-2649-423C-A382-ACC8D1193B52}">
      <dgm:prSet custT="1"/>
      <dgm:spPr/>
      <dgm:t>
        <a:bodyPr/>
        <a:lstStyle/>
        <a:p>
          <a:r>
            <a:rPr lang="en-US" sz="1800" b="0" dirty="0" err="1"/>
            <a:t>Investeste</a:t>
          </a:r>
          <a:r>
            <a:rPr lang="en-US" sz="1800" b="0" dirty="0"/>
            <a:t> 5% din </a:t>
          </a:r>
          <a:r>
            <a:rPr lang="en-US" sz="1800" b="0" dirty="0" err="1"/>
            <a:t>cifra</a:t>
          </a:r>
          <a:r>
            <a:rPr lang="en-US" sz="1800" b="0" dirty="0"/>
            <a:t> de </a:t>
          </a:r>
          <a:r>
            <a:rPr lang="en-US" sz="1800" b="0" dirty="0" err="1"/>
            <a:t>afaceri</a:t>
          </a:r>
          <a:r>
            <a:rPr lang="en-US" sz="1800" b="0" dirty="0"/>
            <a:t> in </a:t>
          </a:r>
          <a:r>
            <a:rPr lang="en-US" sz="1800" b="0" dirty="0" err="1"/>
            <a:t>proiecte</a:t>
          </a:r>
          <a:r>
            <a:rPr lang="en-US" sz="1800" b="0" dirty="0"/>
            <a:t> de </a:t>
          </a:r>
          <a:r>
            <a:rPr lang="en-US" sz="1800" b="1" dirty="0" err="1"/>
            <a:t>cercetare-dezvoltare</a:t>
          </a:r>
          <a:endParaRPr lang="en-US" sz="1800" dirty="0"/>
        </a:p>
      </dgm:t>
    </dgm:pt>
    <dgm:pt modelId="{C7318575-61A7-4B8C-AD76-06F31E72DF73}" type="parTrans" cxnId="{064E6A73-A3CF-4EE9-BE4D-E53D86B92443}">
      <dgm:prSet/>
      <dgm:spPr/>
      <dgm:t>
        <a:bodyPr/>
        <a:lstStyle/>
        <a:p>
          <a:endParaRPr lang="en-US"/>
        </a:p>
      </dgm:t>
    </dgm:pt>
    <dgm:pt modelId="{823A5982-3CBC-4A98-BFDD-815FEFB8AA71}" type="sibTrans" cxnId="{064E6A73-A3CF-4EE9-BE4D-E53D86B92443}">
      <dgm:prSet/>
      <dgm:spPr/>
      <dgm:t>
        <a:bodyPr/>
        <a:lstStyle/>
        <a:p>
          <a:endParaRPr lang="en-US"/>
        </a:p>
      </dgm:t>
    </dgm:pt>
    <dgm:pt modelId="{3D9361B3-C120-4F36-A17B-58A32BC79DD3}">
      <dgm:prSet custT="1"/>
      <dgm:spPr/>
      <dgm:t>
        <a:bodyPr/>
        <a:lstStyle/>
        <a:p>
          <a:r>
            <a:rPr lang="en-US" sz="1800" dirty="0" err="1"/>
            <a:t>Programe</a:t>
          </a:r>
          <a:r>
            <a:rPr lang="en-US" sz="1800" dirty="0"/>
            <a:t> de</a:t>
          </a:r>
          <a:r>
            <a:rPr lang="ro-RO" sz="1800" dirty="0"/>
            <a:t> </a:t>
          </a:r>
          <a:r>
            <a:rPr lang="en-US" sz="1800" b="1" dirty="0" err="1"/>
            <a:t>responsabilitate</a:t>
          </a:r>
          <a:r>
            <a:rPr lang="ro-RO" sz="1800" b="1" dirty="0"/>
            <a:t> s</a:t>
          </a:r>
          <a:r>
            <a:rPr lang="en-US" sz="1800" b="1" dirty="0" err="1"/>
            <a:t>ocială</a:t>
          </a:r>
          <a:r>
            <a:rPr lang="ro-RO" sz="1800" b="1" dirty="0"/>
            <a:t> </a:t>
          </a:r>
          <a:r>
            <a:rPr lang="en-US" sz="1800" dirty="0"/>
            <a:t>sus</a:t>
          </a:r>
          <a:r>
            <a:rPr lang="ro-RO" sz="1800" dirty="0"/>
            <a:t>ț</a:t>
          </a:r>
          <a:r>
            <a:rPr lang="en-US" sz="1800" dirty="0" err="1"/>
            <a:t>inute</a:t>
          </a:r>
          <a:r>
            <a:rPr lang="en-US" sz="1800" dirty="0"/>
            <a:t> de </a:t>
          </a:r>
          <a:r>
            <a:rPr lang="en-US" sz="1800" dirty="0" err="1"/>
            <a:t>Funda</a:t>
          </a:r>
          <a:r>
            <a:rPr lang="ro-RO" sz="1800" dirty="0"/>
            <a:t>ț</a:t>
          </a:r>
          <a:r>
            <a:rPr lang="en-US" sz="1800" dirty="0" err="1"/>
            <a:t>ia</a:t>
          </a:r>
          <a:r>
            <a:rPr lang="ro-RO" sz="1800" dirty="0"/>
            <a:t> </a:t>
          </a:r>
          <a:r>
            <a:rPr lang="en-US" sz="1800" dirty="0"/>
            <a:t>„</a:t>
          </a:r>
          <a:r>
            <a:rPr lang="en-US" sz="1800" dirty="0" err="1"/>
            <a:t>Antibiotice</a:t>
          </a:r>
          <a:r>
            <a:rPr lang="en-US" sz="1800" dirty="0"/>
            <a:t> </a:t>
          </a:r>
          <a:r>
            <a:rPr lang="en-US" sz="1800" dirty="0" err="1"/>
            <a:t>Știință</a:t>
          </a:r>
          <a:r>
            <a:rPr lang="en-US" sz="1800" dirty="0"/>
            <a:t> </a:t>
          </a:r>
          <a:r>
            <a:rPr lang="en-US" sz="1800" dirty="0" err="1"/>
            <a:t>și</a:t>
          </a:r>
          <a:r>
            <a:rPr lang="en-US" sz="1800" dirty="0"/>
            <a:t> </a:t>
          </a:r>
          <a:r>
            <a:rPr lang="en-US" sz="1800" dirty="0" err="1"/>
            <a:t>Suflet</a:t>
          </a:r>
          <a:r>
            <a:rPr lang="en-US" sz="1400" dirty="0"/>
            <a:t>”</a:t>
          </a:r>
        </a:p>
      </dgm:t>
    </dgm:pt>
    <dgm:pt modelId="{8B2FF919-ED21-42D8-B5B6-22B0C15C264E}" type="parTrans" cxnId="{A33A1D47-5EAB-483B-88FE-0CECE5098321}">
      <dgm:prSet/>
      <dgm:spPr/>
      <dgm:t>
        <a:bodyPr/>
        <a:lstStyle/>
        <a:p>
          <a:endParaRPr lang="en-US"/>
        </a:p>
      </dgm:t>
    </dgm:pt>
    <dgm:pt modelId="{00F82DAA-3CA7-4312-8289-C27CC6C02D00}" type="sibTrans" cxnId="{A33A1D47-5EAB-483B-88FE-0CECE5098321}">
      <dgm:prSet/>
      <dgm:spPr/>
      <dgm:t>
        <a:bodyPr/>
        <a:lstStyle/>
        <a:p>
          <a:endParaRPr lang="en-US"/>
        </a:p>
      </dgm:t>
    </dgm:pt>
    <dgm:pt modelId="{1A83B738-394D-4003-96CD-FEDC005C5DAF}" type="pres">
      <dgm:prSet presAssocID="{AA8FACBE-8DBD-4185-9586-EECD3F725A27}" presName="vert0" presStyleCnt="0">
        <dgm:presLayoutVars>
          <dgm:dir/>
          <dgm:animOne val="branch"/>
          <dgm:animLvl val="lvl"/>
        </dgm:presLayoutVars>
      </dgm:prSet>
      <dgm:spPr/>
    </dgm:pt>
    <dgm:pt modelId="{222C9671-7064-4003-94C4-685D5B6AA3CA}" type="pres">
      <dgm:prSet presAssocID="{12A361B1-B083-4268-8B79-C1B3A2A8A978}" presName="thickLine" presStyleLbl="alignNode1" presStyleIdx="0" presStyleCnt="5"/>
      <dgm:spPr/>
    </dgm:pt>
    <dgm:pt modelId="{695F0B25-C53E-49CC-B212-D9029ED633A8}" type="pres">
      <dgm:prSet presAssocID="{12A361B1-B083-4268-8B79-C1B3A2A8A978}" presName="horz1" presStyleCnt="0"/>
      <dgm:spPr/>
    </dgm:pt>
    <dgm:pt modelId="{C5D4A953-1AA6-4B47-9BEB-D3D6DB0DA2F7}" type="pres">
      <dgm:prSet presAssocID="{12A361B1-B083-4268-8B79-C1B3A2A8A978}" presName="tx1" presStyleLbl="revTx" presStyleIdx="0" presStyleCnt="5" custScaleY="129641" custLinFactNeighborX="24" custLinFactNeighborY="-24997"/>
      <dgm:spPr/>
    </dgm:pt>
    <dgm:pt modelId="{2EE47887-0F56-47F9-AC05-B73F68F6585E}" type="pres">
      <dgm:prSet presAssocID="{12A361B1-B083-4268-8B79-C1B3A2A8A978}" presName="vert1" presStyleCnt="0"/>
      <dgm:spPr/>
    </dgm:pt>
    <dgm:pt modelId="{B63D4985-B5BC-41C2-ADD5-CF31EBA12E5C}" type="pres">
      <dgm:prSet presAssocID="{83FAAD67-F179-42C9-9AEB-8589330978AC}" presName="thickLine" presStyleLbl="alignNode1" presStyleIdx="1" presStyleCnt="5" custLinFactNeighborY="-35795"/>
      <dgm:spPr/>
    </dgm:pt>
    <dgm:pt modelId="{690227C7-6BC1-414E-89AF-658DEE7B9372}" type="pres">
      <dgm:prSet presAssocID="{83FAAD67-F179-42C9-9AEB-8589330978AC}" presName="horz1" presStyleCnt="0"/>
      <dgm:spPr/>
    </dgm:pt>
    <dgm:pt modelId="{1992E1CE-749B-442C-A5F9-250AC23FA79F}" type="pres">
      <dgm:prSet presAssocID="{83FAAD67-F179-42C9-9AEB-8589330978AC}" presName="tx1" presStyleLbl="revTx" presStyleIdx="1" presStyleCnt="5" custScaleY="141055" custLinFactNeighborX="98" custLinFactNeighborY="-39507"/>
      <dgm:spPr/>
    </dgm:pt>
    <dgm:pt modelId="{F0F016C6-D1BB-4626-9AD5-CD3CA706C0D4}" type="pres">
      <dgm:prSet presAssocID="{83FAAD67-F179-42C9-9AEB-8589330978AC}" presName="vert1" presStyleCnt="0"/>
      <dgm:spPr/>
    </dgm:pt>
    <dgm:pt modelId="{E06FCE11-1FE7-4F17-86F0-3E7C58EF7E13}" type="pres">
      <dgm:prSet presAssocID="{3EE8137B-C0B6-4F40-B35C-B06B1AD4685C}" presName="thickLine" presStyleLbl="alignNode1" presStyleIdx="2" presStyleCnt="5" custLinFactNeighborX="1742" custLinFactNeighborY="2632"/>
      <dgm:spPr/>
    </dgm:pt>
    <dgm:pt modelId="{23456708-6893-4F8C-9917-E3D22AAFF720}" type="pres">
      <dgm:prSet presAssocID="{3EE8137B-C0B6-4F40-B35C-B06B1AD4685C}" presName="horz1" presStyleCnt="0"/>
      <dgm:spPr/>
    </dgm:pt>
    <dgm:pt modelId="{FD85262D-35A4-48E0-88E1-7A8C191DAAEE}" type="pres">
      <dgm:prSet presAssocID="{3EE8137B-C0B6-4F40-B35C-B06B1AD4685C}" presName="tx1" presStyleLbl="revTx" presStyleIdx="2" presStyleCnt="5" custLinFactNeighborX="880" custLinFactNeighborY="7661"/>
      <dgm:spPr/>
    </dgm:pt>
    <dgm:pt modelId="{FED44306-04A1-4107-BBA8-598F55A18099}" type="pres">
      <dgm:prSet presAssocID="{3EE8137B-C0B6-4F40-B35C-B06B1AD4685C}" presName="vert1" presStyleCnt="0"/>
      <dgm:spPr/>
    </dgm:pt>
    <dgm:pt modelId="{C4F09994-3DBD-486D-85D2-5159C5788480}" type="pres">
      <dgm:prSet presAssocID="{10692667-2649-423C-A382-ACC8D1193B52}" presName="thickLine" presStyleLbl="alignNode1" presStyleIdx="3" presStyleCnt="5"/>
      <dgm:spPr/>
    </dgm:pt>
    <dgm:pt modelId="{22AEA71C-EB37-4005-8783-4428016813B4}" type="pres">
      <dgm:prSet presAssocID="{10692667-2649-423C-A382-ACC8D1193B52}" presName="horz1" presStyleCnt="0"/>
      <dgm:spPr/>
    </dgm:pt>
    <dgm:pt modelId="{AD608E1A-3A57-48C9-8909-26CA7BB35C34}" type="pres">
      <dgm:prSet presAssocID="{10692667-2649-423C-A382-ACC8D1193B52}" presName="tx1" presStyleLbl="revTx" presStyleIdx="3" presStyleCnt="5" custLinFactNeighborY="-279"/>
      <dgm:spPr/>
    </dgm:pt>
    <dgm:pt modelId="{42C110BA-629A-4D5A-83FD-9C60612BC2DB}" type="pres">
      <dgm:prSet presAssocID="{10692667-2649-423C-A382-ACC8D1193B52}" presName="vert1" presStyleCnt="0"/>
      <dgm:spPr/>
    </dgm:pt>
    <dgm:pt modelId="{4E126983-0856-4A3B-9073-5FC3A8F4A776}" type="pres">
      <dgm:prSet presAssocID="{3D9361B3-C120-4F36-A17B-58A32BC79DD3}" presName="thickLine" presStyleLbl="alignNode1" presStyleIdx="4" presStyleCnt="5"/>
      <dgm:spPr/>
    </dgm:pt>
    <dgm:pt modelId="{A7E3AE75-530E-457D-8E28-110BDD0B5498}" type="pres">
      <dgm:prSet presAssocID="{3D9361B3-C120-4F36-A17B-58A32BC79DD3}" presName="horz1" presStyleCnt="0"/>
      <dgm:spPr/>
    </dgm:pt>
    <dgm:pt modelId="{AD2CDDED-7443-49DB-BD62-2C11B798B186}" type="pres">
      <dgm:prSet presAssocID="{3D9361B3-C120-4F36-A17B-58A32BC79DD3}" presName="tx1" presStyleLbl="revTx" presStyleIdx="4" presStyleCnt="5" custLinFactNeighborX="-169" custLinFactNeighborY="19684"/>
      <dgm:spPr/>
    </dgm:pt>
    <dgm:pt modelId="{2199985B-0863-4C72-8DEA-1DC650ED6205}" type="pres">
      <dgm:prSet presAssocID="{3D9361B3-C120-4F36-A17B-58A32BC79DD3}" presName="vert1" presStyleCnt="0"/>
      <dgm:spPr/>
    </dgm:pt>
  </dgm:ptLst>
  <dgm:cxnLst>
    <dgm:cxn modelId="{B8885E11-6FC8-49B7-952D-A2C2A77928D7}" type="presOf" srcId="{12A361B1-B083-4268-8B79-C1B3A2A8A978}" destId="{C5D4A953-1AA6-4B47-9BEB-D3D6DB0DA2F7}" srcOrd="0" destOrd="0" presId="urn:microsoft.com/office/officeart/2008/layout/LinedList"/>
    <dgm:cxn modelId="{2DDCDC15-EDFB-4CBF-BBC5-34B856FDA240}" srcId="{AA8FACBE-8DBD-4185-9586-EECD3F725A27}" destId="{83FAAD67-F179-42C9-9AEB-8589330978AC}" srcOrd="1" destOrd="0" parTransId="{3CB8CFDD-9BAE-4AE7-BA4A-F3A1CCAD683C}" sibTransId="{99A5B0C4-3CB9-48AF-A3E1-6D77F721D2B1}"/>
    <dgm:cxn modelId="{B97BE71D-539F-4927-ABF1-61041ABAB66D}" type="presOf" srcId="{10692667-2649-423C-A382-ACC8D1193B52}" destId="{AD608E1A-3A57-48C9-8909-26CA7BB35C34}" srcOrd="0" destOrd="0" presId="urn:microsoft.com/office/officeart/2008/layout/LinedList"/>
    <dgm:cxn modelId="{49D3A13F-2B4A-467F-A549-002255A39B79}" type="presOf" srcId="{3EE8137B-C0B6-4F40-B35C-B06B1AD4685C}" destId="{FD85262D-35A4-48E0-88E1-7A8C191DAAEE}" srcOrd="0" destOrd="0" presId="urn:microsoft.com/office/officeart/2008/layout/LinedList"/>
    <dgm:cxn modelId="{A33A1D47-5EAB-483B-88FE-0CECE5098321}" srcId="{AA8FACBE-8DBD-4185-9586-EECD3F725A27}" destId="{3D9361B3-C120-4F36-A17B-58A32BC79DD3}" srcOrd="4" destOrd="0" parTransId="{8B2FF919-ED21-42D8-B5B6-22B0C15C264E}" sibTransId="{00F82DAA-3CA7-4312-8289-C27CC6C02D00}"/>
    <dgm:cxn modelId="{00550B69-6E60-43FB-881D-CAC60C8CFC99}" srcId="{AA8FACBE-8DBD-4185-9586-EECD3F725A27}" destId="{3EE8137B-C0B6-4F40-B35C-B06B1AD4685C}" srcOrd="2" destOrd="0" parTransId="{5C30CF90-DA86-4D51-9201-3530B9E66137}" sibTransId="{C9228EB7-2BF7-47B9-9535-1E7DD0549D90}"/>
    <dgm:cxn modelId="{5627DA4A-9F9E-48DC-A2C0-2A9B4DC550B3}" type="presOf" srcId="{AA8FACBE-8DBD-4185-9586-EECD3F725A27}" destId="{1A83B738-394D-4003-96CD-FEDC005C5DAF}" srcOrd="0" destOrd="0" presId="urn:microsoft.com/office/officeart/2008/layout/LinedList"/>
    <dgm:cxn modelId="{A8C60A4B-3602-4DC9-83DE-B62CE8D34BBB}" type="presOf" srcId="{3D9361B3-C120-4F36-A17B-58A32BC79DD3}" destId="{AD2CDDED-7443-49DB-BD62-2C11B798B186}" srcOrd="0" destOrd="0" presId="urn:microsoft.com/office/officeart/2008/layout/LinedList"/>
    <dgm:cxn modelId="{064E6A73-A3CF-4EE9-BE4D-E53D86B92443}" srcId="{AA8FACBE-8DBD-4185-9586-EECD3F725A27}" destId="{10692667-2649-423C-A382-ACC8D1193B52}" srcOrd="3" destOrd="0" parTransId="{C7318575-61A7-4B8C-AD76-06F31E72DF73}" sibTransId="{823A5982-3CBC-4A98-BFDD-815FEFB8AA71}"/>
    <dgm:cxn modelId="{CB53BAC7-DF71-4AFE-B780-4D9179A86F80}" type="presOf" srcId="{83FAAD67-F179-42C9-9AEB-8589330978AC}" destId="{1992E1CE-749B-442C-A5F9-250AC23FA79F}" srcOrd="0" destOrd="0" presId="urn:microsoft.com/office/officeart/2008/layout/LinedList"/>
    <dgm:cxn modelId="{8E21D8FE-F799-4CE5-B510-C4CD6B59E385}" srcId="{AA8FACBE-8DBD-4185-9586-EECD3F725A27}" destId="{12A361B1-B083-4268-8B79-C1B3A2A8A978}" srcOrd="0" destOrd="0" parTransId="{365C4C98-A5E5-42E0-8E16-ADF1AAC9AEE8}" sibTransId="{40E4E174-7690-4C34-AE75-9B3120691AC7}"/>
    <dgm:cxn modelId="{55B3EA56-BF20-4FE0-A9D5-206BBAC285CB}" type="presParOf" srcId="{1A83B738-394D-4003-96CD-FEDC005C5DAF}" destId="{222C9671-7064-4003-94C4-685D5B6AA3CA}" srcOrd="0" destOrd="0" presId="urn:microsoft.com/office/officeart/2008/layout/LinedList"/>
    <dgm:cxn modelId="{A5D84287-CF3C-40C3-9711-AE56C9BA50B1}" type="presParOf" srcId="{1A83B738-394D-4003-96CD-FEDC005C5DAF}" destId="{695F0B25-C53E-49CC-B212-D9029ED633A8}" srcOrd="1" destOrd="0" presId="urn:microsoft.com/office/officeart/2008/layout/LinedList"/>
    <dgm:cxn modelId="{4CDEF281-3C1B-4FE3-9302-99A165D903A2}" type="presParOf" srcId="{695F0B25-C53E-49CC-B212-D9029ED633A8}" destId="{C5D4A953-1AA6-4B47-9BEB-D3D6DB0DA2F7}" srcOrd="0" destOrd="0" presId="urn:microsoft.com/office/officeart/2008/layout/LinedList"/>
    <dgm:cxn modelId="{502D7514-AE6F-4DA8-95B0-33C3E510C525}" type="presParOf" srcId="{695F0B25-C53E-49CC-B212-D9029ED633A8}" destId="{2EE47887-0F56-47F9-AC05-B73F68F6585E}" srcOrd="1" destOrd="0" presId="urn:microsoft.com/office/officeart/2008/layout/LinedList"/>
    <dgm:cxn modelId="{98DE12BA-FD2D-43BE-9CAA-EA3C237B3501}" type="presParOf" srcId="{1A83B738-394D-4003-96CD-FEDC005C5DAF}" destId="{B63D4985-B5BC-41C2-ADD5-CF31EBA12E5C}" srcOrd="2" destOrd="0" presId="urn:microsoft.com/office/officeart/2008/layout/LinedList"/>
    <dgm:cxn modelId="{AA46C77D-2518-4CBF-AFAA-F8A293E698F9}" type="presParOf" srcId="{1A83B738-394D-4003-96CD-FEDC005C5DAF}" destId="{690227C7-6BC1-414E-89AF-658DEE7B9372}" srcOrd="3" destOrd="0" presId="urn:microsoft.com/office/officeart/2008/layout/LinedList"/>
    <dgm:cxn modelId="{B6CD2C34-F7B8-465B-88B9-0D0FAF1EF23A}" type="presParOf" srcId="{690227C7-6BC1-414E-89AF-658DEE7B9372}" destId="{1992E1CE-749B-442C-A5F9-250AC23FA79F}" srcOrd="0" destOrd="0" presId="urn:microsoft.com/office/officeart/2008/layout/LinedList"/>
    <dgm:cxn modelId="{5EDEC145-E909-4AD0-8D2A-BF501E58F084}" type="presParOf" srcId="{690227C7-6BC1-414E-89AF-658DEE7B9372}" destId="{F0F016C6-D1BB-4626-9AD5-CD3CA706C0D4}" srcOrd="1" destOrd="0" presId="urn:microsoft.com/office/officeart/2008/layout/LinedList"/>
    <dgm:cxn modelId="{435EEC58-ED89-4D89-B5C3-59CDDC2418BE}" type="presParOf" srcId="{1A83B738-394D-4003-96CD-FEDC005C5DAF}" destId="{E06FCE11-1FE7-4F17-86F0-3E7C58EF7E13}" srcOrd="4" destOrd="0" presId="urn:microsoft.com/office/officeart/2008/layout/LinedList"/>
    <dgm:cxn modelId="{20C12BDA-E90B-4047-AA0F-6E8FE4348E1C}" type="presParOf" srcId="{1A83B738-394D-4003-96CD-FEDC005C5DAF}" destId="{23456708-6893-4F8C-9917-E3D22AAFF720}" srcOrd="5" destOrd="0" presId="urn:microsoft.com/office/officeart/2008/layout/LinedList"/>
    <dgm:cxn modelId="{6F13E35D-3951-4D96-9015-5CFB946A1667}" type="presParOf" srcId="{23456708-6893-4F8C-9917-E3D22AAFF720}" destId="{FD85262D-35A4-48E0-88E1-7A8C191DAAEE}" srcOrd="0" destOrd="0" presId="urn:microsoft.com/office/officeart/2008/layout/LinedList"/>
    <dgm:cxn modelId="{44EDBEC6-C6DC-4B3A-9624-57E5D6D8BB3F}" type="presParOf" srcId="{23456708-6893-4F8C-9917-E3D22AAFF720}" destId="{FED44306-04A1-4107-BBA8-598F55A18099}" srcOrd="1" destOrd="0" presId="urn:microsoft.com/office/officeart/2008/layout/LinedList"/>
    <dgm:cxn modelId="{837E990A-90A5-4616-8BD5-2F670578636D}" type="presParOf" srcId="{1A83B738-394D-4003-96CD-FEDC005C5DAF}" destId="{C4F09994-3DBD-486D-85D2-5159C5788480}" srcOrd="6" destOrd="0" presId="urn:microsoft.com/office/officeart/2008/layout/LinedList"/>
    <dgm:cxn modelId="{A00C4E7F-0607-44F0-9BB2-A79ADDBBEE8C}" type="presParOf" srcId="{1A83B738-394D-4003-96CD-FEDC005C5DAF}" destId="{22AEA71C-EB37-4005-8783-4428016813B4}" srcOrd="7" destOrd="0" presId="urn:microsoft.com/office/officeart/2008/layout/LinedList"/>
    <dgm:cxn modelId="{BC84D1B5-EC85-4A1C-A2E6-9AE3A0109DE9}" type="presParOf" srcId="{22AEA71C-EB37-4005-8783-4428016813B4}" destId="{AD608E1A-3A57-48C9-8909-26CA7BB35C34}" srcOrd="0" destOrd="0" presId="urn:microsoft.com/office/officeart/2008/layout/LinedList"/>
    <dgm:cxn modelId="{90F46589-51C9-4A49-85EA-342118282150}" type="presParOf" srcId="{22AEA71C-EB37-4005-8783-4428016813B4}" destId="{42C110BA-629A-4D5A-83FD-9C60612BC2DB}" srcOrd="1" destOrd="0" presId="urn:microsoft.com/office/officeart/2008/layout/LinedList"/>
    <dgm:cxn modelId="{B27B8427-2649-4A90-B6DA-509AAD860676}" type="presParOf" srcId="{1A83B738-394D-4003-96CD-FEDC005C5DAF}" destId="{4E126983-0856-4A3B-9073-5FC3A8F4A776}" srcOrd="8" destOrd="0" presId="urn:microsoft.com/office/officeart/2008/layout/LinedList"/>
    <dgm:cxn modelId="{E3342CB0-3E51-49DE-BB40-5D0E87E0BADB}" type="presParOf" srcId="{1A83B738-394D-4003-96CD-FEDC005C5DAF}" destId="{A7E3AE75-530E-457D-8E28-110BDD0B5498}" srcOrd="9" destOrd="0" presId="urn:microsoft.com/office/officeart/2008/layout/LinedList"/>
    <dgm:cxn modelId="{749EDAC4-EFF4-4939-96F1-E7C172610310}" type="presParOf" srcId="{A7E3AE75-530E-457D-8E28-110BDD0B5498}" destId="{AD2CDDED-7443-49DB-BD62-2C11B798B186}" srcOrd="0" destOrd="0" presId="urn:microsoft.com/office/officeart/2008/layout/LinedList"/>
    <dgm:cxn modelId="{998E1D80-0A6C-4175-9CA5-754333CFD976}" type="presParOf" srcId="{A7E3AE75-530E-457D-8E28-110BDD0B5498}" destId="{2199985B-0863-4C72-8DEA-1DC650ED62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CF1A7B-F6F8-45E4-AB1D-830D48076CA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A74ABA4-2330-4DA3-951A-59AAF5BA5AD3}">
      <dgm:prSet custT="1"/>
      <dgm:spPr/>
      <dgm:t>
        <a:bodyPr/>
        <a:lstStyle/>
        <a:p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</a:t>
          </a:r>
          <a:r>
            <a:rPr lang="ro-RO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prijinirea sistemului medical românesc cu medicamente de strictă necesitate, în timpul pandemiei</a:t>
          </a:r>
          <a:endParaRPr lang="en-US" sz="1800" b="0" dirty="0">
            <a:latin typeface="+mn-lt"/>
          </a:endParaRPr>
        </a:p>
      </dgm:t>
    </dgm:pt>
    <dgm:pt modelId="{F8E9104F-1537-437C-A523-7300BC82E0B0}" type="parTrans" cxnId="{DC05917A-2EBF-4CE4-93E8-0EA6483C7BC0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A83B1AD6-C316-4A6F-95CB-9C5FD0D925BA}" type="sibTrans" cxnId="{DC05917A-2EBF-4CE4-93E8-0EA6483C7BC0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44471200-3577-4315-B523-1832A93C66FB}">
      <dgm:prSet custT="1"/>
      <dgm:spPr/>
      <dgm:t>
        <a:bodyPr/>
        <a:lstStyle/>
        <a:p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M</a:t>
          </a:r>
          <a:r>
            <a:rPr lang="ro-RO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enținerea sănătății și siguranței angajaților proprii, aflați pe platforma de fabricație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si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continuarea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activitatii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companiei</a:t>
          </a:r>
          <a:endParaRPr lang="en-US" sz="1800" b="0" dirty="0">
            <a:latin typeface="+mn-lt"/>
          </a:endParaRPr>
        </a:p>
      </dgm:t>
    </dgm:pt>
    <dgm:pt modelId="{8534B76F-595B-4568-BCD5-B83CE93F6127}" type="parTrans" cxnId="{2156C293-07EB-4C40-939E-EDCF90F5E2CE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11811A87-D6D6-45DF-AD77-8F58FE10A635}" type="sibTrans" cxnId="{2156C293-07EB-4C40-939E-EDCF90F5E2CE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B775F00B-3E31-4125-8B56-3BC2E2BBBBBE}" type="pres">
      <dgm:prSet presAssocID="{BECF1A7B-F6F8-45E4-AB1D-830D48076CA8}" presName="vert0" presStyleCnt="0">
        <dgm:presLayoutVars>
          <dgm:dir/>
          <dgm:animOne val="branch"/>
          <dgm:animLvl val="lvl"/>
        </dgm:presLayoutVars>
      </dgm:prSet>
      <dgm:spPr/>
    </dgm:pt>
    <dgm:pt modelId="{F73C909A-20D6-4762-A8EE-CB10E3546436}" type="pres">
      <dgm:prSet presAssocID="{4A74ABA4-2330-4DA3-951A-59AAF5BA5AD3}" presName="thickLine" presStyleLbl="alignNode1" presStyleIdx="0" presStyleCnt="2"/>
      <dgm:spPr/>
    </dgm:pt>
    <dgm:pt modelId="{9C6B6370-1255-4120-B7BD-0D83BEFDAAF7}" type="pres">
      <dgm:prSet presAssocID="{4A74ABA4-2330-4DA3-951A-59AAF5BA5AD3}" presName="horz1" presStyleCnt="0"/>
      <dgm:spPr/>
    </dgm:pt>
    <dgm:pt modelId="{301D1AED-F41C-49B1-A388-F113E11042E4}" type="pres">
      <dgm:prSet presAssocID="{4A74ABA4-2330-4DA3-951A-59AAF5BA5AD3}" presName="tx1" presStyleLbl="revTx" presStyleIdx="0" presStyleCnt="2"/>
      <dgm:spPr/>
    </dgm:pt>
    <dgm:pt modelId="{E58B2129-AABE-408B-A571-C64D328CA213}" type="pres">
      <dgm:prSet presAssocID="{4A74ABA4-2330-4DA3-951A-59AAF5BA5AD3}" presName="vert1" presStyleCnt="0"/>
      <dgm:spPr/>
    </dgm:pt>
    <dgm:pt modelId="{75D5B911-110F-4C67-A2F8-0DF749515DB7}" type="pres">
      <dgm:prSet presAssocID="{44471200-3577-4315-B523-1832A93C66FB}" presName="thickLine" presStyleLbl="alignNode1" presStyleIdx="1" presStyleCnt="2"/>
      <dgm:spPr/>
    </dgm:pt>
    <dgm:pt modelId="{6EC4C169-A8DA-4BE7-8D93-2546B6616610}" type="pres">
      <dgm:prSet presAssocID="{44471200-3577-4315-B523-1832A93C66FB}" presName="horz1" presStyleCnt="0"/>
      <dgm:spPr/>
    </dgm:pt>
    <dgm:pt modelId="{CE35BD3B-4ECE-4F1B-B2E0-AA66C0CC5C25}" type="pres">
      <dgm:prSet presAssocID="{44471200-3577-4315-B523-1832A93C66FB}" presName="tx1" presStyleLbl="revTx" presStyleIdx="1" presStyleCnt="2"/>
      <dgm:spPr/>
    </dgm:pt>
    <dgm:pt modelId="{10A1B9EB-0E5F-4F03-9E7C-1138E7BA7D89}" type="pres">
      <dgm:prSet presAssocID="{44471200-3577-4315-B523-1832A93C66FB}" presName="vert1" presStyleCnt="0"/>
      <dgm:spPr/>
    </dgm:pt>
  </dgm:ptLst>
  <dgm:cxnLst>
    <dgm:cxn modelId="{DC05917A-2EBF-4CE4-93E8-0EA6483C7BC0}" srcId="{BECF1A7B-F6F8-45E4-AB1D-830D48076CA8}" destId="{4A74ABA4-2330-4DA3-951A-59AAF5BA5AD3}" srcOrd="0" destOrd="0" parTransId="{F8E9104F-1537-437C-A523-7300BC82E0B0}" sibTransId="{A83B1AD6-C316-4A6F-95CB-9C5FD0D925BA}"/>
    <dgm:cxn modelId="{2156C293-07EB-4C40-939E-EDCF90F5E2CE}" srcId="{BECF1A7B-F6F8-45E4-AB1D-830D48076CA8}" destId="{44471200-3577-4315-B523-1832A93C66FB}" srcOrd="1" destOrd="0" parTransId="{8534B76F-595B-4568-BCD5-B83CE93F6127}" sibTransId="{11811A87-D6D6-45DF-AD77-8F58FE10A635}"/>
    <dgm:cxn modelId="{9554ACC0-B517-4296-8B22-AA9E967EACD7}" type="presOf" srcId="{44471200-3577-4315-B523-1832A93C66FB}" destId="{CE35BD3B-4ECE-4F1B-B2E0-AA66C0CC5C25}" srcOrd="0" destOrd="0" presId="urn:microsoft.com/office/officeart/2008/layout/LinedList"/>
    <dgm:cxn modelId="{F7FE77D4-ABE6-4B56-841C-C366680898BE}" type="presOf" srcId="{4A74ABA4-2330-4DA3-951A-59AAF5BA5AD3}" destId="{301D1AED-F41C-49B1-A388-F113E11042E4}" srcOrd="0" destOrd="0" presId="urn:microsoft.com/office/officeart/2008/layout/LinedList"/>
    <dgm:cxn modelId="{B3E96DEA-9034-4567-A720-C91F6674A092}" type="presOf" srcId="{BECF1A7B-F6F8-45E4-AB1D-830D48076CA8}" destId="{B775F00B-3E31-4125-8B56-3BC2E2BBBBBE}" srcOrd="0" destOrd="0" presId="urn:microsoft.com/office/officeart/2008/layout/LinedList"/>
    <dgm:cxn modelId="{285BC2B9-670D-4DD1-882B-7A418BC5E76C}" type="presParOf" srcId="{B775F00B-3E31-4125-8B56-3BC2E2BBBBBE}" destId="{F73C909A-20D6-4762-A8EE-CB10E3546436}" srcOrd="0" destOrd="0" presId="urn:microsoft.com/office/officeart/2008/layout/LinedList"/>
    <dgm:cxn modelId="{D7ED7DE1-6F8D-4566-A6B7-9C5E0E603877}" type="presParOf" srcId="{B775F00B-3E31-4125-8B56-3BC2E2BBBBBE}" destId="{9C6B6370-1255-4120-B7BD-0D83BEFDAAF7}" srcOrd="1" destOrd="0" presId="urn:microsoft.com/office/officeart/2008/layout/LinedList"/>
    <dgm:cxn modelId="{CBD31B2C-A6A9-4D3A-9F10-0C129A528DC4}" type="presParOf" srcId="{9C6B6370-1255-4120-B7BD-0D83BEFDAAF7}" destId="{301D1AED-F41C-49B1-A388-F113E11042E4}" srcOrd="0" destOrd="0" presId="urn:microsoft.com/office/officeart/2008/layout/LinedList"/>
    <dgm:cxn modelId="{F94BB02E-9FEC-4B95-A82C-ACBC9E0ED9D3}" type="presParOf" srcId="{9C6B6370-1255-4120-B7BD-0D83BEFDAAF7}" destId="{E58B2129-AABE-408B-A571-C64D328CA213}" srcOrd="1" destOrd="0" presId="urn:microsoft.com/office/officeart/2008/layout/LinedList"/>
    <dgm:cxn modelId="{F59C1C8B-6760-4FCE-85D7-1B65F4191ABE}" type="presParOf" srcId="{B775F00B-3E31-4125-8B56-3BC2E2BBBBBE}" destId="{75D5B911-110F-4C67-A2F8-0DF749515DB7}" srcOrd="2" destOrd="0" presId="urn:microsoft.com/office/officeart/2008/layout/LinedList"/>
    <dgm:cxn modelId="{7080275E-4958-48F5-A96E-0C32ED655449}" type="presParOf" srcId="{B775F00B-3E31-4125-8B56-3BC2E2BBBBBE}" destId="{6EC4C169-A8DA-4BE7-8D93-2546B6616610}" srcOrd="3" destOrd="0" presId="urn:microsoft.com/office/officeart/2008/layout/LinedList"/>
    <dgm:cxn modelId="{956451D2-6221-4B6B-A867-D827ADB069D8}" type="presParOf" srcId="{6EC4C169-A8DA-4BE7-8D93-2546B6616610}" destId="{CE35BD3B-4ECE-4F1B-B2E0-AA66C0CC5C25}" srcOrd="0" destOrd="0" presId="urn:microsoft.com/office/officeart/2008/layout/LinedList"/>
    <dgm:cxn modelId="{92193806-CAAC-4E5B-8FB5-DEE5451E20C7}" type="presParOf" srcId="{6EC4C169-A8DA-4BE7-8D93-2546B6616610}" destId="{10A1B9EB-0E5F-4F03-9E7C-1138E7BA7D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82E563-A6CF-44DF-B01C-EADAEFFF81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6D8D3B2-E005-4AB6-A94C-D5AB84BBF9C5}">
      <dgm:prSet/>
      <dgm:spPr/>
      <dgm:t>
        <a:bodyPr/>
        <a:lstStyle/>
        <a:p>
          <a:r>
            <a:rPr lang="en-US" dirty="0" err="1"/>
            <a:t>Lider</a:t>
          </a:r>
          <a:r>
            <a:rPr lang="en-US" dirty="0"/>
            <a:t> de pia</a:t>
          </a:r>
          <a:r>
            <a:rPr lang="ro-RO" dirty="0"/>
            <a:t>ță într-un sector atractiv</a:t>
          </a:r>
          <a:endParaRPr lang="en-US" dirty="0"/>
        </a:p>
      </dgm:t>
    </dgm:pt>
    <dgm:pt modelId="{F20F9DB0-E0DD-42F8-A417-628006A89BCC}" type="parTrans" cxnId="{4AF911D9-7144-40AC-9489-A704A0485B99}">
      <dgm:prSet/>
      <dgm:spPr/>
      <dgm:t>
        <a:bodyPr/>
        <a:lstStyle/>
        <a:p>
          <a:endParaRPr lang="en-US"/>
        </a:p>
      </dgm:t>
    </dgm:pt>
    <dgm:pt modelId="{88A5C93F-2ECB-42F8-9A78-DC117E98B472}" type="sibTrans" cxnId="{4AF911D9-7144-40AC-9489-A704A0485B99}">
      <dgm:prSet/>
      <dgm:spPr/>
      <dgm:t>
        <a:bodyPr/>
        <a:lstStyle/>
        <a:p>
          <a:endParaRPr lang="en-US"/>
        </a:p>
      </dgm:t>
    </dgm:pt>
    <dgm:pt modelId="{F4AD1C8C-0909-41A0-9F8F-128E93C64DAE}">
      <dgm:prSet/>
      <dgm:spPr/>
      <dgm:t>
        <a:bodyPr/>
        <a:lstStyle/>
        <a:p>
          <a:r>
            <a:rPr lang="ro-RO" dirty="0"/>
            <a:t>O strategie de dezvoltare ambițioasă și responsabilă</a:t>
          </a:r>
          <a:endParaRPr lang="en-US" dirty="0"/>
        </a:p>
      </dgm:t>
    </dgm:pt>
    <dgm:pt modelId="{F7C95B76-80F0-4225-8B5C-41FF1B2B2648}" type="parTrans" cxnId="{880093B7-6B18-42B8-BE91-B790141F4DC1}">
      <dgm:prSet/>
      <dgm:spPr/>
      <dgm:t>
        <a:bodyPr/>
        <a:lstStyle/>
        <a:p>
          <a:endParaRPr lang="en-US"/>
        </a:p>
      </dgm:t>
    </dgm:pt>
    <dgm:pt modelId="{1EB6A0FE-0802-4C3B-9D7C-EC2EEDEBFB8E}" type="sibTrans" cxnId="{880093B7-6B18-42B8-BE91-B790141F4DC1}">
      <dgm:prSet/>
      <dgm:spPr/>
      <dgm:t>
        <a:bodyPr/>
        <a:lstStyle/>
        <a:p>
          <a:endParaRPr lang="en-US"/>
        </a:p>
      </dgm:t>
    </dgm:pt>
    <dgm:pt modelId="{0E269CFD-C75F-4BD7-9494-1394D6778C6D}">
      <dgm:prSet/>
      <dgm:spPr/>
      <dgm:t>
        <a:bodyPr/>
        <a:lstStyle/>
        <a:p>
          <a:r>
            <a:rPr lang="ro-RO" dirty="0"/>
            <a:t>Indicatori de performanță aliniați strategiei</a:t>
          </a:r>
          <a:endParaRPr lang="en-US" dirty="0"/>
        </a:p>
      </dgm:t>
    </dgm:pt>
    <dgm:pt modelId="{B6FA5DD5-4E8E-4C1D-B5A7-3C6C555C45B5}" type="parTrans" cxnId="{38D55F6B-644A-49D0-ACF8-EE2A7109D896}">
      <dgm:prSet/>
      <dgm:spPr/>
      <dgm:t>
        <a:bodyPr/>
        <a:lstStyle/>
        <a:p>
          <a:endParaRPr lang="en-US"/>
        </a:p>
      </dgm:t>
    </dgm:pt>
    <dgm:pt modelId="{E54087B0-83B4-414C-94E3-74B056157849}" type="sibTrans" cxnId="{38D55F6B-644A-49D0-ACF8-EE2A7109D896}">
      <dgm:prSet/>
      <dgm:spPr/>
      <dgm:t>
        <a:bodyPr/>
        <a:lstStyle/>
        <a:p>
          <a:endParaRPr lang="en-US"/>
        </a:p>
      </dgm:t>
    </dgm:pt>
    <dgm:pt modelId="{F1BA1C9D-AF7E-4C9E-BCF1-EE4C4258DA2A}">
      <dgm:prSet/>
      <dgm:spPr/>
      <dgm:t>
        <a:bodyPr/>
        <a:lstStyle/>
        <a:p>
          <a:r>
            <a:rPr lang="ro-RO" dirty="0"/>
            <a:t>Adaptare rapidă la situații extraordinare</a:t>
          </a:r>
        </a:p>
      </dgm:t>
    </dgm:pt>
    <dgm:pt modelId="{8C99EC42-F3A3-445E-A105-D87580A552E3}" type="parTrans" cxnId="{AE9D3EBC-1AB1-4B56-B9F9-84539EE9DFED}">
      <dgm:prSet/>
      <dgm:spPr/>
      <dgm:t>
        <a:bodyPr/>
        <a:lstStyle/>
        <a:p>
          <a:endParaRPr lang="en-US"/>
        </a:p>
      </dgm:t>
    </dgm:pt>
    <dgm:pt modelId="{F1BAE0E9-5C02-453A-8A6D-9140C143561E}" type="sibTrans" cxnId="{AE9D3EBC-1AB1-4B56-B9F9-84539EE9DFED}">
      <dgm:prSet/>
      <dgm:spPr/>
      <dgm:t>
        <a:bodyPr/>
        <a:lstStyle/>
        <a:p>
          <a:endParaRPr lang="en-US"/>
        </a:p>
      </dgm:t>
    </dgm:pt>
    <dgm:pt modelId="{4BD6E62E-085A-4CF2-AF25-25BEEDD6CF59}">
      <dgm:prSet/>
      <dgm:spPr/>
      <dgm:t>
        <a:bodyPr/>
        <a:lstStyle/>
        <a:p>
          <a:r>
            <a:rPr lang="ro-RO" dirty="0"/>
            <a:t>O companie de nota 10 în relația cu investitorii</a:t>
          </a:r>
        </a:p>
      </dgm:t>
    </dgm:pt>
    <dgm:pt modelId="{1C8680FE-7A37-4EEF-82D8-D66AD5E48072}" type="parTrans" cxnId="{966ABF1F-D911-4813-B0A1-9264BE83970A}">
      <dgm:prSet/>
      <dgm:spPr/>
      <dgm:t>
        <a:bodyPr/>
        <a:lstStyle/>
        <a:p>
          <a:endParaRPr lang="en-US"/>
        </a:p>
      </dgm:t>
    </dgm:pt>
    <dgm:pt modelId="{14F1CFEC-12D3-4B22-BBD1-917750617A9A}" type="sibTrans" cxnId="{966ABF1F-D911-4813-B0A1-9264BE83970A}">
      <dgm:prSet/>
      <dgm:spPr/>
      <dgm:t>
        <a:bodyPr/>
        <a:lstStyle/>
        <a:p>
          <a:endParaRPr lang="en-US"/>
        </a:p>
      </dgm:t>
    </dgm:pt>
    <dgm:pt modelId="{446DC238-04C1-4476-91F3-A9987324A73A}" type="pres">
      <dgm:prSet presAssocID="{6682E563-A6CF-44DF-B01C-EADAEFFF8168}" presName="Name0" presStyleCnt="0">
        <dgm:presLayoutVars>
          <dgm:chMax val="7"/>
          <dgm:chPref val="7"/>
          <dgm:dir/>
        </dgm:presLayoutVars>
      </dgm:prSet>
      <dgm:spPr/>
    </dgm:pt>
    <dgm:pt modelId="{2AEEF2DF-BED3-4FD0-8EB6-B1910B00E417}" type="pres">
      <dgm:prSet presAssocID="{6682E563-A6CF-44DF-B01C-EADAEFFF8168}" presName="Name1" presStyleCnt="0"/>
      <dgm:spPr/>
    </dgm:pt>
    <dgm:pt modelId="{87CD3742-0C54-4B2C-93BA-F8388CD9EC5D}" type="pres">
      <dgm:prSet presAssocID="{6682E563-A6CF-44DF-B01C-EADAEFFF8168}" presName="cycle" presStyleCnt="0"/>
      <dgm:spPr/>
    </dgm:pt>
    <dgm:pt modelId="{FC6E19E3-A32F-42A6-A8D3-6A9252B740A9}" type="pres">
      <dgm:prSet presAssocID="{6682E563-A6CF-44DF-B01C-EADAEFFF8168}" presName="srcNode" presStyleLbl="node1" presStyleIdx="0" presStyleCnt="5"/>
      <dgm:spPr/>
    </dgm:pt>
    <dgm:pt modelId="{804CDA6A-E448-44DE-88EF-5BF8E5BE3F81}" type="pres">
      <dgm:prSet presAssocID="{6682E563-A6CF-44DF-B01C-EADAEFFF8168}" presName="conn" presStyleLbl="parChTrans1D2" presStyleIdx="0" presStyleCnt="1"/>
      <dgm:spPr/>
    </dgm:pt>
    <dgm:pt modelId="{A0332ABE-EF82-444C-AAE7-5E2D00B40443}" type="pres">
      <dgm:prSet presAssocID="{6682E563-A6CF-44DF-B01C-EADAEFFF8168}" presName="extraNode" presStyleLbl="node1" presStyleIdx="0" presStyleCnt="5"/>
      <dgm:spPr/>
    </dgm:pt>
    <dgm:pt modelId="{AC76EA08-04FC-456E-A520-F8D8109BFB27}" type="pres">
      <dgm:prSet presAssocID="{6682E563-A6CF-44DF-B01C-EADAEFFF8168}" presName="dstNode" presStyleLbl="node1" presStyleIdx="0" presStyleCnt="5"/>
      <dgm:spPr/>
    </dgm:pt>
    <dgm:pt modelId="{D6AFC0E1-B5AD-427F-9E7B-C2FC44F9A9CC}" type="pres">
      <dgm:prSet presAssocID="{A6D8D3B2-E005-4AB6-A94C-D5AB84BBF9C5}" presName="text_1" presStyleLbl="node1" presStyleIdx="0" presStyleCnt="5">
        <dgm:presLayoutVars>
          <dgm:bulletEnabled val="1"/>
        </dgm:presLayoutVars>
      </dgm:prSet>
      <dgm:spPr/>
    </dgm:pt>
    <dgm:pt modelId="{9FB620A4-5898-4328-B78E-4387C480394F}" type="pres">
      <dgm:prSet presAssocID="{A6D8D3B2-E005-4AB6-A94C-D5AB84BBF9C5}" presName="accent_1" presStyleCnt="0"/>
      <dgm:spPr/>
    </dgm:pt>
    <dgm:pt modelId="{3930A2F7-B4AA-4A3C-9385-270F997E7A5B}" type="pres">
      <dgm:prSet presAssocID="{A6D8D3B2-E005-4AB6-A94C-D5AB84BBF9C5}" presName="accentRepeatNode" presStyleLbl="solidFgAcc1" presStyleIdx="0" presStyleCnt="5"/>
      <dgm:spPr/>
    </dgm:pt>
    <dgm:pt modelId="{9D56B5C3-37C2-4AD5-AB6F-F562ACD80FE1}" type="pres">
      <dgm:prSet presAssocID="{F4AD1C8C-0909-41A0-9F8F-128E93C64DAE}" presName="text_2" presStyleLbl="node1" presStyleIdx="1" presStyleCnt="5">
        <dgm:presLayoutVars>
          <dgm:bulletEnabled val="1"/>
        </dgm:presLayoutVars>
      </dgm:prSet>
      <dgm:spPr/>
    </dgm:pt>
    <dgm:pt modelId="{DA076941-9185-4CDA-9BCD-E5EB3C50FEB7}" type="pres">
      <dgm:prSet presAssocID="{F4AD1C8C-0909-41A0-9F8F-128E93C64DAE}" presName="accent_2" presStyleCnt="0"/>
      <dgm:spPr/>
    </dgm:pt>
    <dgm:pt modelId="{77D0BCD3-5B61-4328-9A24-454AE856D9CD}" type="pres">
      <dgm:prSet presAssocID="{F4AD1C8C-0909-41A0-9F8F-128E93C64DAE}" presName="accentRepeatNode" presStyleLbl="solidFgAcc1" presStyleIdx="1" presStyleCnt="5"/>
      <dgm:spPr/>
    </dgm:pt>
    <dgm:pt modelId="{6362D75A-B848-44ED-948F-E444EF716120}" type="pres">
      <dgm:prSet presAssocID="{0E269CFD-C75F-4BD7-9494-1394D6778C6D}" presName="text_3" presStyleLbl="node1" presStyleIdx="2" presStyleCnt="5">
        <dgm:presLayoutVars>
          <dgm:bulletEnabled val="1"/>
        </dgm:presLayoutVars>
      </dgm:prSet>
      <dgm:spPr/>
    </dgm:pt>
    <dgm:pt modelId="{F5946738-92D7-44B6-B8C5-1BD68C6377E2}" type="pres">
      <dgm:prSet presAssocID="{0E269CFD-C75F-4BD7-9494-1394D6778C6D}" presName="accent_3" presStyleCnt="0"/>
      <dgm:spPr/>
    </dgm:pt>
    <dgm:pt modelId="{13C2585D-3ADC-462F-9A3A-3E28DA66C8E9}" type="pres">
      <dgm:prSet presAssocID="{0E269CFD-C75F-4BD7-9494-1394D6778C6D}" presName="accentRepeatNode" presStyleLbl="solidFgAcc1" presStyleIdx="2" presStyleCnt="5"/>
      <dgm:spPr/>
    </dgm:pt>
    <dgm:pt modelId="{510914B1-1DA0-4ADB-8736-0056352EF25E}" type="pres">
      <dgm:prSet presAssocID="{F1BA1C9D-AF7E-4C9E-BCF1-EE4C4258DA2A}" presName="text_4" presStyleLbl="node1" presStyleIdx="3" presStyleCnt="5">
        <dgm:presLayoutVars>
          <dgm:bulletEnabled val="1"/>
        </dgm:presLayoutVars>
      </dgm:prSet>
      <dgm:spPr/>
    </dgm:pt>
    <dgm:pt modelId="{CE94719C-5ADE-4740-88E3-574010EC71B0}" type="pres">
      <dgm:prSet presAssocID="{F1BA1C9D-AF7E-4C9E-BCF1-EE4C4258DA2A}" presName="accent_4" presStyleCnt="0"/>
      <dgm:spPr/>
    </dgm:pt>
    <dgm:pt modelId="{A911E94E-C0BD-489D-9BF6-DEB57B746432}" type="pres">
      <dgm:prSet presAssocID="{F1BA1C9D-AF7E-4C9E-BCF1-EE4C4258DA2A}" presName="accentRepeatNode" presStyleLbl="solidFgAcc1" presStyleIdx="3" presStyleCnt="5"/>
      <dgm:spPr/>
    </dgm:pt>
    <dgm:pt modelId="{97A13BDC-7535-4E14-94F8-8C024C4FC9AB}" type="pres">
      <dgm:prSet presAssocID="{4BD6E62E-085A-4CF2-AF25-25BEEDD6CF59}" presName="text_5" presStyleLbl="node1" presStyleIdx="4" presStyleCnt="5">
        <dgm:presLayoutVars>
          <dgm:bulletEnabled val="1"/>
        </dgm:presLayoutVars>
      </dgm:prSet>
      <dgm:spPr/>
    </dgm:pt>
    <dgm:pt modelId="{B34B1529-39D1-4682-AEBE-16766907649D}" type="pres">
      <dgm:prSet presAssocID="{4BD6E62E-085A-4CF2-AF25-25BEEDD6CF59}" presName="accent_5" presStyleCnt="0"/>
      <dgm:spPr/>
    </dgm:pt>
    <dgm:pt modelId="{69F24BC4-54CF-402E-AB87-6957243D15D4}" type="pres">
      <dgm:prSet presAssocID="{4BD6E62E-085A-4CF2-AF25-25BEEDD6CF59}" presName="accentRepeatNode" presStyleLbl="solidFgAcc1" presStyleIdx="4" presStyleCnt="5"/>
      <dgm:spPr/>
    </dgm:pt>
  </dgm:ptLst>
  <dgm:cxnLst>
    <dgm:cxn modelId="{B810A709-E626-4703-9DF7-9854FE12DB31}" type="presOf" srcId="{A6D8D3B2-E005-4AB6-A94C-D5AB84BBF9C5}" destId="{D6AFC0E1-B5AD-427F-9E7B-C2FC44F9A9CC}" srcOrd="0" destOrd="0" presId="urn:microsoft.com/office/officeart/2008/layout/VerticalCurvedList"/>
    <dgm:cxn modelId="{966ABF1F-D911-4813-B0A1-9264BE83970A}" srcId="{6682E563-A6CF-44DF-B01C-EADAEFFF8168}" destId="{4BD6E62E-085A-4CF2-AF25-25BEEDD6CF59}" srcOrd="4" destOrd="0" parTransId="{1C8680FE-7A37-4EEF-82D8-D66AD5E48072}" sibTransId="{14F1CFEC-12D3-4B22-BBD1-917750617A9A}"/>
    <dgm:cxn modelId="{5723E03C-BCA0-4385-A49E-D35E9844C19A}" type="presOf" srcId="{F4AD1C8C-0909-41A0-9F8F-128E93C64DAE}" destId="{9D56B5C3-37C2-4AD5-AB6F-F562ACD80FE1}" srcOrd="0" destOrd="0" presId="urn:microsoft.com/office/officeart/2008/layout/VerticalCurvedList"/>
    <dgm:cxn modelId="{38D55F6B-644A-49D0-ACF8-EE2A7109D896}" srcId="{6682E563-A6CF-44DF-B01C-EADAEFFF8168}" destId="{0E269CFD-C75F-4BD7-9494-1394D6778C6D}" srcOrd="2" destOrd="0" parTransId="{B6FA5DD5-4E8E-4C1D-B5A7-3C6C555C45B5}" sibTransId="{E54087B0-83B4-414C-94E3-74B056157849}"/>
    <dgm:cxn modelId="{73340D4D-0524-4A25-A3F1-D78E5D0AEFE4}" type="presOf" srcId="{0E269CFD-C75F-4BD7-9494-1394D6778C6D}" destId="{6362D75A-B848-44ED-948F-E444EF716120}" srcOrd="0" destOrd="0" presId="urn:microsoft.com/office/officeart/2008/layout/VerticalCurvedList"/>
    <dgm:cxn modelId="{004CA79A-1757-4935-B29A-023946AB939E}" type="presOf" srcId="{6682E563-A6CF-44DF-B01C-EADAEFFF8168}" destId="{446DC238-04C1-4476-91F3-A9987324A73A}" srcOrd="0" destOrd="0" presId="urn:microsoft.com/office/officeart/2008/layout/VerticalCurvedList"/>
    <dgm:cxn modelId="{880093B7-6B18-42B8-BE91-B790141F4DC1}" srcId="{6682E563-A6CF-44DF-B01C-EADAEFFF8168}" destId="{F4AD1C8C-0909-41A0-9F8F-128E93C64DAE}" srcOrd="1" destOrd="0" parTransId="{F7C95B76-80F0-4225-8B5C-41FF1B2B2648}" sibTransId="{1EB6A0FE-0802-4C3B-9D7C-EC2EEDEBFB8E}"/>
    <dgm:cxn modelId="{AE9D3EBC-1AB1-4B56-B9F9-84539EE9DFED}" srcId="{6682E563-A6CF-44DF-B01C-EADAEFFF8168}" destId="{F1BA1C9D-AF7E-4C9E-BCF1-EE4C4258DA2A}" srcOrd="3" destOrd="0" parTransId="{8C99EC42-F3A3-445E-A105-D87580A552E3}" sibTransId="{F1BAE0E9-5C02-453A-8A6D-9140C143561E}"/>
    <dgm:cxn modelId="{0F0410CE-62E2-4057-8820-6B92E9359A17}" type="presOf" srcId="{F1BA1C9D-AF7E-4C9E-BCF1-EE4C4258DA2A}" destId="{510914B1-1DA0-4ADB-8736-0056352EF25E}" srcOrd="0" destOrd="0" presId="urn:microsoft.com/office/officeart/2008/layout/VerticalCurvedList"/>
    <dgm:cxn modelId="{9AFC3AD1-A9AF-45CE-B503-0916FA968015}" type="presOf" srcId="{4BD6E62E-085A-4CF2-AF25-25BEEDD6CF59}" destId="{97A13BDC-7535-4E14-94F8-8C024C4FC9AB}" srcOrd="0" destOrd="0" presId="urn:microsoft.com/office/officeart/2008/layout/VerticalCurvedList"/>
    <dgm:cxn modelId="{4AF911D9-7144-40AC-9489-A704A0485B99}" srcId="{6682E563-A6CF-44DF-B01C-EADAEFFF8168}" destId="{A6D8D3B2-E005-4AB6-A94C-D5AB84BBF9C5}" srcOrd="0" destOrd="0" parTransId="{F20F9DB0-E0DD-42F8-A417-628006A89BCC}" sibTransId="{88A5C93F-2ECB-42F8-9A78-DC117E98B472}"/>
    <dgm:cxn modelId="{9A9E41E8-2940-436A-88CD-CEEA6B24B008}" type="presOf" srcId="{88A5C93F-2ECB-42F8-9A78-DC117E98B472}" destId="{804CDA6A-E448-44DE-88EF-5BF8E5BE3F81}" srcOrd="0" destOrd="0" presId="urn:microsoft.com/office/officeart/2008/layout/VerticalCurvedList"/>
    <dgm:cxn modelId="{CB1072B7-E2E5-45F3-9776-53021FF7FA5F}" type="presParOf" srcId="{446DC238-04C1-4476-91F3-A9987324A73A}" destId="{2AEEF2DF-BED3-4FD0-8EB6-B1910B00E417}" srcOrd="0" destOrd="0" presId="urn:microsoft.com/office/officeart/2008/layout/VerticalCurvedList"/>
    <dgm:cxn modelId="{AC5DF616-6559-49AE-8864-60AADF92BFE2}" type="presParOf" srcId="{2AEEF2DF-BED3-4FD0-8EB6-B1910B00E417}" destId="{87CD3742-0C54-4B2C-93BA-F8388CD9EC5D}" srcOrd="0" destOrd="0" presId="urn:microsoft.com/office/officeart/2008/layout/VerticalCurvedList"/>
    <dgm:cxn modelId="{7DD7ADEC-6AA1-4382-AC4F-99D83E7D17D6}" type="presParOf" srcId="{87CD3742-0C54-4B2C-93BA-F8388CD9EC5D}" destId="{FC6E19E3-A32F-42A6-A8D3-6A9252B740A9}" srcOrd="0" destOrd="0" presId="urn:microsoft.com/office/officeart/2008/layout/VerticalCurvedList"/>
    <dgm:cxn modelId="{999B7280-2741-4BBB-A99C-2558355B849E}" type="presParOf" srcId="{87CD3742-0C54-4B2C-93BA-F8388CD9EC5D}" destId="{804CDA6A-E448-44DE-88EF-5BF8E5BE3F81}" srcOrd="1" destOrd="0" presId="urn:microsoft.com/office/officeart/2008/layout/VerticalCurvedList"/>
    <dgm:cxn modelId="{824F0D72-E7B6-4052-A352-6A4D23E8D54E}" type="presParOf" srcId="{87CD3742-0C54-4B2C-93BA-F8388CD9EC5D}" destId="{A0332ABE-EF82-444C-AAE7-5E2D00B40443}" srcOrd="2" destOrd="0" presId="urn:microsoft.com/office/officeart/2008/layout/VerticalCurvedList"/>
    <dgm:cxn modelId="{34308329-B19F-44E4-87AD-458CE2F4F65B}" type="presParOf" srcId="{87CD3742-0C54-4B2C-93BA-F8388CD9EC5D}" destId="{AC76EA08-04FC-456E-A520-F8D8109BFB27}" srcOrd="3" destOrd="0" presId="urn:microsoft.com/office/officeart/2008/layout/VerticalCurvedList"/>
    <dgm:cxn modelId="{D69D3C3C-4109-48DB-8C01-0A844CC4A7EC}" type="presParOf" srcId="{2AEEF2DF-BED3-4FD0-8EB6-B1910B00E417}" destId="{D6AFC0E1-B5AD-427F-9E7B-C2FC44F9A9CC}" srcOrd="1" destOrd="0" presId="urn:microsoft.com/office/officeart/2008/layout/VerticalCurvedList"/>
    <dgm:cxn modelId="{E478E2F4-AD19-43E7-B1CE-A852602A622F}" type="presParOf" srcId="{2AEEF2DF-BED3-4FD0-8EB6-B1910B00E417}" destId="{9FB620A4-5898-4328-B78E-4387C480394F}" srcOrd="2" destOrd="0" presId="urn:microsoft.com/office/officeart/2008/layout/VerticalCurvedList"/>
    <dgm:cxn modelId="{E0350DE3-E45B-4EC1-9A00-624C24B2F79F}" type="presParOf" srcId="{9FB620A4-5898-4328-B78E-4387C480394F}" destId="{3930A2F7-B4AA-4A3C-9385-270F997E7A5B}" srcOrd="0" destOrd="0" presId="urn:microsoft.com/office/officeart/2008/layout/VerticalCurvedList"/>
    <dgm:cxn modelId="{84782985-297C-48AA-A928-34BB7214C39A}" type="presParOf" srcId="{2AEEF2DF-BED3-4FD0-8EB6-B1910B00E417}" destId="{9D56B5C3-37C2-4AD5-AB6F-F562ACD80FE1}" srcOrd="3" destOrd="0" presId="urn:microsoft.com/office/officeart/2008/layout/VerticalCurvedList"/>
    <dgm:cxn modelId="{5612F466-80AB-47DD-9FCC-15F5CF2B1D6F}" type="presParOf" srcId="{2AEEF2DF-BED3-4FD0-8EB6-B1910B00E417}" destId="{DA076941-9185-4CDA-9BCD-E5EB3C50FEB7}" srcOrd="4" destOrd="0" presId="urn:microsoft.com/office/officeart/2008/layout/VerticalCurvedList"/>
    <dgm:cxn modelId="{F1A1F293-0895-4B27-8380-EAC2CA3858EA}" type="presParOf" srcId="{DA076941-9185-4CDA-9BCD-E5EB3C50FEB7}" destId="{77D0BCD3-5B61-4328-9A24-454AE856D9CD}" srcOrd="0" destOrd="0" presId="urn:microsoft.com/office/officeart/2008/layout/VerticalCurvedList"/>
    <dgm:cxn modelId="{4F04D2E9-F847-4A3B-AA5D-D18C7A9E99FC}" type="presParOf" srcId="{2AEEF2DF-BED3-4FD0-8EB6-B1910B00E417}" destId="{6362D75A-B848-44ED-948F-E444EF716120}" srcOrd="5" destOrd="0" presId="urn:microsoft.com/office/officeart/2008/layout/VerticalCurvedList"/>
    <dgm:cxn modelId="{F9A33670-8733-412F-8CBF-96E28DAF2E8C}" type="presParOf" srcId="{2AEEF2DF-BED3-4FD0-8EB6-B1910B00E417}" destId="{F5946738-92D7-44B6-B8C5-1BD68C6377E2}" srcOrd="6" destOrd="0" presId="urn:microsoft.com/office/officeart/2008/layout/VerticalCurvedList"/>
    <dgm:cxn modelId="{106DD276-20B4-4EAA-A5CA-BD5C9B45EF23}" type="presParOf" srcId="{F5946738-92D7-44B6-B8C5-1BD68C6377E2}" destId="{13C2585D-3ADC-462F-9A3A-3E28DA66C8E9}" srcOrd="0" destOrd="0" presId="urn:microsoft.com/office/officeart/2008/layout/VerticalCurvedList"/>
    <dgm:cxn modelId="{4C274959-13DD-47DE-BCCD-664C71D34DB5}" type="presParOf" srcId="{2AEEF2DF-BED3-4FD0-8EB6-B1910B00E417}" destId="{510914B1-1DA0-4ADB-8736-0056352EF25E}" srcOrd="7" destOrd="0" presId="urn:microsoft.com/office/officeart/2008/layout/VerticalCurvedList"/>
    <dgm:cxn modelId="{E7C3CAC6-981F-4986-A494-1F56C86B24C4}" type="presParOf" srcId="{2AEEF2DF-BED3-4FD0-8EB6-B1910B00E417}" destId="{CE94719C-5ADE-4740-88E3-574010EC71B0}" srcOrd="8" destOrd="0" presId="urn:microsoft.com/office/officeart/2008/layout/VerticalCurvedList"/>
    <dgm:cxn modelId="{9DFDC708-8C09-4A23-8B4A-904CE421B4C8}" type="presParOf" srcId="{CE94719C-5ADE-4740-88E3-574010EC71B0}" destId="{A911E94E-C0BD-489D-9BF6-DEB57B746432}" srcOrd="0" destOrd="0" presId="urn:microsoft.com/office/officeart/2008/layout/VerticalCurvedList"/>
    <dgm:cxn modelId="{1A78A901-C4DB-4E3C-8D55-0496EDB37E0C}" type="presParOf" srcId="{2AEEF2DF-BED3-4FD0-8EB6-B1910B00E417}" destId="{97A13BDC-7535-4E14-94F8-8C024C4FC9AB}" srcOrd="9" destOrd="0" presId="urn:microsoft.com/office/officeart/2008/layout/VerticalCurvedList"/>
    <dgm:cxn modelId="{58E92936-03EB-40B5-B8CC-A9F8B5AFA427}" type="presParOf" srcId="{2AEEF2DF-BED3-4FD0-8EB6-B1910B00E417}" destId="{B34B1529-39D1-4682-AEBE-16766907649D}" srcOrd="10" destOrd="0" presId="urn:microsoft.com/office/officeart/2008/layout/VerticalCurvedList"/>
    <dgm:cxn modelId="{56BD74DB-ACD5-4278-99FC-FE71A7406E72}" type="presParOf" srcId="{B34B1529-39D1-4682-AEBE-16766907649D}" destId="{69F24BC4-54CF-402E-AB87-6957243D15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0FFE4-C988-489B-85F2-5704256385CB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49EA763-ECA0-4AA2-994F-5FF7B3D2E395}">
      <dgm:prSet custT="1"/>
      <dgm:spPr/>
      <dgm:t>
        <a:bodyPr/>
        <a:lstStyle/>
        <a:p>
          <a:r>
            <a:rPr lang="it-IT" sz="1400" dirty="0"/>
            <a:t>Internaționalizarea afacerii și consolidarea pe piața internă</a:t>
          </a:r>
          <a:endParaRPr lang="en-US" sz="1400" dirty="0"/>
        </a:p>
      </dgm:t>
    </dgm:pt>
    <dgm:pt modelId="{A6BD8C0E-8659-4A9B-9CA4-F217FF1B4145}" type="parTrans" cxnId="{5FC865DA-20F2-4902-9634-991A069FB2B9}">
      <dgm:prSet/>
      <dgm:spPr/>
      <dgm:t>
        <a:bodyPr/>
        <a:lstStyle/>
        <a:p>
          <a:endParaRPr lang="en-US"/>
        </a:p>
      </dgm:t>
    </dgm:pt>
    <dgm:pt modelId="{63881959-A71D-4CCA-A365-44631E9640A6}" type="sibTrans" cxnId="{5FC865DA-20F2-4902-9634-991A069FB2B9}">
      <dgm:prSet/>
      <dgm:spPr/>
      <dgm:t>
        <a:bodyPr/>
        <a:lstStyle/>
        <a:p>
          <a:endParaRPr lang="en-US"/>
        </a:p>
      </dgm:t>
    </dgm:pt>
    <dgm:pt modelId="{DDC56F53-DD4F-4D6D-81E6-CEB146920FFA}">
      <dgm:prSet/>
      <dgm:spPr/>
      <dgm:t>
        <a:bodyPr/>
        <a:lstStyle/>
        <a:p>
          <a:r>
            <a:rPr lang="en-US" dirty="0" err="1"/>
            <a:t>Adaptarea</a:t>
          </a:r>
          <a:r>
            <a:rPr lang="en-US" dirty="0"/>
            <a:t> </a:t>
          </a:r>
          <a:r>
            <a:rPr lang="en-US" dirty="0" err="1"/>
            <a:t>strategică</a:t>
          </a:r>
          <a:r>
            <a:rPr lang="en-US" dirty="0"/>
            <a:t> a </a:t>
          </a:r>
          <a:r>
            <a:rPr lang="en-US" dirty="0" err="1"/>
            <a:t>portofoliului</a:t>
          </a:r>
          <a:endParaRPr lang="en-US" dirty="0"/>
        </a:p>
      </dgm:t>
    </dgm:pt>
    <dgm:pt modelId="{EA673850-85F4-43AA-9094-01542190D02A}" type="parTrans" cxnId="{EBE47944-C527-4495-9EAF-9C71D92D9BF5}">
      <dgm:prSet/>
      <dgm:spPr/>
      <dgm:t>
        <a:bodyPr/>
        <a:lstStyle/>
        <a:p>
          <a:endParaRPr lang="en-US"/>
        </a:p>
      </dgm:t>
    </dgm:pt>
    <dgm:pt modelId="{6B5206C2-2185-47D4-91EF-454BA3A1864D}" type="sibTrans" cxnId="{EBE47944-C527-4495-9EAF-9C71D92D9BF5}">
      <dgm:prSet/>
      <dgm:spPr/>
      <dgm:t>
        <a:bodyPr/>
        <a:lstStyle/>
        <a:p>
          <a:endParaRPr lang="en-US"/>
        </a:p>
      </dgm:t>
    </dgm:pt>
    <dgm:pt modelId="{921248DE-333C-40E2-8783-D08158B95AB0}">
      <dgm:prSet/>
      <dgm:spPr/>
      <dgm:t>
        <a:bodyPr/>
        <a:lstStyle/>
        <a:p>
          <a:r>
            <a:rPr lang="en-US" dirty="0" err="1"/>
            <a:t>Investițiile</a:t>
          </a:r>
          <a:r>
            <a:rPr lang="en-US" dirty="0"/>
            <a:t> - </a:t>
          </a:r>
          <a:r>
            <a:rPr lang="en-US" dirty="0" err="1"/>
            <a:t>garanția</a:t>
          </a:r>
          <a:r>
            <a:rPr lang="en-US" dirty="0"/>
            <a:t> </a:t>
          </a:r>
          <a:r>
            <a:rPr lang="en-US" dirty="0" err="1"/>
            <a:t>viitorului</a:t>
          </a:r>
          <a:endParaRPr lang="en-US" dirty="0"/>
        </a:p>
      </dgm:t>
    </dgm:pt>
    <dgm:pt modelId="{CD123B4B-1416-4CC8-86C8-F03225801472}" type="parTrans" cxnId="{9C3A54D7-0366-4C27-B489-3992E7D6239E}">
      <dgm:prSet/>
      <dgm:spPr/>
      <dgm:t>
        <a:bodyPr/>
        <a:lstStyle/>
        <a:p>
          <a:endParaRPr lang="en-US"/>
        </a:p>
      </dgm:t>
    </dgm:pt>
    <dgm:pt modelId="{951352E9-5702-4DF6-8EE0-A65F5F5DE6C7}" type="sibTrans" cxnId="{9C3A54D7-0366-4C27-B489-3992E7D6239E}">
      <dgm:prSet/>
      <dgm:spPr/>
      <dgm:t>
        <a:bodyPr/>
        <a:lstStyle/>
        <a:p>
          <a:endParaRPr lang="en-US"/>
        </a:p>
      </dgm:t>
    </dgm:pt>
    <dgm:pt modelId="{B95D0387-EA76-45C3-988A-1320631AE7EF}">
      <dgm:prSet/>
      <dgm:spPr/>
      <dgm:t>
        <a:bodyPr/>
        <a:lstStyle/>
        <a:p>
          <a:r>
            <a:rPr lang="it-IT"/>
            <a:t>Adaptarea resursei umane la direcțiile strategice</a:t>
          </a:r>
          <a:endParaRPr lang="en-US"/>
        </a:p>
      </dgm:t>
    </dgm:pt>
    <dgm:pt modelId="{DD72142F-5C0F-45C6-9C86-C240AAA3EB7C}" type="parTrans" cxnId="{FD02D667-D705-40C6-AC6A-C852C55BE332}">
      <dgm:prSet/>
      <dgm:spPr/>
      <dgm:t>
        <a:bodyPr/>
        <a:lstStyle/>
        <a:p>
          <a:endParaRPr lang="en-US"/>
        </a:p>
      </dgm:t>
    </dgm:pt>
    <dgm:pt modelId="{998CA72D-997B-453B-AF87-B2958B3DD8BF}" type="sibTrans" cxnId="{FD02D667-D705-40C6-AC6A-C852C55BE332}">
      <dgm:prSet/>
      <dgm:spPr/>
      <dgm:t>
        <a:bodyPr/>
        <a:lstStyle/>
        <a:p>
          <a:endParaRPr lang="en-US"/>
        </a:p>
      </dgm:t>
    </dgm:pt>
    <dgm:pt modelId="{BFF90545-08B8-4BEB-949E-6DD6283B18B3}">
      <dgm:prSet/>
      <dgm:spPr/>
      <dgm:t>
        <a:bodyPr/>
        <a:lstStyle/>
        <a:p>
          <a:r>
            <a:rPr lang="en-US"/>
            <a:t>Managementul integrat al calității</a:t>
          </a:r>
        </a:p>
      </dgm:t>
    </dgm:pt>
    <dgm:pt modelId="{CA5B9FDE-8FB5-47B5-AAE5-F73FEBD4E645}" type="parTrans" cxnId="{EB932918-CF28-42BA-8E70-574ABCB44813}">
      <dgm:prSet/>
      <dgm:spPr/>
      <dgm:t>
        <a:bodyPr/>
        <a:lstStyle/>
        <a:p>
          <a:endParaRPr lang="en-US"/>
        </a:p>
      </dgm:t>
    </dgm:pt>
    <dgm:pt modelId="{516ADAA9-7A9A-4757-BBA2-531E9B400091}" type="sibTrans" cxnId="{EB932918-CF28-42BA-8E70-574ABCB44813}">
      <dgm:prSet/>
      <dgm:spPr/>
      <dgm:t>
        <a:bodyPr/>
        <a:lstStyle/>
        <a:p>
          <a:endParaRPr lang="en-US"/>
        </a:p>
      </dgm:t>
    </dgm:pt>
    <dgm:pt modelId="{7FCBD1CD-8445-4D2E-9F80-CED6AA0C2CF1}" type="pres">
      <dgm:prSet presAssocID="{9090FFE4-C988-489B-85F2-5704256385CB}" presName="Name0" presStyleCnt="0">
        <dgm:presLayoutVars>
          <dgm:dir/>
          <dgm:resizeHandles val="exact"/>
        </dgm:presLayoutVars>
      </dgm:prSet>
      <dgm:spPr/>
    </dgm:pt>
    <dgm:pt modelId="{55DB5A15-3341-49A9-BF94-CDA6666A8779}" type="pres">
      <dgm:prSet presAssocID="{C49EA763-ECA0-4AA2-994F-5FF7B3D2E395}" presName="node" presStyleLbl="node1" presStyleIdx="0" presStyleCnt="5">
        <dgm:presLayoutVars>
          <dgm:bulletEnabled val="1"/>
        </dgm:presLayoutVars>
      </dgm:prSet>
      <dgm:spPr/>
    </dgm:pt>
    <dgm:pt modelId="{2576A118-E216-4364-A4CF-BC90907C056A}" type="pres">
      <dgm:prSet presAssocID="{63881959-A71D-4CCA-A365-44631E9640A6}" presName="sibTrans" presStyleCnt="0"/>
      <dgm:spPr/>
    </dgm:pt>
    <dgm:pt modelId="{3A896B6D-CB10-4F19-8722-2F315305D1F8}" type="pres">
      <dgm:prSet presAssocID="{DDC56F53-DD4F-4D6D-81E6-CEB146920FFA}" presName="node" presStyleLbl="node1" presStyleIdx="1" presStyleCnt="5">
        <dgm:presLayoutVars>
          <dgm:bulletEnabled val="1"/>
        </dgm:presLayoutVars>
      </dgm:prSet>
      <dgm:spPr/>
    </dgm:pt>
    <dgm:pt modelId="{D19074B0-9DD2-42F3-92B8-8D60A7B4DE24}" type="pres">
      <dgm:prSet presAssocID="{6B5206C2-2185-47D4-91EF-454BA3A1864D}" presName="sibTrans" presStyleCnt="0"/>
      <dgm:spPr/>
    </dgm:pt>
    <dgm:pt modelId="{F687BAC6-0B62-4643-95A2-D41107CE5FC3}" type="pres">
      <dgm:prSet presAssocID="{921248DE-333C-40E2-8783-D08158B95AB0}" presName="node" presStyleLbl="node1" presStyleIdx="2" presStyleCnt="5">
        <dgm:presLayoutVars>
          <dgm:bulletEnabled val="1"/>
        </dgm:presLayoutVars>
      </dgm:prSet>
      <dgm:spPr/>
    </dgm:pt>
    <dgm:pt modelId="{0CC11800-2E1E-49B5-9249-4098B670B0F4}" type="pres">
      <dgm:prSet presAssocID="{951352E9-5702-4DF6-8EE0-A65F5F5DE6C7}" presName="sibTrans" presStyleCnt="0"/>
      <dgm:spPr/>
    </dgm:pt>
    <dgm:pt modelId="{49D43B7C-E000-4418-8354-9C57D0BE68AD}" type="pres">
      <dgm:prSet presAssocID="{B95D0387-EA76-45C3-988A-1320631AE7EF}" presName="node" presStyleLbl="node1" presStyleIdx="3" presStyleCnt="5">
        <dgm:presLayoutVars>
          <dgm:bulletEnabled val="1"/>
        </dgm:presLayoutVars>
      </dgm:prSet>
      <dgm:spPr/>
    </dgm:pt>
    <dgm:pt modelId="{EE33E919-FB6E-4B50-8ADD-7068CD935029}" type="pres">
      <dgm:prSet presAssocID="{998CA72D-997B-453B-AF87-B2958B3DD8BF}" presName="sibTrans" presStyleCnt="0"/>
      <dgm:spPr/>
    </dgm:pt>
    <dgm:pt modelId="{76DED5A8-43FC-4BB3-90EF-6461606273CC}" type="pres">
      <dgm:prSet presAssocID="{BFF90545-08B8-4BEB-949E-6DD6283B18B3}" presName="node" presStyleLbl="node1" presStyleIdx="4" presStyleCnt="5">
        <dgm:presLayoutVars>
          <dgm:bulletEnabled val="1"/>
        </dgm:presLayoutVars>
      </dgm:prSet>
      <dgm:spPr/>
    </dgm:pt>
  </dgm:ptLst>
  <dgm:cxnLst>
    <dgm:cxn modelId="{F2FB150F-BBE7-41C2-B43D-62AAA31C5ED5}" type="presOf" srcId="{9090FFE4-C988-489B-85F2-5704256385CB}" destId="{7FCBD1CD-8445-4D2E-9F80-CED6AA0C2CF1}" srcOrd="0" destOrd="0" presId="urn:microsoft.com/office/officeart/2005/8/layout/hList6"/>
    <dgm:cxn modelId="{EB932918-CF28-42BA-8E70-574ABCB44813}" srcId="{9090FFE4-C988-489B-85F2-5704256385CB}" destId="{BFF90545-08B8-4BEB-949E-6DD6283B18B3}" srcOrd="4" destOrd="0" parTransId="{CA5B9FDE-8FB5-47B5-AAE5-F73FEBD4E645}" sibTransId="{516ADAA9-7A9A-4757-BBA2-531E9B400091}"/>
    <dgm:cxn modelId="{31A68220-E210-42B6-8153-2CF6FD908821}" type="presOf" srcId="{DDC56F53-DD4F-4D6D-81E6-CEB146920FFA}" destId="{3A896B6D-CB10-4F19-8722-2F315305D1F8}" srcOrd="0" destOrd="0" presId="urn:microsoft.com/office/officeart/2005/8/layout/hList6"/>
    <dgm:cxn modelId="{AB14533C-16D6-49CA-B3C4-4FBD847E79BC}" type="presOf" srcId="{C49EA763-ECA0-4AA2-994F-5FF7B3D2E395}" destId="{55DB5A15-3341-49A9-BF94-CDA6666A8779}" srcOrd="0" destOrd="0" presId="urn:microsoft.com/office/officeart/2005/8/layout/hList6"/>
    <dgm:cxn modelId="{EBE47944-C527-4495-9EAF-9C71D92D9BF5}" srcId="{9090FFE4-C988-489B-85F2-5704256385CB}" destId="{DDC56F53-DD4F-4D6D-81E6-CEB146920FFA}" srcOrd="1" destOrd="0" parTransId="{EA673850-85F4-43AA-9094-01542190D02A}" sibTransId="{6B5206C2-2185-47D4-91EF-454BA3A1864D}"/>
    <dgm:cxn modelId="{FD02D667-D705-40C6-AC6A-C852C55BE332}" srcId="{9090FFE4-C988-489B-85F2-5704256385CB}" destId="{B95D0387-EA76-45C3-988A-1320631AE7EF}" srcOrd="3" destOrd="0" parTransId="{DD72142F-5C0F-45C6-9C86-C240AAA3EB7C}" sibTransId="{998CA72D-997B-453B-AF87-B2958B3DD8BF}"/>
    <dgm:cxn modelId="{6C2B5E98-7BAC-4EB1-89FF-E7126BB81010}" type="presOf" srcId="{921248DE-333C-40E2-8783-D08158B95AB0}" destId="{F687BAC6-0B62-4643-95A2-D41107CE5FC3}" srcOrd="0" destOrd="0" presId="urn:microsoft.com/office/officeart/2005/8/layout/hList6"/>
    <dgm:cxn modelId="{8A1B98C7-7ED9-4549-AC4F-93CCF7B96C00}" type="presOf" srcId="{B95D0387-EA76-45C3-988A-1320631AE7EF}" destId="{49D43B7C-E000-4418-8354-9C57D0BE68AD}" srcOrd="0" destOrd="0" presId="urn:microsoft.com/office/officeart/2005/8/layout/hList6"/>
    <dgm:cxn modelId="{9C3A54D7-0366-4C27-B489-3992E7D6239E}" srcId="{9090FFE4-C988-489B-85F2-5704256385CB}" destId="{921248DE-333C-40E2-8783-D08158B95AB0}" srcOrd="2" destOrd="0" parTransId="{CD123B4B-1416-4CC8-86C8-F03225801472}" sibTransId="{951352E9-5702-4DF6-8EE0-A65F5F5DE6C7}"/>
    <dgm:cxn modelId="{3117F8D7-207F-47A8-BE19-5F23BE607DE4}" type="presOf" srcId="{BFF90545-08B8-4BEB-949E-6DD6283B18B3}" destId="{76DED5A8-43FC-4BB3-90EF-6461606273CC}" srcOrd="0" destOrd="0" presId="urn:microsoft.com/office/officeart/2005/8/layout/hList6"/>
    <dgm:cxn modelId="{5FC865DA-20F2-4902-9634-991A069FB2B9}" srcId="{9090FFE4-C988-489B-85F2-5704256385CB}" destId="{C49EA763-ECA0-4AA2-994F-5FF7B3D2E395}" srcOrd="0" destOrd="0" parTransId="{A6BD8C0E-8659-4A9B-9CA4-F217FF1B4145}" sibTransId="{63881959-A71D-4CCA-A365-44631E9640A6}"/>
    <dgm:cxn modelId="{1528F82B-3D49-4F33-9181-8B01658022F3}" type="presParOf" srcId="{7FCBD1CD-8445-4D2E-9F80-CED6AA0C2CF1}" destId="{55DB5A15-3341-49A9-BF94-CDA6666A8779}" srcOrd="0" destOrd="0" presId="urn:microsoft.com/office/officeart/2005/8/layout/hList6"/>
    <dgm:cxn modelId="{DDC728F0-4C43-4DCB-9F4B-606C8DE2EEB5}" type="presParOf" srcId="{7FCBD1CD-8445-4D2E-9F80-CED6AA0C2CF1}" destId="{2576A118-E216-4364-A4CF-BC90907C056A}" srcOrd="1" destOrd="0" presId="urn:microsoft.com/office/officeart/2005/8/layout/hList6"/>
    <dgm:cxn modelId="{EE512156-1E1C-4492-A019-560C7110E4DE}" type="presParOf" srcId="{7FCBD1CD-8445-4D2E-9F80-CED6AA0C2CF1}" destId="{3A896B6D-CB10-4F19-8722-2F315305D1F8}" srcOrd="2" destOrd="0" presId="urn:microsoft.com/office/officeart/2005/8/layout/hList6"/>
    <dgm:cxn modelId="{FC9685A6-F011-4EBC-A0F5-8876C812F464}" type="presParOf" srcId="{7FCBD1CD-8445-4D2E-9F80-CED6AA0C2CF1}" destId="{D19074B0-9DD2-42F3-92B8-8D60A7B4DE24}" srcOrd="3" destOrd="0" presId="urn:microsoft.com/office/officeart/2005/8/layout/hList6"/>
    <dgm:cxn modelId="{78E028AC-4AD0-4D9E-91E6-CEBE9E16004C}" type="presParOf" srcId="{7FCBD1CD-8445-4D2E-9F80-CED6AA0C2CF1}" destId="{F687BAC6-0B62-4643-95A2-D41107CE5FC3}" srcOrd="4" destOrd="0" presId="urn:microsoft.com/office/officeart/2005/8/layout/hList6"/>
    <dgm:cxn modelId="{23BEAC6E-EBD7-4545-917E-D38DE98DC6C6}" type="presParOf" srcId="{7FCBD1CD-8445-4D2E-9F80-CED6AA0C2CF1}" destId="{0CC11800-2E1E-49B5-9249-4098B670B0F4}" srcOrd="5" destOrd="0" presId="urn:microsoft.com/office/officeart/2005/8/layout/hList6"/>
    <dgm:cxn modelId="{D91E4FB4-EB5A-411C-ABF5-6E017788B221}" type="presParOf" srcId="{7FCBD1CD-8445-4D2E-9F80-CED6AA0C2CF1}" destId="{49D43B7C-E000-4418-8354-9C57D0BE68AD}" srcOrd="6" destOrd="0" presId="urn:microsoft.com/office/officeart/2005/8/layout/hList6"/>
    <dgm:cxn modelId="{A180C2A6-E98B-4D8B-A00D-64BB08ECE73D}" type="presParOf" srcId="{7FCBD1CD-8445-4D2E-9F80-CED6AA0C2CF1}" destId="{EE33E919-FB6E-4B50-8ADD-7068CD935029}" srcOrd="7" destOrd="0" presId="urn:microsoft.com/office/officeart/2005/8/layout/hList6"/>
    <dgm:cxn modelId="{0B057756-53F1-413A-80CA-359EA949755D}" type="presParOf" srcId="{7FCBD1CD-8445-4D2E-9F80-CED6AA0C2CF1}" destId="{76DED5A8-43FC-4BB3-90EF-6461606273C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5863E-5EC3-494E-9973-EE3CC336F45A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454088-F859-465D-9C19-48CED568F80B}">
      <dgm:prSet/>
      <dgm:spPr/>
      <dgm:t>
        <a:bodyPr/>
        <a:lstStyle/>
        <a:p>
          <a:r>
            <a:rPr lang="ro-RO"/>
            <a:t>Sănatate</a:t>
          </a:r>
          <a:endParaRPr lang="en-US"/>
        </a:p>
      </dgm:t>
    </dgm:pt>
    <dgm:pt modelId="{A0AEF531-36B4-4B18-9F1F-CB390B6B384C}" type="parTrans" cxnId="{86BFD33F-C696-4C9A-9F12-EF9BFADA570B}">
      <dgm:prSet/>
      <dgm:spPr/>
      <dgm:t>
        <a:bodyPr/>
        <a:lstStyle/>
        <a:p>
          <a:endParaRPr lang="en-US"/>
        </a:p>
      </dgm:t>
    </dgm:pt>
    <dgm:pt modelId="{3BE56BDA-06FE-4967-8B4A-8E8F74348BCA}" type="sibTrans" cxnId="{86BFD33F-C696-4C9A-9F12-EF9BFADA570B}">
      <dgm:prSet/>
      <dgm:spPr/>
      <dgm:t>
        <a:bodyPr/>
        <a:lstStyle/>
        <a:p>
          <a:endParaRPr lang="en-US"/>
        </a:p>
      </dgm:t>
    </dgm:pt>
    <dgm:pt modelId="{2ACD023E-312B-486D-A971-6F3E771FD0B6}">
      <dgm:prSet custT="1"/>
      <dgm:spPr/>
      <dgm:t>
        <a:bodyPr/>
        <a:lstStyle/>
        <a:p>
          <a:r>
            <a:rPr lang="ro-RO" sz="1400" dirty="0"/>
            <a:t>Campanii de donare de sânge</a:t>
          </a:r>
          <a:endParaRPr lang="en-US" sz="1400" dirty="0"/>
        </a:p>
      </dgm:t>
    </dgm:pt>
    <dgm:pt modelId="{719C1244-7759-4463-B155-BDAACB010D08}" type="parTrans" cxnId="{9C179287-B1CB-4989-BB98-BCA121F60FDB}">
      <dgm:prSet/>
      <dgm:spPr/>
      <dgm:t>
        <a:bodyPr/>
        <a:lstStyle/>
        <a:p>
          <a:endParaRPr lang="en-US"/>
        </a:p>
      </dgm:t>
    </dgm:pt>
    <dgm:pt modelId="{EFF67C69-3F66-43B8-AE2B-0A4BB866A6F6}" type="sibTrans" cxnId="{9C179287-B1CB-4989-BB98-BCA121F60FDB}">
      <dgm:prSet/>
      <dgm:spPr/>
      <dgm:t>
        <a:bodyPr/>
        <a:lstStyle/>
        <a:p>
          <a:endParaRPr lang="en-US"/>
        </a:p>
      </dgm:t>
    </dgm:pt>
    <dgm:pt modelId="{EE30ADAD-8215-49F9-BF90-D2555A63415D}">
      <dgm:prSet custT="1"/>
      <dgm:spPr/>
      <dgm:t>
        <a:bodyPr/>
        <a:lstStyle/>
        <a:p>
          <a:r>
            <a:rPr lang="ro-RO" sz="1400" dirty="0"/>
            <a:t>C</a:t>
          </a:r>
          <a:r>
            <a:rPr lang="pt-BR" sz="1400" dirty="0"/>
            <a:t>ursuri de prim ajutor pentru angajați</a:t>
          </a:r>
          <a:endParaRPr lang="en-US" sz="1400" dirty="0"/>
        </a:p>
      </dgm:t>
    </dgm:pt>
    <dgm:pt modelId="{F64F5842-CFE2-47FF-AA38-0427B352953B}" type="parTrans" cxnId="{843DF9BA-C186-4758-A5AE-70BD141883ED}">
      <dgm:prSet/>
      <dgm:spPr/>
      <dgm:t>
        <a:bodyPr/>
        <a:lstStyle/>
        <a:p>
          <a:endParaRPr lang="en-US"/>
        </a:p>
      </dgm:t>
    </dgm:pt>
    <dgm:pt modelId="{8888BAE3-829B-4401-B904-558DD00BCC2A}" type="sibTrans" cxnId="{843DF9BA-C186-4758-A5AE-70BD141883ED}">
      <dgm:prSet/>
      <dgm:spPr/>
      <dgm:t>
        <a:bodyPr/>
        <a:lstStyle/>
        <a:p>
          <a:endParaRPr lang="en-US"/>
        </a:p>
      </dgm:t>
    </dgm:pt>
    <dgm:pt modelId="{37990E26-6C3C-4689-9633-8B203702ED0E}">
      <dgm:prSet/>
      <dgm:spPr/>
      <dgm:t>
        <a:bodyPr/>
        <a:lstStyle/>
        <a:p>
          <a:r>
            <a:rPr lang="ro-RO"/>
            <a:t>Educație</a:t>
          </a:r>
          <a:endParaRPr lang="en-US"/>
        </a:p>
      </dgm:t>
    </dgm:pt>
    <dgm:pt modelId="{B6ED8807-3A71-46A8-A998-92CDEAA1EF79}" type="parTrans" cxnId="{51A02732-F4CC-4A1B-A2E5-80D916582E70}">
      <dgm:prSet/>
      <dgm:spPr/>
      <dgm:t>
        <a:bodyPr/>
        <a:lstStyle/>
        <a:p>
          <a:endParaRPr lang="en-US"/>
        </a:p>
      </dgm:t>
    </dgm:pt>
    <dgm:pt modelId="{5E78534F-F1AE-4CD1-85CA-FF54752148CF}" type="sibTrans" cxnId="{51A02732-F4CC-4A1B-A2E5-80D916582E70}">
      <dgm:prSet/>
      <dgm:spPr/>
      <dgm:t>
        <a:bodyPr/>
        <a:lstStyle/>
        <a:p>
          <a:endParaRPr lang="en-US"/>
        </a:p>
      </dgm:t>
    </dgm:pt>
    <dgm:pt modelId="{43D1064F-1484-4766-91DE-00D0DF132A8E}">
      <dgm:prSet custT="1"/>
      <dgm:spPr/>
      <dgm:t>
        <a:bodyPr/>
        <a:lstStyle/>
        <a:p>
          <a:r>
            <a:rPr lang="ro-RO" sz="1400" dirty="0"/>
            <a:t>Burse „Știință și Suflet”, </a:t>
          </a:r>
          <a:r>
            <a:rPr lang="pt-BR" sz="1400" dirty="0"/>
            <a:t>program</a:t>
          </a:r>
          <a:r>
            <a:rPr lang="ro-RO" sz="1400" dirty="0"/>
            <a:t> </a:t>
          </a:r>
          <a:r>
            <a:rPr lang="pt-BR" sz="1400" dirty="0"/>
            <a:t>de susținere a copii</a:t>
          </a:r>
          <a:r>
            <a:rPr lang="ro-RO" sz="1400" dirty="0"/>
            <a:t>lor</a:t>
          </a:r>
          <a:r>
            <a:rPr lang="pt-BR" sz="1400" dirty="0"/>
            <a:t> din</a:t>
          </a:r>
          <a:r>
            <a:rPr lang="ro-RO" sz="1400" dirty="0"/>
            <a:t> </a:t>
          </a:r>
          <a:r>
            <a:rPr lang="pt-BR" sz="1400" dirty="0"/>
            <a:t>mediul rural</a:t>
          </a:r>
          <a:endParaRPr lang="en-US" sz="1400" dirty="0"/>
        </a:p>
      </dgm:t>
    </dgm:pt>
    <dgm:pt modelId="{F0672EDD-EA43-4EFE-822A-C7B327CD937C}" type="parTrans" cxnId="{83EFA44E-8108-48F7-BD0B-4A55D3D00962}">
      <dgm:prSet/>
      <dgm:spPr/>
      <dgm:t>
        <a:bodyPr/>
        <a:lstStyle/>
        <a:p>
          <a:endParaRPr lang="en-US"/>
        </a:p>
      </dgm:t>
    </dgm:pt>
    <dgm:pt modelId="{2C74FA05-D7A4-4D79-B2EC-C9F66E947002}" type="sibTrans" cxnId="{83EFA44E-8108-48F7-BD0B-4A55D3D00962}">
      <dgm:prSet/>
      <dgm:spPr/>
      <dgm:t>
        <a:bodyPr/>
        <a:lstStyle/>
        <a:p>
          <a:endParaRPr lang="en-US"/>
        </a:p>
      </dgm:t>
    </dgm:pt>
    <dgm:pt modelId="{3351F4C2-D8F6-4A57-809B-CF3DCA180D44}">
      <dgm:prSet/>
      <dgm:spPr/>
      <dgm:t>
        <a:bodyPr/>
        <a:lstStyle/>
        <a:p>
          <a:r>
            <a:rPr lang="ro-RO"/>
            <a:t>Mediu</a:t>
          </a:r>
          <a:endParaRPr lang="en-US"/>
        </a:p>
      </dgm:t>
    </dgm:pt>
    <dgm:pt modelId="{D7D20816-E9F3-4F87-8A7C-5DFFE8851486}" type="parTrans" cxnId="{D33492C0-0941-445D-80DF-10BEDE4A1906}">
      <dgm:prSet/>
      <dgm:spPr/>
      <dgm:t>
        <a:bodyPr/>
        <a:lstStyle/>
        <a:p>
          <a:endParaRPr lang="en-US"/>
        </a:p>
      </dgm:t>
    </dgm:pt>
    <dgm:pt modelId="{A7F7AF3E-111F-499E-8500-25FD8B5FCD88}" type="sibTrans" cxnId="{D33492C0-0941-445D-80DF-10BEDE4A1906}">
      <dgm:prSet/>
      <dgm:spPr/>
      <dgm:t>
        <a:bodyPr/>
        <a:lstStyle/>
        <a:p>
          <a:endParaRPr lang="en-US"/>
        </a:p>
      </dgm:t>
    </dgm:pt>
    <dgm:pt modelId="{A19B3DC9-FFD5-4FF5-96FD-6E6A4938B696}">
      <dgm:prSet custT="1"/>
      <dgm:spPr/>
      <dgm:t>
        <a:bodyPr/>
        <a:lstStyle/>
        <a:p>
          <a:r>
            <a:rPr lang="ro-RO" sz="1400" dirty="0"/>
            <a:t>Program</a:t>
          </a:r>
          <a:r>
            <a:rPr lang="en-US" sz="1400" dirty="0"/>
            <a:t>e</a:t>
          </a:r>
          <a:r>
            <a:rPr lang="ro-RO" sz="1400" dirty="0"/>
            <a:t> </a:t>
          </a:r>
          <a:r>
            <a:rPr lang="pt-BR" sz="1400" dirty="0"/>
            <a:t>de protejare a</a:t>
          </a:r>
          <a:r>
            <a:rPr lang="ro-RO" sz="1400" dirty="0"/>
            <a:t> </a:t>
          </a:r>
          <a:r>
            <a:rPr lang="pt-BR" sz="1400" dirty="0"/>
            <a:t>mediului înconjurător – “Fii Pro Natura! Pune Suflet!”</a:t>
          </a:r>
          <a:endParaRPr lang="en-US" sz="1400" dirty="0"/>
        </a:p>
      </dgm:t>
    </dgm:pt>
    <dgm:pt modelId="{46D9476D-1755-4EBC-9107-691779C98E96}" type="parTrans" cxnId="{E0889901-77E1-4B7D-A845-C9BD5BEA5FE0}">
      <dgm:prSet/>
      <dgm:spPr/>
      <dgm:t>
        <a:bodyPr/>
        <a:lstStyle/>
        <a:p>
          <a:endParaRPr lang="en-US"/>
        </a:p>
      </dgm:t>
    </dgm:pt>
    <dgm:pt modelId="{4D891443-C78F-4CC0-98CF-F1156EB8D5FD}" type="sibTrans" cxnId="{E0889901-77E1-4B7D-A845-C9BD5BEA5FE0}">
      <dgm:prSet/>
      <dgm:spPr/>
      <dgm:t>
        <a:bodyPr/>
        <a:lstStyle/>
        <a:p>
          <a:endParaRPr lang="en-US"/>
        </a:p>
      </dgm:t>
    </dgm:pt>
    <dgm:pt modelId="{15ECD6A3-E58A-41B8-872C-0D7BCAF4E716}">
      <dgm:prSet/>
      <dgm:spPr/>
      <dgm:t>
        <a:bodyPr/>
        <a:lstStyle/>
        <a:p>
          <a:r>
            <a:rPr lang="ro-RO"/>
            <a:t>Social</a:t>
          </a:r>
          <a:endParaRPr lang="en-US"/>
        </a:p>
      </dgm:t>
    </dgm:pt>
    <dgm:pt modelId="{65527017-D211-4BDF-B964-E4674880E554}" type="parTrans" cxnId="{EA953F48-EB74-4413-95C8-732004C2367E}">
      <dgm:prSet/>
      <dgm:spPr/>
      <dgm:t>
        <a:bodyPr/>
        <a:lstStyle/>
        <a:p>
          <a:endParaRPr lang="en-US"/>
        </a:p>
      </dgm:t>
    </dgm:pt>
    <dgm:pt modelId="{1BE28982-0A3E-4702-B248-7F4357CBBC88}" type="sibTrans" cxnId="{EA953F48-EB74-4413-95C8-732004C2367E}">
      <dgm:prSet/>
      <dgm:spPr/>
      <dgm:t>
        <a:bodyPr/>
        <a:lstStyle/>
        <a:p>
          <a:endParaRPr lang="en-US"/>
        </a:p>
      </dgm:t>
    </dgm:pt>
    <dgm:pt modelId="{02560D10-7CEA-4531-B69D-1450D105E342}">
      <dgm:prSet custT="1"/>
      <dgm:spPr/>
      <dgm:t>
        <a:bodyPr/>
        <a:lstStyle/>
        <a:p>
          <a:r>
            <a:rPr lang="en-US" sz="1400" dirty="0" err="1"/>
            <a:t>Programe</a:t>
          </a:r>
          <a:r>
            <a:rPr lang="en-US" sz="1400" dirty="0"/>
            <a:t> cu </a:t>
          </a:r>
          <a:r>
            <a:rPr lang="en-US" sz="1400" dirty="0" err="1"/>
            <a:t>caracter</a:t>
          </a:r>
          <a:r>
            <a:rPr lang="en-US" sz="1400" dirty="0"/>
            <a:t> social</a:t>
          </a:r>
          <a:r>
            <a:rPr lang="ro-RO" sz="1400" dirty="0"/>
            <a:t> prin </a:t>
          </a:r>
          <a:r>
            <a:rPr lang="en-US" sz="1400" dirty="0" err="1"/>
            <a:t>Fundația</a:t>
          </a:r>
          <a:r>
            <a:rPr lang="en-US" sz="1400" dirty="0"/>
            <a:t> „</a:t>
          </a:r>
          <a:r>
            <a:rPr lang="en-US" sz="1400" dirty="0" err="1"/>
            <a:t>Antibiotice</a:t>
          </a:r>
          <a:r>
            <a:rPr lang="en-US" sz="1400" dirty="0"/>
            <a:t> –</a:t>
          </a:r>
          <a:r>
            <a:rPr lang="en-US" sz="1400" dirty="0" err="1"/>
            <a:t>Știință</a:t>
          </a:r>
          <a:r>
            <a:rPr lang="en-US" sz="1400" dirty="0"/>
            <a:t> </a:t>
          </a:r>
          <a:r>
            <a:rPr lang="en-US" sz="1400" dirty="0" err="1"/>
            <a:t>și</a:t>
          </a:r>
          <a:r>
            <a:rPr lang="en-US" sz="1400" dirty="0"/>
            <a:t> </a:t>
          </a:r>
          <a:r>
            <a:rPr lang="en-US" sz="1400" dirty="0" err="1"/>
            <a:t>suflet</a:t>
          </a:r>
          <a:r>
            <a:rPr lang="en-US" sz="1400" dirty="0"/>
            <a:t>”</a:t>
          </a:r>
        </a:p>
      </dgm:t>
    </dgm:pt>
    <dgm:pt modelId="{CED1221A-1C2D-43BF-9881-F0D274941675}" type="parTrans" cxnId="{A501042D-8332-4783-870F-3CDCDE9B8BA5}">
      <dgm:prSet/>
      <dgm:spPr/>
      <dgm:t>
        <a:bodyPr/>
        <a:lstStyle/>
        <a:p>
          <a:endParaRPr lang="en-US"/>
        </a:p>
      </dgm:t>
    </dgm:pt>
    <dgm:pt modelId="{9C22A615-97A5-4FA0-9761-2FD04E28F225}" type="sibTrans" cxnId="{A501042D-8332-4783-870F-3CDCDE9B8BA5}">
      <dgm:prSet/>
      <dgm:spPr/>
      <dgm:t>
        <a:bodyPr/>
        <a:lstStyle/>
        <a:p>
          <a:endParaRPr lang="en-US"/>
        </a:p>
      </dgm:t>
    </dgm:pt>
    <dgm:pt modelId="{CFA03474-2C6C-4AA3-82D2-2B6C65C816D5}" type="pres">
      <dgm:prSet presAssocID="{FC05863E-5EC3-494E-9973-EE3CC336F45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AD35BF4-701E-4F04-AAF2-B303CB4DBFE3}" type="pres">
      <dgm:prSet presAssocID="{FC05863E-5EC3-494E-9973-EE3CC336F45A}" presName="children" presStyleCnt="0"/>
      <dgm:spPr/>
    </dgm:pt>
    <dgm:pt modelId="{00281FAC-F337-463F-BD61-6BBC02D34BFC}" type="pres">
      <dgm:prSet presAssocID="{FC05863E-5EC3-494E-9973-EE3CC336F45A}" presName="child1group" presStyleCnt="0"/>
      <dgm:spPr/>
    </dgm:pt>
    <dgm:pt modelId="{D8CE06EF-3CB6-42E0-A927-CADB41A15469}" type="pres">
      <dgm:prSet presAssocID="{FC05863E-5EC3-494E-9973-EE3CC336F45A}" presName="child1" presStyleLbl="bgAcc1" presStyleIdx="0" presStyleCnt="4" custScaleX="119553"/>
      <dgm:spPr/>
    </dgm:pt>
    <dgm:pt modelId="{722CF741-67B2-4D0B-8284-F29B0D24BF58}" type="pres">
      <dgm:prSet presAssocID="{FC05863E-5EC3-494E-9973-EE3CC336F45A}" presName="child1Text" presStyleLbl="bgAcc1" presStyleIdx="0" presStyleCnt="4">
        <dgm:presLayoutVars>
          <dgm:bulletEnabled val="1"/>
        </dgm:presLayoutVars>
      </dgm:prSet>
      <dgm:spPr/>
    </dgm:pt>
    <dgm:pt modelId="{F0F6EB73-2B7E-41BF-B2CF-F416C8DBDEE0}" type="pres">
      <dgm:prSet presAssocID="{FC05863E-5EC3-494E-9973-EE3CC336F45A}" presName="child2group" presStyleCnt="0"/>
      <dgm:spPr/>
    </dgm:pt>
    <dgm:pt modelId="{169BE2AF-4901-4886-B81F-3BDDFC649E4B}" type="pres">
      <dgm:prSet presAssocID="{FC05863E-5EC3-494E-9973-EE3CC336F45A}" presName="child2" presStyleLbl="bgAcc1" presStyleIdx="1" presStyleCnt="4" custScaleX="112115"/>
      <dgm:spPr/>
    </dgm:pt>
    <dgm:pt modelId="{A9547AEA-F92E-4D1A-95B0-6FC14F2CE18D}" type="pres">
      <dgm:prSet presAssocID="{FC05863E-5EC3-494E-9973-EE3CC336F45A}" presName="child2Text" presStyleLbl="bgAcc1" presStyleIdx="1" presStyleCnt="4">
        <dgm:presLayoutVars>
          <dgm:bulletEnabled val="1"/>
        </dgm:presLayoutVars>
      </dgm:prSet>
      <dgm:spPr/>
    </dgm:pt>
    <dgm:pt modelId="{9BFE8357-0D58-4F21-923A-84CAA40CD1DF}" type="pres">
      <dgm:prSet presAssocID="{FC05863E-5EC3-494E-9973-EE3CC336F45A}" presName="child3group" presStyleCnt="0"/>
      <dgm:spPr/>
    </dgm:pt>
    <dgm:pt modelId="{E6FA5666-9875-4162-AF32-2AAAE11C4BF9}" type="pres">
      <dgm:prSet presAssocID="{FC05863E-5EC3-494E-9973-EE3CC336F45A}" presName="child3" presStyleLbl="bgAcc1" presStyleIdx="2" presStyleCnt="4" custScaleX="111773" custLinFactNeighborX="10598" custLinFactNeighborY="-7207"/>
      <dgm:spPr/>
    </dgm:pt>
    <dgm:pt modelId="{D5547B02-C650-4FB7-9344-75F1E7CFB497}" type="pres">
      <dgm:prSet presAssocID="{FC05863E-5EC3-494E-9973-EE3CC336F45A}" presName="child3Text" presStyleLbl="bgAcc1" presStyleIdx="2" presStyleCnt="4">
        <dgm:presLayoutVars>
          <dgm:bulletEnabled val="1"/>
        </dgm:presLayoutVars>
      </dgm:prSet>
      <dgm:spPr/>
    </dgm:pt>
    <dgm:pt modelId="{51657E4D-4B03-4421-AF53-F5FE51E47A9D}" type="pres">
      <dgm:prSet presAssocID="{FC05863E-5EC3-494E-9973-EE3CC336F45A}" presName="child4group" presStyleCnt="0"/>
      <dgm:spPr/>
    </dgm:pt>
    <dgm:pt modelId="{4241FA1C-57B5-48D5-9E5D-50F961A95D09}" type="pres">
      <dgm:prSet presAssocID="{FC05863E-5EC3-494E-9973-EE3CC336F45A}" presName="child4" presStyleLbl="bgAcc1" presStyleIdx="3" presStyleCnt="4" custScaleX="109948" custLinFactNeighborX="-1557" custLinFactNeighborY="-5769"/>
      <dgm:spPr/>
    </dgm:pt>
    <dgm:pt modelId="{D46C8609-7651-44A2-85D8-AA24E47F400C}" type="pres">
      <dgm:prSet presAssocID="{FC05863E-5EC3-494E-9973-EE3CC336F45A}" presName="child4Text" presStyleLbl="bgAcc1" presStyleIdx="3" presStyleCnt="4">
        <dgm:presLayoutVars>
          <dgm:bulletEnabled val="1"/>
        </dgm:presLayoutVars>
      </dgm:prSet>
      <dgm:spPr/>
    </dgm:pt>
    <dgm:pt modelId="{7C67CA2E-1B33-4CE6-BB8C-AE4EF1F705B4}" type="pres">
      <dgm:prSet presAssocID="{FC05863E-5EC3-494E-9973-EE3CC336F45A}" presName="childPlaceholder" presStyleCnt="0"/>
      <dgm:spPr/>
    </dgm:pt>
    <dgm:pt modelId="{F5315D18-6958-4A32-B5B3-29C24BFA3BB1}" type="pres">
      <dgm:prSet presAssocID="{FC05863E-5EC3-494E-9973-EE3CC336F45A}" presName="circle" presStyleCnt="0"/>
      <dgm:spPr/>
    </dgm:pt>
    <dgm:pt modelId="{CB733223-E1B3-43C1-B844-B55B9075F609}" type="pres">
      <dgm:prSet presAssocID="{FC05863E-5EC3-494E-9973-EE3CC336F45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6A8006D-EA28-4B6C-BB76-0FA4B0F902E7}" type="pres">
      <dgm:prSet presAssocID="{FC05863E-5EC3-494E-9973-EE3CC336F45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08CD5BB-0DE2-4FE7-ADA8-EB07E15B58C9}" type="pres">
      <dgm:prSet presAssocID="{FC05863E-5EC3-494E-9973-EE3CC336F45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A1B66B9-A182-4EAF-ACF4-EEF0ECC29964}" type="pres">
      <dgm:prSet presAssocID="{FC05863E-5EC3-494E-9973-EE3CC336F45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EE92F11-A848-41A5-9F02-77E3ADC8BEE5}" type="pres">
      <dgm:prSet presAssocID="{FC05863E-5EC3-494E-9973-EE3CC336F45A}" presName="quadrantPlaceholder" presStyleCnt="0"/>
      <dgm:spPr/>
    </dgm:pt>
    <dgm:pt modelId="{6F39E755-7530-4E4A-89C4-8BA4EE9521F5}" type="pres">
      <dgm:prSet presAssocID="{FC05863E-5EC3-494E-9973-EE3CC336F45A}" presName="center1" presStyleLbl="fgShp" presStyleIdx="0" presStyleCnt="2"/>
      <dgm:spPr/>
    </dgm:pt>
    <dgm:pt modelId="{795B956C-650D-4F52-AC09-C6037D3117F0}" type="pres">
      <dgm:prSet presAssocID="{FC05863E-5EC3-494E-9973-EE3CC336F45A}" presName="center2" presStyleLbl="fgShp" presStyleIdx="1" presStyleCnt="2"/>
      <dgm:spPr/>
    </dgm:pt>
  </dgm:ptLst>
  <dgm:cxnLst>
    <dgm:cxn modelId="{E0889901-77E1-4B7D-A845-C9BD5BEA5FE0}" srcId="{3351F4C2-D8F6-4A57-809B-CF3DCA180D44}" destId="{A19B3DC9-FFD5-4FF5-96FD-6E6A4938B696}" srcOrd="0" destOrd="0" parTransId="{46D9476D-1755-4EBC-9107-691779C98E96}" sibTransId="{4D891443-C78F-4CC0-98CF-F1156EB8D5FD}"/>
    <dgm:cxn modelId="{7B581502-2340-4298-B87D-C355E313BB9E}" type="presOf" srcId="{02560D10-7CEA-4531-B69D-1450D105E342}" destId="{4241FA1C-57B5-48D5-9E5D-50F961A95D09}" srcOrd="0" destOrd="0" presId="urn:microsoft.com/office/officeart/2005/8/layout/cycle4"/>
    <dgm:cxn modelId="{D58B8807-7435-4BED-996E-F2638E2997A0}" type="presOf" srcId="{61454088-F859-465D-9C19-48CED568F80B}" destId="{CB733223-E1B3-43C1-B844-B55B9075F609}" srcOrd="0" destOrd="0" presId="urn:microsoft.com/office/officeart/2005/8/layout/cycle4"/>
    <dgm:cxn modelId="{B8576522-AC24-45CA-88EC-734E453A11B9}" type="presOf" srcId="{FC05863E-5EC3-494E-9973-EE3CC336F45A}" destId="{CFA03474-2C6C-4AA3-82D2-2B6C65C816D5}" srcOrd="0" destOrd="0" presId="urn:microsoft.com/office/officeart/2005/8/layout/cycle4"/>
    <dgm:cxn modelId="{A501042D-8332-4783-870F-3CDCDE9B8BA5}" srcId="{15ECD6A3-E58A-41B8-872C-0D7BCAF4E716}" destId="{02560D10-7CEA-4531-B69D-1450D105E342}" srcOrd="0" destOrd="0" parTransId="{CED1221A-1C2D-43BF-9881-F0D274941675}" sibTransId="{9C22A615-97A5-4FA0-9761-2FD04E28F225}"/>
    <dgm:cxn modelId="{D6077F2E-61D4-42FE-8024-9DB35B7EE19C}" type="presOf" srcId="{3351F4C2-D8F6-4A57-809B-CF3DCA180D44}" destId="{D08CD5BB-0DE2-4FE7-ADA8-EB07E15B58C9}" srcOrd="0" destOrd="0" presId="urn:microsoft.com/office/officeart/2005/8/layout/cycle4"/>
    <dgm:cxn modelId="{51A02732-F4CC-4A1B-A2E5-80D916582E70}" srcId="{FC05863E-5EC3-494E-9973-EE3CC336F45A}" destId="{37990E26-6C3C-4689-9633-8B203702ED0E}" srcOrd="1" destOrd="0" parTransId="{B6ED8807-3A71-46A8-A998-92CDEAA1EF79}" sibTransId="{5E78534F-F1AE-4CD1-85CA-FF54752148CF}"/>
    <dgm:cxn modelId="{FE839339-EC08-445E-9614-B261CDAD2E63}" type="presOf" srcId="{15ECD6A3-E58A-41B8-872C-0D7BCAF4E716}" destId="{0A1B66B9-A182-4EAF-ACF4-EEF0ECC29964}" srcOrd="0" destOrd="0" presId="urn:microsoft.com/office/officeart/2005/8/layout/cycle4"/>
    <dgm:cxn modelId="{C5F52C3E-B9C0-462C-9A03-876D1853D10A}" type="presOf" srcId="{43D1064F-1484-4766-91DE-00D0DF132A8E}" destId="{169BE2AF-4901-4886-B81F-3BDDFC649E4B}" srcOrd="0" destOrd="0" presId="urn:microsoft.com/office/officeart/2005/8/layout/cycle4"/>
    <dgm:cxn modelId="{86BFD33F-C696-4C9A-9F12-EF9BFADA570B}" srcId="{FC05863E-5EC3-494E-9973-EE3CC336F45A}" destId="{61454088-F859-465D-9C19-48CED568F80B}" srcOrd="0" destOrd="0" parTransId="{A0AEF531-36B4-4B18-9F1F-CB390B6B384C}" sibTransId="{3BE56BDA-06FE-4967-8B4A-8E8F74348BCA}"/>
    <dgm:cxn modelId="{B46BFD65-DDF7-4AB1-9B96-5DC3A3193077}" type="presOf" srcId="{02560D10-7CEA-4531-B69D-1450D105E342}" destId="{D46C8609-7651-44A2-85D8-AA24E47F400C}" srcOrd="1" destOrd="0" presId="urn:microsoft.com/office/officeart/2005/8/layout/cycle4"/>
    <dgm:cxn modelId="{EA953F48-EB74-4413-95C8-732004C2367E}" srcId="{FC05863E-5EC3-494E-9973-EE3CC336F45A}" destId="{15ECD6A3-E58A-41B8-872C-0D7BCAF4E716}" srcOrd="3" destOrd="0" parTransId="{65527017-D211-4BDF-B964-E4674880E554}" sibTransId="{1BE28982-0A3E-4702-B248-7F4357CBBC88}"/>
    <dgm:cxn modelId="{DA67344A-A58B-49DF-A4D7-05EF102861DE}" type="presOf" srcId="{2ACD023E-312B-486D-A971-6F3E771FD0B6}" destId="{D8CE06EF-3CB6-42E0-A927-CADB41A15469}" srcOrd="0" destOrd="0" presId="urn:microsoft.com/office/officeart/2005/8/layout/cycle4"/>
    <dgm:cxn modelId="{83EFA44E-8108-48F7-BD0B-4A55D3D00962}" srcId="{37990E26-6C3C-4689-9633-8B203702ED0E}" destId="{43D1064F-1484-4766-91DE-00D0DF132A8E}" srcOrd="0" destOrd="0" parTransId="{F0672EDD-EA43-4EFE-822A-C7B327CD937C}" sibTransId="{2C74FA05-D7A4-4D79-B2EC-C9F66E947002}"/>
    <dgm:cxn modelId="{816DA283-3BEC-482C-9C8F-3FD883F9E86E}" type="presOf" srcId="{A19B3DC9-FFD5-4FF5-96FD-6E6A4938B696}" destId="{E6FA5666-9875-4162-AF32-2AAAE11C4BF9}" srcOrd="0" destOrd="0" presId="urn:microsoft.com/office/officeart/2005/8/layout/cycle4"/>
    <dgm:cxn modelId="{9C179287-B1CB-4989-BB98-BCA121F60FDB}" srcId="{61454088-F859-465D-9C19-48CED568F80B}" destId="{2ACD023E-312B-486D-A971-6F3E771FD0B6}" srcOrd="0" destOrd="0" parTransId="{719C1244-7759-4463-B155-BDAACB010D08}" sibTransId="{EFF67C69-3F66-43B8-AE2B-0A4BB866A6F6}"/>
    <dgm:cxn modelId="{C07D1A8E-5C1D-4E46-84F7-F164A87BFF87}" type="presOf" srcId="{37990E26-6C3C-4689-9633-8B203702ED0E}" destId="{76A8006D-EA28-4B6C-BB76-0FA4B0F902E7}" srcOrd="0" destOrd="0" presId="urn:microsoft.com/office/officeart/2005/8/layout/cycle4"/>
    <dgm:cxn modelId="{36EBA2B4-F945-4D52-8920-F271C96188A8}" type="presOf" srcId="{EE30ADAD-8215-49F9-BF90-D2555A63415D}" destId="{722CF741-67B2-4D0B-8284-F29B0D24BF58}" srcOrd="1" destOrd="1" presId="urn:microsoft.com/office/officeart/2005/8/layout/cycle4"/>
    <dgm:cxn modelId="{843DF9BA-C186-4758-A5AE-70BD141883ED}" srcId="{61454088-F859-465D-9C19-48CED568F80B}" destId="{EE30ADAD-8215-49F9-BF90-D2555A63415D}" srcOrd="1" destOrd="0" parTransId="{F64F5842-CFE2-47FF-AA38-0427B352953B}" sibTransId="{8888BAE3-829B-4401-B904-558DD00BCC2A}"/>
    <dgm:cxn modelId="{D33492C0-0941-445D-80DF-10BEDE4A1906}" srcId="{FC05863E-5EC3-494E-9973-EE3CC336F45A}" destId="{3351F4C2-D8F6-4A57-809B-CF3DCA180D44}" srcOrd="2" destOrd="0" parTransId="{D7D20816-E9F3-4F87-8A7C-5DFFE8851486}" sibTransId="{A7F7AF3E-111F-499E-8500-25FD8B5FCD88}"/>
    <dgm:cxn modelId="{081E16CA-F17A-4A9A-8237-DE7239154537}" type="presOf" srcId="{43D1064F-1484-4766-91DE-00D0DF132A8E}" destId="{A9547AEA-F92E-4D1A-95B0-6FC14F2CE18D}" srcOrd="1" destOrd="0" presId="urn:microsoft.com/office/officeart/2005/8/layout/cycle4"/>
    <dgm:cxn modelId="{6BE52EE3-ACA7-4A00-B1F1-BC886BBDAE3E}" type="presOf" srcId="{2ACD023E-312B-486D-A971-6F3E771FD0B6}" destId="{722CF741-67B2-4D0B-8284-F29B0D24BF58}" srcOrd="1" destOrd="0" presId="urn:microsoft.com/office/officeart/2005/8/layout/cycle4"/>
    <dgm:cxn modelId="{941FE5E5-F22A-4CA8-8D18-05871AA15288}" type="presOf" srcId="{A19B3DC9-FFD5-4FF5-96FD-6E6A4938B696}" destId="{D5547B02-C650-4FB7-9344-75F1E7CFB497}" srcOrd="1" destOrd="0" presId="urn:microsoft.com/office/officeart/2005/8/layout/cycle4"/>
    <dgm:cxn modelId="{27D404EC-A19D-4228-B3F3-C26AE09876DC}" type="presOf" srcId="{EE30ADAD-8215-49F9-BF90-D2555A63415D}" destId="{D8CE06EF-3CB6-42E0-A927-CADB41A15469}" srcOrd="0" destOrd="1" presId="urn:microsoft.com/office/officeart/2005/8/layout/cycle4"/>
    <dgm:cxn modelId="{27B31161-F25B-4753-BB27-F266F693AD66}" type="presParOf" srcId="{CFA03474-2C6C-4AA3-82D2-2B6C65C816D5}" destId="{3AD35BF4-701E-4F04-AAF2-B303CB4DBFE3}" srcOrd="0" destOrd="0" presId="urn:microsoft.com/office/officeart/2005/8/layout/cycle4"/>
    <dgm:cxn modelId="{C393FD9A-AB31-455A-A7B8-C73810E9610C}" type="presParOf" srcId="{3AD35BF4-701E-4F04-AAF2-B303CB4DBFE3}" destId="{00281FAC-F337-463F-BD61-6BBC02D34BFC}" srcOrd="0" destOrd="0" presId="urn:microsoft.com/office/officeart/2005/8/layout/cycle4"/>
    <dgm:cxn modelId="{80772C12-B5E9-4F48-A96F-B0814D9DACD9}" type="presParOf" srcId="{00281FAC-F337-463F-BD61-6BBC02D34BFC}" destId="{D8CE06EF-3CB6-42E0-A927-CADB41A15469}" srcOrd="0" destOrd="0" presId="urn:microsoft.com/office/officeart/2005/8/layout/cycle4"/>
    <dgm:cxn modelId="{F565DBBA-8AC0-4797-9C09-131BB7240DDC}" type="presParOf" srcId="{00281FAC-F337-463F-BD61-6BBC02D34BFC}" destId="{722CF741-67B2-4D0B-8284-F29B0D24BF58}" srcOrd="1" destOrd="0" presId="urn:microsoft.com/office/officeart/2005/8/layout/cycle4"/>
    <dgm:cxn modelId="{B95F51F4-C52D-4196-B5DD-4EA0FC9AAA59}" type="presParOf" srcId="{3AD35BF4-701E-4F04-AAF2-B303CB4DBFE3}" destId="{F0F6EB73-2B7E-41BF-B2CF-F416C8DBDEE0}" srcOrd="1" destOrd="0" presId="urn:microsoft.com/office/officeart/2005/8/layout/cycle4"/>
    <dgm:cxn modelId="{76A06352-4BBD-4B76-92EA-5E78EA524B16}" type="presParOf" srcId="{F0F6EB73-2B7E-41BF-B2CF-F416C8DBDEE0}" destId="{169BE2AF-4901-4886-B81F-3BDDFC649E4B}" srcOrd="0" destOrd="0" presId="urn:microsoft.com/office/officeart/2005/8/layout/cycle4"/>
    <dgm:cxn modelId="{835934EE-BEE1-490D-995A-8981604D8082}" type="presParOf" srcId="{F0F6EB73-2B7E-41BF-B2CF-F416C8DBDEE0}" destId="{A9547AEA-F92E-4D1A-95B0-6FC14F2CE18D}" srcOrd="1" destOrd="0" presId="urn:microsoft.com/office/officeart/2005/8/layout/cycle4"/>
    <dgm:cxn modelId="{3458A4B2-2BDD-46DD-BBF3-E4EA0DC5AC04}" type="presParOf" srcId="{3AD35BF4-701E-4F04-AAF2-B303CB4DBFE3}" destId="{9BFE8357-0D58-4F21-923A-84CAA40CD1DF}" srcOrd="2" destOrd="0" presId="urn:microsoft.com/office/officeart/2005/8/layout/cycle4"/>
    <dgm:cxn modelId="{D29F4B4D-F107-41D9-A21B-EF0BAA6DC054}" type="presParOf" srcId="{9BFE8357-0D58-4F21-923A-84CAA40CD1DF}" destId="{E6FA5666-9875-4162-AF32-2AAAE11C4BF9}" srcOrd="0" destOrd="0" presId="urn:microsoft.com/office/officeart/2005/8/layout/cycle4"/>
    <dgm:cxn modelId="{751ED8C2-BEE5-45DD-807A-7FA6813BA60C}" type="presParOf" srcId="{9BFE8357-0D58-4F21-923A-84CAA40CD1DF}" destId="{D5547B02-C650-4FB7-9344-75F1E7CFB497}" srcOrd="1" destOrd="0" presId="urn:microsoft.com/office/officeart/2005/8/layout/cycle4"/>
    <dgm:cxn modelId="{BB2FA7A9-5932-4278-8CA7-72DB09424B64}" type="presParOf" srcId="{3AD35BF4-701E-4F04-AAF2-B303CB4DBFE3}" destId="{51657E4D-4B03-4421-AF53-F5FE51E47A9D}" srcOrd="3" destOrd="0" presId="urn:microsoft.com/office/officeart/2005/8/layout/cycle4"/>
    <dgm:cxn modelId="{5CE823FB-6A95-4629-B1B8-3C22C73E3232}" type="presParOf" srcId="{51657E4D-4B03-4421-AF53-F5FE51E47A9D}" destId="{4241FA1C-57B5-48D5-9E5D-50F961A95D09}" srcOrd="0" destOrd="0" presId="urn:microsoft.com/office/officeart/2005/8/layout/cycle4"/>
    <dgm:cxn modelId="{4E6E2B72-E602-44ED-B1A2-A1F6C241FEFA}" type="presParOf" srcId="{51657E4D-4B03-4421-AF53-F5FE51E47A9D}" destId="{D46C8609-7651-44A2-85D8-AA24E47F400C}" srcOrd="1" destOrd="0" presId="urn:microsoft.com/office/officeart/2005/8/layout/cycle4"/>
    <dgm:cxn modelId="{9CACEC20-0F1C-40D0-90F3-167622EBE8B4}" type="presParOf" srcId="{3AD35BF4-701E-4F04-AAF2-B303CB4DBFE3}" destId="{7C67CA2E-1B33-4CE6-BB8C-AE4EF1F705B4}" srcOrd="4" destOrd="0" presId="urn:microsoft.com/office/officeart/2005/8/layout/cycle4"/>
    <dgm:cxn modelId="{65AE645E-B2B3-4D17-956D-5DE629279A22}" type="presParOf" srcId="{CFA03474-2C6C-4AA3-82D2-2B6C65C816D5}" destId="{F5315D18-6958-4A32-B5B3-29C24BFA3BB1}" srcOrd="1" destOrd="0" presId="urn:microsoft.com/office/officeart/2005/8/layout/cycle4"/>
    <dgm:cxn modelId="{23C98CED-CD2A-4A8B-9E4B-53D766334570}" type="presParOf" srcId="{F5315D18-6958-4A32-B5B3-29C24BFA3BB1}" destId="{CB733223-E1B3-43C1-B844-B55B9075F609}" srcOrd="0" destOrd="0" presId="urn:microsoft.com/office/officeart/2005/8/layout/cycle4"/>
    <dgm:cxn modelId="{7E4C7965-0F31-45D6-B1F7-1FF55415189F}" type="presParOf" srcId="{F5315D18-6958-4A32-B5B3-29C24BFA3BB1}" destId="{76A8006D-EA28-4B6C-BB76-0FA4B0F902E7}" srcOrd="1" destOrd="0" presId="urn:microsoft.com/office/officeart/2005/8/layout/cycle4"/>
    <dgm:cxn modelId="{B9C8AF64-05AC-438D-B1AF-30F07FF63809}" type="presParOf" srcId="{F5315D18-6958-4A32-B5B3-29C24BFA3BB1}" destId="{D08CD5BB-0DE2-4FE7-ADA8-EB07E15B58C9}" srcOrd="2" destOrd="0" presId="urn:microsoft.com/office/officeart/2005/8/layout/cycle4"/>
    <dgm:cxn modelId="{634616D8-43CE-4B9A-8277-39D2A434706F}" type="presParOf" srcId="{F5315D18-6958-4A32-B5B3-29C24BFA3BB1}" destId="{0A1B66B9-A182-4EAF-ACF4-EEF0ECC29964}" srcOrd="3" destOrd="0" presId="urn:microsoft.com/office/officeart/2005/8/layout/cycle4"/>
    <dgm:cxn modelId="{61571236-FF19-446F-BA48-20DF01444A26}" type="presParOf" srcId="{F5315D18-6958-4A32-B5B3-29C24BFA3BB1}" destId="{BEE92F11-A848-41A5-9F02-77E3ADC8BEE5}" srcOrd="4" destOrd="0" presId="urn:microsoft.com/office/officeart/2005/8/layout/cycle4"/>
    <dgm:cxn modelId="{F9AEA897-F04E-4AA5-B213-F281662E7F65}" type="presParOf" srcId="{CFA03474-2C6C-4AA3-82D2-2B6C65C816D5}" destId="{6F39E755-7530-4E4A-89C4-8BA4EE9521F5}" srcOrd="2" destOrd="0" presId="urn:microsoft.com/office/officeart/2005/8/layout/cycle4"/>
    <dgm:cxn modelId="{16B4499E-7E8C-4D46-A244-CB94B5534783}" type="presParOf" srcId="{CFA03474-2C6C-4AA3-82D2-2B6C65C816D5}" destId="{795B956C-650D-4F52-AC09-C6037D3117F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F1A7B-F6F8-45E4-AB1D-830D48076CA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A74ABA4-2330-4DA3-951A-59AAF5BA5AD3}">
      <dgm:prSet custT="1"/>
      <dgm:spPr/>
      <dgm:t>
        <a:bodyPr/>
        <a:lstStyle/>
        <a:p>
          <a:r>
            <a:rPr lang="en-US" sz="1800" dirty="0" err="1">
              <a:latin typeface="+mn-lt"/>
            </a:rPr>
            <a:t>Nistatină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substanta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activa</a:t>
          </a:r>
          <a:r>
            <a:rPr lang="en-US" sz="1800" dirty="0">
              <a:latin typeface="+mn-lt"/>
            </a:rPr>
            <a:t>- </a:t>
          </a:r>
          <a:r>
            <a:rPr lang="ro-RO" sz="1800" dirty="0">
              <a:latin typeface="+mn-lt"/>
            </a:rPr>
            <a:t>consolidarea poziției de </a:t>
          </a:r>
          <a:r>
            <a:rPr lang="en-US" sz="1800" dirty="0" err="1">
              <a:latin typeface="+mn-lt"/>
            </a:rPr>
            <a:t>lider</a:t>
          </a:r>
          <a:r>
            <a:rPr lang="en-US" sz="1800" dirty="0">
              <a:latin typeface="+mn-lt"/>
            </a:rPr>
            <a:t> Mondial</a:t>
          </a:r>
        </a:p>
        <a:p>
          <a:endParaRPr lang="en-US" sz="1800" dirty="0">
            <a:latin typeface="+mn-lt"/>
          </a:endParaRPr>
        </a:p>
        <a:p>
          <a:endParaRPr lang="en-US" sz="1800" dirty="0">
            <a:latin typeface="+mn-lt"/>
          </a:endParaRPr>
        </a:p>
      </dgm:t>
    </dgm:pt>
    <dgm:pt modelId="{F8E9104F-1537-437C-A523-7300BC82E0B0}" type="par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83B1AD6-C316-4A6F-95CB-9C5FD0D925BA}" type="sib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471200-3577-4315-B523-1832A93C66FB}">
      <dgm:prSet custT="1"/>
      <dgm:spPr/>
      <dgm:t>
        <a:bodyPr/>
        <a:lstStyle/>
        <a:p>
          <a:r>
            <a:rPr lang="en-US" sz="1800" dirty="0" err="1">
              <a:latin typeface="+mn-lt"/>
            </a:rPr>
            <a:t>Creșterea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vânzărilor</a:t>
          </a:r>
          <a:r>
            <a:rPr lang="en-US" sz="1800" dirty="0">
              <a:latin typeface="+mn-lt"/>
            </a:rPr>
            <a:t> de </a:t>
          </a:r>
          <a:r>
            <a:rPr lang="en-US" sz="1800" dirty="0" err="1">
              <a:latin typeface="+mn-lt"/>
            </a:rPr>
            <a:t>produse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atat</a:t>
          </a:r>
          <a:r>
            <a:rPr lang="en-US" sz="1800" dirty="0">
              <a:latin typeface="+mn-lt"/>
            </a:rPr>
            <a:t> in </a:t>
          </a:r>
          <a:r>
            <a:rPr lang="en-US" sz="1800" dirty="0" err="1">
              <a:latin typeface="+mn-lt"/>
            </a:rPr>
            <a:t>Teritoriile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Antibiotice</a:t>
          </a:r>
          <a:r>
            <a:rPr lang="en-US" sz="1800" dirty="0">
              <a:latin typeface="+mn-lt"/>
            </a:rPr>
            <a:t> cat </a:t>
          </a:r>
          <a:r>
            <a:rPr lang="en-US" sz="1800" dirty="0" err="1">
              <a:latin typeface="+mn-lt"/>
            </a:rPr>
            <a:t>si</a:t>
          </a:r>
          <a:r>
            <a:rPr lang="en-US" sz="1800" dirty="0">
              <a:latin typeface="+mn-lt"/>
            </a:rPr>
            <a:t> in </a:t>
          </a:r>
          <a:r>
            <a:rPr lang="en-US" sz="1800" dirty="0" err="1">
              <a:latin typeface="+mn-lt"/>
            </a:rPr>
            <a:t>Teritoriile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Asimilate</a:t>
          </a:r>
          <a:endParaRPr lang="en-US" sz="1800" dirty="0">
            <a:latin typeface="+mn-lt"/>
          </a:endParaRPr>
        </a:p>
        <a:p>
          <a:endParaRPr lang="en-US" sz="1800" dirty="0">
            <a:latin typeface="+mn-lt"/>
          </a:endParaRPr>
        </a:p>
      </dgm:t>
    </dgm:pt>
    <dgm:pt modelId="{8534B76F-595B-4568-BCD5-B83CE93F6127}" type="par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1811A87-D6D6-45DF-AD77-8F58FE10A635}" type="sib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5F5D022-1989-430D-8F1D-033B13498766}">
      <dgm:prSet custT="1"/>
      <dgm:spPr/>
      <dgm:t>
        <a:bodyPr/>
        <a:lstStyle/>
        <a:p>
          <a:r>
            <a:rPr lang="ro-RO" sz="1800" dirty="0">
              <a:latin typeface="+mn-lt"/>
            </a:rPr>
            <a:t>Expansiune teritorială prin dezvoltare portofoliu și accesare de noi piețe</a:t>
          </a:r>
          <a:endParaRPr lang="en-US" sz="1800" dirty="0">
            <a:latin typeface="+mn-lt"/>
          </a:endParaRPr>
        </a:p>
      </dgm:t>
    </dgm:pt>
    <dgm:pt modelId="{0AC0172B-555D-4384-A1AF-090DBEFF4F9B}" type="par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718964A-F83C-4ED5-A712-D20B65466700}" type="sib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775F00B-3E31-4125-8B56-3BC2E2BBBBBE}" type="pres">
      <dgm:prSet presAssocID="{BECF1A7B-F6F8-45E4-AB1D-830D48076CA8}" presName="vert0" presStyleCnt="0">
        <dgm:presLayoutVars>
          <dgm:dir/>
          <dgm:animOne val="branch"/>
          <dgm:animLvl val="lvl"/>
        </dgm:presLayoutVars>
      </dgm:prSet>
      <dgm:spPr/>
    </dgm:pt>
    <dgm:pt modelId="{F73C909A-20D6-4762-A8EE-CB10E3546436}" type="pres">
      <dgm:prSet presAssocID="{4A74ABA4-2330-4DA3-951A-59AAF5BA5AD3}" presName="thickLine" presStyleLbl="alignNode1" presStyleIdx="0" presStyleCnt="3"/>
      <dgm:spPr/>
    </dgm:pt>
    <dgm:pt modelId="{9C6B6370-1255-4120-B7BD-0D83BEFDAAF7}" type="pres">
      <dgm:prSet presAssocID="{4A74ABA4-2330-4DA3-951A-59AAF5BA5AD3}" presName="horz1" presStyleCnt="0"/>
      <dgm:spPr/>
    </dgm:pt>
    <dgm:pt modelId="{301D1AED-F41C-49B1-A388-F113E11042E4}" type="pres">
      <dgm:prSet presAssocID="{4A74ABA4-2330-4DA3-951A-59AAF5BA5AD3}" presName="tx1" presStyleLbl="revTx" presStyleIdx="0" presStyleCnt="3" custScaleY="67107" custLinFactNeighborX="123" custLinFactNeighborY="-21418"/>
      <dgm:spPr/>
    </dgm:pt>
    <dgm:pt modelId="{E58B2129-AABE-408B-A571-C64D328CA213}" type="pres">
      <dgm:prSet presAssocID="{4A74ABA4-2330-4DA3-951A-59AAF5BA5AD3}" presName="vert1" presStyleCnt="0"/>
      <dgm:spPr/>
    </dgm:pt>
    <dgm:pt modelId="{75D5B911-110F-4C67-A2F8-0DF749515DB7}" type="pres">
      <dgm:prSet presAssocID="{44471200-3577-4315-B523-1832A93C66FB}" presName="thickLine" presStyleLbl="alignNode1" presStyleIdx="1" presStyleCnt="3"/>
      <dgm:spPr/>
    </dgm:pt>
    <dgm:pt modelId="{6EC4C169-A8DA-4BE7-8D93-2546B6616610}" type="pres">
      <dgm:prSet presAssocID="{44471200-3577-4315-B523-1832A93C66FB}" presName="horz1" presStyleCnt="0"/>
      <dgm:spPr/>
    </dgm:pt>
    <dgm:pt modelId="{CE35BD3B-4ECE-4F1B-B2E0-AA66C0CC5C25}" type="pres">
      <dgm:prSet presAssocID="{44471200-3577-4315-B523-1832A93C66FB}" presName="tx1" presStyleLbl="revTx" presStyleIdx="1" presStyleCnt="3" custLinFactNeighborX="-154" custLinFactNeighborY="-1540"/>
      <dgm:spPr/>
    </dgm:pt>
    <dgm:pt modelId="{10A1B9EB-0E5F-4F03-9E7C-1138E7BA7D89}" type="pres">
      <dgm:prSet presAssocID="{44471200-3577-4315-B523-1832A93C66FB}" presName="vert1" presStyleCnt="0"/>
      <dgm:spPr/>
    </dgm:pt>
    <dgm:pt modelId="{F4905C74-CEF9-4AE0-A2D9-1C4A216CC5CD}" type="pres">
      <dgm:prSet presAssocID="{85F5D022-1989-430D-8F1D-033B13498766}" presName="thickLine" presStyleLbl="alignNode1" presStyleIdx="2" presStyleCnt="3"/>
      <dgm:spPr/>
    </dgm:pt>
    <dgm:pt modelId="{F81BAB76-8D56-4D1A-A34B-CFD93900A32F}" type="pres">
      <dgm:prSet presAssocID="{85F5D022-1989-430D-8F1D-033B13498766}" presName="horz1" presStyleCnt="0"/>
      <dgm:spPr/>
    </dgm:pt>
    <dgm:pt modelId="{9C1E3B40-5238-4924-8664-B7FD74249AD5}" type="pres">
      <dgm:prSet presAssocID="{85F5D022-1989-430D-8F1D-033B13498766}" presName="tx1" presStyleLbl="revTx" presStyleIdx="2" presStyleCnt="3"/>
      <dgm:spPr/>
    </dgm:pt>
    <dgm:pt modelId="{72ED23AA-168F-428E-B0F1-FB40030468FA}" type="pres">
      <dgm:prSet presAssocID="{85F5D022-1989-430D-8F1D-033B13498766}" presName="vert1" presStyleCnt="0"/>
      <dgm:spPr/>
    </dgm:pt>
  </dgm:ptLst>
  <dgm:cxnLst>
    <dgm:cxn modelId="{3A4FD411-CBCC-4600-ADC1-721C302488B8}" srcId="{BECF1A7B-F6F8-45E4-AB1D-830D48076CA8}" destId="{85F5D022-1989-430D-8F1D-033B13498766}" srcOrd="2" destOrd="0" parTransId="{0AC0172B-555D-4384-A1AF-090DBEFF4F9B}" sibTransId="{1718964A-F83C-4ED5-A712-D20B65466700}"/>
    <dgm:cxn modelId="{DC05917A-2EBF-4CE4-93E8-0EA6483C7BC0}" srcId="{BECF1A7B-F6F8-45E4-AB1D-830D48076CA8}" destId="{4A74ABA4-2330-4DA3-951A-59AAF5BA5AD3}" srcOrd="0" destOrd="0" parTransId="{F8E9104F-1537-437C-A523-7300BC82E0B0}" sibTransId="{A83B1AD6-C316-4A6F-95CB-9C5FD0D925BA}"/>
    <dgm:cxn modelId="{5106648A-9176-4DB2-AE2B-5BC09D9C1932}" type="presOf" srcId="{85F5D022-1989-430D-8F1D-033B13498766}" destId="{9C1E3B40-5238-4924-8664-B7FD74249AD5}" srcOrd="0" destOrd="0" presId="urn:microsoft.com/office/officeart/2008/layout/LinedList"/>
    <dgm:cxn modelId="{2156C293-07EB-4C40-939E-EDCF90F5E2CE}" srcId="{BECF1A7B-F6F8-45E4-AB1D-830D48076CA8}" destId="{44471200-3577-4315-B523-1832A93C66FB}" srcOrd="1" destOrd="0" parTransId="{8534B76F-595B-4568-BCD5-B83CE93F6127}" sibTransId="{11811A87-D6D6-45DF-AD77-8F58FE10A635}"/>
    <dgm:cxn modelId="{9554ACC0-B517-4296-8B22-AA9E967EACD7}" type="presOf" srcId="{44471200-3577-4315-B523-1832A93C66FB}" destId="{CE35BD3B-4ECE-4F1B-B2E0-AA66C0CC5C25}" srcOrd="0" destOrd="0" presId="urn:microsoft.com/office/officeart/2008/layout/LinedList"/>
    <dgm:cxn modelId="{F7FE77D4-ABE6-4B56-841C-C366680898BE}" type="presOf" srcId="{4A74ABA4-2330-4DA3-951A-59AAF5BA5AD3}" destId="{301D1AED-F41C-49B1-A388-F113E11042E4}" srcOrd="0" destOrd="0" presId="urn:microsoft.com/office/officeart/2008/layout/LinedList"/>
    <dgm:cxn modelId="{B3E96DEA-9034-4567-A720-C91F6674A092}" type="presOf" srcId="{BECF1A7B-F6F8-45E4-AB1D-830D48076CA8}" destId="{B775F00B-3E31-4125-8B56-3BC2E2BBBBBE}" srcOrd="0" destOrd="0" presId="urn:microsoft.com/office/officeart/2008/layout/LinedList"/>
    <dgm:cxn modelId="{285BC2B9-670D-4DD1-882B-7A418BC5E76C}" type="presParOf" srcId="{B775F00B-3E31-4125-8B56-3BC2E2BBBBBE}" destId="{F73C909A-20D6-4762-A8EE-CB10E3546436}" srcOrd="0" destOrd="0" presId="urn:microsoft.com/office/officeart/2008/layout/LinedList"/>
    <dgm:cxn modelId="{D7ED7DE1-6F8D-4566-A6B7-9C5E0E603877}" type="presParOf" srcId="{B775F00B-3E31-4125-8B56-3BC2E2BBBBBE}" destId="{9C6B6370-1255-4120-B7BD-0D83BEFDAAF7}" srcOrd="1" destOrd="0" presId="urn:microsoft.com/office/officeart/2008/layout/LinedList"/>
    <dgm:cxn modelId="{CBD31B2C-A6A9-4D3A-9F10-0C129A528DC4}" type="presParOf" srcId="{9C6B6370-1255-4120-B7BD-0D83BEFDAAF7}" destId="{301D1AED-F41C-49B1-A388-F113E11042E4}" srcOrd="0" destOrd="0" presId="urn:microsoft.com/office/officeart/2008/layout/LinedList"/>
    <dgm:cxn modelId="{F94BB02E-9FEC-4B95-A82C-ACBC9E0ED9D3}" type="presParOf" srcId="{9C6B6370-1255-4120-B7BD-0D83BEFDAAF7}" destId="{E58B2129-AABE-408B-A571-C64D328CA213}" srcOrd="1" destOrd="0" presId="urn:microsoft.com/office/officeart/2008/layout/LinedList"/>
    <dgm:cxn modelId="{F59C1C8B-6760-4FCE-85D7-1B65F4191ABE}" type="presParOf" srcId="{B775F00B-3E31-4125-8B56-3BC2E2BBBBBE}" destId="{75D5B911-110F-4C67-A2F8-0DF749515DB7}" srcOrd="2" destOrd="0" presId="urn:microsoft.com/office/officeart/2008/layout/LinedList"/>
    <dgm:cxn modelId="{7080275E-4958-48F5-A96E-0C32ED655449}" type="presParOf" srcId="{B775F00B-3E31-4125-8B56-3BC2E2BBBBBE}" destId="{6EC4C169-A8DA-4BE7-8D93-2546B6616610}" srcOrd="3" destOrd="0" presId="urn:microsoft.com/office/officeart/2008/layout/LinedList"/>
    <dgm:cxn modelId="{956451D2-6221-4B6B-A867-D827ADB069D8}" type="presParOf" srcId="{6EC4C169-A8DA-4BE7-8D93-2546B6616610}" destId="{CE35BD3B-4ECE-4F1B-B2E0-AA66C0CC5C25}" srcOrd="0" destOrd="0" presId="urn:microsoft.com/office/officeart/2008/layout/LinedList"/>
    <dgm:cxn modelId="{92193806-CAAC-4E5B-8FB5-DEE5451E20C7}" type="presParOf" srcId="{6EC4C169-A8DA-4BE7-8D93-2546B6616610}" destId="{10A1B9EB-0E5F-4F03-9E7C-1138E7BA7D89}" srcOrd="1" destOrd="0" presId="urn:microsoft.com/office/officeart/2008/layout/LinedList"/>
    <dgm:cxn modelId="{601B4C91-2038-4FA1-A206-B1FE8C99C9BC}" type="presParOf" srcId="{B775F00B-3E31-4125-8B56-3BC2E2BBBBBE}" destId="{F4905C74-CEF9-4AE0-A2D9-1C4A216CC5CD}" srcOrd="4" destOrd="0" presId="urn:microsoft.com/office/officeart/2008/layout/LinedList"/>
    <dgm:cxn modelId="{3084856D-1727-4FEF-B69F-8F977E2A59FE}" type="presParOf" srcId="{B775F00B-3E31-4125-8B56-3BC2E2BBBBBE}" destId="{F81BAB76-8D56-4D1A-A34B-CFD93900A32F}" srcOrd="5" destOrd="0" presId="urn:microsoft.com/office/officeart/2008/layout/LinedList"/>
    <dgm:cxn modelId="{87D82850-12EF-4858-BBA6-0BD730E1FBD0}" type="presParOf" srcId="{F81BAB76-8D56-4D1A-A34B-CFD93900A32F}" destId="{9C1E3B40-5238-4924-8664-B7FD74249AD5}" srcOrd="0" destOrd="0" presId="urn:microsoft.com/office/officeart/2008/layout/LinedList"/>
    <dgm:cxn modelId="{966629DF-B44C-4BE9-B088-F0180DA76326}" type="presParOf" srcId="{F81BAB76-8D56-4D1A-A34B-CFD93900A32F}" destId="{72ED23AA-168F-428E-B0F1-FB40030468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8AC14-6A5B-4DF8-AC79-290C895E49E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394FDA-77C8-4BE2-B0A4-696F3E212ACE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0A08FBEA-E8AE-4D47-BAD0-889C3BDEC360}" type="parTrans" cxnId="{8E1F9ABA-FED9-4613-88E1-1AB33E3BF5A1}">
      <dgm:prSet/>
      <dgm:spPr/>
      <dgm:t>
        <a:bodyPr/>
        <a:lstStyle/>
        <a:p>
          <a:endParaRPr lang="en-US"/>
        </a:p>
      </dgm:t>
    </dgm:pt>
    <dgm:pt modelId="{EDE2CA78-80A1-47A2-B2C0-4FA31D5067AA}" type="sibTrans" cxnId="{8E1F9ABA-FED9-4613-88E1-1AB33E3BF5A1}">
      <dgm:prSet/>
      <dgm:spPr/>
      <dgm:t>
        <a:bodyPr/>
        <a:lstStyle/>
        <a:p>
          <a:endParaRPr lang="en-US"/>
        </a:p>
      </dgm:t>
    </dgm:pt>
    <dgm:pt modelId="{B3CE53AC-5F98-4047-A57A-121E1392181E}">
      <dgm:prSet custT="1"/>
      <dgm:spPr/>
      <dgm:t>
        <a:bodyPr/>
        <a:lstStyle/>
        <a:p>
          <a:r>
            <a:rPr lang="en-US" sz="1600" dirty="0" err="1"/>
            <a:t>Lider</a:t>
          </a:r>
          <a:r>
            <a:rPr lang="en-US" sz="1600" dirty="0"/>
            <a:t> pe </a:t>
          </a:r>
          <a:r>
            <a:rPr lang="en-US" sz="1600" dirty="0" err="1"/>
            <a:t>clasa</a:t>
          </a:r>
          <a:r>
            <a:rPr lang="en-US" sz="1600" dirty="0"/>
            <a:t> </a:t>
          </a:r>
          <a:r>
            <a:rPr lang="en-US" sz="1600" dirty="0" err="1"/>
            <a:t>antiinfecţioase</a:t>
          </a:r>
          <a:r>
            <a:rPr lang="en-US" sz="1600" dirty="0"/>
            <a:t> pe </a:t>
          </a:r>
          <a:r>
            <a:rPr lang="en-US" sz="1600" dirty="0" err="1"/>
            <a:t>categoria</a:t>
          </a:r>
          <a:r>
            <a:rPr lang="en-US" sz="1600" dirty="0"/>
            <a:t> </a:t>
          </a:r>
          <a:r>
            <a:rPr lang="en-US" sz="1600" dirty="0" err="1"/>
            <a:t>produselor</a:t>
          </a:r>
          <a:r>
            <a:rPr lang="en-US" sz="1600" dirty="0"/>
            <a:t> </a:t>
          </a:r>
          <a:r>
            <a:rPr lang="en-US" sz="1600" dirty="0" err="1"/>
            <a:t>generice</a:t>
          </a:r>
          <a:r>
            <a:rPr lang="ro-RO" sz="1600" dirty="0"/>
            <a:t> (cotă </a:t>
          </a:r>
          <a:r>
            <a:rPr lang="en-US" sz="1600" dirty="0"/>
            <a:t>31,06%</a:t>
          </a:r>
          <a:r>
            <a:rPr lang="ro-RO" sz="1600" dirty="0"/>
            <a:t>)</a:t>
          </a:r>
          <a:endParaRPr lang="en-US" sz="1600" dirty="0"/>
        </a:p>
      </dgm:t>
    </dgm:pt>
    <dgm:pt modelId="{3A447350-1F0F-4CE9-AAB5-E1810A986684}" type="parTrans" cxnId="{561929D6-56DC-4568-89AC-29B2F99CBBC6}">
      <dgm:prSet/>
      <dgm:spPr/>
      <dgm:t>
        <a:bodyPr/>
        <a:lstStyle/>
        <a:p>
          <a:endParaRPr lang="en-US"/>
        </a:p>
      </dgm:t>
    </dgm:pt>
    <dgm:pt modelId="{868D40C3-CBDC-4CE1-A296-59B1FAAFD1A4}" type="sibTrans" cxnId="{561929D6-56DC-4568-89AC-29B2F99CBBC6}">
      <dgm:prSet/>
      <dgm:spPr/>
      <dgm:t>
        <a:bodyPr/>
        <a:lstStyle/>
        <a:p>
          <a:endParaRPr lang="en-US"/>
        </a:p>
      </dgm:t>
    </dgm:pt>
    <dgm:pt modelId="{5739AF9E-C6C9-4DA0-9D97-DBF9B7ADFA92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4D83FB7-177B-4CC4-A780-0812B2EEAFC9}" type="parTrans" cxnId="{53266CF5-15DE-4309-AED6-5FED069E10A4}">
      <dgm:prSet/>
      <dgm:spPr/>
      <dgm:t>
        <a:bodyPr/>
        <a:lstStyle/>
        <a:p>
          <a:endParaRPr lang="en-US"/>
        </a:p>
      </dgm:t>
    </dgm:pt>
    <dgm:pt modelId="{72E97FC8-A349-4C77-8CAA-D2EE863EF22F}" type="sibTrans" cxnId="{53266CF5-15DE-4309-AED6-5FED069E10A4}">
      <dgm:prSet/>
      <dgm:spPr/>
      <dgm:t>
        <a:bodyPr/>
        <a:lstStyle/>
        <a:p>
          <a:endParaRPr lang="en-US"/>
        </a:p>
      </dgm:t>
    </dgm:pt>
    <dgm:pt modelId="{5A94C5C3-3E78-432B-B59A-4BFDFD1F2F09}">
      <dgm:prSet custT="1"/>
      <dgm:spPr/>
      <dgm:t>
        <a:bodyPr/>
        <a:lstStyle/>
        <a:p>
          <a:r>
            <a:rPr lang="ro-RO" sz="1600" dirty="0"/>
            <a:t>Lider </a:t>
          </a:r>
          <a:r>
            <a:rPr lang="en-US" sz="1600" dirty="0"/>
            <a:t>pe segmental </a:t>
          </a:r>
          <a:r>
            <a:rPr lang="en-US" sz="1600" err="1"/>
            <a:t>hospital</a:t>
          </a:r>
          <a:r>
            <a:rPr lang="en-US" sz="1600"/>
            <a:t>, </a:t>
          </a:r>
          <a:r>
            <a:rPr lang="en-US" sz="1600" dirty="0" err="1"/>
            <a:t>medicamente</a:t>
          </a:r>
          <a:r>
            <a:rPr lang="en-US" sz="1600" dirty="0"/>
            <a:t> </a:t>
          </a:r>
          <a:r>
            <a:rPr lang="en-US" sz="1600" dirty="0" err="1"/>
            <a:t>genericeRX</a:t>
          </a:r>
          <a:r>
            <a:rPr lang="en-US" sz="1600" dirty="0"/>
            <a:t> </a:t>
          </a:r>
          <a:r>
            <a:rPr lang="en-US" sz="1600" dirty="0" err="1"/>
            <a:t>si</a:t>
          </a:r>
          <a:r>
            <a:rPr lang="en-US" sz="1600" dirty="0"/>
            <a:t> OTC</a:t>
          </a:r>
          <a:r>
            <a:rPr lang="ro-RO" sz="1600" dirty="0"/>
            <a:t> (</a:t>
          </a:r>
          <a:r>
            <a:rPr lang="en-US" sz="1600" dirty="0"/>
            <a:t>15,6%</a:t>
          </a:r>
          <a:r>
            <a:rPr lang="ro-RO" sz="1400" dirty="0"/>
            <a:t>)</a:t>
          </a:r>
          <a:endParaRPr lang="en-US" sz="1400" dirty="0"/>
        </a:p>
      </dgm:t>
    </dgm:pt>
    <dgm:pt modelId="{4A151249-5296-4B81-8DCD-3D2C309BCCBF}" type="parTrans" cxnId="{9183E0BC-0878-4317-BEE6-979E3C4AC3A3}">
      <dgm:prSet/>
      <dgm:spPr/>
      <dgm:t>
        <a:bodyPr/>
        <a:lstStyle/>
        <a:p>
          <a:endParaRPr lang="en-US"/>
        </a:p>
      </dgm:t>
    </dgm:pt>
    <dgm:pt modelId="{E8CD73C6-9A46-43C7-A1C5-9899F964422A}" type="sibTrans" cxnId="{9183E0BC-0878-4317-BEE6-979E3C4AC3A3}">
      <dgm:prSet/>
      <dgm:spPr/>
      <dgm:t>
        <a:bodyPr/>
        <a:lstStyle/>
        <a:p>
          <a:endParaRPr lang="en-US"/>
        </a:p>
      </dgm:t>
    </dgm:pt>
    <dgm:pt modelId="{E46BA347-1947-4C11-A4A0-7D5621AF24F4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D890BEE-B5B7-4732-AE43-F982BD0CB475}" type="parTrans" cxnId="{955D149C-A86E-497E-BF09-014223FB2EE9}">
      <dgm:prSet/>
      <dgm:spPr/>
      <dgm:t>
        <a:bodyPr/>
        <a:lstStyle/>
        <a:p>
          <a:endParaRPr lang="en-US"/>
        </a:p>
      </dgm:t>
    </dgm:pt>
    <dgm:pt modelId="{429A4580-3D40-468A-9AA9-F294C6FB473F}" type="sibTrans" cxnId="{955D149C-A86E-497E-BF09-014223FB2EE9}">
      <dgm:prSet/>
      <dgm:spPr/>
      <dgm:t>
        <a:bodyPr/>
        <a:lstStyle/>
        <a:p>
          <a:endParaRPr lang="en-US"/>
        </a:p>
      </dgm:t>
    </dgm:pt>
    <dgm:pt modelId="{B89EBE83-C82F-4FB8-8A42-1D6F8D035605}">
      <dgm:prSet custT="1"/>
      <dgm:spPr/>
      <dgm:t>
        <a:bodyPr/>
        <a:lstStyle/>
        <a:p>
          <a:pPr algn="l"/>
          <a:r>
            <a:rPr lang="en-US" sz="1600" dirty="0" err="1"/>
            <a:t>Lider</a:t>
          </a:r>
          <a:r>
            <a:rPr lang="en-US" sz="1600" dirty="0"/>
            <a:t> </a:t>
          </a:r>
          <a:r>
            <a:rPr lang="en-US" sz="1600" dirty="0" err="1"/>
            <a:t>cantitativ</a:t>
          </a:r>
          <a:r>
            <a:rPr lang="ro-RO" sz="1600" dirty="0"/>
            <a:t> pe segment unguente (23,9%), supoz</a:t>
          </a:r>
          <a:r>
            <a:rPr lang="en-US" sz="1600" dirty="0" err="1"/>
            <a:t>i</a:t>
          </a:r>
          <a:r>
            <a:rPr lang="ro-RO" sz="1600" dirty="0"/>
            <a:t>toare (42,5%) și pu</a:t>
          </a:r>
          <a:r>
            <a:rPr lang="en-US" sz="1600" dirty="0" err="1"/>
            <a:t>lb</a:t>
          </a:r>
          <a:r>
            <a:rPr lang="ro-RO" sz="1600" dirty="0"/>
            <a:t>eri injectabile (72,9%)</a:t>
          </a:r>
          <a:endParaRPr lang="en-US" sz="1600" dirty="0"/>
        </a:p>
      </dgm:t>
    </dgm:pt>
    <dgm:pt modelId="{88E72DE5-9AA3-4EA0-82BB-B315A5D58476}" type="parTrans" cxnId="{001F11B3-6CA7-479F-9FD7-8E9DDBE126E6}">
      <dgm:prSet/>
      <dgm:spPr/>
      <dgm:t>
        <a:bodyPr/>
        <a:lstStyle/>
        <a:p>
          <a:endParaRPr lang="en-US"/>
        </a:p>
      </dgm:t>
    </dgm:pt>
    <dgm:pt modelId="{CDBCF79F-0D4F-4598-998F-6BDA3CD23708}" type="sibTrans" cxnId="{001F11B3-6CA7-479F-9FD7-8E9DDBE126E6}">
      <dgm:prSet/>
      <dgm:spPr/>
      <dgm:t>
        <a:bodyPr/>
        <a:lstStyle/>
        <a:p>
          <a:endParaRPr lang="en-US"/>
        </a:p>
      </dgm:t>
    </dgm:pt>
    <dgm:pt modelId="{30D04ED7-1325-4F38-AD38-96AE3E8DE6F6}">
      <dgm:prSet/>
      <dgm:spPr/>
      <dgm:t>
        <a:bodyPr/>
        <a:lstStyle/>
        <a:p>
          <a:r>
            <a:rPr lang="ro-RO"/>
            <a:t>#4</a:t>
          </a:r>
          <a:endParaRPr lang="en-US"/>
        </a:p>
      </dgm:t>
    </dgm:pt>
    <dgm:pt modelId="{6682A430-BFED-4F6A-A1C4-DA0E4367A8BE}" type="parTrans" cxnId="{2A4DCA57-D72D-46CD-8E72-3176146FE94B}">
      <dgm:prSet/>
      <dgm:spPr/>
      <dgm:t>
        <a:bodyPr/>
        <a:lstStyle/>
        <a:p>
          <a:endParaRPr lang="en-US"/>
        </a:p>
      </dgm:t>
    </dgm:pt>
    <dgm:pt modelId="{EF57ECC1-AA92-4C12-8323-E15B7885D043}" type="sibTrans" cxnId="{2A4DCA57-D72D-46CD-8E72-3176146FE94B}">
      <dgm:prSet/>
      <dgm:spPr/>
      <dgm:t>
        <a:bodyPr/>
        <a:lstStyle/>
        <a:p>
          <a:endParaRPr lang="en-US"/>
        </a:p>
      </dgm:t>
    </dgm:pt>
    <dgm:pt modelId="{E6300B18-32B9-45D8-B992-79220179784F}">
      <dgm:prSet custT="1"/>
      <dgm:spPr/>
      <dgm:t>
        <a:bodyPr/>
        <a:lstStyle/>
        <a:p>
          <a:r>
            <a:rPr lang="en-US" sz="1600" dirty="0"/>
            <a:t>Din </a:t>
          </a:r>
          <a:r>
            <a:rPr lang="en-US" sz="1600" dirty="0" err="1"/>
            <a:t>cei</a:t>
          </a:r>
          <a:r>
            <a:rPr lang="en-US" sz="1600" dirty="0"/>
            <a:t> 129 de </a:t>
          </a:r>
          <a:r>
            <a:rPr lang="ro-RO" sz="1600" dirty="0"/>
            <a:t>P</a:t>
          </a:r>
          <a:r>
            <a:rPr lang="it-IT" sz="1600" dirty="0"/>
            <a:t>roducător</a:t>
          </a:r>
          <a:r>
            <a:rPr lang="ro-RO" sz="1600" dirty="0"/>
            <a:t>i</a:t>
          </a:r>
          <a:r>
            <a:rPr lang="it-IT" sz="1600" dirty="0"/>
            <a:t> de medicamente generice cu</a:t>
          </a:r>
          <a:r>
            <a:rPr lang="ro-RO" sz="1600" dirty="0"/>
            <a:t> </a:t>
          </a:r>
          <a:r>
            <a:rPr lang="en-US" sz="1600" dirty="0" err="1"/>
            <a:t>prescripţie</a:t>
          </a:r>
          <a:r>
            <a:rPr lang="en-US" sz="1600" dirty="0"/>
            <a:t> </a:t>
          </a:r>
          <a:r>
            <a:rPr lang="en-US" sz="1600" dirty="0" err="1"/>
            <a:t>medicală</a:t>
          </a:r>
          <a:r>
            <a:rPr lang="ro-RO" sz="1600" dirty="0"/>
            <a:t> (8,07%)</a:t>
          </a:r>
          <a:endParaRPr lang="en-US" sz="1600" dirty="0"/>
        </a:p>
      </dgm:t>
    </dgm:pt>
    <dgm:pt modelId="{1D694C31-7D65-4F28-B6E6-4C0A6F5F2F41}" type="parTrans" cxnId="{F2D7372D-6334-44FF-B6D9-73D1B4EBD994}">
      <dgm:prSet/>
      <dgm:spPr/>
      <dgm:t>
        <a:bodyPr/>
        <a:lstStyle/>
        <a:p>
          <a:endParaRPr lang="en-US"/>
        </a:p>
      </dgm:t>
    </dgm:pt>
    <dgm:pt modelId="{B54801A3-0DE6-437C-AD47-C18C928CFBB4}" type="sibTrans" cxnId="{F2D7372D-6334-44FF-B6D9-73D1B4EBD994}">
      <dgm:prSet/>
      <dgm:spPr/>
      <dgm:t>
        <a:bodyPr/>
        <a:lstStyle/>
        <a:p>
          <a:endParaRPr lang="en-US"/>
        </a:p>
      </dgm:t>
    </dgm:pt>
    <dgm:pt modelId="{84DC13EE-49B1-4CBF-9D31-3CDB8337B8F6}">
      <dgm:prSet/>
      <dgm:spPr/>
      <dgm:t>
        <a:bodyPr/>
        <a:lstStyle/>
        <a:p>
          <a:r>
            <a:rPr lang="ro-RO"/>
            <a:t>#20</a:t>
          </a:r>
          <a:endParaRPr lang="en-US"/>
        </a:p>
      </dgm:t>
    </dgm:pt>
    <dgm:pt modelId="{88849334-6302-4898-B4C4-23AC2EB60488}" type="parTrans" cxnId="{B584B252-9CED-41AE-9610-1E5083B77C8C}">
      <dgm:prSet/>
      <dgm:spPr/>
      <dgm:t>
        <a:bodyPr/>
        <a:lstStyle/>
        <a:p>
          <a:endParaRPr lang="en-US"/>
        </a:p>
      </dgm:t>
    </dgm:pt>
    <dgm:pt modelId="{9C74CBC8-3416-4AF0-A5C7-9F77FA6CDA4D}" type="sibTrans" cxnId="{B584B252-9CED-41AE-9610-1E5083B77C8C}">
      <dgm:prSet/>
      <dgm:spPr/>
      <dgm:t>
        <a:bodyPr/>
        <a:lstStyle/>
        <a:p>
          <a:endParaRPr lang="en-US"/>
        </a:p>
      </dgm:t>
    </dgm:pt>
    <dgm:pt modelId="{B304D65A-4F40-4AE1-9563-B499862DCAD6}">
      <dgm:prSet custT="1"/>
      <dgm:spPr/>
      <dgm:t>
        <a:bodyPr/>
        <a:lstStyle/>
        <a:p>
          <a:r>
            <a:rPr lang="ro-RO" sz="1600" dirty="0"/>
            <a:t>La</a:t>
          </a:r>
          <a:r>
            <a:rPr lang="it-IT" sz="1600" dirty="0"/>
            <a:t> nivelul pieței farmaceutice totale</a:t>
          </a:r>
          <a:r>
            <a:rPr lang="ro-RO" sz="1600" dirty="0"/>
            <a:t> (1,89%)</a:t>
          </a:r>
          <a:endParaRPr lang="en-US" sz="1600" dirty="0"/>
        </a:p>
      </dgm:t>
    </dgm:pt>
    <dgm:pt modelId="{4FD6570D-695C-430A-BCC3-3700DA8B77DF}" type="parTrans" cxnId="{215AEAB6-A373-48C2-B7CF-A6F04BFA2E8C}">
      <dgm:prSet/>
      <dgm:spPr/>
      <dgm:t>
        <a:bodyPr/>
        <a:lstStyle/>
        <a:p>
          <a:endParaRPr lang="en-US"/>
        </a:p>
      </dgm:t>
    </dgm:pt>
    <dgm:pt modelId="{C43442FD-1EB5-477B-94B6-C48D4D04252A}" type="sibTrans" cxnId="{215AEAB6-A373-48C2-B7CF-A6F04BFA2E8C}">
      <dgm:prSet/>
      <dgm:spPr/>
      <dgm:t>
        <a:bodyPr/>
        <a:lstStyle/>
        <a:p>
          <a:endParaRPr lang="en-US"/>
        </a:p>
      </dgm:t>
    </dgm:pt>
    <dgm:pt modelId="{38B2593E-851D-476D-A598-A1344614552F}" type="pres">
      <dgm:prSet presAssocID="{D938AC14-6A5B-4DF8-AC79-290C895E49E0}" presName="Name0" presStyleCnt="0">
        <dgm:presLayoutVars>
          <dgm:dir/>
          <dgm:animLvl val="lvl"/>
          <dgm:resizeHandles val="exact"/>
        </dgm:presLayoutVars>
      </dgm:prSet>
      <dgm:spPr/>
    </dgm:pt>
    <dgm:pt modelId="{FE6ECD12-88C3-4BFE-8602-BB11419D5AF9}" type="pres">
      <dgm:prSet presAssocID="{5D394FDA-77C8-4BE2-B0A4-696F3E212ACE}" presName="linNode" presStyleCnt="0"/>
      <dgm:spPr/>
    </dgm:pt>
    <dgm:pt modelId="{5F35C726-3811-44D8-91AB-C7779FB0ABE9}" type="pres">
      <dgm:prSet presAssocID="{5D394FDA-77C8-4BE2-B0A4-696F3E212ACE}" presName="parentText" presStyleLbl="node1" presStyleIdx="0" presStyleCnt="5" custScaleX="48925">
        <dgm:presLayoutVars>
          <dgm:chMax val="1"/>
          <dgm:bulletEnabled val="1"/>
        </dgm:presLayoutVars>
      </dgm:prSet>
      <dgm:spPr/>
    </dgm:pt>
    <dgm:pt modelId="{07513D03-2092-49B9-AF9F-5170B3C1E72D}" type="pres">
      <dgm:prSet presAssocID="{5D394FDA-77C8-4BE2-B0A4-696F3E212ACE}" presName="descendantText" presStyleLbl="alignAccFollowNode1" presStyleIdx="0" presStyleCnt="5" custScaleX="115539" custScaleY="102831" custLinFactNeighborX="111" custLinFactNeighborY="3269">
        <dgm:presLayoutVars>
          <dgm:bulletEnabled val="1"/>
        </dgm:presLayoutVars>
      </dgm:prSet>
      <dgm:spPr/>
    </dgm:pt>
    <dgm:pt modelId="{FB86EB2C-16D7-4556-A5F1-6DA872466E00}" type="pres">
      <dgm:prSet presAssocID="{EDE2CA78-80A1-47A2-B2C0-4FA31D5067AA}" presName="sp" presStyleCnt="0"/>
      <dgm:spPr/>
    </dgm:pt>
    <dgm:pt modelId="{88CBF5C5-015C-433D-A35E-143DCDC55E0B}" type="pres">
      <dgm:prSet presAssocID="{5739AF9E-C6C9-4DA0-9D97-DBF9B7ADFA92}" presName="linNode" presStyleCnt="0"/>
      <dgm:spPr/>
    </dgm:pt>
    <dgm:pt modelId="{102EC4B0-5454-4D1E-B584-CA12FF8E7525}" type="pres">
      <dgm:prSet presAssocID="{5739AF9E-C6C9-4DA0-9D97-DBF9B7ADFA92}" presName="parentText" presStyleLbl="node1" presStyleIdx="1" presStyleCnt="5" custScaleX="48925">
        <dgm:presLayoutVars>
          <dgm:chMax val="1"/>
          <dgm:bulletEnabled val="1"/>
        </dgm:presLayoutVars>
      </dgm:prSet>
      <dgm:spPr/>
    </dgm:pt>
    <dgm:pt modelId="{2FCE467B-4382-46BB-B8C7-38F3E7F839B6}" type="pres">
      <dgm:prSet presAssocID="{5739AF9E-C6C9-4DA0-9D97-DBF9B7ADFA92}" presName="descendantText" presStyleLbl="alignAccFollowNode1" presStyleIdx="1" presStyleCnt="5" custScaleX="114145" custScaleY="122036">
        <dgm:presLayoutVars>
          <dgm:bulletEnabled val="1"/>
        </dgm:presLayoutVars>
      </dgm:prSet>
      <dgm:spPr/>
    </dgm:pt>
    <dgm:pt modelId="{EB0FD12D-0BA2-4D7E-8811-903BF323FD4A}" type="pres">
      <dgm:prSet presAssocID="{72E97FC8-A349-4C77-8CAA-D2EE863EF22F}" presName="sp" presStyleCnt="0"/>
      <dgm:spPr/>
    </dgm:pt>
    <dgm:pt modelId="{6242D9B0-3C32-452C-B88B-0DA276324A0E}" type="pres">
      <dgm:prSet presAssocID="{E46BA347-1947-4C11-A4A0-7D5621AF24F4}" presName="linNode" presStyleCnt="0"/>
      <dgm:spPr/>
    </dgm:pt>
    <dgm:pt modelId="{20959669-F4B5-4B9C-B465-775D9197FDE0}" type="pres">
      <dgm:prSet presAssocID="{E46BA347-1947-4C11-A4A0-7D5621AF24F4}" presName="parentText" presStyleLbl="node1" presStyleIdx="2" presStyleCnt="5" custScaleX="48925">
        <dgm:presLayoutVars>
          <dgm:chMax val="1"/>
          <dgm:bulletEnabled val="1"/>
        </dgm:presLayoutVars>
      </dgm:prSet>
      <dgm:spPr/>
    </dgm:pt>
    <dgm:pt modelId="{3A636A29-35BD-4773-88BC-F58A824ABC78}" type="pres">
      <dgm:prSet presAssocID="{E46BA347-1947-4C11-A4A0-7D5621AF24F4}" presName="descendantText" presStyleLbl="alignAccFollowNode1" presStyleIdx="2" presStyleCnt="5" custScaleX="114420" custScaleY="139300">
        <dgm:presLayoutVars>
          <dgm:bulletEnabled val="1"/>
        </dgm:presLayoutVars>
      </dgm:prSet>
      <dgm:spPr/>
    </dgm:pt>
    <dgm:pt modelId="{294D9BB3-1604-40E8-9987-952802D85755}" type="pres">
      <dgm:prSet presAssocID="{429A4580-3D40-468A-9AA9-F294C6FB473F}" presName="sp" presStyleCnt="0"/>
      <dgm:spPr/>
    </dgm:pt>
    <dgm:pt modelId="{D67DCE18-E51F-4110-A72E-6370C4BF493E}" type="pres">
      <dgm:prSet presAssocID="{30D04ED7-1325-4F38-AD38-96AE3E8DE6F6}" presName="linNode" presStyleCnt="0"/>
      <dgm:spPr/>
    </dgm:pt>
    <dgm:pt modelId="{66E2A6E4-AC47-4BC7-946C-197DEDE1620C}" type="pres">
      <dgm:prSet presAssocID="{30D04ED7-1325-4F38-AD38-96AE3E8DE6F6}" presName="parentText" presStyleLbl="node1" presStyleIdx="3" presStyleCnt="5" custScaleX="48925">
        <dgm:presLayoutVars>
          <dgm:chMax val="1"/>
          <dgm:bulletEnabled val="1"/>
        </dgm:presLayoutVars>
      </dgm:prSet>
      <dgm:spPr/>
    </dgm:pt>
    <dgm:pt modelId="{82AFD9BE-F46C-42BC-B47C-74AD13A9B187}" type="pres">
      <dgm:prSet presAssocID="{30D04ED7-1325-4F38-AD38-96AE3E8DE6F6}" presName="descendantText" presStyleLbl="alignAccFollowNode1" presStyleIdx="3" presStyleCnt="5" custScaleX="114145" custScaleY="118624">
        <dgm:presLayoutVars>
          <dgm:bulletEnabled val="1"/>
        </dgm:presLayoutVars>
      </dgm:prSet>
      <dgm:spPr/>
    </dgm:pt>
    <dgm:pt modelId="{F4AEC428-C18D-4A27-A376-83F1E9C24CFA}" type="pres">
      <dgm:prSet presAssocID="{EF57ECC1-AA92-4C12-8323-E15B7885D043}" presName="sp" presStyleCnt="0"/>
      <dgm:spPr/>
    </dgm:pt>
    <dgm:pt modelId="{2CF2525F-BD40-4D1D-893A-4D424988CA0C}" type="pres">
      <dgm:prSet presAssocID="{84DC13EE-49B1-4CBF-9D31-3CDB8337B8F6}" presName="linNode" presStyleCnt="0"/>
      <dgm:spPr/>
    </dgm:pt>
    <dgm:pt modelId="{70DE5FE0-0B32-4ACF-9F1C-2265E163834C}" type="pres">
      <dgm:prSet presAssocID="{84DC13EE-49B1-4CBF-9D31-3CDB8337B8F6}" presName="parentText" presStyleLbl="node1" presStyleIdx="4" presStyleCnt="5" custScaleX="48925">
        <dgm:presLayoutVars>
          <dgm:chMax val="1"/>
          <dgm:bulletEnabled val="1"/>
        </dgm:presLayoutVars>
      </dgm:prSet>
      <dgm:spPr/>
    </dgm:pt>
    <dgm:pt modelId="{56894A49-62E9-4989-B038-D2A44647A7E1}" type="pres">
      <dgm:prSet presAssocID="{84DC13EE-49B1-4CBF-9D31-3CDB8337B8F6}" presName="descendantText" presStyleLbl="alignAccFollowNode1" presStyleIdx="4" presStyleCnt="5" custScaleX="114049" custScaleY="79501" custLinFactNeighborX="-2079" custLinFactNeighborY="5090">
        <dgm:presLayoutVars>
          <dgm:bulletEnabled val="1"/>
        </dgm:presLayoutVars>
      </dgm:prSet>
      <dgm:spPr/>
    </dgm:pt>
  </dgm:ptLst>
  <dgm:cxnLst>
    <dgm:cxn modelId="{ADB6FA03-AAB1-497A-8AD9-B431A8844F23}" type="presOf" srcId="{B304D65A-4F40-4AE1-9563-B499862DCAD6}" destId="{56894A49-62E9-4989-B038-D2A44647A7E1}" srcOrd="0" destOrd="0" presId="urn:microsoft.com/office/officeart/2005/8/layout/vList5"/>
    <dgm:cxn modelId="{54D02017-450A-4D8B-992D-680947E67D78}" type="presOf" srcId="{5739AF9E-C6C9-4DA0-9D97-DBF9B7ADFA92}" destId="{102EC4B0-5454-4D1E-B584-CA12FF8E7525}" srcOrd="0" destOrd="0" presId="urn:microsoft.com/office/officeart/2005/8/layout/vList5"/>
    <dgm:cxn modelId="{F2D7372D-6334-44FF-B6D9-73D1B4EBD994}" srcId="{30D04ED7-1325-4F38-AD38-96AE3E8DE6F6}" destId="{E6300B18-32B9-45D8-B992-79220179784F}" srcOrd="0" destOrd="0" parTransId="{1D694C31-7D65-4F28-B6E6-4C0A6F5F2F41}" sibTransId="{B54801A3-0DE6-437C-AD47-C18C928CFBB4}"/>
    <dgm:cxn modelId="{83DE1245-CA1B-4CD5-844F-46B190AF6403}" type="presOf" srcId="{5D394FDA-77C8-4BE2-B0A4-696F3E212ACE}" destId="{5F35C726-3811-44D8-91AB-C7779FB0ABE9}" srcOrd="0" destOrd="0" presId="urn:microsoft.com/office/officeart/2005/8/layout/vList5"/>
    <dgm:cxn modelId="{DFA88D4A-6B59-4F4B-9EA1-0F50F7E6686F}" type="presOf" srcId="{30D04ED7-1325-4F38-AD38-96AE3E8DE6F6}" destId="{66E2A6E4-AC47-4BC7-946C-197DEDE1620C}" srcOrd="0" destOrd="0" presId="urn:microsoft.com/office/officeart/2005/8/layout/vList5"/>
    <dgm:cxn modelId="{B584B252-9CED-41AE-9610-1E5083B77C8C}" srcId="{D938AC14-6A5B-4DF8-AC79-290C895E49E0}" destId="{84DC13EE-49B1-4CBF-9D31-3CDB8337B8F6}" srcOrd="4" destOrd="0" parTransId="{88849334-6302-4898-B4C4-23AC2EB60488}" sibTransId="{9C74CBC8-3416-4AF0-A5C7-9F77FA6CDA4D}"/>
    <dgm:cxn modelId="{490A7856-5DD0-439E-9C2F-A6B1B7A62101}" type="presOf" srcId="{B3CE53AC-5F98-4047-A57A-121E1392181E}" destId="{07513D03-2092-49B9-AF9F-5170B3C1E72D}" srcOrd="0" destOrd="0" presId="urn:microsoft.com/office/officeart/2005/8/layout/vList5"/>
    <dgm:cxn modelId="{2A4DCA57-D72D-46CD-8E72-3176146FE94B}" srcId="{D938AC14-6A5B-4DF8-AC79-290C895E49E0}" destId="{30D04ED7-1325-4F38-AD38-96AE3E8DE6F6}" srcOrd="3" destOrd="0" parTransId="{6682A430-BFED-4F6A-A1C4-DA0E4367A8BE}" sibTransId="{EF57ECC1-AA92-4C12-8323-E15B7885D043}"/>
    <dgm:cxn modelId="{D07D0588-21A1-43EE-B186-9085F2310192}" type="presOf" srcId="{D938AC14-6A5B-4DF8-AC79-290C895E49E0}" destId="{38B2593E-851D-476D-A598-A1344614552F}" srcOrd="0" destOrd="0" presId="urn:microsoft.com/office/officeart/2005/8/layout/vList5"/>
    <dgm:cxn modelId="{E026CE8C-0BBC-4607-808F-CABEB55C617F}" type="presOf" srcId="{B89EBE83-C82F-4FB8-8A42-1D6F8D035605}" destId="{3A636A29-35BD-4773-88BC-F58A824ABC78}" srcOrd="0" destOrd="0" presId="urn:microsoft.com/office/officeart/2005/8/layout/vList5"/>
    <dgm:cxn modelId="{6953059A-D5CD-4FA0-895D-8C609E5B834A}" type="presOf" srcId="{84DC13EE-49B1-4CBF-9D31-3CDB8337B8F6}" destId="{70DE5FE0-0B32-4ACF-9F1C-2265E163834C}" srcOrd="0" destOrd="0" presId="urn:microsoft.com/office/officeart/2005/8/layout/vList5"/>
    <dgm:cxn modelId="{BE4D0A9A-DD23-4315-891E-B771D19240D0}" type="presOf" srcId="{5A94C5C3-3E78-432B-B59A-4BFDFD1F2F09}" destId="{2FCE467B-4382-46BB-B8C7-38F3E7F839B6}" srcOrd="0" destOrd="0" presId="urn:microsoft.com/office/officeart/2005/8/layout/vList5"/>
    <dgm:cxn modelId="{955D149C-A86E-497E-BF09-014223FB2EE9}" srcId="{D938AC14-6A5B-4DF8-AC79-290C895E49E0}" destId="{E46BA347-1947-4C11-A4A0-7D5621AF24F4}" srcOrd="2" destOrd="0" parTransId="{AD890BEE-B5B7-4732-AE43-F982BD0CB475}" sibTransId="{429A4580-3D40-468A-9AA9-F294C6FB473F}"/>
    <dgm:cxn modelId="{0F3CD89E-BF1C-4D55-879C-0BA5A4E3F6BC}" type="presOf" srcId="{E6300B18-32B9-45D8-B992-79220179784F}" destId="{82AFD9BE-F46C-42BC-B47C-74AD13A9B187}" srcOrd="0" destOrd="0" presId="urn:microsoft.com/office/officeart/2005/8/layout/vList5"/>
    <dgm:cxn modelId="{001F11B3-6CA7-479F-9FD7-8E9DDBE126E6}" srcId="{E46BA347-1947-4C11-A4A0-7D5621AF24F4}" destId="{B89EBE83-C82F-4FB8-8A42-1D6F8D035605}" srcOrd="0" destOrd="0" parTransId="{88E72DE5-9AA3-4EA0-82BB-B315A5D58476}" sibTransId="{CDBCF79F-0D4F-4598-998F-6BDA3CD23708}"/>
    <dgm:cxn modelId="{215AEAB6-A373-48C2-B7CF-A6F04BFA2E8C}" srcId="{84DC13EE-49B1-4CBF-9D31-3CDB8337B8F6}" destId="{B304D65A-4F40-4AE1-9563-B499862DCAD6}" srcOrd="0" destOrd="0" parTransId="{4FD6570D-695C-430A-BCC3-3700DA8B77DF}" sibTransId="{C43442FD-1EB5-477B-94B6-C48D4D04252A}"/>
    <dgm:cxn modelId="{8E1F9ABA-FED9-4613-88E1-1AB33E3BF5A1}" srcId="{D938AC14-6A5B-4DF8-AC79-290C895E49E0}" destId="{5D394FDA-77C8-4BE2-B0A4-696F3E212ACE}" srcOrd="0" destOrd="0" parTransId="{0A08FBEA-E8AE-4D47-BAD0-889C3BDEC360}" sibTransId="{EDE2CA78-80A1-47A2-B2C0-4FA31D5067AA}"/>
    <dgm:cxn modelId="{9183E0BC-0878-4317-BEE6-979E3C4AC3A3}" srcId="{5739AF9E-C6C9-4DA0-9D97-DBF9B7ADFA92}" destId="{5A94C5C3-3E78-432B-B59A-4BFDFD1F2F09}" srcOrd="0" destOrd="0" parTransId="{4A151249-5296-4B81-8DCD-3D2C309BCCBF}" sibTransId="{E8CD73C6-9A46-43C7-A1C5-9899F964422A}"/>
    <dgm:cxn modelId="{561929D6-56DC-4568-89AC-29B2F99CBBC6}" srcId="{5D394FDA-77C8-4BE2-B0A4-696F3E212ACE}" destId="{B3CE53AC-5F98-4047-A57A-121E1392181E}" srcOrd="0" destOrd="0" parTransId="{3A447350-1F0F-4CE9-AAB5-E1810A986684}" sibTransId="{868D40C3-CBDC-4CE1-A296-59B1FAAFD1A4}"/>
    <dgm:cxn modelId="{CDE831E8-3ADA-471D-A633-9B59A834DE8D}" type="presOf" srcId="{E46BA347-1947-4C11-A4A0-7D5621AF24F4}" destId="{20959669-F4B5-4B9C-B465-775D9197FDE0}" srcOrd="0" destOrd="0" presId="urn:microsoft.com/office/officeart/2005/8/layout/vList5"/>
    <dgm:cxn modelId="{53266CF5-15DE-4309-AED6-5FED069E10A4}" srcId="{D938AC14-6A5B-4DF8-AC79-290C895E49E0}" destId="{5739AF9E-C6C9-4DA0-9D97-DBF9B7ADFA92}" srcOrd="1" destOrd="0" parTransId="{A4D83FB7-177B-4CC4-A780-0812B2EEAFC9}" sibTransId="{72E97FC8-A349-4C77-8CAA-D2EE863EF22F}"/>
    <dgm:cxn modelId="{FFCF905D-63A7-491D-9A70-58DE134E528C}" type="presParOf" srcId="{38B2593E-851D-476D-A598-A1344614552F}" destId="{FE6ECD12-88C3-4BFE-8602-BB11419D5AF9}" srcOrd="0" destOrd="0" presId="urn:microsoft.com/office/officeart/2005/8/layout/vList5"/>
    <dgm:cxn modelId="{0FB10D83-1B5D-4333-9C28-5EB00A087EA6}" type="presParOf" srcId="{FE6ECD12-88C3-4BFE-8602-BB11419D5AF9}" destId="{5F35C726-3811-44D8-91AB-C7779FB0ABE9}" srcOrd="0" destOrd="0" presId="urn:microsoft.com/office/officeart/2005/8/layout/vList5"/>
    <dgm:cxn modelId="{44D7A799-86CA-4410-A2D3-649BA37EA64B}" type="presParOf" srcId="{FE6ECD12-88C3-4BFE-8602-BB11419D5AF9}" destId="{07513D03-2092-49B9-AF9F-5170B3C1E72D}" srcOrd="1" destOrd="0" presId="urn:microsoft.com/office/officeart/2005/8/layout/vList5"/>
    <dgm:cxn modelId="{227805B6-A5C6-4E8A-8B94-C5F57480A2B5}" type="presParOf" srcId="{38B2593E-851D-476D-A598-A1344614552F}" destId="{FB86EB2C-16D7-4556-A5F1-6DA872466E00}" srcOrd="1" destOrd="0" presId="urn:microsoft.com/office/officeart/2005/8/layout/vList5"/>
    <dgm:cxn modelId="{13931D70-7559-41B1-9CA2-F7C1F3AA19F1}" type="presParOf" srcId="{38B2593E-851D-476D-A598-A1344614552F}" destId="{88CBF5C5-015C-433D-A35E-143DCDC55E0B}" srcOrd="2" destOrd="0" presId="urn:microsoft.com/office/officeart/2005/8/layout/vList5"/>
    <dgm:cxn modelId="{CFDCBE4B-636B-48AF-A83B-2D909DA91E0A}" type="presParOf" srcId="{88CBF5C5-015C-433D-A35E-143DCDC55E0B}" destId="{102EC4B0-5454-4D1E-B584-CA12FF8E7525}" srcOrd="0" destOrd="0" presId="urn:microsoft.com/office/officeart/2005/8/layout/vList5"/>
    <dgm:cxn modelId="{4A91F4F1-7B71-4090-8F6F-44CE135FB104}" type="presParOf" srcId="{88CBF5C5-015C-433D-A35E-143DCDC55E0B}" destId="{2FCE467B-4382-46BB-B8C7-38F3E7F839B6}" srcOrd="1" destOrd="0" presId="urn:microsoft.com/office/officeart/2005/8/layout/vList5"/>
    <dgm:cxn modelId="{4D451E49-1DAC-422A-8E06-C15823503EAA}" type="presParOf" srcId="{38B2593E-851D-476D-A598-A1344614552F}" destId="{EB0FD12D-0BA2-4D7E-8811-903BF323FD4A}" srcOrd="3" destOrd="0" presId="urn:microsoft.com/office/officeart/2005/8/layout/vList5"/>
    <dgm:cxn modelId="{5D1DFB35-67B2-469D-964A-D9DB46B2B315}" type="presParOf" srcId="{38B2593E-851D-476D-A598-A1344614552F}" destId="{6242D9B0-3C32-452C-B88B-0DA276324A0E}" srcOrd="4" destOrd="0" presId="urn:microsoft.com/office/officeart/2005/8/layout/vList5"/>
    <dgm:cxn modelId="{A149897F-4427-45CC-B68C-78AAB3C33A23}" type="presParOf" srcId="{6242D9B0-3C32-452C-B88B-0DA276324A0E}" destId="{20959669-F4B5-4B9C-B465-775D9197FDE0}" srcOrd="0" destOrd="0" presId="urn:microsoft.com/office/officeart/2005/8/layout/vList5"/>
    <dgm:cxn modelId="{0C5CB627-4500-47A4-BEAD-41E874C1B913}" type="presParOf" srcId="{6242D9B0-3C32-452C-B88B-0DA276324A0E}" destId="{3A636A29-35BD-4773-88BC-F58A824ABC78}" srcOrd="1" destOrd="0" presId="urn:microsoft.com/office/officeart/2005/8/layout/vList5"/>
    <dgm:cxn modelId="{EB72A2C5-ABEC-4E03-B2F4-3BD9A459B25D}" type="presParOf" srcId="{38B2593E-851D-476D-A598-A1344614552F}" destId="{294D9BB3-1604-40E8-9987-952802D85755}" srcOrd="5" destOrd="0" presId="urn:microsoft.com/office/officeart/2005/8/layout/vList5"/>
    <dgm:cxn modelId="{2974D1E0-B5F6-454D-8007-8F318C0E7A8C}" type="presParOf" srcId="{38B2593E-851D-476D-A598-A1344614552F}" destId="{D67DCE18-E51F-4110-A72E-6370C4BF493E}" srcOrd="6" destOrd="0" presId="urn:microsoft.com/office/officeart/2005/8/layout/vList5"/>
    <dgm:cxn modelId="{53FEF905-5DE6-4758-9888-9E4EEC5B29CA}" type="presParOf" srcId="{D67DCE18-E51F-4110-A72E-6370C4BF493E}" destId="{66E2A6E4-AC47-4BC7-946C-197DEDE1620C}" srcOrd="0" destOrd="0" presId="urn:microsoft.com/office/officeart/2005/8/layout/vList5"/>
    <dgm:cxn modelId="{F605F799-74A9-42D3-A351-1D0DB562079D}" type="presParOf" srcId="{D67DCE18-E51F-4110-A72E-6370C4BF493E}" destId="{82AFD9BE-F46C-42BC-B47C-74AD13A9B187}" srcOrd="1" destOrd="0" presId="urn:microsoft.com/office/officeart/2005/8/layout/vList5"/>
    <dgm:cxn modelId="{5227F6A6-E261-4618-9A15-A4AD77619714}" type="presParOf" srcId="{38B2593E-851D-476D-A598-A1344614552F}" destId="{F4AEC428-C18D-4A27-A376-83F1E9C24CFA}" srcOrd="7" destOrd="0" presId="urn:microsoft.com/office/officeart/2005/8/layout/vList5"/>
    <dgm:cxn modelId="{6D6464A1-C059-4CAA-8F6F-DA8705FD7AE3}" type="presParOf" srcId="{38B2593E-851D-476D-A598-A1344614552F}" destId="{2CF2525F-BD40-4D1D-893A-4D424988CA0C}" srcOrd="8" destOrd="0" presId="urn:microsoft.com/office/officeart/2005/8/layout/vList5"/>
    <dgm:cxn modelId="{3647B291-819E-40CF-9224-04D1EB25BEA2}" type="presParOf" srcId="{2CF2525F-BD40-4D1D-893A-4D424988CA0C}" destId="{70DE5FE0-0B32-4ACF-9F1C-2265E163834C}" srcOrd="0" destOrd="0" presId="urn:microsoft.com/office/officeart/2005/8/layout/vList5"/>
    <dgm:cxn modelId="{EAC1BD8F-2186-4359-B7A3-D1166E407255}" type="presParOf" srcId="{2CF2525F-BD40-4D1D-893A-4D424988CA0C}" destId="{56894A49-62E9-4989-B038-D2A44647A7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38AC14-6A5B-4DF8-AC79-290C895E49E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394FDA-77C8-4BE2-B0A4-696F3E212ACE}">
      <dgm:prSet/>
      <dgm:spPr/>
      <dgm:t>
        <a:bodyPr/>
        <a:lstStyle/>
        <a:p>
          <a:r>
            <a:rPr lang="ro-RO" dirty="0"/>
            <a:t>#1</a:t>
          </a:r>
          <a:endParaRPr lang="en-US" dirty="0"/>
        </a:p>
      </dgm:t>
    </dgm:pt>
    <dgm:pt modelId="{0A08FBEA-E8AE-4D47-BAD0-889C3BDEC360}" type="parTrans" cxnId="{8E1F9ABA-FED9-4613-88E1-1AB33E3BF5A1}">
      <dgm:prSet/>
      <dgm:spPr/>
      <dgm:t>
        <a:bodyPr/>
        <a:lstStyle/>
        <a:p>
          <a:endParaRPr lang="en-US"/>
        </a:p>
      </dgm:t>
    </dgm:pt>
    <dgm:pt modelId="{EDE2CA78-80A1-47A2-B2C0-4FA31D5067AA}" type="sibTrans" cxnId="{8E1F9ABA-FED9-4613-88E1-1AB33E3BF5A1}">
      <dgm:prSet/>
      <dgm:spPr/>
      <dgm:t>
        <a:bodyPr/>
        <a:lstStyle/>
        <a:p>
          <a:endParaRPr lang="en-US"/>
        </a:p>
      </dgm:t>
    </dgm:pt>
    <dgm:pt modelId="{B3CE53AC-5F98-4047-A57A-121E1392181E}">
      <dgm:prSet custT="1"/>
      <dgm:spPr/>
      <dgm:t>
        <a:bodyPr/>
        <a:lstStyle/>
        <a:p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US" sz="1500" dirty="0" err="1"/>
            <a:t>pozitiei</a:t>
          </a:r>
          <a:r>
            <a:rPr lang="en-US" sz="1500" dirty="0"/>
            <a:t> de </a:t>
          </a:r>
          <a:r>
            <a:rPr lang="en-US" sz="1500" dirty="0" err="1"/>
            <a:t>lider</a:t>
          </a:r>
          <a:r>
            <a:rPr lang="en-US" sz="1500" dirty="0"/>
            <a:t> pe </a:t>
          </a:r>
          <a:r>
            <a:rPr lang="en-US" sz="1500" dirty="0" err="1"/>
            <a:t>segmentul</a:t>
          </a:r>
          <a:r>
            <a:rPr lang="en-US" sz="1500" dirty="0"/>
            <a:t> hospital </a:t>
          </a:r>
          <a:r>
            <a:rPr lang="en-GB" sz="1500" dirty="0" err="1"/>
            <a:t>prin</a:t>
          </a:r>
          <a:r>
            <a:rPr lang="en-GB" sz="1500" dirty="0"/>
            <a:t> </a:t>
          </a:r>
          <a:r>
            <a:rPr lang="en-GB" sz="1500" dirty="0" err="1"/>
            <a:t>adaptarea</a:t>
          </a:r>
          <a:r>
            <a:rPr lang="en-GB" sz="1500" dirty="0"/>
            <a:t> </a:t>
          </a:r>
          <a:r>
            <a:rPr lang="en-GB" sz="1500" dirty="0" err="1"/>
            <a:t>portofoliului</a:t>
          </a:r>
          <a:r>
            <a:rPr lang="en-GB" sz="1500" dirty="0"/>
            <a:t> </a:t>
          </a:r>
          <a:r>
            <a:rPr lang="en-GB" sz="1500" dirty="0" err="1"/>
            <a:t>si</a:t>
          </a:r>
          <a:r>
            <a:rPr lang="en-GB" sz="1500" dirty="0"/>
            <a:t> a </a:t>
          </a:r>
          <a:r>
            <a:rPr lang="en-GB" sz="1500" dirty="0" err="1"/>
            <a:t>politicilor</a:t>
          </a:r>
          <a:r>
            <a:rPr lang="en-GB" sz="1500" dirty="0"/>
            <a:t> </a:t>
          </a:r>
          <a:r>
            <a:rPr lang="en-GB" sz="1500" dirty="0" err="1"/>
            <a:t>comerciale</a:t>
          </a:r>
          <a:r>
            <a:rPr lang="en-GB" sz="1500" dirty="0"/>
            <a:t> </a:t>
          </a:r>
          <a:endParaRPr lang="en-US" sz="1500" dirty="0"/>
        </a:p>
      </dgm:t>
    </dgm:pt>
    <dgm:pt modelId="{3A447350-1F0F-4CE9-AAB5-E1810A986684}" type="parTrans" cxnId="{561929D6-56DC-4568-89AC-29B2F99CBBC6}">
      <dgm:prSet/>
      <dgm:spPr/>
      <dgm:t>
        <a:bodyPr/>
        <a:lstStyle/>
        <a:p>
          <a:endParaRPr lang="en-US"/>
        </a:p>
      </dgm:t>
    </dgm:pt>
    <dgm:pt modelId="{868D40C3-CBDC-4CE1-A296-59B1FAAFD1A4}" type="sibTrans" cxnId="{561929D6-56DC-4568-89AC-29B2F99CBBC6}">
      <dgm:prSet/>
      <dgm:spPr/>
      <dgm:t>
        <a:bodyPr/>
        <a:lstStyle/>
        <a:p>
          <a:endParaRPr lang="en-US"/>
        </a:p>
      </dgm:t>
    </dgm:pt>
    <dgm:pt modelId="{5739AF9E-C6C9-4DA0-9D97-DBF9B7ADFA92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4D83FB7-177B-4CC4-A780-0812B2EEAFC9}" type="parTrans" cxnId="{53266CF5-15DE-4309-AED6-5FED069E10A4}">
      <dgm:prSet/>
      <dgm:spPr/>
      <dgm:t>
        <a:bodyPr/>
        <a:lstStyle/>
        <a:p>
          <a:endParaRPr lang="en-US"/>
        </a:p>
      </dgm:t>
    </dgm:pt>
    <dgm:pt modelId="{72E97FC8-A349-4C77-8CAA-D2EE863EF22F}" type="sibTrans" cxnId="{53266CF5-15DE-4309-AED6-5FED069E10A4}">
      <dgm:prSet/>
      <dgm:spPr/>
      <dgm:t>
        <a:bodyPr/>
        <a:lstStyle/>
        <a:p>
          <a:endParaRPr lang="en-US"/>
        </a:p>
      </dgm:t>
    </dgm:pt>
    <dgm:pt modelId="{5A94C5C3-3E78-432B-B59A-4BFDFD1F2F09}">
      <dgm:prSet custT="1"/>
      <dgm:spPr/>
      <dgm:t>
        <a:bodyPr/>
        <a:lstStyle/>
        <a:p>
          <a:r>
            <a:rPr lang="en-GB" sz="1500" dirty="0" err="1"/>
            <a:t>Consolidarea</a:t>
          </a:r>
          <a:r>
            <a:rPr lang="en-GB" sz="1500" dirty="0"/>
            <a:t> </a:t>
          </a:r>
          <a:r>
            <a:rPr lang="en-GB" sz="1500" dirty="0" err="1"/>
            <a:t>pozitiei</a:t>
          </a:r>
          <a:r>
            <a:rPr lang="en-GB" sz="1500" dirty="0"/>
            <a:t> de </a:t>
          </a:r>
          <a:r>
            <a:rPr lang="en-GB" sz="1500" dirty="0" err="1"/>
            <a:t>lider</a:t>
          </a:r>
          <a:r>
            <a:rPr lang="en-GB" sz="1500" dirty="0"/>
            <a:t> pe </a:t>
          </a:r>
          <a:r>
            <a:rPr lang="en-GB" sz="1500" dirty="0" err="1"/>
            <a:t>clasa</a:t>
          </a:r>
          <a:r>
            <a:rPr lang="en-GB" sz="1500" dirty="0"/>
            <a:t> </a:t>
          </a:r>
          <a:r>
            <a:rPr lang="en-GB" sz="1500" dirty="0" err="1"/>
            <a:t>Antiinfectioase</a:t>
          </a:r>
          <a:r>
            <a:rPr lang="en-GB" sz="1500" dirty="0"/>
            <a:t> </a:t>
          </a:r>
          <a:r>
            <a:rPr lang="en-GB" sz="1500" dirty="0" err="1"/>
            <a:t>medicamente</a:t>
          </a:r>
          <a:r>
            <a:rPr lang="en-GB" sz="1500" dirty="0"/>
            <a:t> </a:t>
          </a:r>
          <a:r>
            <a:rPr lang="en-GB" sz="1500" dirty="0" err="1"/>
            <a:t>generice</a:t>
          </a:r>
          <a:endParaRPr lang="en-US" sz="1500" dirty="0"/>
        </a:p>
      </dgm:t>
    </dgm:pt>
    <dgm:pt modelId="{4A151249-5296-4B81-8DCD-3D2C309BCCBF}" type="parTrans" cxnId="{9183E0BC-0878-4317-BEE6-979E3C4AC3A3}">
      <dgm:prSet/>
      <dgm:spPr/>
      <dgm:t>
        <a:bodyPr/>
        <a:lstStyle/>
        <a:p>
          <a:endParaRPr lang="en-US"/>
        </a:p>
      </dgm:t>
    </dgm:pt>
    <dgm:pt modelId="{E8CD73C6-9A46-43C7-A1C5-9899F964422A}" type="sibTrans" cxnId="{9183E0BC-0878-4317-BEE6-979E3C4AC3A3}">
      <dgm:prSet/>
      <dgm:spPr/>
      <dgm:t>
        <a:bodyPr/>
        <a:lstStyle/>
        <a:p>
          <a:endParaRPr lang="en-US"/>
        </a:p>
      </dgm:t>
    </dgm:pt>
    <dgm:pt modelId="{E46BA347-1947-4C11-A4A0-7D5621AF24F4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D890BEE-B5B7-4732-AE43-F982BD0CB475}" type="parTrans" cxnId="{955D149C-A86E-497E-BF09-014223FB2EE9}">
      <dgm:prSet/>
      <dgm:spPr/>
      <dgm:t>
        <a:bodyPr/>
        <a:lstStyle/>
        <a:p>
          <a:endParaRPr lang="en-US"/>
        </a:p>
      </dgm:t>
    </dgm:pt>
    <dgm:pt modelId="{429A4580-3D40-468A-9AA9-F294C6FB473F}" type="sibTrans" cxnId="{955D149C-A86E-497E-BF09-014223FB2EE9}">
      <dgm:prSet/>
      <dgm:spPr/>
      <dgm:t>
        <a:bodyPr/>
        <a:lstStyle/>
        <a:p>
          <a:endParaRPr lang="en-US"/>
        </a:p>
      </dgm:t>
    </dgm:pt>
    <dgm:pt modelId="{B89EBE83-C82F-4FB8-8A42-1D6F8D035605}">
      <dgm:prSet custT="1"/>
      <dgm:spPr/>
      <dgm:t>
        <a:bodyPr/>
        <a:lstStyle/>
        <a:p>
          <a:pPr algn="l"/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US" sz="1500" dirty="0" err="1"/>
            <a:t>pozitiei</a:t>
          </a:r>
          <a:r>
            <a:rPr lang="en-US" sz="1500" dirty="0"/>
            <a:t> de </a:t>
          </a:r>
          <a:r>
            <a:rPr lang="en-US" sz="1500" dirty="0" err="1"/>
            <a:t>lider</a:t>
          </a:r>
          <a:r>
            <a:rPr lang="en-US" sz="1500" dirty="0"/>
            <a:t> </a:t>
          </a:r>
          <a:r>
            <a:rPr lang="en-US" sz="1500" dirty="0" err="1"/>
            <a:t>cantitativ</a:t>
          </a:r>
          <a:r>
            <a:rPr lang="ro-RO" sz="1500" dirty="0"/>
            <a:t> pe segment</a:t>
          </a:r>
          <a:r>
            <a:rPr lang="en-GB" sz="1500" dirty="0"/>
            <a:t>ul </a:t>
          </a:r>
          <a:r>
            <a:rPr lang="en-GB" sz="1500" dirty="0" err="1"/>
            <a:t>topice</a:t>
          </a:r>
          <a:r>
            <a:rPr lang="en-GB" sz="1500" dirty="0"/>
            <a:t> </a:t>
          </a:r>
          <a:r>
            <a:rPr lang="en-GB" sz="1500" dirty="0" err="1"/>
            <a:t>pentru</a:t>
          </a:r>
          <a:r>
            <a:rPr lang="en-GB" sz="1500" dirty="0"/>
            <a:t> </a:t>
          </a:r>
          <a:r>
            <a:rPr lang="en-GB" sz="1500" dirty="0" err="1"/>
            <a:t>valorificarea</a:t>
          </a:r>
          <a:r>
            <a:rPr lang="en-GB" sz="1500" dirty="0"/>
            <a:t> </a:t>
          </a:r>
          <a:r>
            <a:rPr lang="en-GB" sz="1500" dirty="0" err="1"/>
            <a:t>investitiei</a:t>
          </a:r>
          <a:r>
            <a:rPr lang="en-GB" sz="1500" dirty="0"/>
            <a:t> in </a:t>
          </a:r>
          <a:r>
            <a:rPr lang="en-GB" sz="1500" dirty="0" err="1"/>
            <a:t>cel</a:t>
          </a:r>
          <a:r>
            <a:rPr lang="en-GB" sz="1500" dirty="0"/>
            <a:t> </a:t>
          </a:r>
          <a:r>
            <a:rPr lang="en-GB" sz="1500" dirty="0" err="1"/>
            <a:t>mai</a:t>
          </a:r>
          <a:r>
            <a:rPr lang="en-GB" sz="1500" dirty="0"/>
            <a:t> modern flux de </a:t>
          </a:r>
          <a:r>
            <a:rPr lang="en-GB" sz="1500" dirty="0" err="1"/>
            <a:t>topice</a:t>
          </a:r>
          <a:r>
            <a:rPr lang="en-GB" sz="1500" dirty="0"/>
            <a:t> din SE </a:t>
          </a:r>
          <a:r>
            <a:rPr lang="en-GB" sz="1500" dirty="0" err="1"/>
            <a:t>Europei</a:t>
          </a:r>
          <a:endParaRPr lang="en-US" sz="1500" dirty="0"/>
        </a:p>
      </dgm:t>
    </dgm:pt>
    <dgm:pt modelId="{88E72DE5-9AA3-4EA0-82BB-B315A5D58476}" type="parTrans" cxnId="{001F11B3-6CA7-479F-9FD7-8E9DDBE126E6}">
      <dgm:prSet/>
      <dgm:spPr/>
      <dgm:t>
        <a:bodyPr/>
        <a:lstStyle/>
        <a:p>
          <a:endParaRPr lang="en-US"/>
        </a:p>
      </dgm:t>
    </dgm:pt>
    <dgm:pt modelId="{CDBCF79F-0D4F-4598-998F-6BDA3CD23708}" type="sibTrans" cxnId="{001F11B3-6CA7-479F-9FD7-8E9DDBE126E6}">
      <dgm:prSet/>
      <dgm:spPr/>
      <dgm:t>
        <a:bodyPr/>
        <a:lstStyle/>
        <a:p>
          <a:endParaRPr lang="en-US"/>
        </a:p>
      </dgm:t>
    </dgm:pt>
    <dgm:pt modelId="{30D04ED7-1325-4F38-AD38-96AE3E8DE6F6}">
      <dgm:prSet/>
      <dgm:spPr/>
      <dgm:t>
        <a:bodyPr/>
        <a:lstStyle/>
        <a:p>
          <a:r>
            <a:rPr lang="ro-RO"/>
            <a:t>#4</a:t>
          </a:r>
          <a:endParaRPr lang="en-US"/>
        </a:p>
      </dgm:t>
    </dgm:pt>
    <dgm:pt modelId="{6682A430-BFED-4F6A-A1C4-DA0E4367A8BE}" type="parTrans" cxnId="{2A4DCA57-D72D-46CD-8E72-3176146FE94B}">
      <dgm:prSet/>
      <dgm:spPr/>
      <dgm:t>
        <a:bodyPr/>
        <a:lstStyle/>
        <a:p>
          <a:endParaRPr lang="en-US"/>
        </a:p>
      </dgm:t>
    </dgm:pt>
    <dgm:pt modelId="{EF57ECC1-AA92-4C12-8323-E15B7885D043}" type="sibTrans" cxnId="{2A4DCA57-D72D-46CD-8E72-3176146FE94B}">
      <dgm:prSet/>
      <dgm:spPr/>
      <dgm:t>
        <a:bodyPr/>
        <a:lstStyle/>
        <a:p>
          <a:endParaRPr lang="en-US"/>
        </a:p>
      </dgm:t>
    </dgm:pt>
    <dgm:pt modelId="{E6300B18-32B9-45D8-B992-79220179784F}">
      <dgm:prSet custT="1"/>
      <dgm:spPr/>
      <dgm:t>
        <a:bodyPr/>
        <a:lstStyle/>
        <a:p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US" sz="1500" dirty="0" err="1"/>
            <a:t>pozitiei</a:t>
          </a:r>
          <a:r>
            <a:rPr lang="en-US" sz="1500" dirty="0"/>
            <a:t> in top 5 p</a:t>
          </a:r>
          <a:r>
            <a:rPr lang="it-IT" sz="1500" dirty="0"/>
            <a:t>roducător</a:t>
          </a:r>
          <a:r>
            <a:rPr lang="ro-RO" sz="1500" dirty="0"/>
            <a:t>i</a:t>
          </a:r>
          <a:r>
            <a:rPr lang="it-IT" sz="1500" dirty="0"/>
            <a:t> de medicamente generice cu</a:t>
          </a:r>
          <a:r>
            <a:rPr lang="ro-RO" sz="1500" dirty="0"/>
            <a:t> </a:t>
          </a:r>
          <a:r>
            <a:rPr lang="en-US" sz="1500" dirty="0" err="1"/>
            <a:t>prescripţie</a:t>
          </a:r>
          <a:r>
            <a:rPr lang="en-US" sz="1500" dirty="0"/>
            <a:t> </a:t>
          </a:r>
          <a:r>
            <a:rPr lang="en-US" sz="1500" dirty="0" err="1"/>
            <a:t>medicală</a:t>
          </a:r>
          <a:r>
            <a:rPr lang="ro-RO" sz="1500" dirty="0"/>
            <a:t> </a:t>
          </a:r>
          <a:r>
            <a:rPr lang="en-GB" sz="1500" dirty="0" err="1"/>
            <a:t>prin</a:t>
          </a:r>
          <a:r>
            <a:rPr lang="en-GB" sz="1500" dirty="0"/>
            <a:t> </a:t>
          </a:r>
          <a:r>
            <a:rPr lang="en-GB" sz="1500" dirty="0" err="1"/>
            <a:t>completarea</a:t>
          </a:r>
          <a:r>
            <a:rPr lang="en-GB" sz="1500" dirty="0"/>
            <a:t> </a:t>
          </a:r>
          <a:r>
            <a:rPr lang="en-GB" sz="1500" dirty="0" err="1"/>
            <a:t>potofoliilor</a:t>
          </a:r>
          <a:r>
            <a:rPr lang="en-GB" sz="1500" dirty="0"/>
            <a:t> cu </a:t>
          </a:r>
          <a:r>
            <a:rPr lang="en-GB" sz="1500" dirty="0" err="1"/>
            <a:t>adresabilitate</a:t>
          </a:r>
          <a:r>
            <a:rPr lang="en-GB" sz="1500" dirty="0"/>
            <a:t> pe </a:t>
          </a:r>
          <a:r>
            <a:rPr lang="en-GB" sz="1500" dirty="0" err="1"/>
            <a:t>boli</a:t>
          </a:r>
          <a:r>
            <a:rPr lang="en-GB" sz="1500" dirty="0"/>
            <a:t> </a:t>
          </a:r>
          <a:r>
            <a:rPr lang="en-GB" sz="1500" dirty="0" err="1"/>
            <a:t>cronice</a:t>
          </a:r>
          <a:r>
            <a:rPr lang="en-GB" sz="1500" dirty="0"/>
            <a:t> (</a:t>
          </a:r>
          <a:r>
            <a:rPr lang="en-GB" sz="1500" dirty="0" err="1"/>
            <a:t>diabet</a:t>
          </a:r>
          <a:r>
            <a:rPr lang="en-GB" sz="1500" dirty="0"/>
            <a:t>, </a:t>
          </a:r>
          <a:r>
            <a:rPr lang="en-GB" sz="1500" dirty="0" err="1"/>
            <a:t>cardiovasculare</a:t>
          </a:r>
          <a:r>
            <a:rPr lang="en-GB" sz="1500" dirty="0"/>
            <a:t>)</a:t>
          </a:r>
          <a:endParaRPr lang="en-US" sz="1500" dirty="0"/>
        </a:p>
      </dgm:t>
    </dgm:pt>
    <dgm:pt modelId="{1D694C31-7D65-4F28-B6E6-4C0A6F5F2F41}" type="parTrans" cxnId="{F2D7372D-6334-44FF-B6D9-73D1B4EBD994}">
      <dgm:prSet/>
      <dgm:spPr/>
      <dgm:t>
        <a:bodyPr/>
        <a:lstStyle/>
        <a:p>
          <a:endParaRPr lang="en-US"/>
        </a:p>
      </dgm:t>
    </dgm:pt>
    <dgm:pt modelId="{B54801A3-0DE6-437C-AD47-C18C928CFBB4}" type="sibTrans" cxnId="{F2D7372D-6334-44FF-B6D9-73D1B4EBD994}">
      <dgm:prSet/>
      <dgm:spPr/>
      <dgm:t>
        <a:bodyPr/>
        <a:lstStyle/>
        <a:p>
          <a:endParaRPr lang="en-US"/>
        </a:p>
      </dgm:t>
    </dgm:pt>
    <dgm:pt modelId="{84DC13EE-49B1-4CBF-9D31-3CDB8337B8F6}">
      <dgm:prSet/>
      <dgm:spPr/>
      <dgm:t>
        <a:bodyPr/>
        <a:lstStyle/>
        <a:p>
          <a:r>
            <a:rPr lang="ro-RO" dirty="0"/>
            <a:t>29</a:t>
          </a:r>
          <a:r>
            <a:rPr lang="en-GB" dirty="0"/>
            <a:t>%</a:t>
          </a:r>
          <a:endParaRPr lang="en-US" dirty="0"/>
        </a:p>
      </dgm:t>
    </dgm:pt>
    <dgm:pt modelId="{88849334-6302-4898-B4C4-23AC2EB60488}" type="parTrans" cxnId="{B584B252-9CED-41AE-9610-1E5083B77C8C}">
      <dgm:prSet/>
      <dgm:spPr/>
      <dgm:t>
        <a:bodyPr/>
        <a:lstStyle/>
        <a:p>
          <a:endParaRPr lang="en-US"/>
        </a:p>
      </dgm:t>
    </dgm:pt>
    <dgm:pt modelId="{9C74CBC8-3416-4AF0-A5C7-9F77FA6CDA4D}" type="sibTrans" cxnId="{B584B252-9CED-41AE-9610-1E5083B77C8C}">
      <dgm:prSet/>
      <dgm:spPr/>
      <dgm:t>
        <a:bodyPr/>
        <a:lstStyle/>
        <a:p>
          <a:endParaRPr lang="en-US"/>
        </a:p>
      </dgm:t>
    </dgm:pt>
    <dgm:pt modelId="{B304D65A-4F40-4AE1-9563-B499862DCAD6}">
      <dgm:prSet custT="1"/>
      <dgm:spPr/>
      <dgm:t>
        <a:bodyPr/>
        <a:lstStyle/>
        <a:p>
          <a:r>
            <a:rPr lang="en-GB" sz="1500" dirty="0" err="1"/>
            <a:t>Dezvoltarea</a:t>
          </a:r>
          <a:r>
            <a:rPr lang="en-GB" sz="1500" dirty="0"/>
            <a:t> </a:t>
          </a:r>
          <a:r>
            <a:rPr lang="en-GB" sz="1500" dirty="0" err="1"/>
            <a:t>portofoliului</a:t>
          </a:r>
          <a:r>
            <a:rPr lang="en-GB" sz="1500" dirty="0"/>
            <a:t> de non-RX pe concept</a:t>
          </a:r>
          <a:r>
            <a:rPr lang="ro-RO" sz="1500" dirty="0"/>
            <a:t>ele</a:t>
          </a:r>
          <a:r>
            <a:rPr lang="en-GB" sz="1500" dirty="0"/>
            <a:t> </a:t>
          </a:r>
          <a:r>
            <a:rPr lang="en-GB" sz="1500" dirty="0" err="1"/>
            <a:t>Calitatea</a:t>
          </a:r>
          <a:r>
            <a:rPr lang="en-GB" sz="1500" dirty="0"/>
            <a:t> </a:t>
          </a:r>
          <a:r>
            <a:rPr lang="en-GB" sz="1500" dirty="0" err="1"/>
            <a:t>Vietii</a:t>
          </a:r>
          <a:r>
            <a:rPr lang="ro-RO" sz="1500" dirty="0"/>
            <a:t>, Sanatatea Femeii, Nutriensa</a:t>
          </a:r>
          <a:endParaRPr lang="en-US" sz="1500" dirty="0"/>
        </a:p>
      </dgm:t>
    </dgm:pt>
    <dgm:pt modelId="{4FD6570D-695C-430A-BCC3-3700DA8B77DF}" type="parTrans" cxnId="{215AEAB6-A373-48C2-B7CF-A6F04BFA2E8C}">
      <dgm:prSet/>
      <dgm:spPr/>
      <dgm:t>
        <a:bodyPr/>
        <a:lstStyle/>
        <a:p>
          <a:endParaRPr lang="en-US"/>
        </a:p>
      </dgm:t>
    </dgm:pt>
    <dgm:pt modelId="{C43442FD-1EB5-477B-94B6-C48D4D04252A}" type="sibTrans" cxnId="{215AEAB6-A373-48C2-B7CF-A6F04BFA2E8C}">
      <dgm:prSet/>
      <dgm:spPr/>
      <dgm:t>
        <a:bodyPr/>
        <a:lstStyle/>
        <a:p>
          <a:endParaRPr lang="en-US"/>
        </a:p>
      </dgm:t>
    </dgm:pt>
    <dgm:pt modelId="{6C1A91B8-E3A4-46B0-9273-C871D696A433}">
      <dgm:prSet/>
      <dgm:spPr/>
      <dgm:t>
        <a:bodyPr/>
        <a:lstStyle/>
        <a:p>
          <a:r>
            <a:rPr lang="en-US" dirty="0"/>
            <a:t>Media</a:t>
          </a:r>
        </a:p>
      </dgm:t>
    </dgm:pt>
    <dgm:pt modelId="{C453B2B4-5A8B-4B1F-885B-C1B93FF2A512}" type="parTrans" cxnId="{8F0A7A3D-91D7-4697-8151-1D8E3740D04B}">
      <dgm:prSet/>
      <dgm:spPr/>
      <dgm:t>
        <a:bodyPr/>
        <a:lstStyle/>
        <a:p>
          <a:endParaRPr lang="en-US"/>
        </a:p>
      </dgm:t>
    </dgm:pt>
    <dgm:pt modelId="{BCF2DCEF-07B4-4AEF-AC33-18DF72FACE50}" type="sibTrans" cxnId="{8F0A7A3D-91D7-4697-8151-1D8E3740D04B}">
      <dgm:prSet/>
      <dgm:spPr/>
      <dgm:t>
        <a:bodyPr/>
        <a:lstStyle/>
        <a:p>
          <a:endParaRPr lang="en-US"/>
        </a:p>
      </dgm:t>
    </dgm:pt>
    <dgm:pt modelId="{CBD4D3EF-E7DC-4D9F-A546-D7209EA9EA29}">
      <dgm:prSet custT="1"/>
      <dgm:spPr/>
      <dgm:t>
        <a:bodyPr/>
        <a:lstStyle/>
        <a:p>
          <a:r>
            <a:rPr lang="en-US" sz="1500" dirty="0" err="1"/>
            <a:t>Cresterea</a:t>
          </a:r>
          <a:r>
            <a:rPr lang="en-US" sz="1500" dirty="0"/>
            <a:t> </a:t>
          </a:r>
          <a:r>
            <a:rPr lang="en-US" sz="1500" dirty="0" err="1"/>
            <a:t>si</a:t>
          </a:r>
          <a:r>
            <a:rPr lang="en-US" sz="1500" dirty="0"/>
            <a:t> </a:t>
          </a:r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GB" sz="1500" dirty="0" err="1"/>
            <a:t>notorietatii</a:t>
          </a:r>
          <a:r>
            <a:rPr lang="en-GB" sz="1500" dirty="0"/>
            <a:t> brand-</a:t>
          </a:r>
          <a:r>
            <a:rPr lang="en-GB" sz="1500" dirty="0" err="1"/>
            <a:t>ului</a:t>
          </a:r>
          <a:r>
            <a:rPr lang="en-GB" sz="1500" dirty="0"/>
            <a:t> </a:t>
          </a:r>
          <a:r>
            <a:rPr lang="en-GB" sz="1500" dirty="0" err="1"/>
            <a:t>Nutriensa</a:t>
          </a:r>
          <a:endParaRPr lang="en-US" sz="1500" dirty="0"/>
        </a:p>
      </dgm:t>
    </dgm:pt>
    <dgm:pt modelId="{3E820510-6227-4141-9EAC-F3CC53F34C23}" type="parTrans" cxnId="{256A4B3D-487E-40DD-A4CF-6446090CC259}">
      <dgm:prSet/>
      <dgm:spPr/>
      <dgm:t>
        <a:bodyPr/>
        <a:lstStyle/>
        <a:p>
          <a:endParaRPr lang="en-US"/>
        </a:p>
      </dgm:t>
    </dgm:pt>
    <dgm:pt modelId="{F73AE9B7-0CA5-4055-87D8-C37AD85D5082}" type="sibTrans" cxnId="{256A4B3D-487E-40DD-A4CF-6446090CC259}">
      <dgm:prSet/>
      <dgm:spPr/>
      <dgm:t>
        <a:bodyPr/>
        <a:lstStyle/>
        <a:p>
          <a:endParaRPr lang="en-US"/>
        </a:p>
      </dgm:t>
    </dgm:pt>
    <dgm:pt modelId="{642BB85F-C021-4B9F-A611-73EFBDB97969}">
      <dgm:prSet custT="1"/>
      <dgm:spPr/>
      <dgm:t>
        <a:bodyPr/>
        <a:lstStyle/>
        <a:p>
          <a:r>
            <a:rPr lang="en-GB" sz="1500" dirty="0" err="1"/>
            <a:t>Lanturi</a:t>
          </a:r>
          <a:r>
            <a:rPr lang="en-GB" sz="1500" dirty="0"/>
            <a:t> </a:t>
          </a:r>
          <a:r>
            <a:rPr lang="en-GB" sz="1500" dirty="0" err="1"/>
            <a:t>nationale</a:t>
          </a:r>
          <a:endParaRPr lang="en-US" sz="1500" dirty="0"/>
        </a:p>
      </dgm:t>
    </dgm:pt>
    <dgm:pt modelId="{5E87C354-4AB1-4278-AAC9-5D4DA33F9A5E}" type="parTrans" cxnId="{B824B2A5-57B9-490B-A4A5-9DCC2FFCEC8F}">
      <dgm:prSet/>
      <dgm:spPr/>
      <dgm:t>
        <a:bodyPr/>
        <a:lstStyle/>
        <a:p>
          <a:endParaRPr lang="en-US"/>
        </a:p>
      </dgm:t>
    </dgm:pt>
    <dgm:pt modelId="{D2E86867-C8E7-49E5-82AE-92C6131BC4FA}" type="sibTrans" cxnId="{B824B2A5-57B9-490B-A4A5-9DCC2FFCEC8F}">
      <dgm:prSet/>
      <dgm:spPr/>
      <dgm:t>
        <a:bodyPr/>
        <a:lstStyle/>
        <a:p>
          <a:endParaRPr lang="en-US"/>
        </a:p>
      </dgm:t>
    </dgm:pt>
    <dgm:pt modelId="{02ECDB18-504B-423F-981B-474D642F66A7}">
      <dgm:prSet custT="1"/>
      <dgm:spPr/>
      <dgm:t>
        <a:bodyPr/>
        <a:lstStyle/>
        <a:p>
          <a:r>
            <a:rPr lang="en-GB" sz="1500"/>
            <a:t>Dezvoltarea de parteneriate integrate cu lanturile nationale pentru fructificarea capacitatilor de productie</a:t>
          </a:r>
          <a:endParaRPr lang="en-US" sz="1500" dirty="0"/>
        </a:p>
      </dgm:t>
    </dgm:pt>
    <dgm:pt modelId="{3E3FF545-7168-47FA-8025-12AEDC56A035}" type="parTrans" cxnId="{0D1FA8E5-23E8-4894-A9E6-62CE33691C5D}">
      <dgm:prSet/>
      <dgm:spPr/>
      <dgm:t>
        <a:bodyPr/>
        <a:lstStyle/>
        <a:p>
          <a:endParaRPr lang="en-US"/>
        </a:p>
      </dgm:t>
    </dgm:pt>
    <dgm:pt modelId="{90F9AA5A-981C-4E9E-BFE2-F1265A940F8B}" type="sibTrans" cxnId="{0D1FA8E5-23E8-4894-A9E6-62CE33691C5D}">
      <dgm:prSet/>
      <dgm:spPr/>
      <dgm:t>
        <a:bodyPr/>
        <a:lstStyle/>
        <a:p>
          <a:endParaRPr lang="en-US"/>
        </a:p>
      </dgm:t>
    </dgm:pt>
    <dgm:pt modelId="{38B2593E-851D-476D-A598-A1344614552F}" type="pres">
      <dgm:prSet presAssocID="{D938AC14-6A5B-4DF8-AC79-290C895E49E0}" presName="Name0" presStyleCnt="0">
        <dgm:presLayoutVars>
          <dgm:dir/>
          <dgm:animLvl val="lvl"/>
          <dgm:resizeHandles val="exact"/>
        </dgm:presLayoutVars>
      </dgm:prSet>
      <dgm:spPr/>
    </dgm:pt>
    <dgm:pt modelId="{FE6ECD12-88C3-4BFE-8602-BB11419D5AF9}" type="pres">
      <dgm:prSet presAssocID="{5D394FDA-77C8-4BE2-B0A4-696F3E212ACE}" presName="linNode" presStyleCnt="0"/>
      <dgm:spPr/>
    </dgm:pt>
    <dgm:pt modelId="{5F35C726-3811-44D8-91AB-C7779FB0ABE9}" type="pres">
      <dgm:prSet presAssocID="{5D394FDA-77C8-4BE2-B0A4-696F3E212ACE}" presName="parentText" presStyleLbl="node1" presStyleIdx="0" presStyleCnt="7" custScaleX="48924">
        <dgm:presLayoutVars>
          <dgm:chMax val="1"/>
          <dgm:bulletEnabled val="1"/>
        </dgm:presLayoutVars>
      </dgm:prSet>
      <dgm:spPr/>
    </dgm:pt>
    <dgm:pt modelId="{07513D03-2092-49B9-AF9F-5170B3C1E72D}" type="pres">
      <dgm:prSet presAssocID="{5D394FDA-77C8-4BE2-B0A4-696F3E212ACE}" presName="descendantText" presStyleLbl="alignAccFollowNode1" presStyleIdx="0" presStyleCnt="7" custScaleX="135721" custScaleY="102222" custLinFactNeighborX="111" custLinFactNeighborY="3269">
        <dgm:presLayoutVars>
          <dgm:bulletEnabled val="1"/>
        </dgm:presLayoutVars>
      </dgm:prSet>
      <dgm:spPr/>
    </dgm:pt>
    <dgm:pt modelId="{FB86EB2C-16D7-4556-A5F1-6DA872466E00}" type="pres">
      <dgm:prSet presAssocID="{EDE2CA78-80A1-47A2-B2C0-4FA31D5067AA}" presName="sp" presStyleCnt="0"/>
      <dgm:spPr/>
    </dgm:pt>
    <dgm:pt modelId="{88CBF5C5-015C-433D-A35E-143DCDC55E0B}" type="pres">
      <dgm:prSet presAssocID="{5739AF9E-C6C9-4DA0-9D97-DBF9B7ADFA92}" presName="linNode" presStyleCnt="0"/>
      <dgm:spPr/>
    </dgm:pt>
    <dgm:pt modelId="{102EC4B0-5454-4D1E-B584-CA12FF8E7525}" type="pres">
      <dgm:prSet presAssocID="{5739AF9E-C6C9-4DA0-9D97-DBF9B7ADFA92}" presName="parentText" presStyleLbl="node1" presStyleIdx="1" presStyleCnt="7" custScaleX="52565">
        <dgm:presLayoutVars>
          <dgm:chMax val="1"/>
          <dgm:bulletEnabled val="1"/>
        </dgm:presLayoutVars>
      </dgm:prSet>
      <dgm:spPr/>
    </dgm:pt>
    <dgm:pt modelId="{2FCE467B-4382-46BB-B8C7-38F3E7F839B6}" type="pres">
      <dgm:prSet presAssocID="{5739AF9E-C6C9-4DA0-9D97-DBF9B7ADFA92}" presName="descendantText" presStyleLbl="alignAccFollowNode1" presStyleIdx="1" presStyleCnt="7" custScaleX="137926" custScaleY="114131">
        <dgm:presLayoutVars>
          <dgm:bulletEnabled val="1"/>
        </dgm:presLayoutVars>
      </dgm:prSet>
      <dgm:spPr/>
    </dgm:pt>
    <dgm:pt modelId="{EB0FD12D-0BA2-4D7E-8811-903BF323FD4A}" type="pres">
      <dgm:prSet presAssocID="{72E97FC8-A349-4C77-8CAA-D2EE863EF22F}" presName="sp" presStyleCnt="0"/>
      <dgm:spPr/>
    </dgm:pt>
    <dgm:pt modelId="{6242D9B0-3C32-452C-B88B-0DA276324A0E}" type="pres">
      <dgm:prSet presAssocID="{E46BA347-1947-4C11-A4A0-7D5621AF24F4}" presName="linNode" presStyleCnt="0"/>
      <dgm:spPr/>
    </dgm:pt>
    <dgm:pt modelId="{20959669-F4B5-4B9C-B465-775D9197FDE0}" type="pres">
      <dgm:prSet presAssocID="{E46BA347-1947-4C11-A4A0-7D5621AF24F4}" presName="parentText" presStyleLbl="node1" presStyleIdx="2" presStyleCnt="7" custScaleX="59131">
        <dgm:presLayoutVars>
          <dgm:chMax val="1"/>
          <dgm:bulletEnabled val="1"/>
        </dgm:presLayoutVars>
      </dgm:prSet>
      <dgm:spPr/>
    </dgm:pt>
    <dgm:pt modelId="{3A636A29-35BD-4773-88BC-F58A824ABC78}" type="pres">
      <dgm:prSet presAssocID="{E46BA347-1947-4C11-A4A0-7D5621AF24F4}" presName="descendantText" presStyleLbl="alignAccFollowNode1" presStyleIdx="2" presStyleCnt="7" custScaleX="157161" custScaleY="127950">
        <dgm:presLayoutVars>
          <dgm:bulletEnabled val="1"/>
        </dgm:presLayoutVars>
      </dgm:prSet>
      <dgm:spPr/>
    </dgm:pt>
    <dgm:pt modelId="{294D9BB3-1604-40E8-9987-952802D85755}" type="pres">
      <dgm:prSet presAssocID="{429A4580-3D40-468A-9AA9-F294C6FB473F}" presName="sp" presStyleCnt="0"/>
      <dgm:spPr/>
    </dgm:pt>
    <dgm:pt modelId="{D67DCE18-E51F-4110-A72E-6370C4BF493E}" type="pres">
      <dgm:prSet presAssocID="{30D04ED7-1325-4F38-AD38-96AE3E8DE6F6}" presName="linNode" presStyleCnt="0"/>
      <dgm:spPr/>
    </dgm:pt>
    <dgm:pt modelId="{66E2A6E4-AC47-4BC7-946C-197DEDE1620C}" type="pres">
      <dgm:prSet presAssocID="{30D04ED7-1325-4F38-AD38-96AE3E8DE6F6}" presName="parentText" presStyleLbl="node1" presStyleIdx="3" presStyleCnt="7" custScaleX="66027" custScaleY="119663">
        <dgm:presLayoutVars>
          <dgm:chMax val="1"/>
          <dgm:bulletEnabled val="1"/>
        </dgm:presLayoutVars>
      </dgm:prSet>
      <dgm:spPr/>
    </dgm:pt>
    <dgm:pt modelId="{82AFD9BE-F46C-42BC-B47C-74AD13A9B187}" type="pres">
      <dgm:prSet presAssocID="{30D04ED7-1325-4F38-AD38-96AE3E8DE6F6}" presName="descendantText" presStyleLbl="alignAccFollowNode1" presStyleIdx="3" presStyleCnt="7" custScaleX="171457" custScaleY="146785">
        <dgm:presLayoutVars>
          <dgm:bulletEnabled val="1"/>
        </dgm:presLayoutVars>
      </dgm:prSet>
      <dgm:spPr/>
    </dgm:pt>
    <dgm:pt modelId="{F4AEC428-C18D-4A27-A376-83F1E9C24CFA}" type="pres">
      <dgm:prSet presAssocID="{EF57ECC1-AA92-4C12-8323-E15B7885D043}" presName="sp" presStyleCnt="0"/>
      <dgm:spPr/>
    </dgm:pt>
    <dgm:pt modelId="{2CF2525F-BD40-4D1D-893A-4D424988CA0C}" type="pres">
      <dgm:prSet presAssocID="{84DC13EE-49B1-4CBF-9D31-3CDB8337B8F6}" presName="linNode" presStyleCnt="0"/>
      <dgm:spPr/>
    </dgm:pt>
    <dgm:pt modelId="{70DE5FE0-0B32-4ACF-9F1C-2265E163834C}" type="pres">
      <dgm:prSet presAssocID="{84DC13EE-49B1-4CBF-9D31-3CDB8337B8F6}" presName="parentText" presStyleLbl="node1" presStyleIdx="4" presStyleCnt="7" custScaleX="50939">
        <dgm:presLayoutVars>
          <dgm:chMax val="1"/>
          <dgm:bulletEnabled val="1"/>
        </dgm:presLayoutVars>
      </dgm:prSet>
      <dgm:spPr/>
    </dgm:pt>
    <dgm:pt modelId="{56894A49-62E9-4989-B038-D2A44647A7E1}" type="pres">
      <dgm:prSet presAssocID="{84DC13EE-49B1-4CBF-9D31-3CDB8337B8F6}" presName="descendantText" presStyleLbl="alignAccFollowNode1" presStyleIdx="4" presStyleCnt="7" custScaleX="140317" custScaleY="110628" custLinFactNeighborX="104" custLinFactNeighborY="-828">
        <dgm:presLayoutVars>
          <dgm:bulletEnabled val="1"/>
        </dgm:presLayoutVars>
      </dgm:prSet>
      <dgm:spPr/>
    </dgm:pt>
    <dgm:pt modelId="{9EDEF5EB-2D1B-4EEF-9832-4A35A18927C6}" type="pres">
      <dgm:prSet presAssocID="{9C74CBC8-3416-4AF0-A5C7-9F77FA6CDA4D}" presName="sp" presStyleCnt="0"/>
      <dgm:spPr/>
    </dgm:pt>
    <dgm:pt modelId="{24FD26F6-AB36-4707-BEB9-71D72D375634}" type="pres">
      <dgm:prSet presAssocID="{6C1A91B8-E3A4-46B0-9273-C871D696A433}" presName="linNode" presStyleCnt="0"/>
      <dgm:spPr/>
    </dgm:pt>
    <dgm:pt modelId="{1D0A56CA-69A7-416E-8CB9-F992CDDB6A75}" type="pres">
      <dgm:prSet presAssocID="{6C1A91B8-E3A4-46B0-9273-C871D696A433}" presName="parentText" presStyleLbl="node1" presStyleIdx="5" presStyleCnt="7" custScaleX="57686" custScaleY="99583" custLinFactNeighborX="1188" custLinFactNeighborY="-879">
        <dgm:presLayoutVars>
          <dgm:chMax val="1"/>
          <dgm:bulletEnabled val="1"/>
        </dgm:presLayoutVars>
      </dgm:prSet>
      <dgm:spPr/>
    </dgm:pt>
    <dgm:pt modelId="{0C2D8A36-9EF2-4EB4-A3E6-F003C94BBF69}" type="pres">
      <dgm:prSet presAssocID="{6C1A91B8-E3A4-46B0-9273-C871D696A433}" presName="descendantText" presStyleLbl="alignAccFollowNode1" presStyleIdx="5" presStyleCnt="7" custScaleX="161453" custScaleY="115876">
        <dgm:presLayoutVars>
          <dgm:bulletEnabled val="1"/>
        </dgm:presLayoutVars>
      </dgm:prSet>
      <dgm:spPr/>
    </dgm:pt>
    <dgm:pt modelId="{D534B2E4-F56E-437A-B713-F931F46AF7CF}" type="pres">
      <dgm:prSet presAssocID="{BCF2DCEF-07B4-4AEF-AC33-18DF72FACE50}" presName="sp" presStyleCnt="0"/>
      <dgm:spPr/>
    </dgm:pt>
    <dgm:pt modelId="{9D837BAE-46EF-4D60-8359-53A0EF02AAFD}" type="pres">
      <dgm:prSet presAssocID="{642BB85F-C021-4B9F-A611-73EFBDB97969}" presName="linNode" presStyleCnt="0"/>
      <dgm:spPr/>
    </dgm:pt>
    <dgm:pt modelId="{8F25E7A8-D2FB-4405-A174-B9332907076D}" type="pres">
      <dgm:prSet presAssocID="{642BB85F-C021-4B9F-A611-73EFBDB97969}" presName="parentText" presStyleLbl="node1" presStyleIdx="6" presStyleCnt="7" custScaleX="73147" custScaleY="117307">
        <dgm:presLayoutVars>
          <dgm:chMax val="1"/>
          <dgm:bulletEnabled val="1"/>
        </dgm:presLayoutVars>
      </dgm:prSet>
      <dgm:spPr/>
    </dgm:pt>
    <dgm:pt modelId="{C3FA3E10-173C-4B26-83A8-C1ADF72458E5}" type="pres">
      <dgm:prSet presAssocID="{642BB85F-C021-4B9F-A611-73EFBDB97969}" presName="descendantText" presStyleLbl="alignAccFollowNode1" presStyleIdx="6" presStyleCnt="7" custScaleX="185648" custScaleY="127965">
        <dgm:presLayoutVars>
          <dgm:bulletEnabled val="1"/>
        </dgm:presLayoutVars>
      </dgm:prSet>
      <dgm:spPr/>
    </dgm:pt>
  </dgm:ptLst>
  <dgm:cxnLst>
    <dgm:cxn modelId="{ADB6FA03-AAB1-497A-8AD9-B431A8844F23}" type="presOf" srcId="{B304D65A-4F40-4AE1-9563-B499862DCAD6}" destId="{56894A49-62E9-4989-B038-D2A44647A7E1}" srcOrd="0" destOrd="0" presId="urn:microsoft.com/office/officeart/2005/8/layout/vList5"/>
    <dgm:cxn modelId="{D3C60E04-EAEA-432D-98C6-E88D9C3C1218}" type="presOf" srcId="{642BB85F-C021-4B9F-A611-73EFBDB97969}" destId="{8F25E7A8-D2FB-4405-A174-B9332907076D}" srcOrd="0" destOrd="0" presId="urn:microsoft.com/office/officeart/2005/8/layout/vList5"/>
    <dgm:cxn modelId="{C3B00E11-6A50-4D10-82F9-4A50A199E776}" type="presOf" srcId="{CBD4D3EF-E7DC-4D9F-A546-D7209EA9EA29}" destId="{0C2D8A36-9EF2-4EB4-A3E6-F003C94BBF69}" srcOrd="0" destOrd="0" presId="urn:microsoft.com/office/officeart/2005/8/layout/vList5"/>
    <dgm:cxn modelId="{54D02017-450A-4D8B-992D-680947E67D78}" type="presOf" srcId="{5739AF9E-C6C9-4DA0-9D97-DBF9B7ADFA92}" destId="{102EC4B0-5454-4D1E-B584-CA12FF8E7525}" srcOrd="0" destOrd="0" presId="urn:microsoft.com/office/officeart/2005/8/layout/vList5"/>
    <dgm:cxn modelId="{F2D7372D-6334-44FF-B6D9-73D1B4EBD994}" srcId="{30D04ED7-1325-4F38-AD38-96AE3E8DE6F6}" destId="{E6300B18-32B9-45D8-B992-79220179784F}" srcOrd="0" destOrd="0" parTransId="{1D694C31-7D65-4F28-B6E6-4C0A6F5F2F41}" sibTransId="{B54801A3-0DE6-437C-AD47-C18C928CFBB4}"/>
    <dgm:cxn modelId="{256A4B3D-487E-40DD-A4CF-6446090CC259}" srcId="{6C1A91B8-E3A4-46B0-9273-C871D696A433}" destId="{CBD4D3EF-E7DC-4D9F-A546-D7209EA9EA29}" srcOrd="0" destOrd="0" parTransId="{3E820510-6227-4141-9EAC-F3CC53F34C23}" sibTransId="{F73AE9B7-0CA5-4055-87D8-C37AD85D5082}"/>
    <dgm:cxn modelId="{8F0A7A3D-91D7-4697-8151-1D8E3740D04B}" srcId="{D938AC14-6A5B-4DF8-AC79-290C895E49E0}" destId="{6C1A91B8-E3A4-46B0-9273-C871D696A433}" srcOrd="5" destOrd="0" parTransId="{C453B2B4-5A8B-4B1F-885B-C1B93FF2A512}" sibTransId="{BCF2DCEF-07B4-4AEF-AC33-18DF72FACE50}"/>
    <dgm:cxn modelId="{83DE1245-CA1B-4CD5-844F-46B190AF6403}" type="presOf" srcId="{5D394FDA-77C8-4BE2-B0A4-696F3E212ACE}" destId="{5F35C726-3811-44D8-91AB-C7779FB0ABE9}" srcOrd="0" destOrd="0" presId="urn:microsoft.com/office/officeart/2005/8/layout/vList5"/>
    <dgm:cxn modelId="{DFA88D4A-6B59-4F4B-9EA1-0F50F7E6686F}" type="presOf" srcId="{30D04ED7-1325-4F38-AD38-96AE3E8DE6F6}" destId="{66E2A6E4-AC47-4BC7-946C-197DEDE1620C}" srcOrd="0" destOrd="0" presId="urn:microsoft.com/office/officeart/2005/8/layout/vList5"/>
    <dgm:cxn modelId="{B584B252-9CED-41AE-9610-1E5083B77C8C}" srcId="{D938AC14-6A5B-4DF8-AC79-290C895E49E0}" destId="{84DC13EE-49B1-4CBF-9D31-3CDB8337B8F6}" srcOrd="4" destOrd="0" parTransId="{88849334-6302-4898-B4C4-23AC2EB60488}" sibTransId="{9C74CBC8-3416-4AF0-A5C7-9F77FA6CDA4D}"/>
    <dgm:cxn modelId="{490A7856-5DD0-439E-9C2F-A6B1B7A62101}" type="presOf" srcId="{B3CE53AC-5F98-4047-A57A-121E1392181E}" destId="{07513D03-2092-49B9-AF9F-5170B3C1E72D}" srcOrd="0" destOrd="0" presId="urn:microsoft.com/office/officeart/2005/8/layout/vList5"/>
    <dgm:cxn modelId="{2A4DCA57-D72D-46CD-8E72-3176146FE94B}" srcId="{D938AC14-6A5B-4DF8-AC79-290C895E49E0}" destId="{30D04ED7-1325-4F38-AD38-96AE3E8DE6F6}" srcOrd="3" destOrd="0" parTransId="{6682A430-BFED-4F6A-A1C4-DA0E4367A8BE}" sibTransId="{EF57ECC1-AA92-4C12-8323-E15B7885D043}"/>
    <dgm:cxn modelId="{D07D0588-21A1-43EE-B186-9085F2310192}" type="presOf" srcId="{D938AC14-6A5B-4DF8-AC79-290C895E49E0}" destId="{38B2593E-851D-476D-A598-A1344614552F}" srcOrd="0" destOrd="0" presId="urn:microsoft.com/office/officeart/2005/8/layout/vList5"/>
    <dgm:cxn modelId="{215A0688-59DD-48E3-9A21-274832769210}" type="presOf" srcId="{6C1A91B8-E3A4-46B0-9273-C871D696A433}" destId="{1D0A56CA-69A7-416E-8CB9-F992CDDB6A75}" srcOrd="0" destOrd="0" presId="urn:microsoft.com/office/officeart/2005/8/layout/vList5"/>
    <dgm:cxn modelId="{E026CE8C-0BBC-4607-808F-CABEB55C617F}" type="presOf" srcId="{B89EBE83-C82F-4FB8-8A42-1D6F8D035605}" destId="{3A636A29-35BD-4773-88BC-F58A824ABC78}" srcOrd="0" destOrd="0" presId="urn:microsoft.com/office/officeart/2005/8/layout/vList5"/>
    <dgm:cxn modelId="{6953059A-D5CD-4FA0-895D-8C609E5B834A}" type="presOf" srcId="{84DC13EE-49B1-4CBF-9D31-3CDB8337B8F6}" destId="{70DE5FE0-0B32-4ACF-9F1C-2265E163834C}" srcOrd="0" destOrd="0" presId="urn:microsoft.com/office/officeart/2005/8/layout/vList5"/>
    <dgm:cxn modelId="{BE4D0A9A-DD23-4315-891E-B771D19240D0}" type="presOf" srcId="{5A94C5C3-3E78-432B-B59A-4BFDFD1F2F09}" destId="{2FCE467B-4382-46BB-B8C7-38F3E7F839B6}" srcOrd="0" destOrd="0" presId="urn:microsoft.com/office/officeart/2005/8/layout/vList5"/>
    <dgm:cxn modelId="{955D149C-A86E-497E-BF09-014223FB2EE9}" srcId="{D938AC14-6A5B-4DF8-AC79-290C895E49E0}" destId="{E46BA347-1947-4C11-A4A0-7D5621AF24F4}" srcOrd="2" destOrd="0" parTransId="{AD890BEE-B5B7-4732-AE43-F982BD0CB475}" sibTransId="{429A4580-3D40-468A-9AA9-F294C6FB473F}"/>
    <dgm:cxn modelId="{0F3CD89E-BF1C-4D55-879C-0BA5A4E3F6BC}" type="presOf" srcId="{E6300B18-32B9-45D8-B992-79220179784F}" destId="{82AFD9BE-F46C-42BC-B47C-74AD13A9B187}" srcOrd="0" destOrd="0" presId="urn:microsoft.com/office/officeart/2005/8/layout/vList5"/>
    <dgm:cxn modelId="{B824B2A5-57B9-490B-A4A5-9DCC2FFCEC8F}" srcId="{D938AC14-6A5B-4DF8-AC79-290C895E49E0}" destId="{642BB85F-C021-4B9F-A611-73EFBDB97969}" srcOrd="6" destOrd="0" parTransId="{5E87C354-4AB1-4278-AAC9-5D4DA33F9A5E}" sibTransId="{D2E86867-C8E7-49E5-82AE-92C6131BC4FA}"/>
    <dgm:cxn modelId="{001F11B3-6CA7-479F-9FD7-8E9DDBE126E6}" srcId="{E46BA347-1947-4C11-A4A0-7D5621AF24F4}" destId="{B89EBE83-C82F-4FB8-8A42-1D6F8D035605}" srcOrd="0" destOrd="0" parTransId="{88E72DE5-9AA3-4EA0-82BB-B315A5D58476}" sibTransId="{CDBCF79F-0D4F-4598-998F-6BDA3CD23708}"/>
    <dgm:cxn modelId="{215AEAB6-A373-48C2-B7CF-A6F04BFA2E8C}" srcId="{84DC13EE-49B1-4CBF-9D31-3CDB8337B8F6}" destId="{B304D65A-4F40-4AE1-9563-B499862DCAD6}" srcOrd="0" destOrd="0" parTransId="{4FD6570D-695C-430A-BCC3-3700DA8B77DF}" sibTransId="{C43442FD-1EB5-477B-94B6-C48D4D04252A}"/>
    <dgm:cxn modelId="{8E1F9ABA-FED9-4613-88E1-1AB33E3BF5A1}" srcId="{D938AC14-6A5B-4DF8-AC79-290C895E49E0}" destId="{5D394FDA-77C8-4BE2-B0A4-696F3E212ACE}" srcOrd="0" destOrd="0" parTransId="{0A08FBEA-E8AE-4D47-BAD0-889C3BDEC360}" sibTransId="{EDE2CA78-80A1-47A2-B2C0-4FA31D5067AA}"/>
    <dgm:cxn modelId="{9183E0BC-0878-4317-BEE6-979E3C4AC3A3}" srcId="{5739AF9E-C6C9-4DA0-9D97-DBF9B7ADFA92}" destId="{5A94C5C3-3E78-432B-B59A-4BFDFD1F2F09}" srcOrd="0" destOrd="0" parTransId="{4A151249-5296-4B81-8DCD-3D2C309BCCBF}" sibTransId="{E8CD73C6-9A46-43C7-A1C5-9899F964422A}"/>
    <dgm:cxn modelId="{561929D6-56DC-4568-89AC-29B2F99CBBC6}" srcId="{5D394FDA-77C8-4BE2-B0A4-696F3E212ACE}" destId="{B3CE53AC-5F98-4047-A57A-121E1392181E}" srcOrd="0" destOrd="0" parTransId="{3A447350-1F0F-4CE9-AAB5-E1810A986684}" sibTransId="{868D40C3-CBDC-4CE1-A296-59B1FAAFD1A4}"/>
    <dgm:cxn modelId="{0D1FA8E5-23E8-4894-A9E6-62CE33691C5D}" srcId="{642BB85F-C021-4B9F-A611-73EFBDB97969}" destId="{02ECDB18-504B-423F-981B-474D642F66A7}" srcOrd="0" destOrd="0" parTransId="{3E3FF545-7168-47FA-8025-12AEDC56A035}" sibTransId="{90F9AA5A-981C-4E9E-BFE2-F1265A940F8B}"/>
    <dgm:cxn modelId="{B8F0A4E6-7E96-4E6C-80D7-E56131139629}" type="presOf" srcId="{02ECDB18-504B-423F-981B-474D642F66A7}" destId="{C3FA3E10-173C-4B26-83A8-C1ADF72458E5}" srcOrd="0" destOrd="0" presId="urn:microsoft.com/office/officeart/2005/8/layout/vList5"/>
    <dgm:cxn modelId="{CDE831E8-3ADA-471D-A633-9B59A834DE8D}" type="presOf" srcId="{E46BA347-1947-4C11-A4A0-7D5621AF24F4}" destId="{20959669-F4B5-4B9C-B465-775D9197FDE0}" srcOrd="0" destOrd="0" presId="urn:microsoft.com/office/officeart/2005/8/layout/vList5"/>
    <dgm:cxn modelId="{53266CF5-15DE-4309-AED6-5FED069E10A4}" srcId="{D938AC14-6A5B-4DF8-AC79-290C895E49E0}" destId="{5739AF9E-C6C9-4DA0-9D97-DBF9B7ADFA92}" srcOrd="1" destOrd="0" parTransId="{A4D83FB7-177B-4CC4-A780-0812B2EEAFC9}" sibTransId="{72E97FC8-A349-4C77-8CAA-D2EE863EF22F}"/>
    <dgm:cxn modelId="{FFCF905D-63A7-491D-9A70-58DE134E528C}" type="presParOf" srcId="{38B2593E-851D-476D-A598-A1344614552F}" destId="{FE6ECD12-88C3-4BFE-8602-BB11419D5AF9}" srcOrd="0" destOrd="0" presId="urn:microsoft.com/office/officeart/2005/8/layout/vList5"/>
    <dgm:cxn modelId="{0FB10D83-1B5D-4333-9C28-5EB00A087EA6}" type="presParOf" srcId="{FE6ECD12-88C3-4BFE-8602-BB11419D5AF9}" destId="{5F35C726-3811-44D8-91AB-C7779FB0ABE9}" srcOrd="0" destOrd="0" presId="urn:microsoft.com/office/officeart/2005/8/layout/vList5"/>
    <dgm:cxn modelId="{44D7A799-86CA-4410-A2D3-649BA37EA64B}" type="presParOf" srcId="{FE6ECD12-88C3-4BFE-8602-BB11419D5AF9}" destId="{07513D03-2092-49B9-AF9F-5170B3C1E72D}" srcOrd="1" destOrd="0" presId="urn:microsoft.com/office/officeart/2005/8/layout/vList5"/>
    <dgm:cxn modelId="{227805B6-A5C6-4E8A-8B94-C5F57480A2B5}" type="presParOf" srcId="{38B2593E-851D-476D-A598-A1344614552F}" destId="{FB86EB2C-16D7-4556-A5F1-6DA872466E00}" srcOrd="1" destOrd="0" presId="urn:microsoft.com/office/officeart/2005/8/layout/vList5"/>
    <dgm:cxn modelId="{13931D70-7559-41B1-9CA2-F7C1F3AA19F1}" type="presParOf" srcId="{38B2593E-851D-476D-A598-A1344614552F}" destId="{88CBF5C5-015C-433D-A35E-143DCDC55E0B}" srcOrd="2" destOrd="0" presId="urn:microsoft.com/office/officeart/2005/8/layout/vList5"/>
    <dgm:cxn modelId="{CFDCBE4B-636B-48AF-A83B-2D909DA91E0A}" type="presParOf" srcId="{88CBF5C5-015C-433D-A35E-143DCDC55E0B}" destId="{102EC4B0-5454-4D1E-B584-CA12FF8E7525}" srcOrd="0" destOrd="0" presId="urn:microsoft.com/office/officeart/2005/8/layout/vList5"/>
    <dgm:cxn modelId="{4A91F4F1-7B71-4090-8F6F-44CE135FB104}" type="presParOf" srcId="{88CBF5C5-015C-433D-A35E-143DCDC55E0B}" destId="{2FCE467B-4382-46BB-B8C7-38F3E7F839B6}" srcOrd="1" destOrd="0" presId="urn:microsoft.com/office/officeart/2005/8/layout/vList5"/>
    <dgm:cxn modelId="{4D451E49-1DAC-422A-8E06-C15823503EAA}" type="presParOf" srcId="{38B2593E-851D-476D-A598-A1344614552F}" destId="{EB0FD12D-0BA2-4D7E-8811-903BF323FD4A}" srcOrd="3" destOrd="0" presId="urn:microsoft.com/office/officeart/2005/8/layout/vList5"/>
    <dgm:cxn modelId="{5D1DFB35-67B2-469D-964A-D9DB46B2B315}" type="presParOf" srcId="{38B2593E-851D-476D-A598-A1344614552F}" destId="{6242D9B0-3C32-452C-B88B-0DA276324A0E}" srcOrd="4" destOrd="0" presId="urn:microsoft.com/office/officeart/2005/8/layout/vList5"/>
    <dgm:cxn modelId="{A149897F-4427-45CC-B68C-78AAB3C33A23}" type="presParOf" srcId="{6242D9B0-3C32-452C-B88B-0DA276324A0E}" destId="{20959669-F4B5-4B9C-B465-775D9197FDE0}" srcOrd="0" destOrd="0" presId="urn:microsoft.com/office/officeart/2005/8/layout/vList5"/>
    <dgm:cxn modelId="{0C5CB627-4500-47A4-BEAD-41E874C1B913}" type="presParOf" srcId="{6242D9B0-3C32-452C-B88B-0DA276324A0E}" destId="{3A636A29-35BD-4773-88BC-F58A824ABC78}" srcOrd="1" destOrd="0" presId="urn:microsoft.com/office/officeart/2005/8/layout/vList5"/>
    <dgm:cxn modelId="{EB72A2C5-ABEC-4E03-B2F4-3BD9A459B25D}" type="presParOf" srcId="{38B2593E-851D-476D-A598-A1344614552F}" destId="{294D9BB3-1604-40E8-9987-952802D85755}" srcOrd="5" destOrd="0" presId="urn:microsoft.com/office/officeart/2005/8/layout/vList5"/>
    <dgm:cxn modelId="{2974D1E0-B5F6-454D-8007-8F318C0E7A8C}" type="presParOf" srcId="{38B2593E-851D-476D-A598-A1344614552F}" destId="{D67DCE18-E51F-4110-A72E-6370C4BF493E}" srcOrd="6" destOrd="0" presId="urn:microsoft.com/office/officeart/2005/8/layout/vList5"/>
    <dgm:cxn modelId="{53FEF905-5DE6-4758-9888-9E4EEC5B29CA}" type="presParOf" srcId="{D67DCE18-E51F-4110-A72E-6370C4BF493E}" destId="{66E2A6E4-AC47-4BC7-946C-197DEDE1620C}" srcOrd="0" destOrd="0" presId="urn:microsoft.com/office/officeart/2005/8/layout/vList5"/>
    <dgm:cxn modelId="{F605F799-74A9-42D3-A351-1D0DB562079D}" type="presParOf" srcId="{D67DCE18-E51F-4110-A72E-6370C4BF493E}" destId="{82AFD9BE-F46C-42BC-B47C-74AD13A9B187}" srcOrd="1" destOrd="0" presId="urn:microsoft.com/office/officeart/2005/8/layout/vList5"/>
    <dgm:cxn modelId="{5227F6A6-E261-4618-9A15-A4AD77619714}" type="presParOf" srcId="{38B2593E-851D-476D-A598-A1344614552F}" destId="{F4AEC428-C18D-4A27-A376-83F1E9C24CFA}" srcOrd="7" destOrd="0" presId="urn:microsoft.com/office/officeart/2005/8/layout/vList5"/>
    <dgm:cxn modelId="{6D6464A1-C059-4CAA-8F6F-DA8705FD7AE3}" type="presParOf" srcId="{38B2593E-851D-476D-A598-A1344614552F}" destId="{2CF2525F-BD40-4D1D-893A-4D424988CA0C}" srcOrd="8" destOrd="0" presId="urn:microsoft.com/office/officeart/2005/8/layout/vList5"/>
    <dgm:cxn modelId="{3647B291-819E-40CF-9224-04D1EB25BEA2}" type="presParOf" srcId="{2CF2525F-BD40-4D1D-893A-4D424988CA0C}" destId="{70DE5FE0-0B32-4ACF-9F1C-2265E163834C}" srcOrd="0" destOrd="0" presId="urn:microsoft.com/office/officeart/2005/8/layout/vList5"/>
    <dgm:cxn modelId="{EAC1BD8F-2186-4359-B7A3-D1166E407255}" type="presParOf" srcId="{2CF2525F-BD40-4D1D-893A-4D424988CA0C}" destId="{56894A49-62E9-4989-B038-D2A44647A7E1}" srcOrd="1" destOrd="0" presId="urn:microsoft.com/office/officeart/2005/8/layout/vList5"/>
    <dgm:cxn modelId="{FDAC5F59-457B-46BA-9968-E102C80502D3}" type="presParOf" srcId="{38B2593E-851D-476D-A598-A1344614552F}" destId="{9EDEF5EB-2D1B-4EEF-9832-4A35A18927C6}" srcOrd="9" destOrd="0" presId="urn:microsoft.com/office/officeart/2005/8/layout/vList5"/>
    <dgm:cxn modelId="{85367034-EC79-4427-83A1-FD1ED89A0D38}" type="presParOf" srcId="{38B2593E-851D-476D-A598-A1344614552F}" destId="{24FD26F6-AB36-4707-BEB9-71D72D375634}" srcOrd="10" destOrd="0" presId="urn:microsoft.com/office/officeart/2005/8/layout/vList5"/>
    <dgm:cxn modelId="{0BEB7713-C0EA-4AFD-98A2-D14213D0C54F}" type="presParOf" srcId="{24FD26F6-AB36-4707-BEB9-71D72D375634}" destId="{1D0A56CA-69A7-416E-8CB9-F992CDDB6A75}" srcOrd="0" destOrd="0" presId="urn:microsoft.com/office/officeart/2005/8/layout/vList5"/>
    <dgm:cxn modelId="{AB40F7EA-BFC8-446F-A8B3-0FF88C5B28D8}" type="presParOf" srcId="{24FD26F6-AB36-4707-BEB9-71D72D375634}" destId="{0C2D8A36-9EF2-4EB4-A3E6-F003C94BBF69}" srcOrd="1" destOrd="0" presId="urn:microsoft.com/office/officeart/2005/8/layout/vList5"/>
    <dgm:cxn modelId="{C1F6CD73-5758-404D-B7F8-7D8665C8B696}" type="presParOf" srcId="{38B2593E-851D-476D-A598-A1344614552F}" destId="{D534B2E4-F56E-437A-B713-F931F46AF7CF}" srcOrd="11" destOrd="0" presId="urn:microsoft.com/office/officeart/2005/8/layout/vList5"/>
    <dgm:cxn modelId="{3F0E8D36-FC4A-4573-A716-200FAD0DBBB6}" type="presParOf" srcId="{38B2593E-851D-476D-A598-A1344614552F}" destId="{9D837BAE-46EF-4D60-8359-53A0EF02AAFD}" srcOrd="12" destOrd="0" presId="urn:microsoft.com/office/officeart/2005/8/layout/vList5"/>
    <dgm:cxn modelId="{D3AD46EF-938E-4ACF-A0D1-FA1612CCD572}" type="presParOf" srcId="{9D837BAE-46EF-4D60-8359-53A0EF02AAFD}" destId="{8F25E7A8-D2FB-4405-A174-B9332907076D}" srcOrd="0" destOrd="0" presId="urn:microsoft.com/office/officeart/2005/8/layout/vList5"/>
    <dgm:cxn modelId="{3881EEA9-C104-4048-BEB3-0C194568C72F}" type="presParOf" srcId="{9D837BAE-46EF-4D60-8359-53A0EF02AAFD}" destId="{C3FA3E10-173C-4B26-83A8-C1ADF72458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CF1A7B-F6F8-45E4-AB1D-830D48076CA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A74ABA4-2330-4DA3-951A-59AAF5BA5AD3}">
      <dgm:prSet custT="1"/>
      <dgm:spPr/>
      <dgm:t>
        <a:bodyPr/>
        <a:lstStyle/>
        <a:p>
          <a:r>
            <a:rPr lang="en-US" sz="1800" dirty="0" err="1">
              <a:latin typeface="+mn-lt"/>
            </a:rPr>
            <a:t>Creșterea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vânzărilor</a:t>
          </a:r>
          <a:r>
            <a:rPr lang="en-US" sz="1800" dirty="0">
              <a:latin typeface="+mn-lt"/>
            </a:rPr>
            <a:t> </a:t>
          </a:r>
          <a:r>
            <a:rPr lang="ro-RO" sz="1800" dirty="0">
              <a:latin typeface="+mn-lt"/>
            </a:rPr>
            <a:t>din portofoliul pentru spitale</a:t>
          </a:r>
          <a:endParaRPr lang="en-US" sz="1800" dirty="0">
            <a:latin typeface="+mn-lt"/>
          </a:endParaRPr>
        </a:p>
      </dgm:t>
    </dgm:pt>
    <dgm:pt modelId="{F8E9104F-1537-437C-A523-7300BC82E0B0}" type="par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83B1AD6-C316-4A6F-95CB-9C5FD0D925BA}" type="sib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471200-3577-4315-B523-1832A93C66FB}">
      <dgm:prSet custT="1"/>
      <dgm:spPr/>
      <dgm:t>
        <a:bodyPr/>
        <a:lstStyle/>
        <a:p>
          <a:r>
            <a:rPr lang="en-US" sz="1800" dirty="0" err="1">
              <a:latin typeface="+mn-lt"/>
            </a:rPr>
            <a:t>Cresterea</a:t>
          </a:r>
          <a:r>
            <a:rPr lang="ro-RO" sz="1800" dirty="0">
              <a:latin typeface="+mn-lt"/>
            </a:rPr>
            <a:t> capacității de producție de produse topice</a:t>
          </a:r>
          <a:endParaRPr lang="en-US" sz="1800" dirty="0">
            <a:latin typeface="+mn-lt"/>
          </a:endParaRPr>
        </a:p>
      </dgm:t>
    </dgm:pt>
    <dgm:pt modelId="{8534B76F-595B-4568-BCD5-B83CE93F6127}" type="par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1811A87-D6D6-45DF-AD77-8F58FE10A635}" type="sib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5F5D022-1989-430D-8F1D-033B13498766}">
      <dgm:prSet custT="1"/>
      <dgm:spPr/>
      <dgm:t>
        <a:bodyPr/>
        <a:lstStyle/>
        <a:p>
          <a:r>
            <a:rPr lang="ro-RO" sz="1800" dirty="0">
              <a:latin typeface="+mn-lt"/>
            </a:rPr>
            <a:t>Dezvoltarea de noi produse în toate ariile terapeutice</a:t>
          </a:r>
          <a:endParaRPr lang="en-US" sz="1800" dirty="0">
            <a:latin typeface="+mn-lt"/>
          </a:endParaRPr>
        </a:p>
      </dgm:t>
    </dgm:pt>
    <dgm:pt modelId="{0AC0172B-555D-4384-A1AF-090DBEFF4F9B}" type="par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718964A-F83C-4ED5-A712-D20B65466700}" type="sib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775F00B-3E31-4125-8B56-3BC2E2BBBBBE}" type="pres">
      <dgm:prSet presAssocID="{BECF1A7B-F6F8-45E4-AB1D-830D48076CA8}" presName="vert0" presStyleCnt="0">
        <dgm:presLayoutVars>
          <dgm:dir/>
          <dgm:animOne val="branch"/>
          <dgm:animLvl val="lvl"/>
        </dgm:presLayoutVars>
      </dgm:prSet>
      <dgm:spPr/>
    </dgm:pt>
    <dgm:pt modelId="{F73C909A-20D6-4762-A8EE-CB10E3546436}" type="pres">
      <dgm:prSet presAssocID="{4A74ABA4-2330-4DA3-951A-59AAF5BA5AD3}" presName="thickLine" presStyleLbl="alignNode1" presStyleIdx="0" presStyleCnt="3"/>
      <dgm:spPr/>
    </dgm:pt>
    <dgm:pt modelId="{9C6B6370-1255-4120-B7BD-0D83BEFDAAF7}" type="pres">
      <dgm:prSet presAssocID="{4A74ABA4-2330-4DA3-951A-59AAF5BA5AD3}" presName="horz1" presStyleCnt="0"/>
      <dgm:spPr/>
    </dgm:pt>
    <dgm:pt modelId="{301D1AED-F41C-49B1-A388-F113E11042E4}" type="pres">
      <dgm:prSet presAssocID="{4A74ABA4-2330-4DA3-951A-59AAF5BA5AD3}" presName="tx1" presStyleLbl="revTx" presStyleIdx="0" presStyleCnt="3"/>
      <dgm:spPr/>
    </dgm:pt>
    <dgm:pt modelId="{E58B2129-AABE-408B-A571-C64D328CA213}" type="pres">
      <dgm:prSet presAssocID="{4A74ABA4-2330-4DA3-951A-59AAF5BA5AD3}" presName="vert1" presStyleCnt="0"/>
      <dgm:spPr/>
    </dgm:pt>
    <dgm:pt modelId="{75D5B911-110F-4C67-A2F8-0DF749515DB7}" type="pres">
      <dgm:prSet presAssocID="{44471200-3577-4315-B523-1832A93C66FB}" presName="thickLine" presStyleLbl="alignNode1" presStyleIdx="1" presStyleCnt="3"/>
      <dgm:spPr/>
    </dgm:pt>
    <dgm:pt modelId="{6EC4C169-A8DA-4BE7-8D93-2546B6616610}" type="pres">
      <dgm:prSet presAssocID="{44471200-3577-4315-B523-1832A93C66FB}" presName="horz1" presStyleCnt="0"/>
      <dgm:spPr/>
    </dgm:pt>
    <dgm:pt modelId="{CE35BD3B-4ECE-4F1B-B2E0-AA66C0CC5C25}" type="pres">
      <dgm:prSet presAssocID="{44471200-3577-4315-B523-1832A93C66FB}" presName="tx1" presStyleLbl="revTx" presStyleIdx="1" presStyleCnt="3"/>
      <dgm:spPr/>
    </dgm:pt>
    <dgm:pt modelId="{10A1B9EB-0E5F-4F03-9E7C-1138E7BA7D89}" type="pres">
      <dgm:prSet presAssocID="{44471200-3577-4315-B523-1832A93C66FB}" presName="vert1" presStyleCnt="0"/>
      <dgm:spPr/>
    </dgm:pt>
    <dgm:pt modelId="{F4905C74-CEF9-4AE0-A2D9-1C4A216CC5CD}" type="pres">
      <dgm:prSet presAssocID="{85F5D022-1989-430D-8F1D-033B13498766}" presName="thickLine" presStyleLbl="alignNode1" presStyleIdx="2" presStyleCnt="3"/>
      <dgm:spPr/>
    </dgm:pt>
    <dgm:pt modelId="{F81BAB76-8D56-4D1A-A34B-CFD93900A32F}" type="pres">
      <dgm:prSet presAssocID="{85F5D022-1989-430D-8F1D-033B13498766}" presName="horz1" presStyleCnt="0"/>
      <dgm:spPr/>
    </dgm:pt>
    <dgm:pt modelId="{9C1E3B40-5238-4924-8664-B7FD74249AD5}" type="pres">
      <dgm:prSet presAssocID="{85F5D022-1989-430D-8F1D-033B13498766}" presName="tx1" presStyleLbl="revTx" presStyleIdx="2" presStyleCnt="3"/>
      <dgm:spPr/>
    </dgm:pt>
    <dgm:pt modelId="{72ED23AA-168F-428E-B0F1-FB40030468FA}" type="pres">
      <dgm:prSet presAssocID="{85F5D022-1989-430D-8F1D-033B13498766}" presName="vert1" presStyleCnt="0"/>
      <dgm:spPr/>
    </dgm:pt>
  </dgm:ptLst>
  <dgm:cxnLst>
    <dgm:cxn modelId="{3A4FD411-CBCC-4600-ADC1-721C302488B8}" srcId="{BECF1A7B-F6F8-45E4-AB1D-830D48076CA8}" destId="{85F5D022-1989-430D-8F1D-033B13498766}" srcOrd="2" destOrd="0" parTransId="{0AC0172B-555D-4384-A1AF-090DBEFF4F9B}" sibTransId="{1718964A-F83C-4ED5-A712-D20B65466700}"/>
    <dgm:cxn modelId="{DC05917A-2EBF-4CE4-93E8-0EA6483C7BC0}" srcId="{BECF1A7B-F6F8-45E4-AB1D-830D48076CA8}" destId="{4A74ABA4-2330-4DA3-951A-59AAF5BA5AD3}" srcOrd="0" destOrd="0" parTransId="{F8E9104F-1537-437C-A523-7300BC82E0B0}" sibTransId="{A83B1AD6-C316-4A6F-95CB-9C5FD0D925BA}"/>
    <dgm:cxn modelId="{5106648A-9176-4DB2-AE2B-5BC09D9C1932}" type="presOf" srcId="{85F5D022-1989-430D-8F1D-033B13498766}" destId="{9C1E3B40-5238-4924-8664-B7FD74249AD5}" srcOrd="0" destOrd="0" presId="urn:microsoft.com/office/officeart/2008/layout/LinedList"/>
    <dgm:cxn modelId="{2156C293-07EB-4C40-939E-EDCF90F5E2CE}" srcId="{BECF1A7B-F6F8-45E4-AB1D-830D48076CA8}" destId="{44471200-3577-4315-B523-1832A93C66FB}" srcOrd="1" destOrd="0" parTransId="{8534B76F-595B-4568-BCD5-B83CE93F6127}" sibTransId="{11811A87-D6D6-45DF-AD77-8F58FE10A635}"/>
    <dgm:cxn modelId="{9554ACC0-B517-4296-8B22-AA9E967EACD7}" type="presOf" srcId="{44471200-3577-4315-B523-1832A93C66FB}" destId="{CE35BD3B-4ECE-4F1B-B2E0-AA66C0CC5C25}" srcOrd="0" destOrd="0" presId="urn:microsoft.com/office/officeart/2008/layout/LinedList"/>
    <dgm:cxn modelId="{F7FE77D4-ABE6-4B56-841C-C366680898BE}" type="presOf" srcId="{4A74ABA4-2330-4DA3-951A-59AAF5BA5AD3}" destId="{301D1AED-F41C-49B1-A388-F113E11042E4}" srcOrd="0" destOrd="0" presId="urn:microsoft.com/office/officeart/2008/layout/LinedList"/>
    <dgm:cxn modelId="{B3E96DEA-9034-4567-A720-C91F6674A092}" type="presOf" srcId="{BECF1A7B-F6F8-45E4-AB1D-830D48076CA8}" destId="{B775F00B-3E31-4125-8B56-3BC2E2BBBBBE}" srcOrd="0" destOrd="0" presId="urn:microsoft.com/office/officeart/2008/layout/LinedList"/>
    <dgm:cxn modelId="{285BC2B9-670D-4DD1-882B-7A418BC5E76C}" type="presParOf" srcId="{B775F00B-3E31-4125-8B56-3BC2E2BBBBBE}" destId="{F73C909A-20D6-4762-A8EE-CB10E3546436}" srcOrd="0" destOrd="0" presId="urn:microsoft.com/office/officeart/2008/layout/LinedList"/>
    <dgm:cxn modelId="{D7ED7DE1-6F8D-4566-A6B7-9C5E0E603877}" type="presParOf" srcId="{B775F00B-3E31-4125-8B56-3BC2E2BBBBBE}" destId="{9C6B6370-1255-4120-B7BD-0D83BEFDAAF7}" srcOrd="1" destOrd="0" presId="urn:microsoft.com/office/officeart/2008/layout/LinedList"/>
    <dgm:cxn modelId="{CBD31B2C-A6A9-4D3A-9F10-0C129A528DC4}" type="presParOf" srcId="{9C6B6370-1255-4120-B7BD-0D83BEFDAAF7}" destId="{301D1AED-F41C-49B1-A388-F113E11042E4}" srcOrd="0" destOrd="0" presId="urn:microsoft.com/office/officeart/2008/layout/LinedList"/>
    <dgm:cxn modelId="{F94BB02E-9FEC-4B95-A82C-ACBC9E0ED9D3}" type="presParOf" srcId="{9C6B6370-1255-4120-B7BD-0D83BEFDAAF7}" destId="{E58B2129-AABE-408B-A571-C64D328CA213}" srcOrd="1" destOrd="0" presId="urn:microsoft.com/office/officeart/2008/layout/LinedList"/>
    <dgm:cxn modelId="{F59C1C8B-6760-4FCE-85D7-1B65F4191ABE}" type="presParOf" srcId="{B775F00B-3E31-4125-8B56-3BC2E2BBBBBE}" destId="{75D5B911-110F-4C67-A2F8-0DF749515DB7}" srcOrd="2" destOrd="0" presId="urn:microsoft.com/office/officeart/2008/layout/LinedList"/>
    <dgm:cxn modelId="{7080275E-4958-48F5-A96E-0C32ED655449}" type="presParOf" srcId="{B775F00B-3E31-4125-8B56-3BC2E2BBBBBE}" destId="{6EC4C169-A8DA-4BE7-8D93-2546B6616610}" srcOrd="3" destOrd="0" presId="urn:microsoft.com/office/officeart/2008/layout/LinedList"/>
    <dgm:cxn modelId="{956451D2-6221-4B6B-A867-D827ADB069D8}" type="presParOf" srcId="{6EC4C169-A8DA-4BE7-8D93-2546B6616610}" destId="{CE35BD3B-4ECE-4F1B-B2E0-AA66C0CC5C25}" srcOrd="0" destOrd="0" presId="urn:microsoft.com/office/officeart/2008/layout/LinedList"/>
    <dgm:cxn modelId="{92193806-CAAC-4E5B-8FB5-DEE5451E20C7}" type="presParOf" srcId="{6EC4C169-A8DA-4BE7-8D93-2546B6616610}" destId="{10A1B9EB-0E5F-4F03-9E7C-1138E7BA7D89}" srcOrd="1" destOrd="0" presId="urn:microsoft.com/office/officeart/2008/layout/LinedList"/>
    <dgm:cxn modelId="{601B4C91-2038-4FA1-A206-B1FE8C99C9BC}" type="presParOf" srcId="{B775F00B-3E31-4125-8B56-3BC2E2BBBBBE}" destId="{F4905C74-CEF9-4AE0-A2D9-1C4A216CC5CD}" srcOrd="4" destOrd="0" presId="urn:microsoft.com/office/officeart/2008/layout/LinedList"/>
    <dgm:cxn modelId="{3084856D-1727-4FEF-B69F-8F977E2A59FE}" type="presParOf" srcId="{B775F00B-3E31-4125-8B56-3BC2E2BBBBBE}" destId="{F81BAB76-8D56-4D1A-A34B-CFD93900A32F}" srcOrd="5" destOrd="0" presId="urn:microsoft.com/office/officeart/2008/layout/LinedList"/>
    <dgm:cxn modelId="{87D82850-12EF-4858-BBA6-0BD730E1FBD0}" type="presParOf" srcId="{F81BAB76-8D56-4D1A-A34B-CFD93900A32F}" destId="{9C1E3B40-5238-4924-8664-B7FD74249AD5}" srcOrd="0" destOrd="0" presId="urn:microsoft.com/office/officeart/2008/layout/LinedList"/>
    <dgm:cxn modelId="{966629DF-B44C-4BE9-B088-F0180DA76326}" type="presParOf" srcId="{F81BAB76-8D56-4D1A-A34B-CFD93900A32F}" destId="{72ED23AA-168F-428E-B0F1-FB40030468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7B3EA7-EC55-400B-9303-9A40D80071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B7D71D-1BAF-4B8D-A564-5130CA5B5EFC}">
      <dgm:prSet/>
      <dgm:spPr/>
      <dgm:t>
        <a:bodyPr/>
        <a:lstStyle/>
        <a:p>
          <a:r>
            <a:rPr lang="en-US" dirty="0" err="1"/>
            <a:t>Antiinfectioase</a:t>
          </a:r>
          <a:r>
            <a:rPr lang="en-US" dirty="0"/>
            <a:t> </a:t>
          </a:r>
          <a:r>
            <a:rPr lang="en-US" dirty="0" err="1"/>
            <a:t>injectabile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orale</a:t>
          </a:r>
          <a:endParaRPr lang="en-US" dirty="0"/>
        </a:p>
      </dgm:t>
    </dgm:pt>
    <dgm:pt modelId="{9B98B6EF-8ADD-4933-AB0D-C8D8992ACB42}" type="parTrans" cxnId="{2B229442-0CBB-4274-83EC-338400DF5604}">
      <dgm:prSet/>
      <dgm:spPr/>
      <dgm:t>
        <a:bodyPr/>
        <a:lstStyle/>
        <a:p>
          <a:endParaRPr lang="en-US"/>
        </a:p>
      </dgm:t>
    </dgm:pt>
    <dgm:pt modelId="{7A7999C6-0EB4-49C0-AEEC-3572D86E0864}" type="sibTrans" cxnId="{2B229442-0CBB-4274-83EC-338400DF5604}">
      <dgm:prSet/>
      <dgm:spPr/>
      <dgm:t>
        <a:bodyPr/>
        <a:lstStyle/>
        <a:p>
          <a:endParaRPr lang="en-US"/>
        </a:p>
      </dgm:t>
    </dgm:pt>
    <dgm:pt modelId="{013C8AF6-B282-4876-B23C-F416FBDCFA06}">
      <dgm:prSet/>
      <dgm:spPr/>
      <dgm:t>
        <a:bodyPr/>
        <a:lstStyle/>
        <a:p>
          <a:r>
            <a:rPr lang="en-US" dirty="0" err="1"/>
            <a:t>Medicamente</a:t>
          </a:r>
          <a:r>
            <a:rPr lang="en-US" dirty="0"/>
            <a:t> </a:t>
          </a:r>
          <a:r>
            <a:rPr lang="en-US" dirty="0" err="1"/>
            <a:t>topice</a:t>
          </a:r>
          <a:endParaRPr lang="en-US" dirty="0"/>
        </a:p>
      </dgm:t>
    </dgm:pt>
    <dgm:pt modelId="{0A5E8673-5233-4972-8F09-3D9E9735D626}" type="parTrans" cxnId="{99D04013-70E9-4C03-9FEC-C03EC0F5A94B}">
      <dgm:prSet/>
      <dgm:spPr/>
      <dgm:t>
        <a:bodyPr/>
        <a:lstStyle/>
        <a:p>
          <a:endParaRPr lang="en-US"/>
        </a:p>
      </dgm:t>
    </dgm:pt>
    <dgm:pt modelId="{BCC6D35B-F6DC-45F0-8C5F-399F170F933F}" type="sibTrans" cxnId="{99D04013-70E9-4C03-9FEC-C03EC0F5A94B}">
      <dgm:prSet/>
      <dgm:spPr/>
      <dgm:t>
        <a:bodyPr/>
        <a:lstStyle/>
        <a:p>
          <a:endParaRPr lang="en-US"/>
        </a:p>
      </dgm:t>
    </dgm:pt>
    <dgm:pt modelId="{A24BBD96-77F7-4C3D-A060-41257F6FB3B7}">
      <dgm:prSet/>
      <dgm:spPr/>
      <dgm:t>
        <a:bodyPr/>
        <a:lstStyle/>
        <a:p>
          <a:r>
            <a:rPr lang="en-US" dirty="0" err="1"/>
            <a:t>Nutriensa</a:t>
          </a:r>
          <a:endParaRPr lang="en-US" dirty="0"/>
        </a:p>
      </dgm:t>
    </dgm:pt>
    <dgm:pt modelId="{205C5E94-8855-4D30-8A82-024177AA8876}" type="parTrans" cxnId="{F7746565-077B-4D2A-A4FD-D4EE6525026D}">
      <dgm:prSet/>
      <dgm:spPr/>
      <dgm:t>
        <a:bodyPr/>
        <a:lstStyle/>
        <a:p>
          <a:endParaRPr lang="en-US"/>
        </a:p>
      </dgm:t>
    </dgm:pt>
    <dgm:pt modelId="{F574D27E-B74D-40F3-B0EE-902FC94D1550}" type="sibTrans" cxnId="{F7746565-077B-4D2A-A4FD-D4EE6525026D}">
      <dgm:prSet/>
      <dgm:spPr/>
      <dgm:t>
        <a:bodyPr/>
        <a:lstStyle/>
        <a:p>
          <a:endParaRPr lang="en-US"/>
        </a:p>
      </dgm:t>
    </dgm:pt>
    <dgm:pt modelId="{FBE4FC08-F266-4103-B72F-DE15B8C2B874}">
      <dgm:prSet/>
      <dgm:spPr/>
      <dgm:t>
        <a:bodyPr/>
        <a:lstStyle/>
        <a:p>
          <a:r>
            <a:rPr lang="en-US"/>
            <a:t>Sănătatea femeii</a:t>
          </a:r>
        </a:p>
      </dgm:t>
    </dgm:pt>
    <dgm:pt modelId="{4014AC1A-1A26-46FE-9BC0-6E9452FD0A50}" type="parTrans" cxnId="{55A102C3-826E-4D64-847A-F26F302E3E44}">
      <dgm:prSet/>
      <dgm:spPr/>
      <dgm:t>
        <a:bodyPr/>
        <a:lstStyle/>
        <a:p>
          <a:endParaRPr lang="en-US"/>
        </a:p>
      </dgm:t>
    </dgm:pt>
    <dgm:pt modelId="{5CA43821-DB95-45ED-8497-56DA1B1C007C}" type="sibTrans" cxnId="{55A102C3-826E-4D64-847A-F26F302E3E44}">
      <dgm:prSet/>
      <dgm:spPr/>
      <dgm:t>
        <a:bodyPr/>
        <a:lstStyle/>
        <a:p>
          <a:endParaRPr lang="en-US"/>
        </a:p>
      </dgm:t>
    </dgm:pt>
    <dgm:pt modelId="{C7A0AC8B-C8E6-4801-84B2-B4220A6088AE}">
      <dgm:prSet/>
      <dgm:spPr/>
      <dgm:t>
        <a:bodyPr/>
        <a:lstStyle/>
        <a:p>
          <a:r>
            <a:rPr lang="en-US"/>
            <a:t>Cardiovasculare</a:t>
          </a:r>
        </a:p>
      </dgm:t>
    </dgm:pt>
    <dgm:pt modelId="{9CC2DB0B-8C26-4BD3-8BFA-79A822F16FB2}" type="parTrans" cxnId="{C4DF98A3-6BBA-47FD-8ED2-036D9091FD1D}">
      <dgm:prSet/>
      <dgm:spPr/>
      <dgm:t>
        <a:bodyPr/>
        <a:lstStyle/>
        <a:p>
          <a:endParaRPr lang="en-US"/>
        </a:p>
      </dgm:t>
    </dgm:pt>
    <dgm:pt modelId="{80FAFE9D-3591-4AA7-9619-BE3C323E9CA8}" type="sibTrans" cxnId="{C4DF98A3-6BBA-47FD-8ED2-036D9091FD1D}">
      <dgm:prSet/>
      <dgm:spPr/>
      <dgm:t>
        <a:bodyPr/>
        <a:lstStyle/>
        <a:p>
          <a:endParaRPr lang="en-US"/>
        </a:p>
      </dgm:t>
    </dgm:pt>
    <dgm:pt modelId="{199C8C9C-E56E-4A5C-B7BE-136C6F18BD8D}">
      <dgm:prSet/>
      <dgm:spPr/>
      <dgm:t>
        <a:bodyPr/>
        <a:lstStyle/>
        <a:p>
          <a:r>
            <a:rPr lang="en-US" dirty="0" err="1"/>
            <a:t>Solutii</a:t>
          </a:r>
          <a:r>
            <a:rPr lang="en-US" baseline="0" dirty="0"/>
            <a:t> sterile </a:t>
          </a:r>
          <a:endParaRPr lang="en-US" dirty="0"/>
        </a:p>
      </dgm:t>
    </dgm:pt>
    <dgm:pt modelId="{B21E2417-376D-4500-B40B-CBAFF312A308}" type="parTrans" cxnId="{CD85A1CA-2277-4601-92A6-FAA792AA43C5}">
      <dgm:prSet/>
      <dgm:spPr/>
      <dgm:t>
        <a:bodyPr/>
        <a:lstStyle/>
        <a:p>
          <a:endParaRPr lang="en-US"/>
        </a:p>
      </dgm:t>
    </dgm:pt>
    <dgm:pt modelId="{AB304506-9E09-47CA-BBBC-9F6ACFA6CA86}" type="sibTrans" cxnId="{CD85A1CA-2277-4601-92A6-FAA792AA43C5}">
      <dgm:prSet/>
      <dgm:spPr/>
      <dgm:t>
        <a:bodyPr/>
        <a:lstStyle/>
        <a:p>
          <a:endParaRPr lang="en-US"/>
        </a:p>
      </dgm:t>
    </dgm:pt>
    <dgm:pt modelId="{201B8E1C-AC0A-4B7B-9A3F-A54CE86FA2B9}" type="pres">
      <dgm:prSet presAssocID="{287B3EA7-EC55-400B-9303-9A40D8007196}" presName="Name0" presStyleCnt="0">
        <dgm:presLayoutVars>
          <dgm:chMax val="7"/>
          <dgm:chPref val="7"/>
          <dgm:dir/>
        </dgm:presLayoutVars>
      </dgm:prSet>
      <dgm:spPr/>
    </dgm:pt>
    <dgm:pt modelId="{3D2DDF63-654E-4AA3-9552-7FEFF6F0F524}" type="pres">
      <dgm:prSet presAssocID="{287B3EA7-EC55-400B-9303-9A40D8007196}" presName="Name1" presStyleCnt="0"/>
      <dgm:spPr/>
    </dgm:pt>
    <dgm:pt modelId="{CC0CF072-A812-41C2-8A70-765E66C84A85}" type="pres">
      <dgm:prSet presAssocID="{287B3EA7-EC55-400B-9303-9A40D8007196}" presName="cycle" presStyleCnt="0"/>
      <dgm:spPr/>
    </dgm:pt>
    <dgm:pt modelId="{D958E6C8-E73A-4C68-8B3C-CF57B733001F}" type="pres">
      <dgm:prSet presAssocID="{287B3EA7-EC55-400B-9303-9A40D8007196}" presName="srcNode" presStyleLbl="node1" presStyleIdx="0" presStyleCnt="6"/>
      <dgm:spPr/>
    </dgm:pt>
    <dgm:pt modelId="{9FD3C51D-FEFC-43F7-AE04-39DBB02ADA01}" type="pres">
      <dgm:prSet presAssocID="{287B3EA7-EC55-400B-9303-9A40D8007196}" presName="conn" presStyleLbl="parChTrans1D2" presStyleIdx="0" presStyleCnt="1"/>
      <dgm:spPr/>
    </dgm:pt>
    <dgm:pt modelId="{5E613177-3F21-44A2-B510-9B7F5F74B561}" type="pres">
      <dgm:prSet presAssocID="{287B3EA7-EC55-400B-9303-9A40D8007196}" presName="extraNode" presStyleLbl="node1" presStyleIdx="0" presStyleCnt="6"/>
      <dgm:spPr/>
    </dgm:pt>
    <dgm:pt modelId="{6DF2C82B-4AA6-4C86-8291-0B337D336FEF}" type="pres">
      <dgm:prSet presAssocID="{287B3EA7-EC55-400B-9303-9A40D8007196}" presName="dstNode" presStyleLbl="node1" presStyleIdx="0" presStyleCnt="6"/>
      <dgm:spPr/>
    </dgm:pt>
    <dgm:pt modelId="{7CD101BF-4A79-4EE6-9C0D-2B2728EC13FB}" type="pres">
      <dgm:prSet presAssocID="{5DB7D71D-1BAF-4B8D-A564-5130CA5B5EFC}" presName="text_1" presStyleLbl="node1" presStyleIdx="0" presStyleCnt="6">
        <dgm:presLayoutVars>
          <dgm:bulletEnabled val="1"/>
        </dgm:presLayoutVars>
      </dgm:prSet>
      <dgm:spPr/>
    </dgm:pt>
    <dgm:pt modelId="{DA7F4838-7B8C-4B09-BEB8-F51576ECB090}" type="pres">
      <dgm:prSet presAssocID="{5DB7D71D-1BAF-4B8D-A564-5130CA5B5EFC}" presName="accent_1" presStyleCnt="0"/>
      <dgm:spPr/>
    </dgm:pt>
    <dgm:pt modelId="{72C705DF-4F2C-45DB-845F-2EF38444DBE7}" type="pres">
      <dgm:prSet presAssocID="{5DB7D71D-1BAF-4B8D-A564-5130CA5B5EFC}" presName="accentRepeatNode" presStyleLbl="solidFgAcc1" presStyleIdx="0" presStyleCnt="6"/>
      <dgm:spPr/>
    </dgm:pt>
    <dgm:pt modelId="{914A59BD-0B1F-4A8C-9B87-D58228B0F9B1}" type="pres">
      <dgm:prSet presAssocID="{013C8AF6-B282-4876-B23C-F416FBDCFA06}" presName="text_2" presStyleLbl="node1" presStyleIdx="1" presStyleCnt="6">
        <dgm:presLayoutVars>
          <dgm:bulletEnabled val="1"/>
        </dgm:presLayoutVars>
      </dgm:prSet>
      <dgm:spPr/>
    </dgm:pt>
    <dgm:pt modelId="{B9408FB0-609B-4C7F-8652-8C7CD2DD7893}" type="pres">
      <dgm:prSet presAssocID="{013C8AF6-B282-4876-B23C-F416FBDCFA06}" presName="accent_2" presStyleCnt="0"/>
      <dgm:spPr/>
    </dgm:pt>
    <dgm:pt modelId="{CD50FCCB-B38E-48E9-91A8-6DD4E6C3AEEB}" type="pres">
      <dgm:prSet presAssocID="{013C8AF6-B282-4876-B23C-F416FBDCFA06}" presName="accentRepeatNode" presStyleLbl="solidFgAcc1" presStyleIdx="1" presStyleCnt="6"/>
      <dgm:spPr/>
    </dgm:pt>
    <dgm:pt modelId="{0DE0B7A7-8DF0-4BE4-9C7D-233C87583720}" type="pres">
      <dgm:prSet presAssocID="{A24BBD96-77F7-4C3D-A060-41257F6FB3B7}" presName="text_3" presStyleLbl="node1" presStyleIdx="2" presStyleCnt="6" custLinFactNeighborX="1202" custLinFactNeighborY="6601">
        <dgm:presLayoutVars>
          <dgm:bulletEnabled val="1"/>
        </dgm:presLayoutVars>
      </dgm:prSet>
      <dgm:spPr/>
    </dgm:pt>
    <dgm:pt modelId="{923BD1CD-F8BD-4E9D-8F95-71103C10F6BA}" type="pres">
      <dgm:prSet presAssocID="{A24BBD96-77F7-4C3D-A060-41257F6FB3B7}" presName="accent_3" presStyleCnt="0"/>
      <dgm:spPr/>
    </dgm:pt>
    <dgm:pt modelId="{6DACAF96-0536-4CA0-B41C-FA2A931E1FB3}" type="pres">
      <dgm:prSet presAssocID="{A24BBD96-77F7-4C3D-A060-41257F6FB3B7}" presName="accentRepeatNode" presStyleLbl="solidFgAcc1" presStyleIdx="2" presStyleCnt="6"/>
      <dgm:spPr/>
    </dgm:pt>
    <dgm:pt modelId="{01939E11-7177-4FF1-BA82-7921CDB42F58}" type="pres">
      <dgm:prSet presAssocID="{FBE4FC08-F266-4103-B72F-DE15B8C2B874}" presName="text_4" presStyleLbl="node1" presStyleIdx="3" presStyleCnt="6">
        <dgm:presLayoutVars>
          <dgm:bulletEnabled val="1"/>
        </dgm:presLayoutVars>
      </dgm:prSet>
      <dgm:spPr/>
    </dgm:pt>
    <dgm:pt modelId="{B693935A-4B9B-4F79-BE78-E4633CD4AB56}" type="pres">
      <dgm:prSet presAssocID="{FBE4FC08-F266-4103-B72F-DE15B8C2B874}" presName="accent_4" presStyleCnt="0"/>
      <dgm:spPr/>
    </dgm:pt>
    <dgm:pt modelId="{CC5A7FA4-FE58-4CA9-BB3D-3504594C2DEE}" type="pres">
      <dgm:prSet presAssocID="{FBE4FC08-F266-4103-B72F-DE15B8C2B874}" presName="accentRepeatNode" presStyleLbl="solidFgAcc1" presStyleIdx="3" presStyleCnt="6"/>
      <dgm:spPr/>
    </dgm:pt>
    <dgm:pt modelId="{0542900F-F352-4B04-934B-9921595F077B}" type="pres">
      <dgm:prSet presAssocID="{C7A0AC8B-C8E6-4801-84B2-B4220A6088AE}" presName="text_5" presStyleLbl="node1" presStyleIdx="4" presStyleCnt="6">
        <dgm:presLayoutVars>
          <dgm:bulletEnabled val="1"/>
        </dgm:presLayoutVars>
      </dgm:prSet>
      <dgm:spPr/>
    </dgm:pt>
    <dgm:pt modelId="{B768DB85-785A-445D-85AB-888769858D10}" type="pres">
      <dgm:prSet presAssocID="{C7A0AC8B-C8E6-4801-84B2-B4220A6088AE}" presName="accent_5" presStyleCnt="0"/>
      <dgm:spPr/>
    </dgm:pt>
    <dgm:pt modelId="{C53F65D8-DF35-4815-B70D-A8BA1A0AF46F}" type="pres">
      <dgm:prSet presAssocID="{C7A0AC8B-C8E6-4801-84B2-B4220A6088AE}" presName="accentRepeatNode" presStyleLbl="solidFgAcc1" presStyleIdx="4" presStyleCnt="6"/>
      <dgm:spPr/>
    </dgm:pt>
    <dgm:pt modelId="{30B1422E-311D-436D-AD08-ED172F7239FD}" type="pres">
      <dgm:prSet presAssocID="{199C8C9C-E56E-4A5C-B7BE-136C6F18BD8D}" presName="text_6" presStyleLbl="node1" presStyleIdx="5" presStyleCnt="6">
        <dgm:presLayoutVars>
          <dgm:bulletEnabled val="1"/>
        </dgm:presLayoutVars>
      </dgm:prSet>
      <dgm:spPr/>
    </dgm:pt>
    <dgm:pt modelId="{1DA38871-DD73-4455-8A94-842A7F4CA46C}" type="pres">
      <dgm:prSet presAssocID="{199C8C9C-E56E-4A5C-B7BE-136C6F18BD8D}" presName="accent_6" presStyleCnt="0"/>
      <dgm:spPr/>
    </dgm:pt>
    <dgm:pt modelId="{0051742A-0241-489E-85FF-D07FF5678122}" type="pres">
      <dgm:prSet presAssocID="{199C8C9C-E56E-4A5C-B7BE-136C6F18BD8D}" presName="accentRepeatNode" presStyleLbl="solidFgAcc1" presStyleIdx="5" presStyleCnt="6"/>
      <dgm:spPr/>
    </dgm:pt>
  </dgm:ptLst>
  <dgm:cxnLst>
    <dgm:cxn modelId="{AEDF8208-D8AA-4C3F-8690-3DC0EE917D5B}" type="presOf" srcId="{A24BBD96-77F7-4C3D-A060-41257F6FB3B7}" destId="{0DE0B7A7-8DF0-4BE4-9C7D-233C87583720}" srcOrd="0" destOrd="0" presId="urn:microsoft.com/office/officeart/2008/layout/VerticalCurvedList"/>
    <dgm:cxn modelId="{99D04013-70E9-4C03-9FEC-C03EC0F5A94B}" srcId="{287B3EA7-EC55-400B-9303-9A40D8007196}" destId="{013C8AF6-B282-4876-B23C-F416FBDCFA06}" srcOrd="1" destOrd="0" parTransId="{0A5E8673-5233-4972-8F09-3D9E9735D626}" sibTransId="{BCC6D35B-F6DC-45F0-8C5F-399F170F933F}"/>
    <dgm:cxn modelId="{E713D63F-3528-4DDD-AB40-DDACA0A58566}" type="presOf" srcId="{287B3EA7-EC55-400B-9303-9A40D8007196}" destId="{201B8E1C-AC0A-4B7B-9A3F-A54CE86FA2B9}" srcOrd="0" destOrd="0" presId="urn:microsoft.com/office/officeart/2008/layout/VerticalCurvedList"/>
    <dgm:cxn modelId="{2B229442-0CBB-4274-83EC-338400DF5604}" srcId="{287B3EA7-EC55-400B-9303-9A40D8007196}" destId="{5DB7D71D-1BAF-4B8D-A564-5130CA5B5EFC}" srcOrd="0" destOrd="0" parTransId="{9B98B6EF-8ADD-4933-AB0D-C8D8992ACB42}" sibTransId="{7A7999C6-0EB4-49C0-AEEC-3572D86E0864}"/>
    <dgm:cxn modelId="{F7746565-077B-4D2A-A4FD-D4EE6525026D}" srcId="{287B3EA7-EC55-400B-9303-9A40D8007196}" destId="{A24BBD96-77F7-4C3D-A060-41257F6FB3B7}" srcOrd="2" destOrd="0" parTransId="{205C5E94-8855-4D30-8A82-024177AA8876}" sibTransId="{F574D27E-B74D-40F3-B0EE-902FC94D1550}"/>
    <dgm:cxn modelId="{CC8AF283-4112-4B9D-AD3C-2756AF7E73BC}" type="presOf" srcId="{013C8AF6-B282-4876-B23C-F416FBDCFA06}" destId="{914A59BD-0B1F-4A8C-9B87-D58228B0F9B1}" srcOrd="0" destOrd="0" presId="urn:microsoft.com/office/officeart/2008/layout/VerticalCurvedList"/>
    <dgm:cxn modelId="{169CE488-DF12-498A-A1D7-E9B6E4DFD403}" type="presOf" srcId="{199C8C9C-E56E-4A5C-B7BE-136C6F18BD8D}" destId="{30B1422E-311D-436D-AD08-ED172F7239FD}" srcOrd="0" destOrd="0" presId="urn:microsoft.com/office/officeart/2008/layout/VerticalCurvedList"/>
    <dgm:cxn modelId="{1ED44C92-10AA-4537-B294-FA869D752E45}" type="presOf" srcId="{5DB7D71D-1BAF-4B8D-A564-5130CA5B5EFC}" destId="{7CD101BF-4A79-4EE6-9C0D-2B2728EC13FB}" srcOrd="0" destOrd="0" presId="urn:microsoft.com/office/officeart/2008/layout/VerticalCurvedList"/>
    <dgm:cxn modelId="{C4DF98A3-6BBA-47FD-8ED2-036D9091FD1D}" srcId="{287B3EA7-EC55-400B-9303-9A40D8007196}" destId="{C7A0AC8B-C8E6-4801-84B2-B4220A6088AE}" srcOrd="4" destOrd="0" parTransId="{9CC2DB0B-8C26-4BD3-8BFA-79A822F16FB2}" sibTransId="{80FAFE9D-3591-4AA7-9619-BE3C323E9CA8}"/>
    <dgm:cxn modelId="{A72337B3-3C47-4E8A-B105-D54C3448E9DF}" type="presOf" srcId="{C7A0AC8B-C8E6-4801-84B2-B4220A6088AE}" destId="{0542900F-F352-4B04-934B-9921595F077B}" srcOrd="0" destOrd="0" presId="urn:microsoft.com/office/officeart/2008/layout/VerticalCurvedList"/>
    <dgm:cxn modelId="{6BB715BA-5E20-429D-B9E7-E1209914B871}" type="presOf" srcId="{FBE4FC08-F266-4103-B72F-DE15B8C2B874}" destId="{01939E11-7177-4FF1-BA82-7921CDB42F58}" srcOrd="0" destOrd="0" presId="urn:microsoft.com/office/officeart/2008/layout/VerticalCurvedList"/>
    <dgm:cxn modelId="{55A102C3-826E-4D64-847A-F26F302E3E44}" srcId="{287B3EA7-EC55-400B-9303-9A40D8007196}" destId="{FBE4FC08-F266-4103-B72F-DE15B8C2B874}" srcOrd="3" destOrd="0" parTransId="{4014AC1A-1A26-46FE-9BC0-6E9452FD0A50}" sibTransId="{5CA43821-DB95-45ED-8497-56DA1B1C007C}"/>
    <dgm:cxn modelId="{CD85A1CA-2277-4601-92A6-FAA792AA43C5}" srcId="{287B3EA7-EC55-400B-9303-9A40D8007196}" destId="{199C8C9C-E56E-4A5C-B7BE-136C6F18BD8D}" srcOrd="5" destOrd="0" parTransId="{B21E2417-376D-4500-B40B-CBAFF312A308}" sibTransId="{AB304506-9E09-47CA-BBBC-9F6ACFA6CA86}"/>
    <dgm:cxn modelId="{D4F39AD5-E855-4A48-9C3B-5E8136CD0C6B}" type="presOf" srcId="{7A7999C6-0EB4-49C0-AEEC-3572D86E0864}" destId="{9FD3C51D-FEFC-43F7-AE04-39DBB02ADA01}" srcOrd="0" destOrd="0" presId="urn:microsoft.com/office/officeart/2008/layout/VerticalCurvedList"/>
    <dgm:cxn modelId="{8A35B74D-54F3-445D-B07A-DB03F481CF82}" type="presParOf" srcId="{201B8E1C-AC0A-4B7B-9A3F-A54CE86FA2B9}" destId="{3D2DDF63-654E-4AA3-9552-7FEFF6F0F524}" srcOrd="0" destOrd="0" presId="urn:microsoft.com/office/officeart/2008/layout/VerticalCurvedList"/>
    <dgm:cxn modelId="{6F1E1188-493E-4F66-8DD8-7547266AE9B7}" type="presParOf" srcId="{3D2DDF63-654E-4AA3-9552-7FEFF6F0F524}" destId="{CC0CF072-A812-41C2-8A70-765E66C84A85}" srcOrd="0" destOrd="0" presId="urn:microsoft.com/office/officeart/2008/layout/VerticalCurvedList"/>
    <dgm:cxn modelId="{D8A14D1C-B2D5-452F-A646-970D3970DEA0}" type="presParOf" srcId="{CC0CF072-A812-41C2-8A70-765E66C84A85}" destId="{D958E6C8-E73A-4C68-8B3C-CF57B733001F}" srcOrd="0" destOrd="0" presId="urn:microsoft.com/office/officeart/2008/layout/VerticalCurvedList"/>
    <dgm:cxn modelId="{4FA54636-2972-4D34-A654-C0A401AB4FD4}" type="presParOf" srcId="{CC0CF072-A812-41C2-8A70-765E66C84A85}" destId="{9FD3C51D-FEFC-43F7-AE04-39DBB02ADA01}" srcOrd="1" destOrd="0" presId="urn:microsoft.com/office/officeart/2008/layout/VerticalCurvedList"/>
    <dgm:cxn modelId="{940AA3E8-B12A-4BD6-805D-05065DAECCDD}" type="presParOf" srcId="{CC0CF072-A812-41C2-8A70-765E66C84A85}" destId="{5E613177-3F21-44A2-B510-9B7F5F74B561}" srcOrd="2" destOrd="0" presId="urn:microsoft.com/office/officeart/2008/layout/VerticalCurvedList"/>
    <dgm:cxn modelId="{C8019F89-125B-4BC3-BF1B-5D09FE034B84}" type="presParOf" srcId="{CC0CF072-A812-41C2-8A70-765E66C84A85}" destId="{6DF2C82B-4AA6-4C86-8291-0B337D336FEF}" srcOrd="3" destOrd="0" presId="urn:microsoft.com/office/officeart/2008/layout/VerticalCurvedList"/>
    <dgm:cxn modelId="{BC127102-BFA9-474F-BF94-5B1E8D90F409}" type="presParOf" srcId="{3D2DDF63-654E-4AA3-9552-7FEFF6F0F524}" destId="{7CD101BF-4A79-4EE6-9C0D-2B2728EC13FB}" srcOrd="1" destOrd="0" presId="urn:microsoft.com/office/officeart/2008/layout/VerticalCurvedList"/>
    <dgm:cxn modelId="{BA1F001D-5E71-42F5-A1E0-CC47C43353FD}" type="presParOf" srcId="{3D2DDF63-654E-4AA3-9552-7FEFF6F0F524}" destId="{DA7F4838-7B8C-4B09-BEB8-F51576ECB090}" srcOrd="2" destOrd="0" presId="urn:microsoft.com/office/officeart/2008/layout/VerticalCurvedList"/>
    <dgm:cxn modelId="{29410AD6-FD21-475F-9BE6-F52E42FD8DD8}" type="presParOf" srcId="{DA7F4838-7B8C-4B09-BEB8-F51576ECB090}" destId="{72C705DF-4F2C-45DB-845F-2EF38444DBE7}" srcOrd="0" destOrd="0" presId="urn:microsoft.com/office/officeart/2008/layout/VerticalCurvedList"/>
    <dgm:cxn modelId="{E55D135E-6082-45F2-94BD-2AF67DFC9259}" type="presParOf" srcId="{3D2DDF63-654E-4AA3-9552-7FEFF6F0F524}" destId="{914A59BD-0B1F-4A8C-9B87-D58228B0F9B1}" srcOrd="3" destOrd="0" presId="urn:microsoft.com/office/officeart/2008/layout/VerticalCurvedList"/>
    <dgm:cxn modelId="{8EA10388-DE02-4876-809F-DA85A698CC0A}" type="presParOf" srcId="{3D2DDF63-654E-4AA3-9552-7FEFF6F0F524}" destId="{B9408FB0-609B-4C7F-8652-8C7CD2DD7893}" srcOrd="4" destOrd="0" presId="urn:microsoft.com/office/officeart/2008/layout/VerticalCurvedList"/>
    <dgm:cxn modelId="{78CAA45C-C1C8-4A98-9111-BEF700276148}" type="presParOf" srcId="{B9408FB0-609B-4C7F-8652-8C7CD2DD7893}" destId="{CD50FCCB-B38E-48E9-91A8-6DD4E6C3AEEB}" srcOrd="0" destOrd="0" presId="urn:microsoft.com/office/officeart/2008/layout/VerticalCurvedList"/>
    <dgm:cxn modelId="{B5D882AA-26B8-4D6D-942A-80FAB1380213}" type="presParOf" srcId="{3D2DDF63-654E-4AA3-9552-7FEFF6F0F524}" destId="{0DE0B7A7-8DF0-4BE4-9C7D-233C87583720}" srcOrd="5" destOrd="0" presId="urn:microsoft.com/office/officeart/2008/layout/VerticalCurvedList"/>
    <dgm:cxn modelId="{8006E2AB-C0C8-4275-835A-43EDF7E70ACB}" type="presParOf" srcId="{3D2DDF63-654E-4AA3-9552-7FEFF6F0F524}" destId="{923BD1CD-F8BD-4E9D-8F95-71103C10F6BA}" srcOrd="6" destOrd="0" presId="urn:microsoft.com/office/officeart/2008/layout/VerticalCurvedList"/>
    <dgm:cxn modelId="{74C3F612-128F-44DC-8ED0-4CB120DFE329}" type="presParOf" srcId="{923BD1CD-F8BD-4E9D-8F95-71103C10F6BA}" destId="{6DACAF96-0536-4CA0-B41C-FA2A931E1FB3}" srcOrd="0" destOrd="0" presId="urn:microsoft.com/office/officeart/2008/layout/VerticalCurvedList"/>
    <dgm:cxn modelId="{E331B39E-E9E8-4F30-BAF5-C564EB502A73}" type="presParOf" srcId="{3D2DDF63-654E-4AA3-9552-7FEFF6F0F524}" destId="{01939E11-7177-4FF1-BA82-7921CDB42F58}" srcOrd="7" destOrd="0" presId="urn:microsoft.com/office/officeart/2008/layout/VerticalCurvedList"/>
    <dgm:cxn modelId="{435B489A-87C1-4813-93E9-C8C272ADBA30}" type="presParOf" srcId="{3D2DDF63-654E-4AA3-9552-7FEFF6F0F524}" destId="{B693935A-4B9B-4F79-BE78-E4633CD4AB56}" srcOrd="8" destOrd="0" presId="urn:microsoft.com/office/officeart/2008/layout/VerticalCurvedList"/>
    <dgm:cxn modelId="{3009DD7E-316A-4127-ABD5-1860901DF3BF}" type="presParOf" srcId="{B693935A-4B9B-4F79-BE78-E4633CD4AB56}" destId="{CC5A7FA4-FE58-4CA9-BB3D-3504594C2DEE}" srcOrd="0" destOrd="0" presId="urn:microsoft.com/office/officeart/2008/layout/VerticalCurvedList"/>
    <dgm:cxn modelId="{08D6A610-37A0-4311-9FAB-FAB722F6B43B}" type="presParOf" srcId="{3D2DDF63-654E-4AA3-9552-7FEFF6F0F524}" destId="{0542900F-F352-4B04-934B-9921595F077B}" srcOrd="9" destOrd="0" presId="urn:microsoft.com/office/officeart/2008/layout/VerticalCurvedList"/>
    <dgm:cxn modelId="{86E35429-8888-4300-9A4B-4D762D296834}" type="presParOf" srcId="{3D2DDF63-654E-4AA3-9552-7FEFF6F0F524}" destId="{B768DB85-785A-445D-85AB-888769858D10}" srcOrd="10" destOrd="0" presId="urn:microsoft.com/office/officeart/2008/layout/VerticalCurvedList"/>
    <dgm:cxn modelId="{C90CD3B0-9120-473D-81FF-9AC6591251E6}" type="presParOf" srcId="{B768DB85-785A-445D-85AB-888769858D10}" destId="{C53F65D8-DF35-4815-B70D-A8BA1A0AF46F}" srcOrd="0" destOrd="0" presId="urn:microsoft.com/office/officeart/2008/layout/VerticalCurvedList"/>
    <dgm:cxn modelId="{BC183901-3DCD-4B67-A920-0F94611A4699}" type="presParOf" srcId="{3D2DDF63-654E-4AA3-9552-7FEFF6F0F524}" destId="{30B1422E-311D-436D-AD08-ED172F7239FD}" srcOrd="11" destOrd="0" presId="urn:microsoft.com/office/officeart/2008/layout/VerticalCurvedList"/>
    <dgm:cxn modelId="{C287E8F0-4655-41EB-BD5E-1445C28713B7}" type="presParOf" srcId="{3D2DDF63-654E-4AA3-9552-7FEFF6F0F524}" destId="{1DA38871-DD73-4455-8A94-842A7F4CA46C}" srcOrd="12" destOrd="0" presId="urn:microsoft.com/office/officeart/2008/layout/VerticalCurvedList"/>
    <dgm:cxn modelId="{32D41259-96E1-4027-B2E7-9ABC4037D2B7}" type="presParOf" srcId="{1DA38871-DD73-4455-8A94-842A7F4CA46C}" destId="{0051742A-0241-489E-85FF-D07FF56781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3ABBF2-4C13-4FA8-AC39-FA1793EF77D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77B7DC-CE9A-4C10-8423-427AB5C6E3D1}">
      <dgm:prSet/>
      <dgm:spPr/>
      <dgm:t>
        <a:bodyPr/>
        <a:lstStyle/>
        <a:p>
          <a:r>
            <a:rPr lang="ro-RO"/>
            <a:t>Scenariul 1</a:t>
          </a:r>
          <a:endParaRPr lang="en-US"/>
        </a:p>
      </dgm:t>
    </dgm:pt>
    <dgm:pt modelId="{F2E05F85-1B3B-4001-8594-C6010B000619}" type="parTrans" cxnId="{91554C07-188D-4C15-A70C-149454254BED}">
      <dgm:prSet/>
      <dgm:spPr/>
      <dgm:t>
        <a:bodyPr/>
        <a:lstStyle/>
        <a:p>
          <a:endParaRPr lang="en-US"/>
        </a:p>
      </dgm:t>
    </dgm:pt>
    <dgm:pt modelId="{4E87E5BD-FD3E-4EF8-9A7F-B27D4F3E1D06}" type="sibTrans" cxnId="{91554C07-188D-4C15-A70C-149454254BED}">
      <dgm:prSet/>
      <dgm:spPr/>
      <dgm:t>
        <a:bodyPr/>
        <a:lstStyle/>
        <a:p>
          <a:endParaRPr lang="en-US"/>
        </a:p>
      </dgm:t>
    </dgm:pt>
    <dgm:pt modelId="{E4714289-1FEB-4C32-B3E2-A6A7F663850B}">
      <dgm:prSet custT="1"/>
      <dgm:spPr/>
      <dgm:t>
        <a:bodyPr/>
        <a:lstStyle/>
        <a:p>
          <a:r>
            <a:rPr lang="en-US" sz="1600" dirty="0" err="1"/>
            <a:t>reducerea</a:t>
          </a:r>
          <a:r>
            <a:rPr lang="en-US" sz="1600" dirty="0"/>
            <a:t> </a:t>
          </a:r>
          <a:r>
            <a:rPr lang="en-US" sz="1600" dirty="0" err="1"/>
            <a:t>activit</a:t>
          </a:r>
          <a:r>
            <a:rPr lang="ro-RO" sz="1600" dirty="0"/>
            <a:t>ăț</a:t>
          </a:r>
          <a:r>
            <a:rPr lang="en-US" sz="1600" dirty="0" err="1"/>
            <a:t>ilor</a:t>
          </a:r>
          <a:r>
            <a:rPr lang="en-US" sz="1600" dirty="0"/>
            <a:t> indirect productive, </a:t>
          </a:r>
          <a:r>
            <a:rPr lang="en-US" sz="1600" dirty="0" err="1"/>
            <a:t>lucrul</a:t>
          </a:r>
          <a:r>
            <a:rPr lang="en-US" sz="1600" dirty="0"/>
            <a:t> de </a:t>
          </a:r>
          <a:r>
            <a:rPr lang="en-US" sz="1600" dirty="0" err="1"/>
            <a:t>acas</a:t>
          </a:r>
          <a:r>
            <a:rPr lang="ro-RO" sz="1600" dirty="0"/>
            <a:t>ă</a:t>
          </a:r>
          <a:endParaRPr lang="en-US" sz="1600" dirty="0"/>
        </a:p>
      </dgm:t>
    </dgm:pt>
    <dgm:pt modelId="{F043EBB9-0E2B-4389-92F9-63109BAA1A4F}" type="parTrans" cxnId="{80BE82AA-1DDF-4F38-86FD-AE025FA46619}">
      <dgm:prSet/>
      <dgm:spPr/>
      <dgm:t>
        <a:bodyPr/>
        <a:lstStyle/>
        <a:p>
          <a:endParaRPr lang="en-US"/>
        </a:p>
      </dgm:t>
    </dgm:pt>
    <dgm:pt modelId="{540AE9A8-8885-49BF-ADAF-FDAA282E80FE}" type="sibTrans" cxnId="{80BE82AA-1DDF-4F38-86FD-AE025FA46619}">
      <dgm:prSet/>
      <dgm:spPr/>
      <dgm:t>
        <a:bodyPr/>
        <a:lstStyle/>
        <a:p>
          <a:endParaRPr lang="en-US"/>
        </a:p>
      </dgm:t>
    </dgm:pt>
    <dgm:pt modelId="{DB2C0E44-30F7-4724-83CE-80BF6C752FD5}">
      <dgm:prSet/>
      <dgm:spPr/>
      <dgm:t>
        <a:bodyPr/>
        <a:lstStyle/>
        <a:p>
          <a:r>
            <a:rPr lang="ro-RO"/>
            <a:t>Scenariul 2</a:t>
          </a:r>
          <a:endParaRPr lang="en-US"/>
        </a:p>
      </dgm:t>
    </dgm:pt>
    <dgm:pt modelId="{FF2B515D-307A-480B-B6D7-04316C1A7949}" type="parTrans" cxnId="{34942ED2-4098-46B3-AF9A-421385E8CDEA}">
      <dgm:prSet/>
      <dgm:spPr/>
      <dgm:t>
        <a:bodyPr/>
        <a:lstStyle/>
        <a:p>
          <a:endParaRPr lang="en-US"/>
        </a:p>
      </dgm:t>
    </dgm:pt>
    <dgm:pt modelId="{6FA920DA-1FB6-448E-824F-153FB44BE27E}" type="sibTrans" cxnId="{34942ED2-4098-46B3-AF9A-421385E8CDEA}">
      <dgm:prSet/>
      <dgm:spPr/>
      <dgm:t>
        <a:bodyPr/>
        <a:lstStyle/>
        <a:p>
          <a:endParaRPr lang="en-US"/>
        </a:p>
      </dgm:t>
    </dgm:pt>
    <dgm:pt modelId="{BE2DADEA-978B-4AEE-BE00-F8D3E5B9F195}">
      <dgm:prSet custT="1"/>
      <dgm:spPr/>
      <dgm:t>
        <a:bodyPr/>
        <a:lstStyle/>
        <a:p>
          <a:r>
            <a:rPr lang="ro-RO" sz="1600" dirty="0"/>
            <a:t>î</a:t>
          </a:r>
          <a:r>
            <a:rPr lang="en-US" sz="1600" dirty="0" err="1"/>
            <a:t>ntreruperea</a:t>
          </a:r>
          <a:r>
            <a:rPr lang="en-US" sz="1600" dirty="0"/>
            <a:t> </a:t>
          </a:r>
          <a:r>
            <a:rPr lang="en-US" sz="1600" dirty="0" err="1"/>
            <a:t>complet</a:t>
          </a:r>
          <a:r>
            <a:rPr lang="ro-RO" sz="1600" dirty="0"/>
            <a:t>ă a</a:t>
          </a:r>
          <a:r>
            <a:rPr lang="en-US" sz="1600" dirty="0"/>
            <a:t> </a:t>
          </a:r>
          <a:r>
            <a:rPr lang="en-US" sz="1600" dirty="0" err="1"/>
            <a:t>activit</a:t>
          </a:r>
          <a:r>
            <a:rPr lang="ro-RO" sz="1600" dirty="0"/>
            <a:t>ății</a:t>
          </a:r>
          <a:r>
            <a:rPr lang="en-US" sz="1600" dirty="0"/>
            <a:t> indirect productive </a:t>
          </a:r>
          <a:r>
            <a:rPr lang="ro-RO" sz="1600" dirty="0"/>
            <a:t>ș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limitarea</a:t>
          </a:r>
          <a:r>
            <a:rPr lang="en-US" sz="1600" dirty="0"/>
            <a:t> </a:t>
          </a:r>
          <a:r>
            <a:rPr lang="en-US" sz="1600" dirty="0" err="1"/>
            <a:t>celor</a:t>
          </a:r>
          <a:r>
            <a:rPr lang="en-US" sz="1600" dirty="0"/>
            <a:t> de </a:t>
          </a:r>
          <a:r>
            <a:rPr lang="en-US" sz="1600" dirty="0" err="1"/>
            <a:t>produc</a:t>
          </a:r>
          <a:r>
            <a:rPr lang="ro-RO" sz="1600" dirty="0"/>
            <a:t>ț</a:t>
          </a:r>
          <a:r>
            <a:rPr lang="en-US" sz="1600" dirty="0" err="1"/>
            <a:t>ie</a:t>
          </a:r>
          <a:endParaRPr lang="en-US" sz="1600" dirty="0"/>
        </a:p>
      </dgm:t>
    </dgm:pt>
    <dgm:pt modelId="{0B5D22BC-1233-4916-8645-9BF277CEB2F5}" type="parTrans" cxnId="{53540B5B-8A5D-4D89-92C9-4A229BF55F71}">
      <dgm:prSet/>
      <dgm:spPr/>
      <dgm:t>
        <a:bodyPr/>
        <a:lstStyle/>
        <a:p>
          <a:endParaRPr lang="en-US"/>
        </a:p>
      </dgm:t>
    </dgm:pt>
    <dgm:pt modelId="{1524A6FE-2470-4D85-818F-CA3337DC9735}" type="sibTrans" cxnId="{53540B5B-8A5D-4D89-92C9-4A229BF55F71}">
      <dgm:prSet/>
      <dgm:spPr/>
      <dgm:t>
        <a:bodyPr/>
        <a:lstStyle/>
        <a:p>
          <a:endParaRPr lang="en-US"/>
        </a:p>
      </dgm:t>
    </dgm:pt>
    <dgm:pt modelId="{17D9A8D6-CA2D-4B1E-B0B3-21E4AA0BD842}">
      <dgm:prSet/>
      <dgm:spPr/>
      <dgm:t>
        <a:bodyPr/>
        <a:lstStyle/>
        <a:p>
          <a:r>
            <a:rPr lang="ro-RO"/>
            <a:t>Scenariul 3</a:t>
          </a:r>
          <a:endParaRPr lang="en-US"/>
        </a:p>
      </dgm:t>
    </dgm:pt>
    <dgm:pt modelId="{C677FFCD-BF63-4D30-ACA7-196A0F4B38E1}" type="parTrans" cxnId="{5423B8A1-45D9-4AEA-8491-E2D52FA7133E}">
      <dgm:prSet/>
      <dgm:spPr/>
      <dgm:t>
        <a:bodyPr/>
        <a:lstStyle/>
        <a:p>
          <a:endParaRPr lang="en-US"/>
        </a:p>
      </dgm:t>
    </dgm:pt>
    <dgm:pt modelId="{D8A05DE0-0EAA-40D2-B491-06E0BB5EC8D1}" type="sibTrans" cxnId="{5423B8A1-45D9-4AEA-8491-E2D52FA7133E}">
      <dgm:prSet/>
      <dgm:spPr/>
      <dgm:t>
        <a:bodyPr/>
        <a:lstStyle/>
        <a:p>
          <a:endParaRPr lang="en-US"/>
        </a:p>
      </dgm:t>
    </dgm:pt>
    <dgm:pt modelId="{A6FF901A-753C-48A5-8B60-AC1E77FEE8B7}">
      <dgm:prSet custT="1"/>
      <dgm:spPr/>
      <dgm:t>
        <a:bodyPr/>
        <a:lstStyle/>
        <a:p>
          <a:r>
            <a:rPr lang="it-IT" sz="1600" dirty="0"/>
            <a:t>oprirea activit</a:t>
          </a:r>
          <a:r>
            <a:rPr lang="ro-RO" sz="1600" dirty="0"/>
            <a:t>ăț</a:t>
          </a:r>
          <a:r>
            <a:rPr lang="it-IT" sz="1600" dirty="0"/>
            <a:t>ilor productive </a:t>
          </a:r>
          <a:r>
            <a:rPr lang="ro-RO" sz="1600" dirty="0"/>
            <a:t>ș</a:t>
          </a:r>
          <a:r>
            <a:rPr lang="it-IT" sz="1600" dirty="0"/>
            <a:t>i neproductive </a:t>
          </a:r>
          <a:r>
            <a:rPr lang="ro-RO" sz="1600" dirty="0"/>
            <a:t>ș</a:t>
          </a:r>
          <a:r>
            <a:rPr lang="it-IT" sz="1600" dirty="0"/>
            <a:t>i asigurarea pazei, ISU, monitorizare platform</a:t>
          </a:r>
          <a:r>
            <a:rPr lang="ro-RO" sz="1600" dirty="0"/>
            <a:t>ă</a:t>
          </a:r>
          <a:endParaRPr lang="en-US" sz="1600" dirty="0"/>
        </a:p>
      </dgm:t>
    </dgm:pt>
    <dgm:pt modelId="{BDD7386A-ACA7-4A5E-A658-F105FDF80616}" type="parTrans" cxnId="{0B5DFD34-846D-44E7-8F0C-35AD4811731D}">
      <dgm:prSet/>
      <dgm:spPr/>
      <dgm:t>
        <a:bodyPr/>
        <a:lstStyle/>
        <a:p>
          <a:endParaRPr lang="en-US"/>
        </a:p>
      </dgm:t>
    </dgm:pt>
    <dgm:pt modelId="{8225FFB6-6730-4305-80A3-2430259DCD31}" type="sibTrans" cxnId="{0B5DFD34-846D-44E7-8F0C-35AD4811731D}">
      <dgm:prSet/>
      <dgm:spPr/>
      <dgm:t>
        <a:bodyPr/>
        <a:lstStyle/>
        <a:p>
          <a:endParaRPr lang="en-US"/>
        </a:p>
      </dgm:t>
    </dgm:pt>
    <dgm:pt modelId="{9B40F3C0-DEC3-48D9-801D-2F6C53590F1C}" type="pres">
      <dgm:prSet presAssocID="{E13ABBF2-4C13-4FA8-AC39-FA1793EF77DB}" presName="linearFlow" presStyleCnt="0">
        <dgm:presLayoutVars>
          <dgm:dir/>
          <dgm:animLvl val="lvl"/>
          <dgm:resizeHandles val="exact"/>
        </dgm:presLayoutVars>
      </dgm:prSet>
      <dgm:spPr/>
    </dgm:pt>
    <dgm:pt modelId="{F91AAFE2-8FE5-40FE-8C02-5F885CB2AFFA}" type="pres">
      <dgm:prSet presAssocID="{C577B7DC-CE9A-4C10-8423-427AB5C6E3D1}" presName="composite" presStyleCnt="0"/>
      <dgm:spPr/>
    </dgm:pt>
    <dgm:pt modelId="{28C1AE17-3EB7-4CCC-99F3-B7A715FD0D3E}" type="pres">
      <dgm:prSet presAssocID="{C577B7DC-CE9A-4C10-8423-427AB5C6E3D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81D20D8-D7C1-47FF-9DAB-E32366C919B2}" type="pres">
      <dgm:prSet presAssocID="{C577B7DC-CE9A-4C10-8423-427AB5C6E3D1}" presName="descendantText" presStyleLbl="alignAcc1" presStyleIdx="0" presStyleCnt="3">
        <dgm:presLayoutVars>
          <dgm:bulletEnabled val="1"/>
        </dgm:presLayoutVars>
      </dgm:prSet>
      <dgm:spPr/>
    </dgm:pt>
    <dgm:pt modelId="{971608BF-DBA9-4973-838A-625F545CA853}" type="pres">
      <dgm:prSet presAssocID="{4E87E5BD-FD3E-4EF8-9A7F-B27D4F3E1D06}" presName="sp" presStyleCnt="0"/>
      <dgm:spPr/>
    </dgm:pt>
    <dgm:pt modelId="{9BC0CFC0-AB82-4D99-AA64-FC4BB878C261}" type="pres">
      <dgm:prSet presAssocID="{DB2C0E44-30F7-4724-83CE-80BF6C752FD5}" presName="composite" presStyleCnt="0"/>
      <dgm:spPr/>
    </dgm:pt>
    <dgm:pt modelId="{DC9AC18B-8ED1-4F74-8018-B2D069EE46E9}" type="pres">
      <dgm:prSet presAssocID="{DB2C0E44-30F7-4724-83CE-80BF6C752FD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55A3797-A471-4433-BD5F-0CD94BCB663B}" type="pres">
      <dgm:prSet presAssocID="{DB2C0E44-30F7-4724-83CE-80BF6C752FD5}" presName="descendantText" presStyleLbl="alignAcc1" presStyleIdx="1" presStyleCnt="3">
        <dgm:presLayoutVars>
          <dgm:bulletEnabled val="1"/>
        </dgm:presLayoutVars>
      </dgm:prSet>
      <dgm:spPr/>
    </dgm:pt>
    <dgm:pt modelId="{372F2A5D-0247-4F80-91C9-97C02AC79B10}" type="pres">
      <dgm:prSet presAssocID="{6FA920DA-1FB6-448E-824F-153FB44BE27E}" presName="sp" presStyleCnt="0"/>
      <dgm:spPr/>
    </dgm:pt>
    <dgm:pt modelId="{1A151AF1-007C-4903-BB37-42264E00C0D1}" type="pres">
      <dgm:prSet presAssocID="{17D9A8D6-CA2D-4B1E-B0B3-21E4AA0BD842}" presName="composite" presStyleCnt="0"/>
      <dgm:spPr/>
    </dgm:pt>
    <dgm:pt modelId="{EDEF6205-BD38-4C0A-A552-09B22B8D6DA6}" type="pres">
      <dgm:prSet presAssocID="{17D9A8D6-CA2D-4B1E-B0B3-21E4AA0BD84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606DE31-538A-4CCC-A542-247F2F331544}" type="pres">
      <dgm:prSet presAssocID="{17D9A8D6-CA2D-4B1E-B0B3-21E4AA0BD84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1554C07-188D-4C15-A70C-149454254BED}" srcId="{E13ABBF2-4C13-4FA8-AC39-FA1793EF77DB}" destId="{C577B7DC-CE9A-4C10-8423-427AB5C6E3D1}" srcOrd="0" destOrd="0" parTransId="{F2E05F85-1B3B-4001-8594-C6010B000619}" sibTransId="{4E87E5BD-FD3E-4EF8-9A7F-B27D4F3E1D06}"/>
    <dgm:cxn modelId="{5E74F010-3E40-4601-82B6-E1B12CDC31F8}" type="presOf" srcId="{C577B7DC-CE9A-4C10-8423-427AB5C6E3D1}" destId="{28C1AE17-3EB7-4CCC-99F3-B7A715FD0D3E}" srcOrd="0" destOrd="0" presId="urn:microsoft.com/office/officeart/2005/8/layout/chevron2"/>
    <dgm:cxn modelId="{6201F21D-E834-422D-9AE5-B2F3B5B3576E}" type="presOf" srcId="{E4714289-1FEB-4C32-B3E2-A6A7F663850B}" destId="{481D20D8-D7C1-47FF-9DAB-E32366C919B2}" srcOrd="0" destOrd="0" presId="urn:microsoft.com/office/officeart/2005/8/layout/chevron2"/>
    <dgm:cxn modelId="{0B5DFD34-846D-44E7-8F0C-35AD4811731D}" srcId="{17D9A8D6-CA2D-4B1E-B0B3-21E4AA0BD842}" destId="{A6FF901A-753C-48A5-8B60-AC1E77FEE8B7}" srcOrd="0" destOrd="0" parTransId="{BDD7386A-ACA7-4A5E-A658-F105FDF80616}" sibTransId="{8225FFB6-6730-4305-80A3-2430259DCD31}"/>
    <dgm:cxn modelId="{53540B5B-8A5D-4D89-92C9-4A229BF55F71}" srcId="{DB2C0E44-30F7-4724-83CE-80BF6C752FD5}" destId="{BE2DADEA-978B-4AEE-BE00-F8D3E5B9F195}" srcOrd="0" destOrd="0" parTransId="{0B5D22BC-1233-4916-8645-9BF277CEB2F5}" sibTransId="{1524A6FE-2470-4D85-818F-CA3337DC9735}"/>
    <dgm:cxn modelId="{2B7AD35D-D225-4DBA-885F-8345CF26CB3A}" type="presOf" srcId="{17D9A8D6-CA2D-4B1E-B0B3-21E4AA0BD842}" destId="{EDEF6205-BD38-4C0A-A552-09B22B8D6DA6}" srcOrd="0" destOrd="0" presId="urn:microsoft.com/office/officeart/2005/8/layout/chevron2"/>
    <dgm:cxn modelId="{23ADB565-9799-46CB-9E0A-92F1A43A3F1F}" type="presOf" srcId="{BE2DADEA-978B-4AEE-BE00-F8D3E5B9F195}" destId="{255A3797-A471-4433-BD5F-0CD94BCB663B}" srcOrd="0" destOrd="0" presId="urn:microsoft.com/office/officeart/2005/8/layout/chevron2"/>
    <dgm:cxn modelId="{5423B8A1-45D9-4AEA-8491-E2D52FA7133E}" srcId="{E13ABBF2-4C13-4FA8-AC39-FA1793EF77DB}" destId="{17D9A8D6-CA2D-4B1E-B0B3-21E4AA0BD842}" srcOrd="2" destOrd="0" parTransId="{C677FFCD-BF63-4D30-ACA7-196A0F4B38E1}" sibTransId="{D8A05DE0-0EAA-40D2-B491-06E0BB5EC8D1}"/>
    <dgm:cxn modelId="{80BE82AA-1DDF-4F38-86FD-AE025FA46619}" srcId="{C577B7DC-CE9A-4C10-8423-427AB5C6E3D1}" destId="{E4714289-1FEB-4C32-B3E2-A6A7F663850B}" srcOrd="0" destOrd="0" parTransId="{F043EBB9-0E2B-4389-92F9-63109BAA1A4F}" sibTransId="{540AE9A8-8885-49BF-ADAF-FDAA282E80FE}"/>
    <dgm:cxn modelId="{34942ED2-4098-46B3-AF9A-421385E8CDEA}" srcId="{E13ABBF2-4C13-4FA8-AC39-FA1793EF77DB}" destId="{DB2C0E44-30F7-4724-83CE-80BF6C752FD5}" srcOrd="1" destOrd="0" parTransId="{FF2B515D-307A-480B-B6D7-04316C1A7949}" sibTransId="{6FA920DA-1FB6-448E-824F-153FB44BE27E}"/>
    <dgm:cxn modelId="{5588F2D2-51A9-4695-9615-CD5D80B1A6BF}" type="presOf" srcId="{E13ABBF2-4C13-4FA8-AC39-FA1793EF77DB}" destId="{9B40F3C0-DEC3-48D9-801D-2F6C53590F1C}" srcOrd="0" destOrd="0" presId="urn:microsoft.com/office/officeart/2005/8/layout/chevron2"/>
    <dgm:cxn modelId="{DDD4C0DB-B05E-4794-B070-841398646CAB}" type="presOf" srcId="{DB2C0E44-30F7-4724-83CE-80BF6C752FD5}" destId="{DC9AC18B-8ED1-4F74-8018-B2D069EE46E9}" srcOrd="0" destOrd="0" presId="urn:microsoft.com/office/officeart/2005/8/layout/chevron2"/>
    <dgm:cxn modelId="{3D7F06FF-61BA-469A-A672-7917606E4307}" type="presOf" srcId="{A6FF901A-753C-48A5-8B60-AC1E77FEE8B7}" destId="{1606DE31-538A-4CCC-A542-247F2F331544}" srcOrd="0" destOrd="0" presId="urn:microsoft.com/office/officeart/2005/8/layout/chevron2"/>
    <dgm:cxn modelId="{05A7CEB2-C7C6-43BD-80FE-840398F29843}" type="presParOf" srcId="{9B40F3C0-DEC3-48D9-801D-2F6C53590F1C}" destId="{F91AAFE2-8FE5-40FE-8C02-5F885CB2AFFA}" srcOrd="0" destOrd="0" presId="urn:microsoft.com/office/officeart/2005/8/layout/chevron2"/>
    <dgm:cxn modelId="{DF1E0A06-AF5F-4744-8E2F-AF90E01769E6}" type="presParOf" srcId="{F91AAFE2-8FE5-40FE-8C02-5F885CB2AFFA}" destId="{28C1AE17-3EB7-4CCC-99F3-B7A715FD0D3E}" srcOrd="0" destOrd="0" presId="urn:microsoft.com/office/officeart/2005/8/layout/chevron2"/>
    <dgm:cxn modelId="{4395A277-E6EA-4A42-A067-1A0F4B073BFB}" type="presParOf" srcId="{F91AAFE2-8FE5-40FE-8C02-5F885CB2AFFA}" destId="{481D20D8-D7C1-47FF-9DAB-E32366C919B2}" srcOrd="1" destOrd="0" presId="urn:microsoft.com/office/officeart/2005/8/layout/chevron2"/>
    <dgm:cxn modelId="{5D3D6169-A8CE-41C2-9276-556306FD4936}" type="presParOf" srcId="{9B40F3C0-DEC3-48D9-801D-2F6C53590F1C}" destId="{971608BF-DBA9-4973-838A-625F545CA853}" srcOrd="1" destOrd="0" presId="urn:microsoft.com/office/officeart/2005/8/layout/chevron2"/>
    <dgm:cxn modelId="{A19AAE0A-B194-4E30-98DE-7EDAC5ECABDE}" type="presParOf" srcId="{9B40F3C0-DEC3-48D9-801D-2F6C53590F1C}" destId="{9BC0CFC0-AB82-4D99-AA64-FC4BB878C261}" srcOrd="2" destOrd="0" presId="urn:microsoft.com/office/officeart/2005/8/layout/chevron2"/>
    <dgm:cxn modelId="{8F9C9F05-E8ED-4597-ABCD-B838EFEA63F5}" type="presParOf" srcId="{9BC0CFC0-AB82-4D99-AA64-FC4BB878C261}" destId="{DC9AC18B-8ED1-4F74-8018-B2D069EE46E9}" srcOrd="0" destOrd="0" presId="urn:microsoft.com/office/officeart/2005/8/layout/chevron2"/>
    <dgm:cxn modelId="{22F7AC3D-2522-4034-91B9-8412C8153A52}" type="presParOf" srcId="{9BC0CFC0-AB82-4D99-AA64-FC4BB878C261}" destId="{255A3797-A471-4433-BD5F-0CD94BCB663B}" srcOrd="1" destOrd="0" presId="urn:microsoft.com/office/officeart/2005/8/layout/chevron2"/>
    <dgm:cxn modelId="{EFBFA844-F051-4914-8263-8E116208BB97}" type="presParOf" srcId="{9B40F3C0-DEC3-48D9-801D-2F6C53590F1C}" destId="{372F2A5D-0247-4F80-91C9-97C02AC79B10}" srcOrd="3" destOrd="0" presId="urn:microsoft.com/office/officeart/2005/8/layout/chevron2"/>
    <dgm:cxn modelId="{26B85D28-C398-496F-953B-8A65F22EFED9}" type="presParOf" srcId="{9B40F3C0-DEC3-48D9-801D-2F6C53590F1C}" destId="{1A151AF1-007C-4903-BB37-42264E00C0D1}" srcOrd="4" destOrd="0" presId="urn:microsoft.com/office/officeart/2005/8/layout/chevron2"/>
    <dgm:cxn modelId="{7E9BD8B4-B170-4DC3-9F95-4233BD56A106}" type="presParOf" srcId="{1A151AF1-007C-4903-BB37-42264E00C0D1}" destId="{EDEF6205-BD38-4C0A-A552-09B22B8D6DA6}" srcOrd="0" destOrd="0" presId="urn:microsoft.com/office/officeart/2005/8/layout/chevron2"/>
    <dgm:cxn modelId="{3810205E-83F4-488A-9DDF-4EC2BCEC7D4C}" type="presParOf" srcId="{1A151AF1-007C-4903-BB37-42264E00C0D1}" destId="{1606DE31-538A-4CCC-A542-247F2F3315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C9671-7064-4003-94C4-685D5B6AA3CA}">
      <dsp:nvSpPr>
        <dsp:cNvPr id="0" name=""/>
        <dsp:cNvSpPr/>
      </dsp:nvSpPr>
      <dsp:spPr>
        <a:xfrm>
          <a:off x="0" y="2275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4A953-1AA6-4B47-9BEB-D3D6DB0DA2F7}">
      <dsp:nvSpPr>
        <dsp:cNvPr id="0" name=""/>
        <dsp:cNvSpPr/>
      </dsp:nvSpPr>
      <dsp:spPr>
        <a:xfrm>
          <a:off x="948" y="0"/>
          <a:ext cx="3953489" cy="102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Principalul</a:t>
          </a:r>
          <a:r>
            <a:rPr lang="ro-RO" sz="1800" kern="1200" dirty="0"/>
            <a:t> </a:t>
          </a:r>
          <a:r>
            <a:rPr lang="en-US" sz="1800" kern="1200" dirty="0" err="1"/>
            <a:t>producător</a:t>
          </a:r>
          <a:r>
            <a:rPr lang="ro-RO" sz="1800" kern="1200" dirty="0"/>
            <a:t> </a:t>
          </a:r>
          <a:r>
            <a:rPr lang="en-US" sz="1800" kern="1200" dirty="0"/>
            <a:t>de </a:t>
          </a:r>
          <a:r>
            <a:rPr lang="en-US" sz="1800" b="1" kern="1200" dirty="0" err="1"/>
            <a:t>medicamente</a:t>
          </a:r>
          <a:r>
            <a:rPr lang="ro-RO" sz="1800" b="1" kern="1200" dirty="0"/>
            <a:t> </a:t>
          </a:r>
          <a:r>
            <a:rPr lang="en-US" sz="1800" b="1" kern="1200" dirty="0" err="1"/>
            <a:t>generice</a:t>
          </a:r>
          <a:r>
            <a:rPr lang="en-US" sz="1800" b="1" kern="1200" dirty="0"/>
            <a:t> </a:t>
          </a:r>
          <a:r>
            <a:rPr lang="en-US" sz="1800" b="1" kern="1200" dirty="0" err="1"/>
            <a:t>antiinfecţioase</a:t>
          </a:r>
          <a:r>
            <a:rPr lang="ro-RO" sz="1800" kern="1200" dirty="0"/>
            <a:t> </a:t>
          </a:r>
          <a:r>
            <a:rPr lang="en-US" sz="1800" kern="1200" dirty="0"/>
            <a:t>din </a:t>
          </a:r>
          <a:r>
            <a:rPr lang="en-US" sz="1800" kern="1200" dirty="0" err="1"/>
            <a:t>România</a:t>
          </a:r>
          <a:endParaRPr lang="en-US" sz="1800" kern="1200" dirty="0"/>
        </a:p>
      </dsp:txBody>
      <dsp:txXfrm>
        <a:off x="948" y="0"/>
        <a:ext cx="3953489" cy="1029491"/>
      </dsp:txXfrm>
    </dsp:sp>
    <dsp:sp modelId="{B63D4985-B5BC-41C2-ADD5-CF31EBA12E5C}">
      <dsp:nvSpPr>
        <dsp:cNvPr id="0" name=""/>
        <dsp:cNvSpPr/>
      </dsp:nvSpPr>
      <dsp:spPr>
        <a:xfrm>
          <a:off x="0" y="630816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2E1CE-749B-442C-A5F9-250AC23FA79F}">
      <dsp:nvSpPr>
        <dsp:cNvPr id="0" name=""/>
        <dsp:cNvSpPr/>
      </dsp:nvSpPr>
      <dsp:spPr>
        <a:xfrm>
          <a:off x="3864" y="718038"/>
          <a:ext cx="3953489" cy="112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Lider</a:t>
          </a:r>
          <a:r>
            <a:rPr lang="en-US" sz="1800" b="1" kern="1200" dirty="0"/>
            <a:t> </a:t>
          </a:r>
          <a:r>
            <a:rPr lang="ro-RO" sz="1800" b="1" kern="1200" dirty="0"/>
            <a:t>m</a:t>
          </a:r>
          <a:r>
            <a:rPr lang="en-US" sz="1800" b="1" kern="1200" dirty="0" err="1"/>
            <a:t>ondial</a:t>
          </a:r>
          <a:r>
            <a:rPr lang="ro-RO" sz="1800" kern="1200" dirty="0"/>
            <a:t> </a:t>
          </a:r>
          <a:r>
            <a:rPr lang="en-US" sz="1800" kern="1200" dirty="0" err="1"/>
            <a:t>în</a:t>
          </a:r>
          <a:r>
            <a:rPr lang="en-US" sz="1800" kern="1200" dirty="0"/>
            <a:t> </a:t>
          </a:r>
          <a:r>
            <a:rPr lang="en-US" sz="1800" kern="1200" dirty="0" err="1"/>
            <a:t>producția</a:t>
          </a:r>
          <a:r>
            <a:rPr lang="en-US" sz="1800" kern="1200" dirty="0"/>
            <a:t> </a:t>
          </a:r>
          <a:r>
            <a:rPr lang="en-US" sz="1800" kern="1200" dirty="0" err="1"/>
            <a:t>substanței</a:t>
          </a:r>
          <a:r>
            <a:rPr lang="ro-RO" sz="1800" kern="1200" dirty="0"/>
            <a:t> </a:t>
          </a:r>
          <a:r>
            <a:rPr lang="en-US" sz="1800" kern="1200" dirty="0"/>
            <a:t>active </a:t>
          </a:r>
          <a:r>
            <a:rPr lang="en-US" sz="1800" kern="1200" dirty="0" err="1"/>
            <a:t>Nistatină</a:t>
          </a:r>
          <a:r>
            <a:rPr lang="en-US" sz="1800" kern="1200" dirty="0"/>
            <a:t>: 65% din </a:t>
          </a:r>
          <a:r>
            <a:rPr lang="en-US" sz="1800" kern="1200" dirty="0" err="1"/>
            <a:t>piata</a:t>
          </a:r>
          <a:r>
            <a:rPr lang="en-US" sz="1800" kern="1200" dirty="0"/>
            <a:t> </a:t>
          </a:r>
          <a:r>
            <a:rPr lang="en-US" sz="1800" kern="1200" dirty="0" err="1"/>
            <a:t>internationala</a:t>
          </a:r>
          <a:r>
            <a:rPr lang="en-US" sz="1800" kern="1200" dirty="0"/>
            <a:t> </a:t>
          </a:r>
          <a:r>
            <a:rPr lang="en-US" sz="1800" kern="1200" dirty="0" err="1"/>
            <a:t>si</a:t>
          </a:r>
          <a:r>
            <a:rPr lang="en-US" sz="1800" kern="1200" dirty="0"/>
            <a:t> standard de </a:t>
          </a:r>
          <a:r>
            <a:rPr lang="en-US" sz="1800" kern="1200" dirty="0" err="1"/>
            <a:t>referinta</a:t>
          </a:r>
          <a:r>
            <a:rPr lang="en-US" sz="1800" kern="1200" dirty="0"/>
            <a:t> la </a:t>
          </a:r>
          <a:r>
            <a:rPr lang="en-US" sz="1800" kern="1200" dirty="0" err="1"/>
            <a:t>nivel</a:t>
          </a:r>
          <a:r>
            <a:rPr lang="en-US" sz="1800" kern="1200" dirty="0"/>
            <a:t> international </a:t>
          </a:r>
          <a:r>
            <a:rPr lang="en-US" sz="1800" kern="1200" dirty="0" err="1"/>
            <a:t>pentru</a:t>
          </a:r>
          <a:r>
            <a:rPr lang="en-US" sz="1800" kern="1200" dirty="0"/>
            <a:t> </a:t>
          </a:r>
          <a:r>
            <a:rPr lang="en-US" sz="1800" kern="1200" dirty="0" err="1"/>
            <a:t>aceasta</a:t>
          </a:r>
          <a:r>
            <a:rPr lang="en-US" sz="1800" kern="1200" dirty="0"/>
            <a:t> </a:t>
          </a:r>
          <a:r>
            <a:rPr lang="en-US" sz="1800" kern="1200" dirty="0" err="1"/>
            <a:t>substanta</a:t>
          </a:r>
          <a:r>
            <a:rPr lang="en-US" sz="1800" kern="1200" dirty="0"/>
            <a:t> </a:t>
          </a:r>
          <a:r>
            <a:rPr lang="en-US" sz="1800" kern="1200" dirty="0" err="1"/>
            <a:t>activa</a:t>
          </a:r>
          <a:endParaRPr lang="en-US" sz="1800" kern="1200" dirty="0"/>
        </a:p>
      </dsp:txBody>
      <dsp:txXfrm>
        <a:off x="3864" y="718038"/>
        <a:ext cx="3953489" cy="1120131"/>
      </dsp:txXfrm>
    </dsp:sp>
    <dsp:sp modelId="{E06FCE11-1FE7-4F17-86F0-3E7C58EF7E13}">
      <dsp:nvSpPr>
        <dsp:cNvPr id="0" name=""/>
        <dsp:cNvSpPr/>
      </dsp:nvSpPr>
      <dsp:spPr>
        <a:xfrm>
          <a:off x="0" y="2172800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5262D-35A4-48E0-88E1-7A8C191DAAEE}">
      <dsp:nvSpPr>
        <dsp:cNvPr id="0" name=""/>
        <dsp:cNvSpPr/>
      </dsp:nvSpPr>
      <dsp:spPr>
        <a:xfrm>
          <a:off x="0" y="2212735"/>
          <a:ext cx="3957354" cy="794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Un portofoliu </a:t>
          </a:r>
          <a:r>
            <a:rPr lang="ro-RO" sz="1800" b="1" kern="1200" dirty="0"/>
            <a:t>de 150 de produse </a:t>
          </a:r>
          <a:r>
            <a:rPr lang="ro-RO" sz="1800" kern="1200" dirty="0"/>
            <a:t>farmaceutice din 12 clase terapeutice</a:t>
          </a:r>
          <a:endParaRPr lang="en-US" sz="1800" kern="1200" dirty="0"/>
        </a:p>
      </dsp:txBody>
      <dsp:txXfrm>
        <a:off x="0" y="2212735"/>
        <a:ext cx="3957354" cy="794109"/>
      </dsp:txXfrm>
    </dsp:sp>
    <dsp:sp modelId="{C4F09994-3DBD-486D-85D2-5159C5788480}">
      <dsp:nvSpPr>
        <dsp:cNvPr id="0" name=""/>
        <dsp:cNvSpPr/>
      </dsp:nvSpPr>
      <dsp:spPr>
        <a:xfrm>
          <a:off x="0" y="2946008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08E1A-3A57-48C9-8909-26CA7BB35C34}">
      <dsp:nvSpPr>
        <dsp:cNvPr id="0" name=""/>
        <dsp:cNvSpPr/>
      </dsp:nvSpPr>
      <dsp:spPr>
        <a:xfrm>
          <a:off x="0" y="2943793"/>
          <a:ext cx="3957354" cy="794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Investeste</a:t>
          </a:r>
          <a:r>
            <a:rPr lang="en-US" sz="1800" b="0" kern="1200" dirty="0"/>
            <a:t> 5% din </a:t>
          </a:r>
          <a:r>
            <a:rPr lang="en-US" sz="1800" b="0" kern="1200" dirty="0" err="1"/>
            <a:t>cifra</a:t>
          </a:r>
          <a:r>
            <a:rPr lang="en-US" sz="1800" b="0" kern="1200" dirty="0"/>
            <a:t> de </a:t>
          </a:r>
          <a:r>
            <a:rPr lang="en-US" sz="1800" b="0" kern="1200" dirty="0" err="1"/>
            <a:t>afaceri</a:t>
          </a:r>
          <a:r>
            <a:rPr lang="en-US" sz="1800" b="0" kern="1200" dirty="0"/>
            <a:t> in </a:t>
          </a:r>
          <a:r>
            <a:rPr lang="en-US" sz="1800" b="0" kern="1200" dirty="0" err="1"/>
            <a:t>proiecte</a:t>
          </a:r>
          <a:r>
            <a:rPr lang="en-US" sz="1800" b="0" kern="1200" dirty="0"/>
            <a:t> de </a:t>
          </a:r>
          <a:r>
            <a:rPr lang="en-US" sz="1800" b="1" kern="1200" dirty="0" err="1"/>
            <a:t>cercetare-dezvoltare</a:t>
          </a:r>
          <a:endParaRPr lang="en-US" sz="1800" kern="1200" dirty="0"/>
        </a:p>
      </dsp:txBody>
      <dsp:txXfrm>
        <a:off x="0" y="2943793"/>
        <a:ext cx="3957354" cy="794109"/>
      </dsp:txXfrm>
    </dsp:sp>
    <dsp:sp modelId="{4E126983-0856-4A3B-9073-5FC3A8F4A776}">
      <dsp:nvSpPr>
        <dsp:cNvPr id="0" name=""/>
        <dsp:cNvSpPr/>
      </dsp:nvSpPr>
      <dsp:spPr>
        <a:xfrm>
          <a:off x="0" y="3740118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CDDED-7443-49DB-BD62-2C11B798B186}">
      <dsp:nvSpPr>
        <dsp:cNvPr id="0" name=""/>
        <dsp:cNvSpPr/>
      </dsp:nvSpPr>
      <dsp:spPr>
        <a:xfrm>
          <a:off x="0" y="3742394"/>
          <a:ext cx="3957354" cy="794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Programe</a:t>
          </a:r>
          <a:r>
            <a:rPr lang="en-US" sz="1800" kern="1200" dirty="0"/>
            <a:t> de</a:t>
          </a:r>
          <a:r>
            <a:rPr lang="ro-RO" sz="1800" kern="1200" dirty="0"/>
            <a:t> </a:t>
          </a:r>
          <a:r>
            <a:rPr lang="en-US" sz="1800" b="1" kern="1200" dirty="0" err="1"/>
            <a:t>responsabilitate</a:t>
          </a:r>
          <a:r>
            <a:rPr lang="ro-RO" sz="1800" b="1" kern="1200" dirty="0"/>
            <a:t> s</a:t>
          </a:r>
          <a:r>
            <a:rPr lang="en-US" sz="1800" b="1" kern="1200" dirty="0" err="1"/>
            <a:t>ocială</a:t>
          </a:r>
          <a:r>
            <a:rPr lang="ro-RO" sz="1800" b="1" kern="1200" dirty="0"/>
            <a:t> </a:t>
          </a:r>
          <a:r>
            <a:rPr lang="en-US" sz="1800" kern="1200" dirty="0"/>
            <a:t>sus</a:t>
          </a:r>
          <a:r>
            <a:rPr lang="ro-RO" sz="1800" kern="1200" dirty="0"/>
            <a:t>ț</a:t>
          </a:r>
          <a:r>
            <a:rPr lang="en-US" sz="1800" kern="1200" dirty="0" err="1"/>
            <a:t>inute</a:t>
          </a:r>
          <a:r>
            <a:rPr lang="en-US" sz="1800" kern="1200" dirty="0"/>
            <a:t> de </a:t>
          </a:r>
          <a:r>
            <a:rPr lang="en-US" sz="1800" kern="1200" dirty="0" err="1"/>
            <a:t>Funda</a:t>
          </a:r>
          <a:r>
            <a:rPr lang="ro-RO" sz="1800" kern="1200" dirty="0"/>
            <a:t>ț</a:t>
          </a:r>
          <a:r>
            <a:rPr lang="en-US" sz="1800" kern="1200" dirty="0" err="1"/>
            <a:t>ia</a:t>
          </a:r>
          <a:r>
            <a:rPr lang="ro-RO" sz="1800" kern="1200" dirty="0"/>
            <a:t> </a:t>
          </a:r>
          <a:r>
            <a:rPr lang="en-US" sz="1800" kern="1200" dirty="0"/>
            <a:t>„</a:t>
          </a:r>
          <a:r>
            <a:rPr lang="en-US" sz="1800" kern="1200" dirty="0" err="1"/>
            <a:t>Antibiotice</a:t>
          </a:r>
          <a:r>
            <a:rPr lang="en-US" sz="1800" kern="1200" dirty="0"/>
            <a:t> </a:t>
          </a:r>
          <a:r>
            <a:rPr lang="en-US" sz="1800" kern="1200" dirty="0" err="1"/>
            <a:t>Știință</a:t>
          </a:r>
          <a:r>
            <a:rPr lang="en-US" sz="1800" kern="1200" dirty="0"/>
            <a:t> </a:t>
          </a:r>
          <a:r>
            <a:rPr lang="en-US" sz="1800" kern="1200" dirty="0" err="1"/>
            <a:t>și</a:t>
          </a:r>
          <a:r>
            <a:rPr lang="en-US" sz="1800" kern="1200" dirty="0"/>
            <a:t> </a:t>
          </a:r>
          <a:r>
            <a:rPr lang="en-US" sz="1800" kern="1200" dirty="0" err="1"/>
            <a:t>Suflet</a:t>
          </a:r>
          <a:r>
            <a:rPr lang="en-US" sz="1400" kern="1200" dirty="0"/>
            <a:t>”</a:t>
          </a:r>
        </a:p>
      </dsp:txBody>
      <dsp:txXfrm>
        <a:off x="0" y="3742394"/>
        <a:ext cx="3957354" cy="794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909A-20D6-4762-A8EE-CB10E3546436}">
      <dsp:nvSpPr>
        <dsp:cNvPr id="0" name=""/>
        <dsp:cNvSpPr/>
      </dsp:nvSpPr>
      <dsp:spPr>
        <a:xfrm>
          <a:off x="0" y="0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D1AED-F41C-49B1-A388-F113E11042E4}">
      <dsp:nvSpPr>
        <dsp:cNvPr id="0" name=""/>
        <dsp:cNvSpPr/>
      </dsp:nvSpPr>
      <dsp:spPr>
        <a:xfrm>
          <a:off x="0" y="0"/>
          <a:ext cx="3671943" cy="118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</a:t>
          </a:r>
          <a:r>
            <a:rPr lang="ro-RO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prijinirea sistemului medical românesc cu medicamente de strictă necesitate, în timpul pandemiei</a:t>
          </a:r>
          <a:endParaRPr lang="en-US" sz="1800" b="0" kern="1200" dirty="0">
            <a:latin typeface="+mn-lt"/>
          </a:endParaRPr>
        </a:p>
      </dsp:txBody>
      <dsp:txXfrm>
        <a:off x="0" y="0"/>
        <a:ext cx="3671943" cy="1185469"/>
      </dsp:txXfrm>
    </dsp:sp>
    <dsp:sp modelId="{75D5B911-110F-4C67-A2F8-0DF749515DB7}">
      <dsp:nvSpPr>
        <dsp:cNvPr id="0" name=""/>
        <dsp:cNvSpPr/>
      </dsp:nvSpPr>
      <dsp:spPr>
        <a:xfrm>
          <a:off x="0" y="1185469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BD3B-4ECE-4F1B-B2E0-AA66C0CC5C25}">
      <dsp:nvSpPr>
        <dsp:cNvPr id="0" name=""/>
        <dsp:cNvSpPr/>
      </dsp:nvSpPr>
      <dsp:spPr>
        <a:xfrm>
          <a:off x="0" y="1185469"/>
          <a:ext cx="3671943" cy="118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M</a:t>
          </a:r>
          <a:r>
            <a:rPr lang="ro-RO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enținerea sănătății și siguranței angajaților proprii, aflați pe platforma de fabricație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si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continuarea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activitatii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companiei</a:t>
          </a:r>
          <a:endParaRPr lang="en-US" sz="1800" b="0" kern="1200" dirty="0">
            <a:latin typeface="+mn-lt"/>
          </a:endParaRPr>
        </a:p>
      </dsp:txBody>
      <dsp:txXfrm>
        <a:off x="0" y="1185469"/>
        <a:ext cx="3671943" cy="11854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CDA6A-E448-44DE-88EF-5BF8E5BE3F81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1079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FC0E1-B5AD-427F-9E7B-C2FC44F9A9CC}">
      <dsp:nvSpPr>
        <dsp:cNvPr id="0" name=""/>
        <dsp:cNvSpPr/>
      </dsp:nvSpPr>
      <dsp:spPr>
        <a:xfrm>
          <a:off x="328390" y="215954"/>
          <a:ext cx="7114851" cy="43218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Lider</a:t>
          </a:r>
          <a:r>
            <a:rPr lang="en-US" sz="2200" kern="1200" dirty="0"/>
            <a:t> de pia</a:t>
          </a:r>
          <a:r>
            <a:rPr lang="ro-RO" sz="2200" kern="1200" dirty="0"/>
            <a:t>ță într-un sector atractiv</a:t>
          </a:r>
          <a:endParaRPr lang="en-US" sz="2200" kern="1200" dirty="0"/>
        </a:p>
      </dsp:txBody>
      <dsp:txXfrm>
        <a:off x="328390" y="215954"/>
        <a:ext cx="7114851" cy="432186"/>
      </dsp:txXfrm>
    </dsp:sp>
    <dsp:sp modelId="{3930A2F7-B4AA-4A3C-9385-270F997E7A5B}">
      <dsp:nvSpPr>
        <dsp:cNvPr id="0" name=""/>
        <dsp:cNvSpPr/>
      </dsp:nvSpPr>
      <dsp:spPr>
        <a:xfrm>
          <a:off x="58274" y="161931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6B5C3-37C2-4AD5-AB6F-F562ACD80FE1}">
      <dsp:nvSpPr>
        <dsp:cNvPr id="0" name=""/>
        <dsp:cNvSpPr/>
      </dsp:nvSpPr>
      <dsp:spPr>
        <a:xfrm>
          <a:off x="638082" y="864026"/>
          <a:ext cx="6805159" cy="432186"/>
        </a:xfrm>
        <a:prstGeom prst="rect">
          <a:avLst/>
        </a:prstGeom>
        <a:solidFill>
          <a:schemeClr val="accent1">
            <a:shade val="80000"/>
            <a:hueOff val="26054"/>
            <a:satOff val="-2052"/>
            <a:lumOff val="765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strategie de dezvoltare ambițioasă și responsabilă</a:t>
          </a:r>
          <a:endParaRPr lang="en-US" sz="2200" kern="1200" dirty="0"/>
        </a:p>
      </dsp:txBody>
      <dsp:txXfrm>
        <a:off x="638082" y="864026"/>
        <a:ext cx="6805159" cy="432186"/>
      </dsp:txXfrm>
    </dsp:sp>
    <dsp:sp modelId="{77D0BCD3-5B61-4328-9A24-454AE856D9CD}">
      <dsp:nvSpPr>
        <dsp:cNvPr id="0" name=""/>
        <dsp:cNvSpPr/>
      </dsp:nvSpPr>
      <dsp:spPr>
        <a:xfrm>
          <a:off x="367966" y="810003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26054"/>
              <a:satOff val="-2052"/>
              <a:lumOff val="76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2D75A-B848-44ED-948F-E444EF716120}">
      <dsp:nvSpPr>
        <dsp:cNvPr id="0" name=""/>
        <dsp:cNvSpPr/>
      </dsp:nvSpPr>
      <dsp:spPr>
        <a:xfrm>
          <a:off x="733133" y="1512098"/>
          <a:ext cx="6710108" cy="432186"/>
        </a:xfrm>
        <a:prstGeom prst="rect">
          <a:avLst/>
        </a:prstGeom>
        <a:solidFill>
          <a:schemeClr val="accent1">
            <a:shade val="80000"/>
            <a:hueOff val="52107"/>
            <a:satOff val="-4105"/>
            <a:lumOff val="153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Indicatori de performanță aliniați strategiei</a:t>
          </a:r>
          <a:endParaRPr lang="en-US" sz="2200" kern="1200" dirty="0"/>
        </a:p>
      </dsp:txBody>
      <dsp:txXfrm>
        <a:off x="733133" y="1512098"/>
        <a:ext cx="6710108" cy="432186"/>
      </dsp:txXfrm>
    </dsp:sp>
    <dsp:sp modelId="{13C2585D-3ADC-462F-9A3A-3E28DA66C8E9}">
      <dsp:nvSpPr>
        <dsp:cNvPr id="0" name=""/>
        <dsp:cNvSpPr/>
      </dsp:nvSpPr>
      <dsp:spPr>
        <a:xfrm>
          <a:off x="463016" y="1458075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52107"/>
              <a:satOff val="-4105"/>
              <a:lumOff val="15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914B1-1DA0-4ADB-8736-0056352EF25E}">
      <dsp:nvSpPr>
        <dsp:cNvPr id="0" name=""/>
        <dsp:cNvSpPr/>
      </dsp:nvSpPr>
      <dsp:spPr>
        <a:xfrm>
          <a:off x="638082" y="2160170"/>
          <a:ext cx="6805159" cy="432186"/>
        </a:xfrm>
        <a:prstGeom prst="rect">
          <a:avLst/>
        </a:prstGeom>
        <a:solidFill>
          <a:schemeClr val="accent1">
            <a:shade val="80000"/>
            <a:hueOff val="78161"/>
            <a:satOff val="-6157"/>
            <a:lumOff val="2297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Adaptare rapidă la situații extraordinare</a:t>
          </a:r>
        </a:p>
      </dsp:txBody>
      <dsp:txXfrm>
        <a:off x="638082" y="2160170"/>
        <a:ext cx="6805159" cy="432186"/>
      </dsp:txXfrm>
    </dsp:sp>
    <dsp:sp modelId="{A911E94E-C0BD-489D-9BF6-DEB57B746432}">
      <dsp:nvSpPr>
        <dsp:cNvPr id="0" name=""/>
        <dsp:cNvSpPr/>
      </dsp:nvSpPr>
      <dsp:spPr>
        <a:xfrm>
          <a:off x="367966" y="2106147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78161"/>
              <a:satOff val="-6157"/>
              <a:lumOff val="229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13BDC-7535-4E14-94F8-8C024C4FC9AB}">
      <dsp:nvSpPr>
        <dsp:cNvPr id="0" name=""/>
        <dsp:cNvSpPr/>
      </dsp:nvSpPr>
      <dsp:spPr>
        <a:xfrm>
          <a:off x="328390" y="2808242"/>
          <a:ext cx="7114851" cy="432186"/>
        </a:xfrm>
        <a:prstGeom prst="rect">
          <a:avLst/>
        </a:prstGeom>
        <a:solidFill>
          <a:schemeClr val="accent1">
            <a:shade val="80000"/>
            <a:hueOff val="104214"/>
            <a:satOff val="-8210"/>
            <a:lumOff val="3062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companie de nota 10 în relația cu investitorii</a:t>
          </a:r>
        </a:p>
      </dsp:txBody>
      <dsp:txXfrm>
        <a:off x="328390" y="2808242"/>
        <a:ext cx="7114851" cy="432186"/>
      </dsp:txXfrm>
    </dsp:sp>
    <dsp:sp modelId="{69F24BC4-54CF-402E-AB87-6957243D15D4}">
      <dsp:nvSpPr>
        <dsp:cNvPr id="0" name=""/>
        <dsp:cNvSpPr/>
      </dsp:nvSpPr>
      <dsp:spPr>
        <a:xfrm>
          <a:off x="58274" y="2754219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104214"/>
              <a:satOff val="-8210"/>
              <a:lumOff val="30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B5A15-3341-49A9-BF94-CDA6666A8779}">
      <dsp:nvSpPr>
        <dsp:cNvPr id="0" name=""/>
        <dsp:cNvSpPr/>
      </dsp:nvSpPr>
      <dsp:spPr>
        <a:xfrm rot="16200000">
          <a:off x="-994898" y="999462"/>
          <a:ext cx="3600400" cy="160147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Internaționalizarea afacerii și consolidarea pe piața internă</a:t>
          </a:r>
          <a:endParaRPr lang="en-US" sz="1400" kern="1200" dirty="0"/>
        </a:p>
      </dsp:txBody>
      <dsp:txXfrm rot="5400000">
        <a:off x="4565" y="720079"/>
        <a:ext cx="1601474" cy="2160240"/>
      </dsp:txXfrm>
    </dsp:sp>
    <dsp:sp modelId="{3A896B6D-CB10-4F19-8722-2F315305D1F8}">
      <dsp:nvSpPr>
        <dsp:cNvPr id="0" name=""/>
        <dsp:cNvSpPr/>
      </dsp:nvSpPr>
      <dsp:spPr>
        <a:xfrm rot="16200000">
          <a:off x="726686" y="999462"/>
          <a:ext cx="3600400" cy="160147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Adaptarea</a:t>
          </a:r>
          <a:r>
            <a:rPr lang="en-US" sz="1700" kern="1200" dirty="0"/>
            <a:t> </a:t>
          </a:r>
          <a:r>
            <a:rPr lang="en-US" sz="1700" kern="1200" dirty="0" err="1"/>
            <a:t>strategică</a:t>
          </a:r>
          <a:r>
            <a:rPr lang="en-US" sz="1700" kern="1200" dirty="0"/>
            <a:t> a </a:t>
          </a:r>
          <a:r>
            <a:rPr lang="en-US" sz="1700" kern="1200" dirty="0" err="1"/>
            <a:t>portofoliului</a:t>
          </a:r>
          <a:endParaRPr lang="en-US" sz="1700" kern="1200" dirty="0"/>
        </a:p>
      </dsp:txBody>
      <dsp:txXfrm rot="5400000">
        <a:off x="1726149" y="720079"/>
        <a:ext cx="1601474" cy="2160240"/>
      </dsp:txXfrm>
    </dsp:sp>
    <dsp:sp modelId="{F687BAC6-0B62-4643-95A2-D41107CE5FC3}">
      <dsp:nvSpPr>
        <dsp:cNvPr id="0" name=""/>
        <dsp:cNvSpPr/>
      </dsp:nvSpPr>
      <dsp:spPr>
        <a:xfrm rot="16200000">
          <a:off x="2448272" y="999462"/>
          <a:ext cx="3600400" cy="160147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Investițiile</a:t>
          </a:r>
          <a:r>
            <a:rPr lang="en-US" sz="1700" kern="1200" dirty="0"/>
            <a:t> - </a:t>
          </a:r>
          <a:r>
            <a:rPr lang="en-US" sz="1700" kern="1200" dirty="0" err="1"/>
            <a:t>garanția</a:t>
          </a:r>
          <a:r>
            <a:rPr lang="en-US" sz="1700" kern="1200" dirty="0"/>
            <a:t> </a:t>
          </a:r>
          <a:r>
            <a:rPr lang="en-US" sz="1700" kern="1200" dirty="0" err="1"/>
            <a:t>viitorului</a:t>
          </a:r>
          <a:endParaRPr lang="en-US" sz="1700" kern="1200" dirty="0"/>
        </a:p>
      </dsp:txBody>
      <dsp:txXfrm rot="5400000">
        <a:off x="3447735" y="720079"/>
        <a:ext cx="1601474" cy="2160240"/>
      </dsp:txXfrm>
    </dsp:sp>
    <dsp:sp modelId="{49D43B7C-E000-4418-8354-9C57D0BE68AD}">
      <dsp:nvSpPr>
        <dsp:cNvPr id="0" name=""/>
        <dsp:cNvSpPr/>
      </dsp:nvSpPr>
      <dsp:spPr>
        <a:xfrm rot="16200000">
          <a:off x="4169857" y="999462"/>
          <a:ext cx="3600400" cy="160147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Adaptarea resursei umane la direcțiile strategice</a:t>
          </a:r>
          <a:endParaRPr lang="en-US" sz="1700" kern="1200"/>
        </a:p>
      </dsp:txBody>
      <dsp:txXfrm rot="5400000">
        <a:off x="5169320" y="720079"/>
        <a:ext cx="1601474" cy="2160240"/>
      </dsp:txXfrm>
    </dsp:sp>
    <dsp:sp modelId="{76DED5A8-43FC-4BB3-90EF-6461606273CC}">
      <dsp:nvSpPr>
        <dsp:cNvPr id="0" name=""/>
        <dsp:cNvSpPr/>
      </dsp:nvSpPr>
      <dsp:spPr>
        <a:xfrm rot="16200000">
          <a:off x="5891442" y="999462"/>
          <a:ext cx="3600400" cy="1601474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Managementul integrat al calității</a:t>
          </a:r>
        </a:p>
      </dsp:txBody>
      <dsp:txXfrm rot="5400000">
        <a:off x="6890905" y="720079"/>
        <a:ext cx="1601474" cy="216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A5666-9875-4162-AF32-2AAAE11C4BF9}">
      <dsp:nvSpPr>
        <dsp:cNvPr id="0" name=""/>
        <dsp:cNvSpPr/>
      </dsp:nvSpPr>
      <dsp:spPr>
        <a:xfrm>
          <a:off x="4896540" y="3074810"/>
          <a:ext cx="2584390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Program</a:t>
          </a:r>
          <a:r>
            <a:rPr lang="en-US" sz="1400" kern="1200" dirty="0"/>
            <a:t>e</a:t>
          </a:r>
          <a:r>
            <a:rPr lang="ro-RO" sz="1400" kern="1200" dirty="0"/>
            <a:t> </a:t>
          </a:r>
          <a:r>
            <a:rPr lang="pt-BR" sz="1400" kern="1200" dirty="0"/>
            <a:t>de protejare a</a:t>
          </a:r>
          <a:r>
            <a:rPr lang="ro-RO" sz="1400" kern="1200" dirty="0"/>
            <a:t> </a:t>
          </a:r>
          <a:r>
            <a:rPr lang="pt-BR" sz="1400" kern="1200" dirty="0"/>
            <a:t>mediului înconjurător – “Fii Pro Natura! Pune Suflet!”</a:t>
          </a:r>
          <a:endParaRPr lang="en-US" sz="1400" kern="1200" dirty="0"/>
        </a:p>
      </dsp:txBody>
      <dsp:txXfrm>
        <a:off x="5704758" y="3482152"/>
        <a:ext cx="1743271" cy="1057523"/>
      </dsp:txXfrm>
    </dsp:sp>
    <dsp:sp modelId="{4241FA1C-57B5-48D5-9E5D-50F961A95D09}">
      <dsp:nvSpPr>
        <dsp:cNvPr id="0" name=""/>
        <dsp:cNvSpPr/>
      </dsp:nvSpPr>
      <dsp:spPr>
        <a:xfrm>
          <a:off x="864093" y="3096348"/>
          <a:ext cx="2542192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Programe</a:t>
          </a:r>
          <a:r>
            <a:rPr lang="en-US" sz="1400" kern="1200" dirty="0"/>
            <a:t> cu </a:t>
          </a:r>
          <a:r>
            <a:rPr lang="en-US" sz="1400" kern="1200" dirty="0" err="1"/>
            <a:t>caracter</a:t>
          </a:r>
          <a:r>
            <a:rPr lang="en-US" sz="1400" kern="1200" dirty="0"/>
            <a:t> social</a:t>
          </a:r>
          <a:r>
            <a:rPr lang="ro-RO" sz="1400" kern="1200" dirty="0"/>
            <a:t> prin </a:t>
          </a:r>
          <a:r>
            <a:rPr lang="en-US" sz="1400" kern="1200" dirty="0" err="1"/>
            <a:t>Fundația</a:t>
          </a:r>
          <a:r>
            <a:rPr lang="en-US" sz="1400" kern="1200" dirty="0"/>
            <a:t> „</a:t>
          </a:r>
          <a:r>
            <a:rPr lang="en-US" sz="1400" kern="1200" dirty="0" err="1"/>
            <a:t>Antibiotice</a:t>
          </a:r>
          <a:r>
            <a:rPr lang="en-US" sz="1400" kern="1200" dirty="0"/>
            <a:t> –</a:t>
          </a:r>
          <a:r>
            <a:rPr lang="en-US" sz="1400" kern="1200" dirty="0" err="1"/>
            <a:t>Știință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suflet</a:t>
          </a:r>
          <a:r>
            <a:rPr lang="en-US" sz="1400" kern="1200" dirty="0"/>
            <a:t>”</a:t>
          </a:r>
        </a:p>
      </dsp:txBody>
      <dsp:txXfrm>
        <a:off x="896994" y="3503690"/>
        <a:ext cx="1713732" cy="1057523"/>
      </dsp:txXfrm>
    </dsp:sp>
    <dsp:sp modelId="{169BE2AF-4901-4886-B81F-3BDDFC649E4B}">
      <dsp:nvSpPr>
        <dsp:cNvPr id="0" name=""/>
        <dsp:cNvSpPr/>
      </dsp:nvSpPr>
      <dsp:spPr>
        <a:xfrm>
          <a:off x="4647542" y="0"/>
          <a:ext cx="2592297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Burse „Știință și Suflet”, </a:t>
          </a:r>
          <a:r>
            <a:rPr lang="pt-BR" sz="1400" kern="1200" dirty="0"/>
            <a:t>program</a:t>
          </a:r>
          <a:r>
            <a:rPr lang="ro-RO" sz="1400" kern="1200" dirty="0"/>
            <a:t> </a:t>
          </a:r>
          <a:r>
            <a:rPr lang="pt-BR" sz="1400" kern="1200" dirty="0"/>
            <a:t>de susținere a copii</a:t>
          </a:r>
          <a:r>
            <a:rPr lang="ro-RO" sz="1400" kern="1200" dirty="0"/>
            <a:t>lor</a:t>
          </a:r>
          <a:r>
            <a:rPr lang="pt-BR" sz="1400" kern="1200" dirty="0"/>
            <a:t> din</a:t>
          </a:r>
          <a:r>
            <a:rPr lang="ro-RO" sz="1400" kern="1200" dirty="0"/>
            <a:t> </a:t>
          </a:r>
          <a:r>
            <a:rPr lang="pt-BR" sz="1400" kern="1200" dirty="0"/>
            <a:t>mediul rural</a:t>
          </a:r>
          <a:endParaRPr lang="en-US" sz="1400" kern="1200" dirty="0"/>
        </a:p>
      </dsp:txBody>
      <dsp:txXfrm>
        <a:off x="5458132" y="32901"/>
        <a:ext cx="1748806" cy="1057523"/>
      </dsp:txXfrm>
    </dsp:sp>
    <dsp:sp modelId="{D8CE06EF-3CB6-42E0-A927-CADB41A15469}">
      <dsp:nvSpPr>
        <dsp:cNvPr id="0" name=""/>
        <dsp:cNvSpPr/>
      </dsp:nvSpPr>
      <dsp:spPr>
        <a:xfrm>
          <a:off x="789052" y="0"/>
          <a:ext cx="2764277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Campanii de donare de sânge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C</a:t>
          </a:r>
          <a:r>
            <a:rPr lang="pt-BR" sz="1400" kern="1200" dirty="0"/>
            <a:t>ursuri de prim ajutor pentru angajați</a:t>
          </a:r>
          <a:endParaRPr lang="en-US" sz="1400" kern="1200" dirty="0"/>
        </a:p>
      </dsp:txBody>
      <dsp:txXfrm>
        <a:off x="821953" y="32901"/>
        <a:ext cx="1869192" cy="1057523"/>
      </dsp:txXfrm>
    </dsp:sp>
    <dsp:sp modelId="{CB733223-E1B3-43C1-B844-B55B9075F609}">
      <dsp:nvSpPr>
        <dsp:cNvPr id="0" name=""/>
        <dsp:cNvSpPr/>
      </dsp:nvSpPr>
      <dsp:spPr>
        <a:xfrm>
          <a:off x="1940975" y="266789"/>
          <a:ext cx="2026665" cy="202666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Sănatate</a:t>
          </a:r>
          <a:endParaRPr lang="en-US" sz="2400" kern="1200"/>
        </a:p>
      </dsp:txBody>
      <dsp:txXfrm>
        <a:off x="2534571" y="860385"/>
        <a:ext cx="1433069" cy="1433069"/>
      </dsp:txXfrm>
    </dsp:sp>
    <dsp:sp modelId="{76A8006D-EA28-4B6C-BB76-0FA4B0F902E7}">
      <dsp:nvSpPr>
        <dsp:cNvPr id="0" name=""/>
        <dsp:cNvSpPr/>
      </dsp:nvSpPr>
      <dsp:spPr>
        <a:xfrm rot="5400000">
          <a:off x="4061251" y="266789"/>
          <a:ext cx="2026665" cy="202666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Educație</a:t>
          </a:r>
          <a:endParaRPr lang="en-US" sz="2400" kern="1200"/>
        </a:p>
      </dsp:txBody>
      <dsp:txXfrm rot="-5400000">
        <a:off x="4061251" y="860385"/>
        <a:ext cx="1433069" cy="1433069"/>
      </dsp:txXfrm>
    </dsp:sp>
    <dsp:sp modelId="{D08CD5BB-0DE2-4FE7-ADA8-EB07E15B58C9}">
      <dsp:nvSpPr>
        <dsp:cNvPr id="0" name=""/>
        <dsp:cNvSpPr/>
      </dsp:nvSpPr>
      <dsp:spPr>
        <a:xfrm rot="10800000">
          <a:off x="4061251" y="2387065"/>
          <a:ext cx="2026665" cy="202666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Mediu</a:t>
          </a:r>
          <a:endParaRPr lang="en-US" sz="2400" kern="1200"/>
        </a:p>
      </dsp:txBody>
      <dsp:txXfrm rot="10800000">
        <a:off x="4061251" y="2387065"/>
        <a:ext cx="1433069" cy="1433069"/>
      </dsp:txXfrm>
    </dsp:sp>
    <dsp:sp modelId="{0A1B66B9-A182-4EAF-ACF4-EEF0ECC29964}">
      <dsp:nvSpPr>
        <dsp:cNvPr id="0" name=""/>
        <dsp:cNvSpPr/>
      </dsp:nvSpPr>
      <dsp:spPr>
        <a:xfrm rot="16200000">
          <a:off x="1940975" y="2387065"/>
          <a:ext cx="2026665" cy="202666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Social</a:t>
          </a:r>
          <a:endParaRPr lang="en-US" sz="2400" kern="1200"/>
        </a:p>
      </dsp:txBody>
      <dsp:txXfrm rot="5400000">
        <a:off x="2534571" y="2387065"/>
        <a:ext cx="1433069" cy="1433069"/>
      </dsp:txXfrm>
    </dsp:sp>
    <dsp:sp modelId="{6F39E755-7530-4E4A-89C4-8BA4EE9521F5}">
      <dsp:nvSpPr>
        <dsp:cNvPr id="0" name=""/>
        <dsp:cNvSpPr/>
      </dsp:nvSpPr>
      <dsp:spPr>
        <a:xfrm>
          <a:off x="3664577" y="1919013"/>
          <a:ext cx="699737" cy="6084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B956C-650D-4F52-AC09-C6037D3117F0}">
      <dsp:nvSpPr>
        <dsp:cNvPr id="0" name=""/>
        <dsp:cNvSpPr/>
      </dsp:nvSpPr>
      <dsp:spPr>
        <a:xfrm rot="10800000">
          <a:off x="3664577" y="2153039"/>
          <a:ext cx="699737" cy="6084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909A-20D6-4762-A8EE-CB10E3546436}">
      <dsp:nvSpPr>
        <dsp:cNvPr id="0" name=""/>
        <dsp:cNvSpPr/>
      </dsp:nvSpPr>
      <dsp:spPr>
        <a:xfrm>
          <a:off x="0" y="1105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D1AED-F41C-49B1-A388-F113E11042E4}">
      <dsp:nvSpPr>
        <dsp:cNvPr id="0" name=""/>
        <dsp:cNvSpPr/>
      </dsp:nvSpPr>
      <dsp:spPr>
        <a:xfrm>
          <a:off x="0" y="0"/>
          <a:ext cx="3672408" cy="5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Nistatină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substanta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activa</a:t>
          </a:r>
          <a:r>
            <a:rPr lang="en-US" sz="1800" kern="1200" dirty="0">
              <a:latin typeface="+mn-lt"/>
            </a:rPr>
            <a:t>- </a:t>
          </a:r>
          <a:r>
            <a:rPr lang="ro-RO" sz="1800" kern="1200" dirty="0">
              <a:latin typeface="+mn-lt"/>
            </a:rPr>
            <a:t>consolidarea poziției de </a:t>
          </a:r>
          <a:r>
            <a:rPr lang="en-US" sz="1800" kern="1200" dirty="0" err="1">
              <a:latin typeface="+mn-lt"/>
            </a:rPr>
            <a:t>lider</a:t>
          </a:r>
          <a:r>
            <a:rPr lang="en-US" sz="1800" kern="1200" dirty="0">
              <a:latin typeface="+mn-lt"/>
            </a:rPr>
            <a:t> Mondial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n-lt"/>
          </a:endParaRPr>
        </a:p>
      </dsp:txBody>
      <dsp:txXfrm>
        <a:off x="0" y="0"/>
        <a:ext cx="3672408" cy="579512"/>
      </dsp:txXfrm>
    </dsp:sp>
    <dsp:sp modelId="{75D5B911-110F-4C67-A2F8-0DF749515DB7}">
      <dsp:nvSpPr>
        <dsp:cNvPr id="0" name=""/>
        <dsp:cNvSpPr/>
      </dsp:nvSpPr>
      <dsp:spPr>
        <a:xfrm>
          <a:off x="0" y="580617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BD3B-4ECE-4F1B-B2E0-AA66C0CC5C25}">
      <dsp:nvSpPr>
        <dsp:cNvPr id="0" name=""/>
        <dsp:cNvSpPr/>
      </dsp:nvSpPr>
      <dsp:spPr>
        <a:xfrm>
          <a:off x="0" y="567318"/>
          <a:ext cx="3672408" cy="86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Creșterea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vânzărilor</a:t>
          </a:r>
          <a:r>
            <a:rPr lang="en-US" sz="1800" kern="1200" dirty="0">
              <a:latin typeface="+mn-lt"/>
            </a:rPr>
            <a:t> de </a:t>
          </a:r>
          <a:r>
            <a:rPr lang="en-US" sz="1800" kern="1200" dirty="0" err="1">
              <a:latin typeface="+mn-lt"/>
            </a:rPr>
            <a:t>produse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atat</a:t>
          </a:r>
          <a:r>
            <a:rPr lang="en-US" sz="1800" kern="1200" dirty="0">
              <a:latin typeface="+mn-lt"/>
            </a:rPr>
            <a:t> in </a:t>
          </a:r>
          <a:r>
            <a:rPr lang="en-US" sz="1800" kern="1200" dirty="0" err="1">
              <a:latin typeface="+mn-lt"/>
            </a:rPr>
            <a:t>Teritoriile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Antibiotice</a:t>
          </a:r>
          <a:r>
            <a:rPr lang="en-US" sz="1800" kern="1200" dirty="0">
              <a:latin typeface="+mn-lt"/>
            </a:rPr>
            <a:t> cat </a:t>
          </a:r>
          <a:r>
            <a:rPr lang="en-US" sz="1800" kern="1200" dirty="0" err="1">
              <a:latin typeface="+mn-lt"/>
            </a:rPr>
            <a:t>si</a:t>
          </a:r>
          <a:r>
            <a:rPr lang="en-US" sz="1800" kern="1200" dirty="0">
              <a:latin typeface="+mn-lt"/>
            </a:rPr>
            <a:t> in </a:t>
          </a:r>
          <a:r>
            <a:rPr lang="en-US" sz="1800" kern="1200" dirty="0" err="1">
              <a:latin typeface="+mn-lt"/>
            </a:rPr>
            <a:t>Teritoriile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Asimilate</a:t>
          </a:r>
          <a:endParaRPr lang="en-US" sz="180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n-lt"/>
          </a:endParaRPr>
        </a:p>
      </dsp:txBody>
      <dsp:txXfrm>
        <a:off x="0" y="567318"/>
        <a:ext cx="3672408" cy="863565"/>
      </dsp:txXfrm>
    </dsp:sp>
    <dsp:sp modelId="{F4905C74-CEF9-4AE0-A2D9-1C4A216CC5CD}">
      <dsp:nvSpPr>
        <dsp:cNvPr id="0" name=""/>
        <dsp:cNvSpPr/>
      </dsp:nvSpPr>
      <dsp:spPr>
        <a:xfrm>
          <a:off x="0" y="1444182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3B40-5238-4924-8664-B7FD74249AD5}">
      <dsp:nvSpPr>
        <dsp:cNvPr id="0" name=""/>
        <dsp:cNvSpPr/>
      </dsp:nvSpPr>
      <dsp:spPr>
        <a:xfrm>
          <a:off x="0" y="1444182"/>
          <a:ext cx="3672408" cy="86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+mn-lt"/>
            </a:rPr>
            <a:t>Expansiune teritorială prin dezvoltare portofoliu și accesare de noi piețe</a:t>
          </a:r>
          <a:endParaRPr lang="en-US" sz="1800" kern="1200" dirty="0">
            <a:latin typeface="+mn-lt"/>
          </a:endParaRPr>
        </a:p>
      </dsp:txBody>
      <dsp:txXfrm>
        <a:off x="0" y="1444182"/>
        <a:ext cx="3672408" cy="863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3D03-2092-49B9-AF9F-5170B3C1E72D}">
      <dsp:nvSpPr>
        <dsp:cNvPr id="0" name=""/>
        <dsp:cNvSpPr/>
      </dsp:nvSpPr>
      <dsp:spPr>
        <a:xfrm rot="5400000">
          <a:off x="2104341" y="-1075240"/>
          <a:ext cx="751507" cy="3116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Lider</a:t>
          </a:r>
          <a:r>
            <a:rPr lang="en-US" sz="1600" kern="1200" dirty="0"/>
            <a:t> pe </a:t>
          </a:r>
          <a:r>
            <a:rPr lang="en-US" sz="1600" kern="1200" dirty="0" err="1"/>
            <a:t>clasa</a:t>
          </a:r>
          <a:r>
            <a:rPr lang="en-US" sz="1600" kern="1200" dirty="0"/>
            <a:t> </a:t>
          </a:r>
          <a:r>
            <a:rPr lang="en-US" sz="1600" kern="1200" dirty="0" err="1"/>
            <a:t>antiinfecţioase</a:t>
          </a:r>
          <a:r>
            <a:rPr lang="en-US" sz="1600" kern="1200" dirty="0"/>
            <a:t> pe </a:t>
          </a:r>
          <a:r>
            <a:rPr lang="en-US" sz="1600" kern="1200" dirty="0" err="1"/>
            <a:t>categoria</a:t>
          </a:r>
          <a:r>
            <a:rPr lang="en-US" sz="1600" kern="1200" dirty="0"/>
            <a:t> </a:t>
          </a:r>
          <a:r>
            <a:rPr lang="en-US" sz="1600" kern="1200" dirty="0" err="1"/>
            <a:t>produselor</a:t>
          </a:r>
          <a:r>
            <a:rPr lang="en-US" sz="1600" kern="1200" dirty="0"/>
            <a:t> </a:t>
          </a:r>
          <a:r>
            <a:rPr lang="en-US" sz="1600" kern="1200" dirty="0" err="1"/>
            <a:t>generice</a:t>
          </a:r>
          <a:r>
            <a:rPr lang="ro-RO" sz="1600" kern="1200" dirty="0"/>
            <a:t> (cotă </a:t>
          </a:r>
          <a:r>
            <a:rPr lang="en-US" sz="1600" kern="1200" dirty="0"/>
            <a:t>31,06%</a:t>
          </a:r>
          <a:r>
            <a:rPr lang="ro-RO" sz="1600" kern="1200" dirty="0"/>
            <a:t>)</a:t>
          </a:r>
          <a:endParaRPr lang="en-US" sz="1600" kern="1200" dirty="0"/>
        </a:p>
      </dsp:txBody>
      <dsp:txXfrm rot="-5400000">
        <a:off x="921883" y="143904"/>
        <a:ext cx="3079738" cy="678135"/>
      </dsp:txXfrm>
    </dsp:sp>
    <dsp:sp modelId="{5F35C726-3811-44D8-91AB-C7779FB0ABE9}">
      <dsp:nvSpPr>
        <dsp:cNvPr id="0" name=""/>
        <dsp:cNvSpPr/>
      </dsp:nvSpPr>
      <dsp:spPr>
        <a:xfrm>
          <a:off x="177895" y="2320"/>
          <a:ext cx="742303" cy="9135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#1</a:t>
          </a:r>
          <a:endParaRPr lang="en-US" sz="2400" kern="1200"/>
        </a:p>
      </dsp:txBody>
      <dsp:txXfrm>
        <a:off x="214131" y="38556"/>
        <a:ext cx="669831" cy="841050"/>
      </dsp:txXfrm>
    </dsp:sp>
    <dsp:sp modelId="{2FCE467B-4382-46BB-B8C7-38F3E7F839B6}">
      <dsp:nvSpPr>
        <dsp:cNvPr id="0" name=""/>
        <dsp:cNvSpPr/>
      </dsp:nvSpPr>
      <dsp:spPr>
        <a:xfrm rot="5400000">
          <a:off x="2013680" y="-121132"/>
          <a:ext cx="891860" cy="30788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Lider </a:t>
          </a:r>
          <a:r>
            <a:rPr lang="en-US" sz="1600" kern="1200" dirty="0"/>
            <a:t>pe segmental </a:t>
          </a:r>
          <a:r>
            <a:rPr lang="en-US" sz="1600" kern="1200" err="1"/>
            <a:t>hospital</a:t>
          </a:r>
          <a:r>
            <a:rPr lang="en-US" sz="1600" kern="1200"/>
            <a:t>, </a:t>
          </a:r>
          <a:r>
            <a:rPr lang="en-US" sz="1600" kern="1200" dirty="0" err="1"/>
            <a:t>medicamente</a:t>
          </a:r>
          <a:r>
            <a:rPr lang="en-US" sz="1600" kern="1200" dirty="0"/>
            <a:t> </a:t>
          </a:r>
          <a:r>
            <a:rPr lang="en-US" sz="1600" kern="1200" dirty="0" err="1"/>
            <a:t>genericeRX</a:t>
          </a:r>
          <a:r>
            <a:rPr lang="en-US" sz="1600" kern="1200" dirty="0"/>
            <a:t> </a:t>
          </a:r>
          <a:r>
            <a:rPr lang="en-US" sz="1600" kern="1200" dirty="0" err="1"/>
            <a:t>si</a:t>
          </a:r>
          <a:r>
            <a:rPr lang="en-US" sz="1600" kern="1200" dirty="0"/>
            <a:t> OTC</a:t>
          </a:r>
          <a:r>
            <a:rPr lang="ro-RO" sz="1600" kern="1200" dirty="0"/>
            <a:t> (</a:t>
          </a:r>
          <a:r>
            <a:rPr lang="en-US" sz="1600" kern="1200" dirty="0"/>
            <a:t>15,6%</a:t>
          </a:r>
          <a:r>
            <a:rPr lang="ro-RO" sz="1400" kern="1200" dirty="0"/>
            <a:t>)</a:t>
          </a:r>
          <a:endParaRPr lang="en-US" sz="1400" kern="1200" dirty="0"/>
        </a:p>
      </dsp:txBody>
      <dsp:txXfrm rot="-5400000">
        <a:off x="920199" y="1015886"/>
        <a:ext cx="3035287" cy="804786"/>
      </dsp:txXfrm>
    </dsp:sp>
    <dsp:sp modelId="{102EC4B0-5454-4D1E-B584-CA12FF8E7525}">
      <dsp:nvSpPr>
        <dsp:cNvPr id="0" name=""/>
        <dsp:cNvSpPr/>
      </dsp:nvSpPr>
      <dsp:spPr>
        <a:xfrm>
          <a:off x="177895" y="961518"/>
          <a:ext cx="742303" cy="9135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#1</a:t>
          </a:r>
          <a:endParaRPr lang="en-US" sz="2400" kern="1200"/>
        </a:p>
      </dsp:txBody>
      <dsp:txXfrm>
        <a:off x="214131" y="997754"/>
        <a:ext cx="669831" cy="841050"/>
      </dsp:txXfrm>
    </dsp:sp>
    <dsp:sp modelId="{3A636A29-35BD-4773-88BC-F58A824ABC78}">
      <dsp:nvSpPr>
        <dsp:cNvPr id="0" name=""/>
        <dsp:cNvSpPr/>
      </dsp:nvSpPr>
      <dsp:spPr>
        <a:xfrm rot="5400000">
          <a:off x="1949843" y="889623"/>
          <a:ext cx="1018029" cy="308021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Lider</a:t>
          </a:r>
          <a:r>
            <a:rPr lang="en-US" sz="1600" kern="1200" dirty="0"/>
            <a:t> </a:t>
          </a:r>
          <a:r>
            <a:rPr lang="en-US" sz="1600" kern="1200" dirty="0" err="1"/>
            <a:t>cantitativ</a:t>
          </a:r>
          <a:r>
            <a:rPr lang="ro-RO" sz="1600" kern="1200" dirty="0"/>
            <a:t> pe segment unguente (23,9%), supoz</a:t>
          </a:r>
          <a:r>
            <a:rPr lang="en-US" sz="1600" kern="1200" dirty="0" err="1"/>
            <a:t>i</a:t>
          </a:r>
          <a:r>
            <a:rPr lang="ro-RO" sz="1600" kern="1200" dirty="0"/>
            <a:t>toare (42,5%) și pu</a:t>
          </a:r>
          <a:r>
            <a:rPr lang="en-US" sz="1600" kern="1200" dirty="0" err="1"/>
            <a:t>lb</a:t>
          </a:r>
          <a:r>
            <a:rPr lang="ro-RO" sz="1600" kern="1200" dirty="0"/>
            <a:t>eri injectabile (72,9%)</a:t>
          </a:r>
          <a:endParaRPr lang="en-US" sz="1600" kern="1200" dirty="0"/>
        </a:p>
      </dsp:txBody>
      <dsp:txXfrm rot="-5400000">
        <a:off x="918750" y="1970412"/>
        <a:ext cx="3030520" cy="918637"/>
      </dsp:txXfrm>
    </dsp:sp>
    <dsp:sp modelId="{20959669-F4B5-4B9C-B465-775D9197FDE0}">
      <dsp:nvSpPr>
        <dsp:cNvPr id="0" name=""/>
        <dsp:cNvSpPr/>
      </dsp:nvSpPr>
      <dsp:spPr>
        <a:xfrm>
          <a:off x="177895" y="1972970"/>
          <a:ext cx="740854" cy="9135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#1</a:t>
          </a:r>
          <a:endParaRPr lang="en-US" sz="2400" kern="1200"/>
        </a:p>
      </dsp:txBody>
      <dsp:txXfrm>
        <a:off x="214061" y="2009136"/>
        <a:ext cx="668522" cy="841190"/>
      </dsp:txXfrm>
    </dsp:sp>
    <dsp:sp modelId="{82AFD9BE-F46C-42BC-B47C-74AD13A9B187}">
      <dsp:nvSpPr>
        <dsp:cNvPr id="0" name=""/>
        <dsp:cNvSpPr/>
      </dsp:nvSpPr>
      <dsp:spPr>
        <a:xfrm rot="5400000">
          <a:off x="2026148" y="1901771"/>
          <a:ext cx="866925" cy="30788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Din </a:t>
          </a:r>
          <a:r>
            <a:rPr lang="en-US" sz="1600" kern="1200" dirty="0" err="1"/>
            <a:t>cei</a:t>
          </a:r>
          <a:r>
            <a:rPr lang="en-US" sz="1600" kern="1200" dirty="0"/>
            <a:t> 129 de </a:t>
          </a:r>
          <a:r>
            <a:rPr lang="ro-RO" sz="1600" kern="1200" dirty="0"/>
            <a:t>P</a:t>
          </a:r>
          <a:r>
            <a:rPr lang="it-IT" sz="1600" kern="1200" dirty="0"/>
            <a:t>roducător</a:t>
          </a:r>
          <a:r>
            <a:rPr lang="ro-RO" sz="1600" kern="1200" dirty="0"/>
            <a:t>i</a:t>
          </a:r>
          <a:r>
            <a:rPr lang="it-IT" sz="1600" kern="1200" dirty="0"/>
            <a:t> de medicamente generice cu</a:t>
          </a:r>
          <a:r>
            <a:rPr lang="ro-RO" sz="1600" kern="1200" dirty="0"/>
            <a:t> </a:t>
          </a:r>
          <a:r>
            <a:rPr lang="en-US" sz="1600" kern="1200" dirty="0" err="1"/>
            <a:t>prescripţie</a:t>
          </a:r>
          <a:r>
            <a:rPr lang="en-US" sz="1600" kern="1200" dirty="0"/>
            <a:t> </a:t>
          </a:r>
          <a:r>
            <a:rPr lang="en-US" sz="1600" kern="1200" dirty="0" err="1"/>
            <a:t>medicală</a:t>
          </a:r>
          <a:r>
            <a:rPr lang="ro-RO" sz="1600" kern="1200" dirty="0"/>
            <a:t> (8,07%)</a:t>
          </a:r>
          <a:endParaRPr lang="en-US" sz="1600" kern="1200" dirty="0"/>
        </a:p>
      </dsp:txBody>
      <dsp:txXfrm rot="-5400000">
        <a:off x="920199" y="3050040"/>
        <a:ext cx="3036504" cy="782285"/>
      </dsp:txXfrm>
    </dsp:sp>
    <dsp:sp modelId="{66E2A6E4-AC47-4BC7-946C-197DEDE1620C}">
      <dsp:nvSpPr>
        <dsp:cNvPr id="0" name=""/>
        <dsp:cNvSpPr/>
      </dsp:nvSpPr>
      <dsp:spPr>
        <a:xfrm>
          <a:off x="177895" y="2984422"/>
          <a:ext cx="742303" cy="9135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#4</a:t>
          </a:r>
          <a:endParaRPr lang="en-US" sz="2400" kern="1200"/>
        </a:p>
      </dsp:txBody>
      <dsp:txXfrm>
        <a:off x="214131" y="3020658"/>
        <a:ext cx="669831" cy="841050"/>
      </dsp:txXfrm>
    </dsp:sp>
    <dsp:sp modelId="{56894A49-62E9-4989-B038-D2A44647A7E1}">
      <dsp:nvSpPr>
        <dsp:cNvPr id="0" name=""/>
        <dsp:cNvSpPr/>
      </dsp:nvSpPr>
      <dsp:spPr>
        <a:xfrm rot="5400000">
          <a:off x="2136269" y="2899462"/>
          <a:ext cx="581007" cy="307623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La</a:t>
          </a:r>
          <a:r>
            <a:rPr lang="it-IT" sz="1600" kern="1200" dirty="0"/>
            <a:t> nivelul pieței farmaceutice totale</a:t>
          </a:r>
          <a:r>
            <a:rPr lang="ro-RO" sz="1600" kern="1200" dirty="0"/>
            <a:t> (1,89%)</a:t>
          </a:r>
          <a:endParaRPr lang="en-US" sz="1600" kern="1200" dirty="0"/>
        </a:p>
      </dsp:txBody>
      <dsp:txXfrm rot="-5400000">
        <a:off x="888656" y="4175437"/>
        <a:ext cx="3047872" cy="524283"/>
      </dsp:txXfrm>
    </dsp:sp>
    <dsp:sp modelId="{70DE5FE0-0B32-4ACF-9F1C-2265E163834C}">
      <dsp:nvSpPr>
        <dsp:cNvPr id="0" name=""/>
        <dsp:cNvSpPr/>
      </dsp:nvSpPr>
      <dsp:spPr>
        <a:xfrm>
          <a:off x="177895" y="3943620"/>
          <a:ext cx="742303" cy="91352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#20</a:t>
          </a:r>
          <a:endParaRPr lang="en-US" sz="2400" kern="1200"/>
        </a:p>
      </dsp:txBody>
      <dsp:txXfrm>
        <a:off x="214131" y="3979856"/>
        <a:ext cx="669831" cy="841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3D03-2092-49B9-AF9F-5170B3C1E72D}">
      <dsp:nvSpPr>
        <dsp:cNvPr id="0" name=""/>
        <dsp:cNvSpPr/>
      </dsp:nvSpPr>
      <dsp:spPr>
        <a:xfrm rot="5400000">
          <a:off x="2766831" y="-1788791"/>
          <a:ext cx="609753" cy="436975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US" sz="1500" kern="1200" dirty="0" err="1"/>
            <a:t>pozitiei</a:t>
          </a:r>
          <a:r>
            <a:rPr lang="en-US" sz="1500" kern="1200" dirty="0"/>
            <a:t> de </a:t>
          </a:r>
          <a:r>
            <a:rPr lang="en-US" sz="1500" kern="1200" dirty="0" err="1"/>
            <a:t>lider</a:t>
          </a:r>
          <a:r>
            <a:rPr lang="en-US" sz="1500" kern="1200" dirty="0"/>
            <a:t> pe </a:t>
          </a:r>
          <a:r>
            <a:rPr lang="en-US" sz="1500" kern="1200" dirty="0" err="1"/>
            <a:t>segmentul</a:t>
          </a:r>
          <a:r>
            <a:rPr lang="en-US" sz="1500" kern="1200" dirty="0"/>
            <a:t> hospital </a:t>
          </a:r>
          <a:r>
            <a:rPr lang="en-GB" sz="1500" kern="1200" dirty="0" err="1"/>
            <a:t>prin</a:t>
          </a:r>
          <a:r>
            <a:rPr lang="en-GB" sz="1500" kern="1200" dirty="0"/>
            <a:t> </a:t>
          </a:r>
          <a:r>
            <a:rPr lang="en-GB" sz="1500" kern="1200" dirty="0" err="1"/>
            <a:t>adaptarea</a:t>
          </a:r>
          <a:r>
            <a:rPr lang="en-GB" sz="1500" kern="1200" dirty="0"/>
            <a:t> </a:t>
          </a:r>
          <a:r>
            <a:rPr lang="en-GB" sz="1500" kern="1200" dirty="0" err="1"/>
            <a:t>portofoliului</a:t>
          </a:r>
          <a:r>
            <a:rPr lang="en-GB" sz="1500" kern="1200" dirty="0"/>
            <a:t> </a:t>
          </a:r>
          <a:r>
            <a:rPr lang="en-GB" sz="1500" kern="1200" dirty="0" err="1"/>
            <a:t>si</a:t>
          </a:r>
          <a:r>
            <a:rPr lang="en-GB" sz="1500" kern="1200" dirty="0"/>
            <a:t> a </a:t>
          </a:r>
          <a:r>
            <a:rPr lang="en-GB" sz="1500" kern="1200" dirty="0" err="1"/>
            <a:t>politicilor</a:t>
          </a:r>
          <a:r>
            <a:rPr lang="en-GB" sz="1500" kern="1200" dirty="0"/>
            <a:t> </a:t>
          </a:r>
          <a:r>
            <a:rPr lang="en-GB" sz="1500" kern="1200" dirty="0" err="1"/>
            <a:t>comerciale</a:t>
          </a:r>
          <a:r>
            <a:rPr lang="en-GB" sz="1500" kern="1200" dirty="0"/>
            <a:t> </a:t>
          </a:r>
          <a:endParaRPr lang="en-US" sz="1500" kern="1200" dirty="0"/>
        </a:p>
      </dsp:txBody>
      <dsp:txXfrm rot="-5400000">
        <a:off x="886832" y="120974"/>
        <a:ext cx="4339985" cy="550221"/>
      </dsp:txXfrm>
    </dsp:sp>
    <dsp:sp modelId="{5F35C726-3811-44D8-91AB-C7779FB0ABE9}">
      <dsp:nvSpPr>
        <dsp:cNvPr id="0" name=""/>
        <dsp:cNvSpPr/>
      </dsp:nvSpPr>
      <dsp:spPr>
        <a:xfrm>
          <a:off x="395" y="3772"/>
          <a:ext cx="886041" cy="745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#1</a:t>
          </a:r>
          <a:endParaRPr lang="en-US" sz="1900" kern="1200" dirty="0"/>
        </a:p>
      </dsp:txBody>
      <dsp:txXfrm>
        <a:off x="36793" y="40170"/>
        <a:ext cx="813245" cy="672828"/>
      </dsp:txXfrm>
    </dsp:sp>
    <dsp:sp modelId="{2FCE467B-4382-46BB-B8C7-38F3E7F839B6}">
      <dsp:nvSpPr>
        <dsp:cNvPr id="0" name=""/>
        <dsp:cNvSpPr/>
      </dsp:nvSpPr>
      <dsp:spPr>
        <a:xfrm rot="5400000">
          <a:off x="2751427" y="-1004240"/>
          <a:ext cx="680790" cy="43274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Consolidarea</a:t>
          </a:r>
          <a:r>
            <a:rPr lang="en-GB" sz="1500" kern="1200" dirty="0"/>
            <a:t> </a:t>
          </a:r>
          <a:r>
            <a:rPr lang="en-GB" sz="1500" kern="1200" dirty="0" err="1"/>
            <a:t>pozitiei</a:t>
          </a:r>
          <a:r>
            <a:rPr lang="en-GB" sz="1500" kern="1200" dirty="0"/>
            <a:t> de </a:t>
          </a:r>
          <a:r>
            <a:rPr lang="en-GB" sz="1500" kern="1200" dirty="0" err="1"/>
            <a:t>lider</a:t>
          </a:r>
          <a:r>
            <a:rPr lang="en-GB" sz="1500" kern="1200" dirty="0"/>
            <a:t> pe </a:t>
          </a:r>
          <a:r>
            <a:rPr lang="en-GB" sz="1500" kern="1200" dirty="0" err="1"/>
            <a:t>clasa</a:t>
          </a:r>
          <a:r>
            <a:rPr lang="en-GB" sz="1500" kern="1200" dirty="0"/>
            <a:t> </a:t>
          </a:r>
          <a:r>
            <a:rPr lang="en-GB" sz="1500" kern="1200" dirty="0" err="1"/>
            <a:t>Antiinfectioase</a:t>
          </a:r>
          <a:r>
            <a:rPr lang="en-GB" sz="1500" kern="1200" dirty="0"/>
            <a:t> </a:t>
          </a:r>
          <a:r>
            <a:rPr lang="en-GB" sz="1500" kern="1200" dirty="0" err="1"/>
            <a:t>medicamente</a:t>
          </a:r>
          <a:r>
            <a:rPr lang="en-GB" sz="1500" kern="1200" dirty="0"/>
            <a:t> </a:t>
          </a:r>
          <a:r>
            <a:rPr lang="en-GB" sz="1500" kern="1200" dirty="0" err="1"/>
            <a:t>generice</a:t>
          </a:r>
          <a:endParaRPr lang="en-US" sz="1500" kern="1200" dirty="0"/>
        </a:p>
      </dsp:txBody>
      <dsp:txXfrm rot="-5400000">
        <a:off x="928093" y="852327"/>
        <a:ext cx="4294227" cy="614324"/>
      </dsp:txXfrm>
    </dsp:sp>
    <dsp:sp modelId="{102EC4B0-5454-4D1E-B584-CA12FF8E7525}">
      <dsp:nvSpPr>
        <dsp:cNvPr id="0" name=""/>
        <dsp:cNvSpPr/>
      </dsp:nvSpPr>
      <dsp:spPr>
        <a:xfrm>
          <a:off x="395" y="786677"/>
          <a:ext cx="927697" cy="745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#1</a:t>
          </a:r>
          <a:endParaRPr lang="en-US" sz="1900" kern="1200"/>
        </a:p>
      </dsp:txBody>
      <dsp:txXfrm>
        <a:off x="36793" y="823075"/>
        <a:ext cx="854901" cy="672828"/>
      </dsp:txXfrm>
    </dsp:sp>
    <dsp:sp modelId="{3A636A29-35BD-4773-88BC-F58A824ABC78}">
      <dsp:nvSpPr>
        <dsp:cNvPr id="0" name=""/>
        <dsp:cNvSpPr/>
      </dsp:nvSpPr>
      <dsp:spPr>
        <a:xfrm rot="5400000">
          <a:off x="2702273" y="-215279"/>
          <a:ext cx="763221" cy="43329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US" sz="1500" kern="1200" dirty="0" err="1"/>
            <a:t>pozitiei</a:t>
          </a:r>
          <a:r>
            <a:rPr lang="en-US" sz="1500" kern="1200" dirty="0"/>
            <a:t> de </a:t>
          </a:r>
          <a:r>
            <a:rPr lang="en-US" sz="1500" kern="1200" dirty="0" err="1"/>
            <a:t>lider</a:t>
          </a:r>
          <a:r>
            <a:rPr lang="en-US" sz="1500" kern="1200" dirty="0"/>
            <a:t> </a:t>
          </a:r>
          <a:r>
            <a:rPr lang="en-US" sz="1500" kern="1200" dirty="0" err="1"/>
            <a:t>cantitativ</a:t>
          </a:r>
          <a:r>
            <a:rPr lang="ro-RO" sz="1500" kern="1200" dirty="0"/>
            <a:t> pe segment</a:t>
          </a:r>
          <a:r>
            <a:rPr lang="en-GB" sz="1500" kern="1200" dirty="0"/>
            <a:t>ul </a:t>
          </a:r>
          <a:r>
            <a:rPr lang="en-GB" sz="1500" kern="1200" dirty="0" err="1"/>
            <a:t>topice</a:t>
          </a:r>
          <a:r>
            <a:rPr lang="en-GB" sz="1500" kern="1200" dirty="0"/>
            <a:t> </a:t>
          </a:r>
          <a:r>
            <a:rPr lang="en-GB" sz="1500" kern="1200" dirty="0" err="1"/>
            <a:t>pentru</a:t>
          </a:r>
          <a:r>
            <a:rPr lang="en-GB" sz="1500" kern="1200" dirty="0"/>
            <a:t> </a:t>
          </a:r>
          <a:r>
            <a:rPr lang="en-GB" sz="1500" kern="1200" dirty="0" err="1"/>
            <a:t>valorificarea</a:t>
          </a:r>
          <a:r>
            <a:rPr lang="en-GB" sz="1500" kern="1200" dirty="0"/>
            <a:t> </a:t>
          </a:r>
          <a:r>
            <a:rPr lang="en-GB" sz="1500" kern="1200" dirty="0" err="1"/>
            <a:t>investitiei</a:t>
          </a:r>
          <a:r>
            <a:rPr lang="en-GB" sz="1500" kern="1200" dirty="0"/>
            <a:t> in </a:t>
          </a:r>
          <a:r>
            <a:rPr lang="en-GB" sz="1500" kern="1200" dirty="0" err="1"/>
            <a:t>cel</a:t>
          </a:r>
          <a:r>
            <a:rPr lang="en-GB" sz="1500" kern="1200" dirty="0"/>
            <a:t> </a:t>
          </a:r>
          <a:r>
            <a:rPr lang="en-GB" sz="1500" kern="1200" dirty="0" err="1"/>
            <a:t>mai</a:t>
          </a:r>
          <a:r>
            <a:rPr lang="en-GB" sz="1500" kern="1200" dirty="0"/>
            <a:t> modern flux de </a:t>
          </a:r>
          <a:r>
            <a:rPr lang="en-GB" sz="1500" kern="1200" dirty="0" err="1"/>
            <a:t>topice</a:t>
          </a:r>
          <a:r>
            <a:rPr lang="en-GB" sz="1500" kern="1200" dirty="0"/>
            <a:t> din SE </a:t>
          </a:r>
          <a:r>
            <a:rPr lang="en-GB" sz="1500" kern="1200" dirty="0" err="1"/>
            <a:t>Europei</a:t>
          </a:r>
          <a:endParaRPr lang="en-US" sz="1500" kern="1200" dirty="0"/>
        </a:p>
      </dsp:txBody>
      <dsp:txXfrm rot="-5400000">
        <a:off x="917411" y="1606840"/>
        <a:ext cx="4295689" cy="688707"/>
      </dsp:txXfrm>
    </dsp:sp>
    <dsp:sp modelId="{20959669-F4B5-4B9C-B465-775D9197FDE0}">
      <dsp:nvSpPr>
        <dsp:cNvPr id="0" name=""/>
        <dsp:cNvSpPr/>
      </dsp:nvSpPr>
      <dsp:spPr>
        <a:xfrm>
          <a:off x="395" y="1578381"/>
          <a:ext cx="917014" cy="7456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#1</a:t>
          </a:r>
          <a:endParaRPr lang="en-US" sz="1900" kern="1200"/>
        </a:p>
      </dsp:txBody>
      <dsp:txXfrm>
        <a:off x="36793" y="1614779"/>
        <a:ext cx="844218" cy="672828"/>
      </dsp:txXfrm>
    </dsp:sp>
    <dsp:sp modelId="{82AFD9BE-F46C-42BC-B47C-74AD13A9B187}">
      <dsp:nvSpPr>
        <dsp:cNvPr id="0" name=""/>
        <dsp:cNvSpPr/>
      </dsp:nvSpPr>
      <dsp:spPr>
        <a:xfrm rot="5400000">
          <a:off x="2655723" y="658062"/>
          <a:ext cx="875571" cy="43162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US" sz="1500" kern="1200" dirty="0" err="1"/>
            <a:t>pozitiei</a:t>
          </a:r>
          <a:r>
            <a:rPr lang="en-US" sz="1500" kern="1200" dirty="0"/>
            <a:t> in top 5 p</a:t>
          </a:r>
          <a:r>
            <a:rPr lang="it-IT" sz="1500" kern="1200" dirty="0"/>
            <a:t>roducător</a:t>
          </a:r>
          <a:r>
            <a:rPr lang="ro-RO" sz="1500" kern="1200" dirty="0"/>
            <a:t>i</a:t>
          </a:r>
          <a:r>
            <a:rPr lang="it-IT" sz="1500" kern="1200" dirty="0"/>
            <a:t> de medicamente generice cu</a:t>
          </a:r>
          <a:r>
            <a:rPr lang="ro-RO" sz="1500" kern="1200" dirty="0"/>
            <a:t> </a:t>
          </a:r>
          <a:r>
            <a:rPr lang="en-US" sz="1500" kern="1200" dirty="0" err="1"/>
            <a:t>prescripţie</a:t>
          </a:r>
          <a:r>
            <a:rPr lang="en-US" sz="1500" kern="1200" dirty="0"/>
            <a:t> </a:t>
          </a:r>
          <a:r>
            <a:rPr lang="en-US" sz="1500" kern="1200" dirty="0" err="1"/>
            <a:t>medicală</a:t>
          </a:r>
          <a:r>
            <a:rPr lang="ro-RO" sz="1500" kern="1200" dirty="0"/>
            <a:t> </a:t>
          </a:r>
          <a:r>
            <a:rPr lang="en-GB" sz="1500" kern="1200" dirty="0" err="1"/>
            <a:t>prin</a:t>
          </a:r>
          <a:r>
            <a:rPr lang="en-GB" sz="1500" kern="1200" dirty="0"/>
            <a:t> </a:t>
          </a:r>
          <a:r>
            <a:rPr lang="en-GB" sz="1500" kern="1200" dirty="0" err="1"/>
            <a:t>completarea</a:t>
          </a:r>
          <a:r>
            <a:rPr lang="en-GB" sz="1500" kern="1200" dirty="0"/>
            <a:t> </a:t>
          </a:r>
          <a:r>
            <a:rPr lang="en-GB" sz="1500" kern="1200" dirty="0" err="1"/>
            <a:t>potofoliilor</a:t>
          </a:r>
          <a:r>
            <a:rPr lang="en-GB" sz="1500" kern="1200" dirty="0"/>
            <a:t> cu </a:t>
          </a:r>
          <a:r>
            <a:rPr lang="en-GB" sz="1500" kern="1200" dirty="0" err="1"/>
            <a:t>adresabilitate</a:t>
          </a:r>
          <a:r>
            <a:rPr lang="en-GB" sz="1500" kern="1200" dirty="0"/>
            <a:t> pe </a:t>
          </a:r>
          <a:r>
            <a:rPr lang="en-GB" sz="1500" kern="1200" dirty="0" err="1"/>
            <a:t>boli</a:t>
          </a:r>
          <a:r>
            <a:rPr lang="en-GB" sz="1500" kern="1200" dirty="0"/>
            <a:t> </a:t>
          </a:r>
          <a:r>
            <a:rPr lang="en-GB" sz="1500" kern="1200" dirty="0" err="1"/>
            <a:t>cronice</a:t>
          </a:r>
          <a:r>
            <a:rPr lang="en-GB" sz="1500" kern="1200" dirty="0"/>
            <a:t> (</a:t>
          </a:r>
          <a:r>
            <a:rPr lang="en-GB" sz="1500" kern="1200" dirty="0" err="1"/>
            <a:t>diabet</a:t>
          </a:r>
          <a:r>
            <a:rPr lang="en-GB" sz="1500" kern="1200" dirty="0"/>
            <a:t>, </a:t>
          </a:r>
          <a:r>
            <a:rPr lang="en-GB" sz="1500" kern="1200" dirty="0" err="1"/>
            <a:t>cardiovasculare</a:t>
          </a:r>
          <a:r>
            <a:rPr lang="en-GB" sz="1500" kern="1200" dirty="0"/>
            <a:t>)</a:t>
          </a:r>
          <a:endParaRPr lang="en-US" sz="1500" kern="1200" dirty="0"/>
        </a:p>
      </dsp:txBody>
      <dsp:txXfrm rot="-5400000">
        <a:off x="935368" y="2421159"/>
        <a:ext cx="4273540" cy="790087"/>
      </dsp:txXfrm>
    </dsp:sp>
    <dsp:sp modelId="{66E2A6E4-AC47-4BC7-946C-197DEDE1620C}">
      <dsp:nvSpPr>
        <dsp:cNvPr id="0" name=""/>
        <dsp:cNvSpPr/>
      </dsp:nvSpPr>
      <dsp:spPr>
        <a:xfrm>
          <a:off x="395" y="2370085"/>
          <a:ext cx="934972" cy="892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#4</a:t>
          </a:r>
          <a:endParaRPr lang="en-US" sz="1900" kern="1200"/>
        </a:p>
      </dsp:txBody>
      <dsp:txXfrm>
        <a:off x="43950" y="2413640"/>
        <a:ext cx="847862" cy="805126"/>
      </dsp:txXfrm>
    </dsp:sp>
    <dsp:sp modelId="{56894A49-62E9-4989-B038-D2A44647A7E1}">
      <dsp:nvSpPr>
        <dsp:cNvPr id="0" name=""/>
        <dsp:cNvSpPr/>
      </dsp:nvSpPr>
      <dsp:spPr>
        <a:xfrm rot="5400000">
          <a:off x="2743288" y="1486981"/>
          <a:ext cx="659895" cy="436098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Dezvoltarea</a:t>
          </a:r>
          <a:r>
            <a:rPr lang="en-GB" sz="1500" kern="1200" dirty="0"/>
            <a:t> </a:t>
          </a:r>
          <a:r>
            <a:rPr lang="en-GB" sz="1500" kern="1200" dirty="0" err="1"/>
            <a:t>portofoliului</a:t>
          </a:r>
          <a:r>
            <a:rPr lang="en-GB" sz="1500" kern="1200" dirty="0"/>
            <a:t> de non-RX pe concept</a:t>
          </a:r>
          <a:r>
            <a:rPr lang="ro-RO" sz="1500" kern="1200" dirty="0"/>
            <a:t>ele</a:t>
          </a:r>
          <a:r>
            <a:rPr lang="en-GB" sz="1500" kern="1200" dirty="0"/>
            <a:t> </a:t>
          </a:r>
          <a:r>
            <a:rPr lang="en-GB" sz="1500" kern="1200" dirty="0" err="1"/>
            <a:t>Calitatea</a:t>
          </a:r>
          <a:r>
            <a:rPr lang="en-GB" sz="1500" kern="1200" dirty="0"/>
            <a:t> </a:t>
          </a:r>
          <a:r>
            <a:rPr lang="en-GB" sz="1500" kern="1200" dirty="0" err="1"/>
            <a:t>Vietii</a:t>
          </a:r>
          <a:r>
            <a:rPr lang="ro-RO" sz="1500" kern="1200" dirty="0"/>
            <a:t>, Sanatatea Femeii, Nutriensa</a:t>
          </a:r>
          <a:endParaRPr lang="en-US" sz="1500" kern="1200" dirty="0"/>
        </a:p>
      </dsp:txBody>
      <dsp:txXfrm rot="-5400000">
        <a:off x="892742" y="3369741"/>
        <a:ext cx="4328776" cy="595469"/>
      </dsp:txXfrm>
    </dsp:sp>
    <dsp:sp modelId="{70DE5FE0-0B32-4ACF-9F1C-2265E163834C}">
      <dsp:nvSpPr>
        <dsp:cNvPr id="0" name=""/>
        <dsp:cNvSpPr/>
      </dsp:nvSpPr>
      <dsp:spPr>
        <a:xfrm>
          <a:off x="395" y="3299603"/>
          <a:ext cx="890528" cy="7456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29</a:t>
          </a:r>
          <a:r>
            <a:rPr lang="en-GB" sz="1900" kern="1200" dirty="0"/>
            <a:t>%</a:t>
          </a:r>
          <a:endParaRPr lang="en-US" sz="1900" kern="1200" dirty="0"/>
        </a:p>
      </dsp:txBody>
      <dsp:txXfrm>
        <a:off x="36793" y="3336001"/>
        <a:ext cx="817732" cy="672828"/>
      </dsp:txXfrm>
    </dsp:sp>
    <dsp:sp modelId="{0C2D8A36-9EF2-4EB4-A3E6-F003C94BBF69}">
      <dsp:nvSpPr>
        <dsp:cNvPr id="0" name=""/>
        <dsp:cNvSpPr/>
      </dsp:nvSpPr>
      <dsp:spPr>
        <a:xfrm rot="5400000">
          <a:off x="2722316" y="2265734"/>
          <a:ext cx="691199" cy="43760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Cresterea</a:t>
          </a:r>
          <a:r>
            <a:rPr lang="en-US" sz="1500" kern="1200" dirty="0"/>
            <a:t> </a:t>
          </a:r>
          <a:r>
            <a:rPr lang="en-US" sz="1500" kern="1200" dirty="0" err="1"/>
            <a:t>si</a:t>
          </a:r>
          <a:r>
            <a:rPr lang="en-US" sz="1500" kern="1200" dirty="0"/>
            <a:t> </a:t>
          </a: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GB" sz="1500" kern="1200" dirty="0" err="1"/>
            <a:t>notorietatii</a:t>
          </a:r>
          <a:r>
            <a:rPr lang="en-GB" sz="1500" kern="1200" dirty="0"/>
            <a:t> brand-</a:t>
          </a:r>
          <a:r>
            <a:rPr lang="en-GB" sz="1500" kern="1200" dirty="0" err="1"/>
            <a:t>ului</a:t>
          </a:r>
          <a:r>
            <a:rPr lang="en-GB" sz="1500" kern="1200" dirty="0"/>
            <a:t> </a:t>
          </a:r>
          <a:r>
            <a:rPr lang="en-GB" sz="1500" kern="1200" dirty="0" err="1"/>
            <a:t>Nutriensa</a:t>
          </a:r>
          <a:endParaRPr lang="en-US" sz="1500" kern="1200" dirty="0"/>
        </a:p>
      </dsp:txBody>
      <dsp:txXfrm rot="-5400000">
        <a:off x="879884" y="4141908"/>
        <a:ext cx="4342322" cy="623715"/>
      </dsp:txXfrm>
    </dsp:sp>
    <dsp:sp modelId="{1D0A56CA-69A7-416E-8CB9-F992CDDB6A75}">
      <dsp:nvSpPr>
        <dsp:cNvPr id="0" name=""/>
        <dsp:cNvSpPr/>
      </dsp:nvSpPr>
      <dsp:spPr>
        <a:xfrm>
          <a:off x="32595" y="4075954"/>
          <a:ext cx="879489" cy="742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Media</a:t>
          </a:r>
        </a:p>
      </dsp:txBody>
      <dsp:txXfrm>
        <a:off x="68842" y="4112201"/>
        <a:ext cx="806995" cy="670021"/>
      </dsp:txXfrm>
    </dsp:sp>
    <dsp:sp modelId="{C3FA3E10-173C-4B26-83A8-C1ADF72458E5}">
      <dsp:nvSpPr>
        <dsp:cNvPr id="0" name=""/>
        <dsp:cNvSpPr/>
      </dsp:nvSpPr>
      <dsp:spPr>
        <a:xfrm rot="5400000">
          <a:off x="2721710" y="3149666"/>
          <a:ext cx="763310" cy="429994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Dezvoltarea de parteneriate integrate cu lanturile nationale pentru fructificarea capacitatilor de productie</a:t>
          </a:r>
          <a:endParaRPr lang="en-US" sz="1500" kern="1200" dirty="0"/>
        </a:p>
      </dsp:txBody>
      <dsp:txXfrm rot="-5400000">
        <a:off x="953392" y="4955246"/>
        <a:ext cx="4262684" cy="688786"/>
      </dsp:txXfrm>
    </dsp:sp>
    <dsp:sp modelId="{8F25E7A8-D2FB-4405-A174-B9332907076D}">
      <dsp:nvSpPr>
        <dsp:cNvPr id="0" name=""/>
        <dsp:cNvSpPr/>
      </dsp:nvSpPr>
      <dsp:spPr>
        <a:xfrm>
          <a:off x="395" y="4862305"/>
          <a:ext cx="952997" cy="8746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Lanturi</a:t>
          </a:r>
          <a:r>
            <a:rPr lang="en-GB" sz="1500" kern="1200" dirty="0"/>
            <a:t> </a:t>
          </a:r>
          <a:r>
            <a:rPr lang="en-GB" sz="1500" kern="1200" dirty="0" err="1"/>
            <a:t>nationale</a:t>
          </a:r>
          <a:endParaRPr lang="en-US" sz="1500" kern="1200" dirty="0"/>
        </a:p>
      </dsp:txBody>
      <dsp:txXfrm>
        <a:off x="43093" y="4905003"/>
        <a:ext cx="867601" cy="7892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909A-20D6-4762-A8EE-CB10E3546436}">
      <dsp:nvSpPr>
        <dsp:cNvPr id="0" name=""/>
        <dsp:cNvSpPr/>
      </dsp:nvSpPr>
      <dsp:spPr>
        <a:xfrm>
          <a:off x="0" y="1157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D1AED-F41C-49B1-A388-F113E11042E4}">
      <dsp:nvSpPr>
        <dsp:cNvPr id="0" name=""/>
        <dsp:cNvSpPr/>
      </dsp:nvSpPr>
      <dsp:spPr>
        <a:xfrm>
          <a:off x="0" y="1157"/>
          <a:ext cx="3671943" cy="7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Creșterea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vânzărilor</a:t>
          </a:r>
          <a:r>
            <a:rPr lang="en-US" sz="1800" kern="1200" dirty="0">
              <a:latin typeface="+mn-lt"/>
            </a:rPr>
            <a:t> </a:t>
          </a:r>
          <a:r>
            <a:rPr lang="ro-RO" sz="1800" kern="1200" dirty="0">
              <a:latin typeface="+mn-lt"/>
            </a:rPr>
            <a:t>din portofoliul pentru spitale</a:t>
          </a:r>
          <a:endParaRPr lang="en-US" sz="1800" kern="1200" dirty="0">
            <a:latin typeface="+mn-lt"/>
          </a:endParaRPr>
        </a:p>
      </dsp:txBody>
      <dsp:txXfrm>
        <a:off x="0" y="1157"/>
        <a:ext cx="3671943" cy="789541"/>
      </dsp:txXfrm>
    </dsp:sp>
    <dsp:sp modelId="{75D5B911-110F-4C67-A2F8-0DF749515DB7}">
      <dsp:nvSpPr>
        <dsp:cNvPr id="0" name=""/>
        <dsp:cNvSpPr/>
      </dsp:nvSpPr>
      <dsp:spPr>
        <a:xfrm>
          <a:off x="0" y="790698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BD3B-4ECE-4F1B-B2E0-AA66C0CC5C25}">
      <dsp:nvSpPr>
        <dsp:cNvPr id="0" name=""/>
        <dsp:cNvSpPr/>
      </dsp:nvSpPr>
      <dsp:spPr>
        <a:xfrm>
          <a:off x="0" y="790698"/>
          <a:ext cx="3671943" cy="7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Cresterea</a:t>
          </a:r>
          <a:r>
            <a:rPr lang="ro-RO" sz="1800" kern="1200" dirty="0">
              <a:latin typeface="+mn-lt"/>
            </a:rPr>
            <a:t> capacității de producție de produse topice</a:t>
          </a:r>
          <a:endParaRPr lang="en-US" sz="1800" kern="1200" dirty="0">
            <a:latin typeface="+mn-lt"/>
          </a:endParaRPr>
        </a:p>
      </dsp:txBody>
      <dsp:txXfrm>
        <a:off x="0" y="790698"/>
        <a:ext cx="3671943" cy="789541"/>
      </dsp:txXfrm>
    </dsp:sp>
    <dsp:sp modelId="{F4905C74-CEF9-4AE0-A2D9-1C4A216CC5CD}">
      <dsp:nvSpPr>
        <dsp:cNvPr id="0" name=""/>
        <dsp:cNvSpPr/>
      </dsp:nvSpPr>
      <dsp:spPr>
        <a:xfrm>
          <a:off x="0" y="1580240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3B40-5238-4924-8664-B7FD74249AD5}">
      <dsp:nvSpPr>
        <dsp:cNvPr id="0" name=""/>
        <dsp:cNvSpPr/>
      </dsp:nvSpPr>
      <dsp:spPr>
        <a:xfrm>
          <a:off x="0" y="1580240"/>
          <a:ext cx="3671943" cy="7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+mn-lt"/>
            </a:rPr>
            <a:t>Dezvoltarea de noi produse în toate ariile terapeutice</a:t>
          </a:r>
          <a:endParaRPr lang="en-US" sz="1800" kern="1200" dirty="0">
            <a:latin typeface="+mn-lt"/>
          </a:endParaRPr>
        </a:p>
      </dsp:txBody>
      <dsp:txXfrm>
        <a:off x="0" y="1580240"/>
        <a:ext cx="3671943" cy="789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3C51D-FEFC-43F7-AE04-39DBB02ADA01}">
      <dsp:nvSpPr>
        <dsp:cNvPr id="0" name=""/>
        <dsp:cNvSpPr/>
      </dsp:nvSpPr>
      <dsp:spPr>
        <a:xfrm>
          <a:off x="-4173190" y="-640382"/>
          <a:ext cx="4972525" cy="4972525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101BF-4A79-4EE6-9C0D-2B2728EC13FB}">
      <dsp:nvSpPr>
        <dsp:cNvPr id="0" name=""/>
        <dsp:cNvSpPr/>
      </dsp:nvSpPr>
      <dsp:spPr>
        <a:xfrm>
          <a:off x="298825" y="194408"/>
          <a:ext cx="3392233" cy="388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Antiinfectioase</a:t>
          </a:r>
          <a:r>
            <a:rPr lang="en-US" sz="1700" kern="1200" dirty="0"/>
            <a:t> </a:t>
          </a:r>
          <a:r>
            <a:rPr lang="en-US" sz="1700" kern="1200" dirty="0" err="1"/>
            <a:t>injectabile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orale</a:t>
          </a:r>
          <a:endParaRPr lang="en-US" sz="1700" kern="1200" dirty="0"/>
        </a:p>
      </dsp:txBody>
      <dsp:txXfrm>
        <a:off x="298825" y="194408"/>
        <a:ext cx="3392233" cy="388668"/>
      </dsp:txXfrm>
    </dsp:sp>
    <dsp:sp modelId="{72C705DF-4F2C-45DB-845F-2EF38444DBE7}">
      <dsp:nvSpPr>
        <dsp:cNvPr id="0" name=""/>
        <dsp:cNvSpPr/>
      </dsp:nvSpPr>
      <dsp:spPr>
        <a:xfrm>
          <a:off x="55907" y="145824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A59BD-0B1F-4A8C-9B87-D58228B0F9B1}">
      <dsp:nvSpPr>
        <dsp:cNvPr id="0" name=""/>
        <dsp:cNvSpPr/>
      </dsp:nvSpPr>
      <dsp:spPr>
        <a:xfrm>
          <a:off x="618531" y="777336"/>
          <a:ext cx="3072526" cy="3886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Medicamente</a:t>
          </a:r>
          <a:r>
            <a:rPr lang="en-US" sz="1700" kern="1200" dirty="0"/>
            <a:t> </a:t>
          </a:r>
          <a:r>
            <a:rPr lang="en-US" sz="1700" kern="1200" dirty="0" err="1"/>
            <a:t>topice</a:t>
          </a:r>
          <a:endParaRPr lang="en-US" sz="1700" kern="1200" dirty="0"/>
        </a:p>
      </dsp:txBody>
      <dsp:txXfrm>
        <a:off x="618531" y="777336"/>
        <a:ext cx="3072526" cy="388668"/>
      </dsp:txXfrm>
    </dsp:sp>
    <dsp:sp modelId="{CD50FCCB-B38E-48E9-91A8-6DD4E6C3AEEB}">
      <dsp:nvSpPr>
        <dsp:cNvPr id="0" name=""/>
        <dsp:cNvSpPr/>
      </dsp:nvSpPr>
      <dsp:spPr>
        <a:xfrm>
          <a:off x="375614" y="728753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0B7A7-8DF0-4BE4-9C7D-233C87583720}">
      <dsp:nvSpPr>
        <dsp:cNvPr id="0" name=""/>
        <dsp:cNvSpPr/>
      </dsp:nvSpPr>
      <dsp:spPr>
        <a:xfrm>
          <a:off x="799900" y="1385921"/>
          <a:ext cx="2926332" cy="3886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Nutriensa</a:t>
          </a:r>
          <a:endParaRPr lang="en-US" sz="1700" kern="1200" dirty="0"/>
        </a:p>
      </dsp:txBody>
      <dsp:txXfrm>
        <a:off x="799900" y="1385921"/>
        <a:ext cx="2926332" cy="388668"/>
      </dsp:txXfrm>
    </dsp:sp>
    <dsp:sp modelId="{6DACAF96-0536-4CA0-B41C-FA2A931E1FB3}">
      <dsp:nvSpPr>
        <dsp:cNvPr id="0" name=""/>
        <dsp:cNvSpPr/>
      </dsp:nvSpPr>
      <dsp:spPr>
        <a:xfrm>
          <a:off x="521807" y="1311682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39E11-7177-4FF1-BA82-7921CDB42F58}">
      <dsp:nvSpPr>
        <dsp:cNvPr id="0" name=""/>
        <dsp:cNvSpPr/>
      </dsp:nvSpPr>
      <dsp:spPr>
        <a:xfrm>
          <a:off x="764725" y="1942825"/>
          <a:ext cx="2926332" cy="3886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Sănătatea femeii</a:t>
          </a:r>
        </a:p>
      </dsp:txBody>
      <dsp:txXfrm>
        <a:off x="764725" y="1942825"/>
        <a:ext cx="2926332" cy="388668"/>
      </dsp:txXfrm>
    </dsp:sp>
    <dsp:sp modelId="{CC5A7FA4-FE58-4CA9-BB3D-3504594C2DEE}">
      <dsp:nvSpPr>
        <dsp:cNvPr id="0" name=""/>
        <dsp:cNvSpPr/>
      </dsp:nvSpPr>
      <dsp:spPr>
        <a:xfrm>
          <a:off x="521807" y="1894242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2900F-F352-4B04-934B-9921595F077B}">
      <dsp:nvSpPr>
        <dsp:cNvPr id="0" name=""/>
        <dsp:cNvSpPr/>
      </dsp:nvSpPr>
      <dsp:spPr>
        <a:xfrm>
          <a:off x="618531" y="2525754"/>
          <a:ext cx="3072526" cy="3886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Cardiovasculare</a:t>
          </a:r>
        </a:p>
      </dsp:txBody>
      <dsp:txXfrm>
        <a:off x="618531" y="2525754"/>
        <a:ext cx="3072526" cy="388668"/>
      </dsp:txXfrm>
    </dsp:sp>
    <dsp:sp modelId="{C53F65D8-DF35-4815-B70D-A8BA1A0AF46F}">
      <dsp:nvSpPr>
        <dsp:cNvPr id="0" name=""/>
        <dsp:cNvSpPr/>
      </dsp:nvSpPr>
      <dsp:spPr>
        <a:xfrm>
          <a:off x="375614" y="2477170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1422E-311D-436D-AD08-ED172F7239FD}">
      <dsp:nvSpPr>
        <dsp:cNvPr id="0" name=""/>
        <dsp:cNvSpPr/>
      </dsp:nvSpPr>
      <dsp:spPr>
        <a:xfrm>
          <a:off x="298825" y="3108683"/>
          <a:ext cx="3392233" cy="388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Solutii</a:t>
          </a:r>
          <a:r>
            <a:rPr lang="en-US" sz="1700" kern="1200" baseline="0" dirty="0"/>
            <a:t> sterile </a:t>
          </a:r>
          <a:endParaRPr lang="en-US" sz="1700" kern="1200" dirty="0"/>
        </a:p>
      </dsp:txBody>
      <dsp:txXfrm>
        <a:off x="298825" y="3108683"/>
        <a:ext cx="3392233" cy="388668"/>
      </dsp:txXfrm>
    </dsp:sp>
    <dsp:sp modelId="{0051742A-0241-489E-85FF-D07FF5678122}">
      <dsp:nvSpPr>
        <dsp:cNvPr id="0" name=""/>
        <dsp:cNvSpPr/>
      </dsp:nvSpPr>
      <dsp:spPr>
        <a:xfrm>
          <a:off x="55907" y="3060099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1AE17-3EB7-4CCC-99F3-B7A715FD0D3E}">
      <dsp:nvSpPr>
        <dsp:cNvPr id="0" name=""/>
        <dsp:cNvSpPr/>
      </dsp:nvSpPr>
      <dsp:spPr>
        <a:xfrm rot="5400000">
          <a:off x="-162693" y="165239"/>
          <a:ext cx="1084621" cy="7592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/>
            <a:t>Scenariul 1</a:t>
          </a:r>
          <a:endParaRPr lang="en-US" sz="1300" kern="1200"/>
        </a:p>
      </dsp:txBody>
      <dsp:txXfrm rot="-5400000">
        <a:off x="1" y="382162"/>
        <a:ext cx="759234" cy="325387"/>
      </dsp:txXfrm>
    </dsp:sp>
    <dsp:sp modelId="{481D20D8-D7C1-47FF-9DAB-E32366C919B2}">
      <dsp:nvSpPr>
        <dsp:cNvPr id="0" name=""/>
        <dsp:cNvSpPr/>
      </dsp:nvSpPr>
      <dsp:spPr>
        <a:xfrm rot="5400000">
          <a:off x="2068508" y="-1306727"/>
          <a:ext cx="705003" cy="3323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reducerea</a:t>
          </a:r>
          <a:r>
            <a:rPr lang="en-US" sz="1600" kern="1200" dirty="0"/>
            <a:t> </a:t>
          </a:r>
          <a:r>
            <a:rPr lang="en-US" sz="1600" kern="1200" dirty="0" err="1"/>
            <a:t>activit</a:t>
          </a:r>
          <a:r>
            <a:rPr lang="ro-RO" sz="1600" kern="1200" dirty="0"/>
            <a:t>ăț</a:t>
          </a:r>
          <a:r>
            <a:rPr lang="en-US" sz="1600" kern="1200" dirty="0" err="1"/>
            <a:t>ilor</a:t>
          </a:r>
          <a:r>
            <a:rPr lang="en-US" sz="1600" kern="1200" dirty="0"/>
            <a:t> indirect productive, </a:t>
          </a:r>
          <a:r>
            <a:rPr lang="en-US" sz="1600" kern="1200" dirty="0" err="1"/>
            <a:t>lucrul</a:t>
          </a:r>
          <a:r>
            <a:rPr lang="en-US" sz="1600" kern="1200" dirty="0"/>
            <a:t> de </a:t>
          </a:r>
          <a:r>
            <a:rPr lang="en-US" sz="1600" kern="1200" dirty="0" err="1"/>
            <a:t>acas</a:t>
          </a:r>
          <a:r>
            <a:rPr lang="ro-RO" sz="1600" kern="1200" dirty="0"/>
            <a:t>ă</a:t>
          </a:r>
          <a:endParaRPr lang="en-US" sz="1600" kern="1200" dirty="0"/>
        </a:p>
      </dsp:txBody>
      <dsp:txXfrm rot="-5400000">
        <a:off x="759235" y="36961"/>
        <a:ext cx="3289136" cy="636173"/>
      </dsp:txXfrm>
    </dsp:sp>
    <dsp:sp modelId="{DC9AC18B-8ED1-4F74-8018-B2D069EE46E9}">
      <dsp:nvSpPr>
        <dsp:cNvPr id="0" name=""/>
        <dsp:cNvSpPr/>
      </dsp:nvSpPr>
      <dsp:spPr>
        <a:xfrm rot="5400000">
          <a:off x="-162693" y="1066075"/>
          <a:ext cx="1084621" cy="759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/>
            <a:t>Scenariul 2</a:t>
          </a:r>
          <a:endParaRPr lang="en-US" sz="1300" kern="1200"/>
        </a:p>
      </dsp:txBody>
      <dsp:txXfrm rot="-5400000">
        <a:off x="1" y="1282998"/>
        <a:ext cx="759234" cy="325387"/>
      </dsp:txXfrm>
    </dsp:sp>
    <dsp:sp modelId="{255A3797-A471-4433-BD5F-0CD94BCB663B}">
      <dsp:nvSpPr>
        <dsp:cNvPr id="0" name=""/>
        <dsp:cNvSpPr/>
      </dsp:nvSpPr>
      <dsp:spPr>
        <a:xfrm rot="5400000">
          <a:off x="2068508" y="-405891"/>
          <a:ext cx="705003" cy="3323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î</a:t>
          </a:r>
          <a:r>
            <a:rPr lang="en-US" sz="1600" kern="1200" dirty="0" err="1"/>
            <a:t>ntreruperea</a:t>
          </a:r>
          <a:r>
            <a:rPr lang="en-US" sz="1600" kern="1200" dirty="0"/>
            <a:t> </a:t>
          </a:r>
          <a:r>
            <a:rPr lang="en-US" sz="1600" kern="1200" dirty="0" err="1"/>
            <a:t>complet</a:t>
          </a:r>
          <a:r>
            <a:rPr lang="ro-RO" sz="1600" kern="1200" dirty="0"/>
            <a:t>ă a</a:t>
          </a:r>
          <a:r>
            <a:rPr lang="en-US" sz="1600" kern="1200" dirty="0"/>
            <a:t> </a:t>
          </a:r>
          <a:r>
            <a:rPr lang="en-US" sz="1600" kern="1200" dirty="0" err="1"/>
            <a:t>activit</a:t>
          </a:r>
          <a:r>
            <a:rPr lang="ro-RO" sz="1600" kern="1200" dirty="0"/>
            <a:t>ății</a:t>
          </a:r>
          <a:r>
            <a:rPr lang="en-US" sz="1600" kern="1200" dirty="0"/>
            <a:t> indirect productive </a:t>
          </a:r>
          <a:r>
            <a:rPr lang="ro-RO" sz="1600" kern="1200" dirty="0"/>
            <a:t>ș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limitarea</a:t>
          </a:r>
          <a:r>
            <a:rPr lang="en-US" sz="1600" kern="1200" dirty="0"/>
            <a:t> </a:t>
          </a:r>
          <a:r>
            <a:rPr lang="en-US" sz="1600" kern="1200" dirty="0" err="1"/>
            <a:t>celor</a:t>
          </a:r>
          <a:r>
            <a:rPr lang="en-US" sz="1600" kern="1200" dirty="0"/>
            <a:t> de </a:t>
          </a:r>
          <a:r>
            <a:rPr lang="en-US" sz="1600" kern="1200" dirty="0" err="1"/>
            <a:t>produc</a:t>
          </a:r>
          <a:r>
            <a:rPr lang="ro-RO" sz="1600" kern="1200" dirty="0"/>
            <a:t>ț</a:t>
          </a:r>
          <a:r>
            <a:rPr lang="en-US" sz="1600" kern="1200" dirty="0" err="1"/>
            <a:t>ie</a:t>
          </a:r>
          <a:endParaRPr lang="en-US" sz="1600" kern="1200" dirty="0"/>
        </a:p>
      </dsp:txBody>
      <dsp:txXfrm rot="-5400000">
        <a:off x="759235" y="937797"/>
        <a:ext cx="3289136" cy="636173"/>
      </dsp:txXfrm>
    </dsp:sp>
    <dsp:sp modelId="{EDEF6205-BD38-4C0A-A552-09B22B8D6DA6}">
      <dsp:nvSpPr>
        <dsp:cNvPr id="0" name=""/>
        <dsp:cNvSpPr/>
      </dsp:nvSpPr>
      <dsp:spPr>
        <a:xfrm rot="5400000">
          <a:off x="-162693" y="1966911"/>
          <a:ext cx="1084621" cy="7592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/>
            <a:t>Scenariul 3</a:t>
          </a:r>
          <a:endParaRPr lang="en-US" sz="1300" kern="1200"/>
        </a:p>
      </dsp:txBody>
      <dsp:txXfrm rot="-5400000">
        <a:off x="1" y="2183834"/>
        <a:ext cx="759234" cy="325387"/>
      </dsp:txXfrm>
    </dsp:sp>
    <dsp:sp modelId="{1606DE31-538A-4CCC-A542-247F2F331544}">
      <dsp:nvSpPr>
        <dsp:cNvPr id="0" name=""/>
        <dsp:cNvSpPr/>
      </dsp:nvSpPr>
      <dsp:spPr>
        <a:xfrm rot="5400000">
          <a:off x="2068508" y="494945"/>
          <a:ext cx="705003" cy="3323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oprirea activit</a:t>
          </a:r>
          <a:r>
            <a:rPr lang="ro-RO" sz="1600" kern="1200" dirty="0"/>
            <a:t>ăț</a:t>
          </a:r>
          <a:r>
            <a:rPr lang="it-IT" sz="1600" kern="1200" dirty="0"/>
            <a:t>ilor productive </a:t>
          </a:r>
          <a:r>
            <a:rPr lang="ro-RO" sz="1600" kern="1200" dirty="0"/>
            <a:t>ș</a:t>
          </a:r>
          <a:r>
            <a:rPr lang="it-IT" sz="1600" kern="1200" dirty="0"/>
            <a:t>i neproductive </a:t>
          </a:r>
          <a:r>
            <a:rPr lang="ro-RO" sz="1600" kern="1200" dirty="0"/>
            <a:t>ș</a:t>
          </a:r>
          <a:r>
            <a:rPr lang="it-IT" sz="1600" kern="1200" dirty="0"/>
            <a:t>i asigurarea pazei, ISU, monitorizare platform</a:t>
          </a:r>
          <a:r>
            <a:rPr lang="ro-RO" sz="1600" kern="1200" dirty="0"/>
            <a:t>ă</a:t>
          </a:r>
          <a:endParaRPr lang="en-US" sz="1600" kern="1200" dirty="0"/>
        </a:p>
      </dsp:txBody>
      <dsp:txXfrm rot="-5400000">
        <a:off x="759235" y="1838634"/>
        <a:ext cx="3289136" cy="636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0.16013</cdr:x>
      <cdr:y>0.68691</cdr:y>
    </cdr:from>
    <cdr:to>
      <cdr:x>0.29619</cdr:x>
      <cdr:y>0.79043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503" y="1512168"/>
          <a:ext cx="432048" cy="28803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o-RO" sz="1400" b="1" dirty="0"/>
            <a:t>54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77CC135-1C27-4015-9E42-EB87EC8B58EC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7ED46F-1583-4E87-A4FF-FCFA6503DE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05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5B7F48D-5513-4B00-B2A3-DF4128D7927F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A3FD933-AB18-4014-AF0C-45A93793777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33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FD933-AB18-4014-AF0C-45A937937775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56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53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470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446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74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6281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03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957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67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80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56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277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606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767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FD933-AB18-4014-AF0C-45A937937775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26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80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42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80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6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27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9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41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6400800" cy="38404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5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604774" y="5253203"/>
            <a:ext cx="2024386" cy="768715"/>
          </a:xfrm>
        </p:spPr>
        <p:txBody>
          <a:bodyPr anchor="t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121411" y="5253203"/>
            <a:ext cx="2024386" cy="768715"/>
          </a:xfrm>
        </p:spPr>
        <p:txBody>
          <a:bodyPr anchor="t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097693" y="5253203"/>
            <a:ext cx="2024386" cy="768715"/>
          </a:xfrm>
        </p:spPr>
        <p:txBody>
          <a:bodyPr anchor="t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406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68314" y="2276873"/>
            <a:ext cx="3743649" cy="384029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68314" y="1602422"/>
            <a:ext cx="3743649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5436096" y="4773150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5436096" y="5541234"/>
            <a:ext cx="1224136" cy="480055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761458" y="4773149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7452320" y="4773150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452320" y="5541234"/>
            <a:ext cx="1224136" cy="480055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777682" y="4773149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633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026213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1026213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0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3813043"/>
            <a:ext cx="2160984" cy="94853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1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3813043"/>
            <a:ext cx="2160984" cy="94853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2" name="Content Placeholder 6"/>
          <p:cNvSpPr>
            <a:spLocks noGrp="1"/>
          </p:cNvSpPr>
          <p:nvPr>
            <p:ph sz="quarter" idx="33"/>
          </p:nvPr>
        </p:nvSpPr>
        <p:spPr>
          <a:xfrm>
            <a:off x="6156176" y="3813043"/>
            <a:ext cx="2160984" cy="94853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3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2277597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74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2277597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6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751483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77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3751483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5002867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0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5002867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2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6458824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3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458824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5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7710208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7710208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9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83568" y="4293096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3568" y="4671474"/>
            <a:ext cx="2307524" cy="144569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152908" y="4293096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6152908" y="4671474"/>
            <a:ext cx="2307524" cy="144569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8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8223" y="1604434"/>
            <a:ext cx="8217465" cy="768449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516934" y="4677139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516934" y="5055516"/>
            <a:ext cx="2015506" cy="106165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067944" y="4677139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067944" y="5055516"/>
            <a:ext cx="2015506" cy="106165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5333811" y="3062648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7797435" y="3062648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919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1397091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2060479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2705938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51397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996855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4660243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5296737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5942196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6585885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7249652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99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788024" y="1604798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788024" y="1983175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788024" y="2756926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788024" y="3135303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788024" y="3909053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788024" y="4287431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788024" y="5061182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788024" y="5439559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971601" y="1669216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609823" y="1673094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-239914" y="2960986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-206887" y="5140277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386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3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043608" y="4574956"/>
            <a:ext cx="1943550" cy="1416467"/>
          </a:xfrm>
        </p:spPr>
        <p:txBody>
          <a:bodyPr anchor="ctr">
            <a:noAutofit/>
          </a:bodyPr>
          <a:lstStyle>
            <a:lvl1pPr marL="0" indent="0" algn="r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4" y="2158385"/>
            <a:ext cx="3379005" cy="2185113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8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7483" y="1582189"/>
            <a:ext cx="3380719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656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7544" y="1604797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276626" y="1604433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67544" y="2756887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76626" y="2756522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5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3276626" y="390865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3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3276626" y="5060778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830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5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3276626" y="390865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3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3276626" y="5060778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4" y="2166409"/>
            <a:ext cx="3886523" cy="15506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7483" y="1590213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901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45526" y="6355293"/>
            <a:ext cx="476116" cy="366183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4" y="1604433"/>
            <a:ext cx="82073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76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59632" y="1604797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259632" y="2564904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259632" y="3525011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1259632" y="4485117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59632" y="5445224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788025" y="2180630"/>
            <a:ext cx="3886523" cy="403267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787194" y="1604434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2286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8841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8841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89488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789488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856585" y="4389107"/>
            <a:ext cx="1162394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2910622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85670" y="4389107"/>
            <a:ext cx="1162394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039707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194272" y="4389107"/>
            <a:ext cx="1249936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5194272" y="4965171"/>
            <a:ext cx="1249936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445020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445020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7524328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7524328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730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724129" y="1892829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724129" y="2355447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660234" y="449866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660234" y="4961281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39554" y="4101075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539554" y="4563693"/>
            <a:ext cx="1944215" cy="977543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931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353982" y="1787521"/>
            <a:ext cx="23217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53982" y="2250139"/>
            <a:ext cx="2321706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444209" y="4498663"/>
            <a:ext cx="2160240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09" y="4961281"/>
            <a:ext cx="2160240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67546" y="3332989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6" y="3795607"/>
            <a:ext cx="1944215" cy="1745628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892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07682" y="1595909"/>
            <a:ext cx="24680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207682" y="2058527"/>
            <a:ext cx="2468006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731474" y="4533327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731474" y="4995945"/>
            <a:ext cx="1944215" cy="112122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67545" y="3285913"/>
            <a:ext cx="1800200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5" y="3748531"/>
            <a:ext cx="1800200" cy="2035284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075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372202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72202" y="2739490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6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827586" y="2739490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372202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372202" y="4868541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27586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827586" y="4868541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119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4" y="1604797"/>
            <a:ext cx="2303487" cy="701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2"/>
            <a:ext cx="2303487" cy="2016224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436098" y="1604797"/>
            <a:ext cx="1944215" cy="49182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436098" y="2067415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444209" y="4773149"/>
            <a:ext cx="1944215" cy="49182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09" y="5235767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7" y="4773149"/>
            <a:ext cx="1944215" cy="49182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755577" y="5235767"/>
            <a:ext cx="1944215" cy="977543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127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4" y="1604797"/>
            <a:ext cx="3095625" cy="701283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1"/>
            <a:ext cx="3095625" cy="3840295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8668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67944" y="1654950"/>
            <a:ext cx="4607744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067944" y="4759656"/>
            <a:ext cx="4607744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67944" y="3245175"/>
            <a:ext cx="4607744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2" y="1834683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2" y="3422479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2" y="4981920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2334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87624" y="1763248"/>
            <a:ext cx="1566908" cy="1281709"/>
          </a:xfrm>
        </p:spPr>
        <p:txBody>
          <a:bodyPr anchor="b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267744" y="4243134"/>
            <a:ext cx="1566908" cy="128170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388564" y="1763248"/>
            <a:ext cx="1566908" cy="1281709"/>
          </a:xfrm>
        </p:spPr>
        <p:txBody>
          <a:bodyPr anchor="b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65950" y="1763248"/>
            <a:ext cx="1566908" cy="1281709"/>
          </a:xfrm>
        </p:spPr>
        <p:txBody>
          <a:bodyPr anchor="b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851456" y="4243134"/>
            <a:ext cx="1566908" cy="128170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031131" y="4243134"/>
            <a:ext cx="1566908" cy="128170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029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45526" y="6405033"/>
            <a:ext cx="476116" cy="316443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4" y="2564904"/>
            <a:ext cx="8207375" cy="3840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56518" y="1604434"/>
            <a:ext cx="8219171" cy="86446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3732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49879" y="1667238"/>
            <a:ext cx="1904292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848511" y="4059308"/>
            <a:ext cx="1904292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72579" y="3094920"/>
            <a:ext cx="1904292" cy="12817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538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39552" y="5349147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39727" y="4772950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94559" y="4310421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2594734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644008" y="4310421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183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99015" y="3379171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699190" y="2802974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327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24914" y="4869293"/>
            <a:ext cx="2189896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2501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16994" y="4869293"/>
            <a:ext cx="2189896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1709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724128" y="4869293"/>
            <a:ext cx="2189896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724230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408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8313" y="1595970"/>
            <a:ext cx="8207375" cy="776913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68313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2552295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57541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730890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552295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646909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720258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1529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5905331" y="1961782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228184" y="3366049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724068" y="4906478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845435" y="1961782"/>
            <a:ext cx="2231292" cy="1056119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550398" y="3366049"/>
            <a:ext cx="2231292" cy="1056119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984112" y="4906478"/>
            <a:ext cx="2231292" cy="1056119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311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39773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39962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627389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2627578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42434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742623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830050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830239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2693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12329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64413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84599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747315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6999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8313" y="2551471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444396" y="1604434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433366" y="2948946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84085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3" y="5259229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105879" y="144082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3995937" y="1705930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4105308" y="199396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067945" y="2281994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4139953" y="2564905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3551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68313" y="2564905"/>
            <a:ext cx="1871662" cy="86409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535358" y="2180862"/>
            <a:ext cx="1140330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6764259" y="2180862"/>
            <a:ext cx="760069" cy="1056119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3494" y="4077071"/>
            <a:ext cx="1876482" cy="79209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379" y="3645024"/>
            <a:ext cx="1877040" cy="42411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799974" y="3645025"/>
            <a:ext cx="1876482" cy="1152128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803525" y="2564904"/>
            <a:ext cx="3489325" cy="2189162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8997" y="5157191"/>
            <a:ext cx="3752963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882" y="4581129"/>
            <a:ext cx="375407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860033" y="5157191"/>
            <a:ext cx="3796337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859846" y="4581129"/>
            <a:ext cx="380618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315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859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5253569"/>
            <a:ext cx="4912976" cy="115146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1226" y="4581129"/>
            <a:ext cx="4912862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896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1604435"/>
            <a:ext cx="4840918" cy="48006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5652120" y="1604435"/>
            <a:ext cx="2999848" cy="48006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336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71272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20"/>
          </p:nvPr>
        </p:nvSpPr>
        <p:spPr>
          <a:xfrm>
            <a:off x="2575886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1"/>
          </p:nvPr>
        </p:nvSpPr>
        <p:spPr>
          <a:xfrm>
            <a:off x="4664118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2"/>
          </p:nvPr>
        </p:nvSpPr>
        <p:spPr>
          <a:xfrm>
            <a:off x="6752350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8313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54383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454383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552294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2538364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2538364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4668173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654243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4654243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47" hasCustomPrompt="1"/>
          </p:nvPr>
        </p:nvSpPr>
        <p:spPr>
          <a:xfrm>
            <a:off x="6741522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727592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727592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5612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4" y="1604797"/>
            <a:ext cx="3239591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3924696" y="1604800"/>
            <a:ext cx="2303488" cy="345638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6372200" y="1604799"/>
            <a:ext cx="2303488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4" y="5445224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9749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4" y="1604797"/>
            <a:ext cx="8207375" cy="384042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4" y="5637246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8687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9"/>
          </p:nvPr>
        </p:nvSpPr>
        <p:spPr>
          <a:xfrm>
            <a:off x="6300183" y="3717032"/>
            <a:ext cx="2376264" cy="240026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300248" y="3044593"/>
            <a:ext cx="2376209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7544" y="3717032"/>
            <a:ext cx="2376264" cy="2400267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7609" y="3044593"/>
            <a:ext cx="2376209" cy="672025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763688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i</a:t>
            </a:r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300192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i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125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1840" y="1604797"/>
            <a:ext cx="1332000" cy="133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7544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742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841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2940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607236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71532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67860" y="5380994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5" y="5733256"/>
            <a:ext cx="2016125" cy="38420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3166237" y="5380994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65922" y="5733256"/>
            <a:ext cx="2016125" cy="38420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5837720" y="5380994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37405" y="5733256"/>
            <a:ext cx="2016125" cy="38420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68313" y="1604434"/>
            <a:ext cx="8207375" cy="76844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68314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139795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802313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71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87103" y="1700808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1044023" y="3236979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707160" y="1700808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80" y="3236979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232838" y="1700808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89758" y="3236979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187103" y="4101075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uk-UA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1044023" y="5637246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707160" y="4101075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uk-UA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564080" y="5637246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232838" y="4101075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uk-UA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89758" y="5637246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43708" y="3621022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581095" y="3621022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084169" y="3621022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1043708" y="6021288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581095" y="6021288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084169" y="6021288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40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5" grpId="0"/>
      <p:bldP spid="17" grpId="0"/>
      <p:bldP spid="19" grpId="0"/>
      <p:bldP spid="21" grpId="0"/>
      <p:bldP spid="2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55576" y="2222478"/>
            <a:ext cx="2613110" cy="356517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708672" y="2660915"/>
            <a:ext cx="4463728" cy="1056117"/>
          </a:xfr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3692106" y="1988841"/>
            <a:ext cx="4464564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3692106" y="4101075"/>
            <a:ext cx="1440160" cy="192021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35"/>
          </p:nvPr>
        </p:nvSpPr>
        <p:spPr>
          <a:xfrm>
            <a:off x="5187773" y="4101075"/>
            <a:ext cx="1440160" cy="192021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6"/>
          </p:nvPr>
        </p:nvSpPr>
        <p:spPr>
          <a:xfrm>
            <a:off x="6716441" y="4101075"/>
            <a:ext cx="1440160" cy="192021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54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21967" y="1914525"/>
            <a:ext cx="3700068" cy="4181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561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48549" y="1940022"/>
            <a:ext cx="3159355" cy="41300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067944" y="2852936"/>
            <a:ext cx="4104456" cy="1248139"/>
          </a:xfr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4705899" y="1988841"/>
            <a:ext cx="34507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02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26816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5157193"/>
            <a:ext cx="2160984" cy="124784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952" y="4293096"/>
            <a:ext cx="2160184" cy="57606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491112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5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5157193"/>
            <a:ext cx="2160984" cy="124784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491248" y="4293096"/>
            <a:ext cx="2160184" cy="57606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56179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25"/>
          </p:nvPr>
        </p:nvSpPr>
        <p:spPr>
          <a:xfrm>
            <a:off x="6156176" y="5157193"/>
            <a:ext cx="2160984" cy="124784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156315" y="4293096"/>
            <a:ext cx="2160184" cy="57606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27584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478576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152619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25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34" grpId="0"/>
      <p:bldP spid="37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5949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611560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46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12281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751298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626909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2626995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2627630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767522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4643219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4643854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783746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659357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6659443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660078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21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18" grpId="0"/>
      <p:bldP spid="22" grpId="0"/>
      <p:bldP spid="29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5497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251520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51606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196001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410885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2410971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356001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4643219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516001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803373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6803459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6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18" grpId="0"/>
      <p:bldP spid="22" grpId="0"/>
      <p:bldP spid="29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0762" y="1633823"/>
            <a:ext cx="1722166" cy="243786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787422" y="1620260"/>
            <a:ext cx="1968756" cy="131286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795977" y="1630432"/>
            <a:ext cx="1332614" cy="215661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0761" y="4133528"/>
            <a:ext cx="1722166" cy="269201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787422" y="3009600"/>
            <a:ext cx="1968756" cy="172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787422" y="4797691"/>
            <a:ext cx="1968756" cy="203576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3795977" y="3855956"/>
            <a:ext cx="1332614" cy="29662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9"/>
          </p:nvPr>
        </p:nvSpPr>
        <p:spPr>
          <a:xfrm>
            <a:off x="5508105" y="2276874"/>
            <a:ext cx="3168343" cy="11521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508187" y="1604434"/>
            <a:ext cx="31682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3"/>
          </p:nvPr>
        </p:nvSpPr>
        <p:spPr>
          <a:xfrm>
            <a:off x="5508105" y="5253203"/>
            <a:ext cx="3168343" cy="10967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956376" y="3573041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7956376" y="3957621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7956376" y="4334018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956376" y="4726781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3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/>
      <p:bldP spid="20" grpId="0"/>
      <p:bldP spid="21" grpId="0"/>
      <p:bldP spid="22" grpId="0"/>
      <p:bldP spid="23" grpId="0"/>
      <p:bldP spid="27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554556" y="2660915"/>
            <a:ext cx="4101660" cy="345625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1604434"/>
            <a:ext cx="8207375" cy="86446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21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9"/>
            <a:ext cx="3898776" cy="880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7442" y="1028734"/>
            <a:ext cx="3888247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70340" y="0"/>
            <a:ext cx="4101660" cy="685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788025" y="1604434"/>
            <a:ext cx="3887663" cy="768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5868864" y="2564622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32140" y="2565226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68864" y="3488637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132140" y="3489240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5868864" y="4420967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140" y="4421571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868864" y="5353298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132140" y="535390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03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4334F6-BEA2-4336-84F2-1C741D1F7D3E}"/>
              </a:ext>
            </a:extLst>
          </p:cNvPr>
          <p:cNvSpPr/>
          <p:nvPr userDrawn="1"/>
        </p:nvSpPr>
        <p:spPr>
          <a:xfrm>
            <a:off x="8645526" y="135466"/>
            <a:ext cx="498474" cy="599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052736"/>
            <a:ext cx="8229600" cy="70608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4869161"/>
            <a:ext cx="8224526" cy="1535873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1226" y="4293096"/>
            <a:ext cx="8224335" cy="57606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63237-8B12-404D-B8D5-CB84EA905987}"/>
              </a:ext>
            </a:extLst>
          </p:cNvPr>
          <p:cNvCxnSpPr>
            <a:cxnSpLocks/>
          </p:cNvCxnSpPr>
          <p:nvPr userDrawn="1"/>
        </p:nvCxnSpPr>
        <p:spPr>
          <a:xfrm>
            <a:off x="415926" y="548680"/>
            <a:ext cx="49481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611496A-D2E9-4431-982C-1D8A89870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26" y="63285"/>
            <a:ext cx="3149636" cy="9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1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3044957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71598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259830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8313" y="1604434"/>
            <a:ext cx="4031679" cy="470488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781484" y="3044957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16016" y="5349213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171598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259830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781484" y="5349213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48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788025" y="2276873"/>
            <a:ext cx="3887663" cy="20162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88115" y="1604434"/>
            <a:ext cx="3887573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4389603"/>
            <a:ext cx="3887788" cy="863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787900" y="5333159"/>
            <a:ext cx="3887788" cy="107187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10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53300" y="2288939"/>
            <a:ext cx="3037400" cy="3432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1830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1001028" y="5412645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1486506" y="5412645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1483427" y="4534715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1968904" y="4534715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1935748" y="3705781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2421225" y="3705781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2451721" y="2828742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2937198" y="2828742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006403" y="1946542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3491880" y="1946542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165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5292081" y="3140968"/>
            <a:ext cx="3383607" cy="240026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292158" y="2468529"/>
            <a:ext cx="3383529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5620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899593" y="4677504"/>
            <a:ext cx="2159471" cy="1728219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99670" y="4005065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3492623" y="4677504"/>
            <a:ext cx="2159471" cy="1728219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492700" y="4005065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23"/>
          </p:nvPr>
        </p:nvSpPr>
        <p:spPr>
          <a:xfrm>
            <a:off x="6084911" y="4677504"/>
            <a:ext cx="2159471" cy="1728219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988" y="4005065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7646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1191904" y="4773150"/>
            <a:ext cx="2371963" cy="9609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91980" y="4204603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1191904" y="2413370"/>
            <a:ext cx="2371963" cy="871613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191980" y="1844824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5551918" y="4773150"/>
            <a:ext cx="2371963" cy="960900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551994" y="4204603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5551918" y="2413370"/>
            <a:ext cx="2371963" cy="871613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551994" y="1844824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2473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3016" y="1411818"/>
            <a:ext cx="3179464" cy="230521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3717032"/>
            <a:ext cx="3167539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7387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51827"/>
            <a:ext cx="7488832" cy="864939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687" y="1316765"/>
            <a:ext cx="7460744" cy="76797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2949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747137"/>
            <a:ext cx="7272808" cy="1068439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5815575"/>
            <a:ext cx="7344816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9064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8175" y="4747137"/>
            <a:ext cx="6408241" cy="1068439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16735" y="5815575"/>
            <a:ext cx="6471689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2231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53362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59" y="1411818"/>
            <a:ext cx="3103029" cy="230521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71" y="3717032"/>
            <a:ext cx="3091391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1032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779912" y="1600201"/>
            <a:ext cx="460851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763688" y="1604434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60664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63688" y="3912792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5064920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361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8314" y="1604434"/>
            <a:ext cx="4103687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932040" y="2276871"/>
            <a:ext cx="3743649" cy="134415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932040" y="1602421"/>
            <a:ext cx="3743649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Antibiotice Regular" panose="0200000000000000000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004048" y="5922724"/>
            <a:ext cx="1440160" cy="288032"/>
          </a:xfrm>
        </p:spPr>
        <p:txBody>
          <a:bodyPr anchor="t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004048" y="5447778"/>
            <a:ext cx="1440160" cy="5735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ntibiotice Regular" panose="0200000000000000000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7020272" y="5922724"/>
            <a:ext cx="1440160" cy="288032"/>
          </a:xfrm>
        </p:spPr>
        <p:txBody>
          <a:bodyPr anchor="t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020272" y="5447778"/>
            <a:ext cx="1440160" cy="5735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ntibiotice Regular" panose="0200000000000000000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2498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/>
          </p:nvPr>
        </p:nvSpPr>
        <p:spPr>
          <a:xfrm>
            <a:off x="471262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7544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24"/>
          </p:nvPr>
        </p:nvSpPr>
        <p:spPr>
          <a:xfrm>
            <a:off x="2127446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24497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123728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27"/>
          </p:nvPr>
        </p:nvSpPr>
        <p:spPr>
          <a:xfrm>
            <a:off x="3783630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780681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779912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/>
          </p:nvPr>
        </p:nvSpPr>
        <p:spPr>
          <a:xfrm>
            <a:off x="5439814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5436865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436096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3" name="Content Placeholder 6"/>
          <p:cNvSpPr>
            <a:spLocks noGrp="1"/>
          </p:cNvSpPr>
          <p:nvPr>
            <p:ph sz="quarter" idx="33"/>
          </p:nvPr>
        </p:nvSpPr>
        <p:spPr>
          <a:xfrm>
            <a:off x="7095998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093049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092280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8177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7544" y="5733389"/>
            <a:ext cx="2592288" cy="4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Объект 8"/>
          <p:cNvSpPr>
            <a:spLocks noGrp="1"/>
          </p:cNvSpPr>
          <p:nvPr>
            <p:ph sz="quarter" idx="15" hasCustomPrompt="1"/>
          </p:nvPr>
        </p:nvSpPr>
        <p:spPr>
          <a:xfrm>
            <a:off x="468314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6" name="Объект 8"/>
          <p:cNvSpPr>
            <a:spLocks noGrp="1"/>
          </p:cNvSpPr>
          <p:nvPr>
            <p:ph sz="quarter" idx="16" hasCustomPrompt="1"/>
          </p:nvPr>
        </p:nvSpPr>
        <p:spPr>
          <a:xfrm>
            <a:off x="3275857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7" name="Объект 8"/>
          <p:cNvSpPr>
            <a:spLocks noGrp="1"/>
          </p:cNvSpPr>
          <p:nvPr>
            <p:ph sz="quarter" idx="17" hasCustomPrompt="1"/>
          </p:nvPr>
        </p:nvSpPr>
        <p:spPr>
          <a:xfrm>
            <a:off x="6083400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7419" y="5733389"/>
            <a:ext cx="2592288" cy="4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87294" y="5733389"/>
            <a:ext cx="2592288" cy="4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67544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3274540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92168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9114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4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4"/>
          </p:nvPr>
        </p:nvSpPr>
        <p:spPr>
          <a:xfrm>
            <a:off x="3276626" y="1604798"/>
            <a:ext cx="2590751" cy="4512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5"/>
          </p:nvPr>
        </p:nvSpPr>
        <p:spPr>
          <a:xfrm>
            <a:off x="6084938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0329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4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3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0729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4" y="1604433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3" y="1604433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7" y="5637245"/>
            <a:ext cx="3896979" cy="67207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75816" y="5637245"/>
            <a:ext cx="3896979" cy="67207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3925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68314" y="1604434"/>
            <a:ext cx="8207375" cy="18245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8997" y="4293096"/>
            <a:ext cx="2591518" cy="201622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60718" y="4293096"/>
            <a:ext cx="2591518" cy="201622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091701" y="4293096"/>
            <a:ext cx="2591518" cy="201622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10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5906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95432" y="3717033"/>
            <a:ext cx="258025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9852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8997" y="2468893"/>
            <a:ext cx="2591518" cy="38404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60718" y="2468893"/>
            <a:ext cx="2591518" cy="38404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091701" y="2468893"/>
            <a:ext cx="2591518" cy="38404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939469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746465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588224" y="1700809"/>
            <a:ext cx="208746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1856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117794" y="3044958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707905" y="3044958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300193" y="3044958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117794" y="5445224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707905" y="5445224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300193" y="5445224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77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2276874"/>
            <a:ext cx="8207375" cy="76808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82821" y="5349213"/>
            <a:ext cx="2037454" cy="86409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542658" y="5349213"/>
            <a:ext cx="2037454" cy="86409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278962" y="5349213"/>
            <a:ext cx="2037454" cy="86409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1602421"/>
            <a:ext cx="8207375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82821" y="4773149"/>
            <a:ext cx="2037454" cy="575379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542658" y="4773149"/>
            <a:ext cx="2037454" cy="575379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278962" y="4773149"/>
            <a:ext cx="2037454" cy="575379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9030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08626" y="1604434"/>
            <a:ext cx="3167063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0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115616" y="5922724"/>
            <a:ext cx="2448272" cy="288032"/>
          </a:xfrm>
        </p:spPr>
        <p:txBody>
          <a:bodyPr anchor="t">
            <a:noAutofit/>
          </a:bodyPr>
          <a:lstStyle>
            <a:lvl1pPr marL="0" indent="0" algn="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115616" y="5447778"/>
            <a:ext cx="2448272" cy="573511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576068" y="5922724"/>
            <a:ext cx="2380308" cy="288032"/>
          </a:xfrm>
        </p:spPr>
        <p:txBody>
          <a:bodyPr anchor="t">
            <a:no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5576068" y="5447778"/>
            <a:ext cx="2380308" cy="573511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0122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5868144" y="2276871"/>
            <a:ext cx="2806570" cy="3840295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68453" y="1602421"/>
            <a:ext cx="2807236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91598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4269561" y="1604434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6927700" y="1604434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4269561" y="3428637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6927700" y="3428637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914470" y="5349346"/>
            <a:ext cx="4761218" cy="86396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0806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7758" y="3236979"/>
            <a:ext cx="2232248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7758" y="3909053"/>
            <a:ext cx="2232248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47864" y="3236979"/>
            <a:ext cx="2232248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347864" y="3909053"/>
            <a:ext cx="2232248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868144" y="3236979"/>
            <a:ext cx="2232248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5868144" y="3909053"/>
            <a:ext cx="2232248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21560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99592" y="3236979"/>
            <a:ext cx="5688632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99592" y="3909053"/>
            <a:ext cx="7344816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62" hasCustomPrompt="1"/>
          </p:nvPr>
        </p:nvSpPr>
        <p:spPr>
          <a:xfrm>
            <a:off x="1763688" y="1835374"/>
            <a:ext cx="3096344" cy="102690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i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038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95536" y="2804952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95536" y="318899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95536" y="3573037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95536" y="3957080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 hasCustomPrompt="1"/>
          </p:nvPr>
        </p:nvSpPr>
        <p:spPr>
          <a:xfrm>
            <a:off x="395536" y="434112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60"/>
          </p:nvPr>
        </p:nvSpPr>
        <p:spPr>
          <a:xfrm>
            <a:off x="3647453" y="2725602"/>
            <a:ext cx="1856324" cy="214355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6210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5868144" y="342904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5868144" y="381308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5868144" y="4197128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5868144" y="4581171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 hasCustomPrompt="1"/>
          </p:nvPr>
        </p:nvSpPr>
        <p:spPr>
          <a:xfrm>
            <a:off x="5868144" y="496521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5940153" y="1988841"/>
            <a:ext cx="2735535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70304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5148064" y="1988841"/>
            <a:ext cx="3527624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8314" y="1988840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2607215" y="1988840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468314" y="3875949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2607215" y="3875949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012160" y="3236979"/>
            <a:ext cx="2663528" cy="76808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012160" y="4197086"/>
            <a:ext cx="2663528" cy="76808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012160" y="5157192"/>
            <a:ext cx="2663528" cy="76808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83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60"/>
                            </p:stCondLst>
                            <p:childTnLst>
                              <p:par>
                                <p:cTn id="3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6" grpId="0"/>
      <p:bldP spid="17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1892830"/>
            <a:ext cx="3743647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492144" y="1892829"/>
            <a:ext cx="4183545" cy="38404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1043608" y="3236980"/>
            <a:ext cx="3173542" cy="6720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1043608" y="4101075"/>
            <a:ext cx="3173542" cy="6720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43608" y="4965171"/>
            <a:ext cx="3173542" cy="6720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64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26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9320"/>
            <a:ext cx="8229600" cy="70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49926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692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4" r:id="rId3"/>
    <p:sldLayoutId id="2147483723" r:id="rId4"/>
    <p:sldLayoutId id="2147483718" r:id="rId5"/>
    <p:sldLayoutId id="2147483719" r:id="rId6"/>
    <p:sldLayoutId id="2147483676" r:id="rId7"/>
    <p:sldLayoutId id="2147483725" r:id="rId8"/>
    <p:sldLayoutId id="2147483657" r:id="rId9"/>
    <p:sldLayoutId id="2147483751" r:id="rId10"/>
    <p:sldLayoutId id="2147483745" r:id="rId11"/>
    <p:sldLayoutId id="2147483747" r:id="rId12"/>
    <p:sldLayoutId id="2147483742" r:id="rId13"/>
    <p:sldLayoutId id="2147483741" r:id="rId14"/>
    <p:sldLayoutId id="2147483740" r:id="rId15"/>
    <p:sldLayoutId id="2147483732" r:id="rId16"/>
    <p:sldLayoutId id="2147483731" r:id="rId17"/>
    <p:sldLayoutId id="2147483724" r:id="rId18"/>
    <p:sldLayoutId id="2147483743" r:id="rId19"/>
    <p:sldLayoutId id="2147483722" r:id="rId20"/>
    <p:sldLayoutId id="2147483717" r:id="rId21"/>
    <p:sldLayoutId id="2147483715" r:id="rId22"/>
    <p:sldLayoutId id="2147483729" r:id="rId23"/>
    <p:sldLayoutId id="2147483726" r:id="rId24"/>
    <p:sldLayoutId id="2147483716" r:id="rId25"/>
    <p:sldLayoutId id="2147483714" r:id="rId26"/>
    <p:sldLayoutId id="2147483727" r:id="rId27"/>
    <p:sldLayoutId id="2147483713" r:id="rId28"/>
    <p:sldLayoutId id="2147483712" r:id="rId29"/>
    <p:sldLayoutId id="2147483711" r:id="rId30"/>
    <p:sldLayoutId id="2147483710" r:id="rId31"/>
    <p:sldLayoutId id="2147483707" r:id="rId32"/>
    <p:sldLayoutId id="2147483708" r:id="rId33"/>
    <p:sldLayoutId id="2147483704" r:id="rId34"/>
    <p:sldLayoutId id="2147483697" r:id="rId35"/>
    <p:sldLayoutId id="2147483692" r:id="rId36"/>
    <p:sldLayoutId id="2147483691" r:id="rId37"/>
    <p:sldLayoutId id="2147483693" r:id="rId38"/>
    <p:sldLayoutId id="2147483682" r:id="rId39"/>
    <p:sldLayoutId id="2147483659" r:id="rId40"/>
    <p:sldLayoutId id="2147483673" r:id="rId41"/>
    <p:sldLayoutId id="2147483679" r:id="rId42"/>
    <p:sldLayoutId id="2147483674" r:id="rId43"/>
    <p:sldLayoutId id="2147483675" r:id="rId44"/>
    <p:sldLayoutId id="2147483658" r:id="rId45"/>
    <p:sldLayoutId id="2147483662" r:id="rId46"/>
    <p:sldLayoutId id="2147483750" r:id="rId47"/>
    <p:sldLayoutId id="2147483663" r:id="rId48"/>
    <p:sldLayoutId id="2147483666" r:id="rId49"/>
    <p:sldLayoutId id="2147483667" r:id="rId50"/>
    <p:sldLayoutId id="2147483664" r:id="rId51"/>
    <p:sldLayoutId id="2147483668" r:id="rId52"/>
    <p:sldLayoutId id="2147483669" r:id="rId53"/>
    <p:sldLayoutId id="2147483665" r:id="rId54"/>
    <p:sldLayoutId id="2147483734" r:id="rId55"/>
    <p:sldLayoutId id="2147483736" r:id="rId56"/>
    <p:sldLayoutId id="2147483661" r:id="rId57"/>
    <p:sldLayoutId id="2147483688" r:id="rId58"/>
    <p:sldLayoutId id="2147483653" r:id="rId59"/>
    <p:sldLayoutId id="2147483752" r:id="rId60"/>
    <p:sldLayoutId id="2147483654" r:id="rId61"/>
    <p:sldLayoutId id="2147483655" r:id="rId62"/>
    <p:sldLayoutId id="2147483656" r:id="rId63"/>
    <p:sldLayoutId id="2147483652" r:id="rId64"/>
    <p:sldLayoutId id="2147483739" r:id="rId65"/>
    <p:sldLayoutId id="2147483738" r:id="rId66"/>
    <p:sldLayoutId id="2147483749" r:id="rId67"/>
    <p:sldLayoutId id="2147483660" r:id="rId68"/>
    <p:sldLayoutId id="2147483686" r:id="rId69"/>
    <p:sldLayoutId id="2147483684" r:id="rId70"/>
    <p:sldLayoutId id="2147483687" r:id="rId71"/>
    <p:sldLayoutId id="2147483680" r:id="rId72"/>
    <p:sldLayoutId id="2147483685" r:id="rId73"/>
    <p:sldLayoutId id="2147483709" r:id="rId74"/>
    <p:sldLayoutId id="2147483681" r:id="rId75"/>
    <p:sldLayoutId id="2147483683" r:id="rId76"/>
    <p:sldLayoutId id="2147483689" r:id="rId77"/>
    <p:sldLayoutId id="2147483690" r:id="rId78"/>
    <p:sldLayoutId id="2147483696" r:id="rId79"/>
    <p:sldLayoutId id="2147483698" r:id="rId80"/>
    <p:sldLayoutId id="2147483700" r:id="rId81"/>
    <p:sldLayoutId id="2147483702" r:id="rId82"/>
    <p:sldLayoutId id="2147483703" r:id="rId83"/>
    <p:sldLayoutId id="2147483733" r:id="rId84"/>
    <p:sldLayoutId id="2147483737" r:id="rId85"/>
    <p:sldLayoutId id="2147483735" r:id="rId86"/>
    <p:sldLayoutId id="2147483748" r:id="rId8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ntibiotice Regular" panose="0200000000000000000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ntibiotice Regular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Antibiotice Regular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Antibiotice Regular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Antibiotice Regular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ntibiotice Regular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D06A44-D5ED-402E-BDB8-A13885813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0D1E2-766E-4067-BC86-7B6F8F5781E2}"/>
              </a:ext>
            </a:extLst>
          </p:cNvPr>
          <p:cNvSpPr txBox="1"/>
          <p:nvPr/>
        </p:nvSpPr>
        <p:spPr>
          <a:xfrm>
            <a:off x="1223626" y="1196752"/>
            <a:ext cx="7586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Antibiotice Regular" panose="02000000000000000000" pitchFamily="2" charset="0"/>
              </a:rPr>
              <a:t>Antibiotice</a:t>
            </a:r>
            <a:r>
              <a:rPr lang="en-US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, </a:t>
            </a:r>
            <a:endParaRPr lang="ro-RO" sz="4800" dirty="0">
              <a:solidFill>
                <a:srgbClr val="000000"/>
              </a:solidFill>
              <a:latin typeface="Antibiotice Regular" panose="02000000000000000000" pitchFamily="2" charset="0"/>
            </a:endParaRPr>
          </a:p>
          <a:p>
            <a:r>
              <a:rPr lang="en-US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o </a:t>
            </a:r>
            <a:r>
              <a:rPr lang="en-US" sz="4800" dirty="0" err="1">
                <a:solidFill>
                  <a:srgbClr val="000000"/>
                </a:solidFill>
                <a:latin typeface="Antibiotice Regular" panose="02000000000000000000" pitchFamily="2" charset="0"/>
              </a:rPr>
              <a:t>companie</a:t>
            </a:r>
            <a:r>
              <a:rPr lang="en-US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 </a:t>
            </a:r>
            <a:r>
              <a:rPr lang="ro-RO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de nota 10</a:t>
            </a:r>
          </a:p>
          <a:p>
            <a:r>
              <a:rPr lang="ro-RO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în relația cu investitorii*</a:t>
            </a:r>
            <a:endParaRPr lang="en-US" sz="4800" dirty="0">
              <a:solidFill>
                <a:srgbClr val="000000"/>
              </a:solidFill>
              <a:latin typeface="Antibiotice Regular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932D0-1E32-4906-A4C5-D0A531A4F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57192"/>
            <a:ext cx="5029992" cy="14685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78611-E266-4E41-8B35-38B288C46981}"/>
              </a:ext>
            </a:extLst>
          </p:cNvPr>
          <p:cNvCxnSpPr/>
          <p:nvPr/>
        </p:nvCxnSpPr>
        <p:spPr>
          <a:xfrm>
            <a:off x="3577146" y="5085184"/>
            <a:ext cx="55795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C4C53E-F297-4825-864B-747CF501E37F}"/>
              </a:ext>
            </a:extLst>
          </p:cNvPr>
          <p:cNvSpPr txBox="1"/>
          <p:nvPr/>
        </p:nvSpPr>
        <p:spPr>
          <a:xfrm>
            <a:off x="179512" y="6464369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*conform indicatorului VEKTOR al Asociației pentru Relații cu Investitorii la Bursă din România (ARIR)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9E458-B691-4699-8484-5FB869E2FD6E}"/>
              </a:ext>
            </a:extLst>
          </p:cNvPr>
          <p:cNvSpPr txBox="1"/>
          <p:nvPr/>
        </p:nvSpPr>
        <p:spPr>
          <a:xfrm>
            <a:off x="4572000" y="386278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i="1" dirty="0"/>
              <a:t>Prezentare pentru investitori</a:t>
            </a:r>
          </a:p>
          <a:p>
            <a:pPr algn="r"/>
            <a:r>
              <a:rPr lang="ro-RO" i="1" dirty="0"/>
              <a:t>Octombrie 2020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Autofit/>
          </a:bodyPr>
          <a:lstStyle/>
          <a:p>
            <a:r>
              <a:rPr lang="en-US" sz="2800" dirty="0" err="1"/>
              <a:t>Evolutia</a:t>
            </a:r>
            <a:r>
              <a:rPr lang="en-US" sz="2800" dirty="0"/>
              <a:t> </a:t>
            </a:r>
            <a:r>
              <a:rPr lang="en-US" sz="2800" dirty="0" err="1"/>
              <a:t>principalilor</a:t>
            </a:r>
            <a:r>
              <a:rPr lang="en-US" sz="2800" dirty="0"/>
              <a:t> </a:t>
            </a:r>
            <a:r>
              <a:rPr lang="en-US" sz="2800" dirty="0" err="1"/>
              <a:t>indicatori</a:t>
            </a:r>
            <a:r>
              <a:rPr lang="en-US" sz="2800" dirty="0"/>
              <a:t> </a:t>
            </a:r>
            <a:r>
              <a:rPr lang="en-US" sz="2800" dirty="0" err="1"/>
              <a:t>economico-financiari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A958-4BA1-45E2-B31E-1ED8C279D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1400" smtClean="0"/>
              <a:pPr/>
              <a:t>10</a:t>
            </a:fld>
            <a:endParaRPr lang="uk-UA" sz="1400" dirty="0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B051B0A7-E00F-4A6D-8DE7-54EB78FFA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827770"/>
              </p:ext>
            </p:extLst>
          </p:nvPr>
        </p:nvGraphicFramePr>
        <p:xfrm>
          <a:off x="468313" y="1325568"/>
          <a:ext cx="8207374" cy="46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6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crt</a:t>
                      </a:r>
                      <a:r>
                        <a:rPr lang="en-US" sz="1600" dirty="0"/>
                        <a:t>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Indicatori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  <a:r>
                        <a:rPr lang="en-US" sz="1600" baseline="0" dirty="0"/>
                        <a:t> – </a:t>
                      </a:r>
                      <a:r>
                        <a:rPr lang="en-US" sz="1600" baseline="0" dirty="0" err="1"/>
                        <a:t>valori</a:t>
                      </a:r>
                      <a:r>
                        <a:rPr lang="en-US" sz="1600" baseline="0" dirty="0"/>
                        <a:t> estimate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1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Cifra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afaceri</a:t>
                      </a:r>
                      <a:r>
                        <a:rPr lang="en-US" sz="1600" dirty="0"/>
                        <a:t> (mil. lei), din care: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163,5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243,6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331,7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377,7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06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Vanzari</a:t>
                      </a:r>
                      <a:r>
                        <a:rPr lang="en-US" sz="1600" dirty="0"/>
                        <a:t> export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158,0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Venituri</a:t>
                      </a:r>
                      <a:r>
                        <a:rPr lang="en-US" sz="1600" baseline="0" dirty="0"/>
                        <a:t> din </a:t>
                      </a:r>
                      <a:r>
                        <a:rPr lang="en-US" sz="1600" baseline="0" dirty="0" err="1"/>
                        <a:t>exploatare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164,8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248,5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342,1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394,3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Cheltuieli</a:t>
                      </a:r>
                      <a:r>
                        <a:rPr lang="en-US" sz="1600" dirty="0"/>
                        <a:t> din </a:t>
                      </a:r>
                      <a:r>
                        <a:rPr lang="en-US" sz="1600" dirty="0" err="1"/>
                        <a:t>exploatare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138,5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217,9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304,3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361,1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Profit din </a:t>
                      </a:r>
                      <a:r>
                        <a:rPr lang="en-US" sz="1600" dirty="0" err="1"/>
                        <a:t>exploatare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33,2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Venituri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totale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166,5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262,8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349,9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400,0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Cheltuieli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totale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142,8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244,3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317,9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375,5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Profit</a:t>
                      </a:r>
                      <a:r>
                        <a:rPr lang="en-US" sz="1600" baseline="0" dirty="0"/>
                        <a:t> brut </a:t>
                      </a:r>
                      <a:r>
                        <a:rPr lang="en-US" sz="1600" dirty="0"/>
                        <a:t>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32,0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24,5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886">
                <a:tc>
                  <a:txBody>
                    <a:bodyPr/>
                    <a:lstStyle/>
                    <a:p>
                      <a:r>
                        <a:rPr lang="en-US" dirty="0"/>
                        <a:t>9.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Rentabilitate</a:t>
                      </a:r>
                      <a:r>
                        <a:rPr lang="en-US" sz="1600" baseline="0" dirty="0"/>
                        <a:t> din </a:t>
                      </a:r>
                      <a:r>
                        <a:rPr lang="en-US" sz="1600" baseline="0" dirty="0" err="1"/>
                        <a:t>exploatare</a:t>
                      </a:r>
                      <a:r>
                        <a:rPr lang="en-US" sz="1600" baseline="0" dirty="0"/>
                        <a:t> 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19,8%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16,1%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12,6%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11,4%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8,8%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0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A958-4BA1-45E2-B31E-1ED8C279D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02910" y="6356351"/>
            <a:ext cx="429296" cy="365125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11</a:t>
            </a:fld>
            <a:endParaRPr lang="uk-UA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A1E69DD-6CD1-4D7C-AAD5-9E83F886E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353316"/>
              </p:ext>
            </p:extLst>
          </p:nvPr>
        </p:nvGraphicFramePr>
        <p:xfrm>
          <a:off x="468313" y="1044876"/>
          <a:ext cx="820737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crt</a:t>
                      </a:r>
                      <a:r>
                        <a:rPr lang="en-US" sz="1600" dirty="0"/>
                        <a:t>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Indicatori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  <a:r>
                        <a:rPr lang="en-US" sz="1600" baseline="0" dirty="0"/>
                        <a:t> – </a:t>
                      </a:r>
                      <a:r>
                        <a:rPr lang="en-US" sz="1600" baseline="0" dirty="0" err="1"/>
                        <a:t>valori</a:t>
                      </a:r>
                      <a:r>
                        <a:rPr lang="en-US" sz="1600" baseline="0" dirty="0"/>
                        <a:t> estimate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Rentabilitate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bruta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9,5%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14,5%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7,6%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9,6%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6,5%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 </a:t>
                      </a:r>
                      <a:r>
                        <a:rPr lang="en-US" sz="1600" dirty="0" err="1"/>
                        <a:t>imobilizate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85,6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168,4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195,5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 </a:t>
                      </a:r>
                      <a:r>
                        <a:rPr lang="en-US" sz="1600" dirty="0" err="1"/>
                        <a:t>circulante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126,2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223,9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327,3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436,0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Activ</a:t>
                      </a:r>
                      <a:r>
                        <a:rPr lang="en-US" sz="1600" dirty="0"/>
                        <a:t> total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211,8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392,7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524,5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825,7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Datorii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totale</a:t>
                      </a:r>
                      <a:r>
                        <a:rPr lang="en-US" sz="1600" dirty="0"/>
                        <a:t> (mil. lei), din care: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110,6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138,4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302,7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Datorii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curente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110,6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122,2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219,9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Lichiditate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generala</a:t>
                      </a:r>
                      <a:r>
                        <a:rPr lang="en-US" sz="1600" baseline="0" dirty="0"/>
                        <a:t> (Active </a:t>
                      </a:r>
                      <a:r>
                        <a:rPr lang="en-US" sz="1600" baseline="0" dirty="0" err="1"/>
                        <a:t>circulante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baseline="0" dirty="0" err="1"/>
                        <a:t>Datorii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curente</a:t>
                      </a:r>
                      <a:r>
                        <a:rPr lang="en-US" sz="1600" baseline="0" dirty="0"/>
                        <a:t>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1,98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Solvabilitate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globala</a:t>
                      </a:r>
                      <a:r>
                        <a:rPr lang="en-US" sz="1600" baseline="0" dirty="0"/>
                        <a:t> (Active </a:t>
                      </a:r>
                      <a:r>
                        <a:rPr lang="en-US" sz="1600" baseline="0" dirty="0" err="1"/>
                        <a:t>totale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baseline="0" dirty="0" err="1"/>
                        <a:t>Datorii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totale</a:t>
                      </a:r>
                      <a:r>
                        <a:rPr lang="en-US" sz="1600" baseline="0" dirty="0"/>
                        <a:t>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Valoarea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adaugata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128,7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173,4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197,8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32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1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7" y="888786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Antibiotice, o companie responsabilă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12</a:t>
            </a:fld>
            <a:endParaRPr lang="uk-UA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3B7A99-6B78-4F18-858A-45EB54145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982551"/>
              </p:ext>
            </p:extLst>
          </p:nvPr>
        </p:nvGraphicFramePr>
        <p:xfrm>
          <a:off x="539552" y="1484783"/>
          <a:ext cx="8028892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1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A958-4BA1-45E2-B31E-1ED8C279D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02910" y="6356351"/>
            <a:ext cx="429296" cy="365125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E88E3-39A9-4744-B17A-0ED706737462}"/>
              </a:ext>
            </a:extLst>
          </p:cNvPr>
          <p:cNvSpPr txBox="1"/>
          <p:nvPr/>
        </p:nvSpPr>
        <p:spPr>
          <a:xfrm>
            <a:off x="755576" y="836712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ntibiotice Regular"/>
              </a:rPr>
              <a:t>Responsabilitate</a:t>
            </a:r>
            <a:r>
              <a:rPr lang="en-US" sz="2800" dirty="0">
                <a:latin typeface="Antibiotice Regular"/>
              </a:rPr>
              <a:t>, </a:t>
            </a:r>
            <a:r>
              <a:rPr lang="en-US" sz="3000" dirty="0" err="1">
                <a:latin typeface="Antibiotice Regular"/>
              </a:rPr>
              <a:t>Cooperare</a:t>
            </a:r>
            <a:r>
              <a:rPr lang="en-US" sz="2800" dirty="0">
                <a:latin typeface="Antibiotice Regular"/>
              </a:rPr>
              <a:t> </a:t>
            </a:r>
            <a:r>
              <a:rPr lang="ro-RO" sz="2800" dirty="0">
                <a:latin typeface="Antibiotice Regular"/>
              </a:rPr>
              <a:t>ș</a:t>
            </a:r>
            <a:r>
              <a:rPr lang="en-US" sz="2800" dirty="0" err="1">
                <a:latin typeface="Antibiotice Regular"/>
              </a:rPr>
              <a:t>i</a:t>
            </a:r>
            <a:r>
              <a:rPr lang="en-US" sz="2800" dirty="0">
                <a:latin typeface="Antibiotice Regular"/>
              </a:rPr>
              <a:t> </a:t>
            </a:r>
            <a:r>
              <a:rPr lang="en-US" sz="2800" dirty="0" err="1">
                <a:latin typeface="Antibiotice Regular"/>
              </a:rPr>
              <a:t>Parteneriate</a:t>
            </a:r>
            <a:endParaRPr lang="en-US" sz="2800" dirty="0">
              <a:latin typeface="Antibiotice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E19D8-F09F-41CD-B9A5-345B074137DB}"/>
              </a:ext>
            </a:extLst>
          </p:cNvPr>
          <p:cNvSpPr txBox="1"/>
          <p:nvPr/>
        </p:nvSpPr>
        <p:spPr>
          <a:xfrm>
            <a:off x="755576" y="198884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Analiza</a:t>
            </a:r>
            <a:r>
              <a:rPr lang="en-US" dirty="0"/>
              <a:t>,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cheltuielilor</a:t>
            </a:r>
            <a:r>
              <a:rPr lang="en-US" dirty="0"/>
              <a:t> </a:t>
            </a:r>
            <a:r>
              <a:rPr lang="en-US" dirty="0" err="1"/>
              <a:t>coroborate</a:t>
            </a:r>
            <a:r>
              <a:rPr lang="en-US" dirty="0"/>
              <a:t> cu </a:t>
            </a:r>
            <a:r>
              <a:rPr lang="en-US" dirty="0" err="1"/>
              <a:t>veniturile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necesit</a:t>
            </a:r>
            <a:r>
              <a:rPr lang="ro-RO" dirty="0"/>
              <a:t>ăț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stringente</a:t>
            </a:r>
            <a:r>
              <a:rPr lang="en-US" dirty="0"/>
              <a:t>;</a:t>
            </a:r>
            <a:endParaRPr lang="ro-RO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Echilibrul</a:t>
            </a:r>
            <a:r>
              <a:rPr lang="en-US" dirty="0"/>
              <a:t> </a:t>
            </a:r>
            <a:r>
              <a:rPr lang="en-US" dirty="0" err="1"/>
              <a:t>fluxurilor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 de </a:t>
            </a:r>
            <a:r>
              <a:rPr lang="ro-RO" dirty="0"/>
              <a:t>î</a:t>
            </a:r>
            <a:r>
              <a:rPr lang="en-US" dirty="0" err="1"/>
              <a:t>ncas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pl</a:t>
            </a:r>
            <a:r>
              <a:rPr lang="ro-RO" dirty="0"/>
              <a:t>ăț</a:t>
            </a:r>
            <a:r>
              <a:rPr lang="en-US" dirty="0" err="1"/>
              <a:t>i</a:t>
            </a:r>
            <a:r>
              <a:rPr lang="en-US" dirty="0"/>
              <a:t>, pe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valut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cheltuielilor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;</a:t>
            </a:r>
            <a:endParaRPr lang="ro-RO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Investi</a:t>
            </a:r>
            <a:r>
              <a:rPr lang="ro-RO" dirty="0"/>
              <a:t>ț</a:t>
            </a:r>
            <a:r>
              <a:rPr lang="en-US" dirty="0"/>
              <a:t>ii sus</a:t>
            </a:r>
            <a:r>
              <a:rPr lang="ro-RO" dirty="0"/>
              <a:t>ț</a:t>
            </a:r>
            <a:r>
              <a:rPr lang="en-US" dirty="0" err="1"/>
              <a:t>inute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 </a:t>
            </a:r>
            <a:r>
              <a:rPr lang="en-US" dirty="0" err="1"/>
              <a:t>viitoare</a:t>
            </a:r>
            <a:r>
              <a:rPr lang="en-US" dirty="0"/>
              <a:t>;</a:t>
            </a:r>
            <a:endParaRPr lang="ro-RO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Parteneriate</a:t>
            </a:r>
            <a:r>
              <a:rPr lang="en-US" dirty="0"/>
              <a:t> cu </a:t>
            </a:r>
            <a:r>
              <a:rPr lang="en-US" dirty="0" err="1"/>
              <a:t>clien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furnizori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05" y="1242698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Internaționalizarea afacerii </a:t>
            </a:r>
            <a:r>
              <a:rPr lang="ro-RO" sz="3300" dirty="0">
                <a:latin typeface="Antibiotice Regular" panose="02000000000000000000" pitchFamily="2" charset="0"/>
              </a:rPr>
              <a:t>ș</a:t>
            </a:r>
            <a:r>
              <a:rPr lang="it-IT" sz="3300" dirty="0">
                <a:latin typeface="Antibiotice Regular" panose="02000000000000000000" pitchFamily="2" charset="0"/>
              </a:rPr>
              <a:t>i consolidarea pe pia</a:t>
            </a:r>
            <a:r>
              <a:rPr lang="ro-RO" sz="3300" dirty="0">
                <a:latin typeface="Antibiotice Regular" panose="02000000000000000000" pitchFamily="2" charset="0"/>
              </a:rPr>
              <a:t>ț</a:t>
            </a:r>
            <a:r>
              <a:rPr lang="it-IT" sz="3300" dirty="0">
                <a:latin typeface="Antibiotice Regular" panose="02000000000000000000" pitchFamily="2" charset="0"/>
              </a:rPr>
              <a:t>a intern</a:t>
            </a:r>
            <a:r>
              <a:rPr lang="ro-RO" sz="3300" dirty="0">
                <a:latin typeface="Antibiotice Regular" panose="02000000000000000000" pitchFamily="2" charset="0"/>
              </a:rPr>
              <a:t>ă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72CEE-A85D-482B-8F8D-424729034A7A}"/>
              </a:ext>
            </a:extLst>
          </p:cNvPr>
          <p:cNvSpPr txBox="1"/>
          <p:nvPr/>
        </p:nvSpPr>
        <p:spPr>
          <a:xfrm>
            <a:off x="614556" y="1762957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Obiective strategice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3EE2CF-70F7-4903-B7FA-07C0FF83F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210883"/>
              </p:ext>
            </p:extLst>
          </p:nvPr>
        </p:nvGraphicFramePr>
        <p:xfrm>
          <a:off x="614556" y="2213444"/>
          <a:ext cx="3672408" cy="230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F3CB8C7-92E4-4816-A450-A6C7D249C07B}"/>
              </a:ext>
            </a:extLst>
          </p:cNvPr>
          <p:cNvGrpSpPr/>
          <p:nvPr/>
        </p:nvGrpSpPr>
        <p:grpSpPr>
          <a:xfrm>
            <a:off x="4494077" y="1667273"/>
            <a:ext cx="2840709" cy="1867744"/>
            <a:chOff x="5685586" y="2310143"/>
            <a:chExt cx="5106022" cy="30811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EB0B82-A18A-44A4-8E78-18B0CAF69464}"/>
                </a:ext>
              </a:extLst>
            </p:cNvPr>
            <p:cNvSpPr txBox="1"/>
            <p:nvPr/>
          </p:nvSpPr>
          <p:spPr>
            <a:xfrm>
              <a:off x="6409799" y="3868121"/>
              <a:ext cx="3657600" cy="152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858591"/>
                  </a:solidFill>
                </a:rPr>
                <a:t>Produse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  <a:r>
                <a:rPr lang="en-US" dirty="0" err="1">
                  <a:solidFill>
                    <a:srgbClr val="858591"/>
                  </a:solidFill>
                </a:rPr>
                <a:t>inregistrate</a:t>
              </a:r>
              <a:r>
                <a:rPr lang="en-US" dirty="0">
                  <a:solidFill>
                    <a:srgbClr val="858591"/>
                  </a:solidFill>
                </a:rPr>
                <a:t> international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1AF231-153D-49DB-9353-BC331A918582}"/>
                </a:ext>
              </a:extLst>
            </p:cNvPr>
            <p:cNvSpPr txBox="1"/>
            <p:nvPr/>
          </p:nvSpPr>
          <p:spPr>
            <a:xfrm>
              <a:off x="5685586" y="2310143"/>
              <a:ext cx="5106022" cy="12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50</a:t>
              </a:r>
              <a:endParaRPr lang="uk-UA" sz="4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44A24E-02BA-426E-8562-2EB58023EE52}"/>
                </a:ext>
              </a:extLst>
            </p:cNvPr>
            <p:cNvCxnSpPr>
              <a:cxnSpLocks/>
            </p:cNvCxnSpPr>
            <p:nvPr/>
          </p:nvCxnSpPr>
          <p:spPr>
            <a:xfrm>
              <a:off x="6788488" y="3868121"/>
              <a:ext cx="3150807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46FD46-36D1-4EB1-87EC-EBAE8CCEB8F5}"/>
              </a:ext>
            </a:extLst>
          </p:cNvPr>
          <p:cNvGrpSpPr/>
          <p:nvPr/>
        </p:nvGrpSpPr>
        <p:grpSpPr>
          <a:xfrm>
            <a:off x="7007968" y="2338235"/>
            <a:ext cx="2034887" cy="2413280"/>
            <a:chOff x="5666325" y="2324102"/>
            <a:chExt cx="3657600" cy="39811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A99B99-98E7-4BC9-AD06-6708BC54359E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243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țări cu reprezentanțe proprii</a:t>
              </a:r>
              <a:r>
                <a:rPr lang="en-US" dirty="0">
                  <a:solidFill>
                    <a:srgbClr val="858591"/>
                  </a:solidFill>
                </a:rPr>
                <a:t>: Vietnam, </a:t>
              </a:r>
              <a:r>
                <a:rPr lang="en-US" dirty="0" err="1">
                  <a:solidFill>
                    <a:srgbClr val="858591"/>
                  </a:solidFill>
                </a:rPr>
                <a:t>Republica</a:t>
              </a:r>
              <a:r>
                <a:rPr lang="en-US" dirty="0">
                  <a:solidFill>
                    <a:srgbClr val="858591"/>
                  </a:solidFill>
                </a:rPr>
                <a:t> Moldova, </a:t>
              </a:r>
              <a:r>
                <a:rPr lang="en-US" dirty="0" err="1">
                  <a:solidFill>
                    <a:srgbClr val="858591"/>
                  </a:solidFill>
                </a:rPr>
                <a:t>Ucraina</a:t>
              </a:r>
              <a:r>
                <a:rPr lang="en-US" dirty="0">
                  <a:solidFill>
                    <a:srgbClr val="858591"/>
                  </a:solidFill>
                </a:rPr>
                <a:t>, Serbia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3791FB-0851-4E3D-A33A-6ADACF378490}"/>
                </a:ext>
              </a:extLst>
            </p:cNvPr>
            <p:cNvSpPr txBox="1"/>
            <p:nvPr/>
          </p:nvSpPr>
          <p:spPr>
            <a:xfrm>
              <a:off x="5867400" y="2324102"/>
              <a:ext cx="2950344" cy="12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400" b="1" dirty="0">
                  <a:solidFill>
                    <a:srgbClr val="C00000"/>
                  </a:solidFill>
                </a:rPr>
                <a:t>4</a:t>
              </a:r>
              <a:endParaRPr lang="uk-UA" sz="4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5D4D44-3DA7-497B-8B02-987195B4A648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A9A93-68A4-4995-9B11-1CA442D7B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47639" y="6381328"/>
            <a:ext cx="574003" cy="340148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14</a:t>
            </a:fld>
            <a:endParaRPr lang="uk-UA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BD1E2D-EABC-478D-8EE8-59965767BBAD}"/>
              </a:ext>
            </a:extLst>
          </p:cNvPr>
          <p:cNvGrpSpPr/>
          <p:nvPr/>
        </p:nvGrpSpPr>
        <p:grpSpPr>
          <a:xfrm>
            <a:off x="4915090" y="4333221"/>
            <a:ext cx="2627339" cy="2237340"/>
            <a:chOff x="5691524" y="2153349"/>
            <a:chExt cx="3657600" cy="3690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05D00C-6B3E-4C57-81A7-46FA345251A0}"/>
                </a:ext>
              </a:extLst>
            </p:cNvPr>
            <p:cNvSpPr txBox="1"/>
            <p:nvPr/>
          </p:nvSpPr>
          <p:spPr>
            <a:xfrm>
              <a:off x="5691524" y="3407124"/>
              <a:ext cx="3657600" cy="243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858591"/>
                  </a:solidFill>
                </a:rPr>
                <a:t>Proiecte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  <a:r>
                <a:rPr lang="en-US" dirty="0" err="1">
                  <a:solidFill>
                    <a:srgbClr val="858591"/>
                  </a:solidFill>
                </a:rPr>
                <a:t>noi</a:t>
              </a:r>
              <a:r>
                <a:rPr lang="en-US" dirty="0">
                  <a:solidFill>
                    <a:srgbClr val="858591"/>
                  </a:solidFill>
                </a:rPr>
                <a:t> de </a:t>
              </a:r>
              <a:r>
                <a:rPr lang="en-US" dirty="0" err="1">
                  <a:solidFill>
                    <a:srgbClr val="858591"/>
                  </a:solidFill>
                </a:rPr>
                <a:t>internationalizare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858591"/>
                  </a:solidFill>
                </a:rPr>
                <a:t>(4 </a:t>
              </a:r>
              <a:r>
                <a:rPr lang="en-US" dirty="0" err="1">
                  <a:solidFill>
                    <a:srgbClr val="858591"/>
                  </a:solidFill>
                </a:rPr>
                <a:t>proiecte</a:t>
              </a:r>
              <a:r>
                <a:rPr lang="en-US" dirty="0">
                  <a:solidFill>
                    <a:srgbClr val="858591"/>
                  </a:solidFill>
                </a:rPr>
                <a:t> pe </a:t>
              </a:r>
              <a:r>
                <a:rPr lang="en-US" dirty="0" err="1">
                  <a:solidFill>
                    <a:srgbClr val="858591"/>
                  </a:solidFill>
                </a:rPr>
                <a:t>produse</a:t>
              </a:r>
              <a:r>
                <a:rPr lang="en-US" dirty="0">
                  <a:solidFill>
                    <a:srgbClr val="858591"/>
                  </a:solidFill>
                </a:rPr>
                <a:t> finite </a:t>
              </a:r>
              <a:r>
                <a:rPr lang="en-US" dirty="0" err="1">
                  <a:solidFill>
                    <a:srgbClr val="858591"/>
                  </a:solidFill>
                </a:rPr>
                <a:t>si</a:t>
              </a:r>
              <a:r>
                <a:rPr lang="en-US" dirty="0">
                  <a:solidFill>
                    <a:srgbClr val="858591"/>
                  </a:solidFill>
                </a:rPr>
                <a:t> 2 </a:t>
              </a:r>
              <a:r>
                <a:rPr lang="en-US" dirty="0" err="1">
                  <a:solidFill>
                    <a:srgbClr val="858591"/>
                  </a:solidFill>
                </a:rPr>
                <a:t>proiecte</a:t>
              </a:r>
              <a:r>
                <a:rPr lang="en-US" dirty="0">
                  <a:solidFill>
                    <a:srgbClr val="858591"/>
                  </a:solidFill>
                </a:rPr>
                <a:t> pe </a:t>
              </a:r>
              <a:r>
                <a:rPr lang="en-US" dirty="0" err="1">
                  <a:solidFill>
                    <a:srgbClr val="858591"/>
                  </a:solidFill>
                </a:rPr>
                <a:t>nistatina</a:t>
              </a:r>
              <a:r>
                <a:rPr lang="en-US" dirty="0">
                  <a:solidFill>
                    <a:srgbClr val="858591"/>
                  </a:solidFill>
                </a:rPr>
                <a:t>)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A1B6E5-D4AA-404F-9331-7E4AAD51A4CB}"/>
                </a:ext>
              </a:extLst>
            </p:cNvPr>
            <p:cNvSpPr txBox="1"/>
            <p:nvPr/>
          </p:nvSpPr>
          <p:spPr>
            <a:xfrm>
              <a:off x="5797454" y="2153349"/>
              <a:ext cx="3192657" cy="12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6</a:t>
              </a:r>
              <a:endParaRPr lang="uk-UA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100435-26B7-4276-A450-3B2B4B26B256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19" y="3370943"/>
              <a:ext cx="2694527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8446BDB-E7AD-403F-9DA3-70D113584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16980"/>
              </p:ext>
            </p:extLst>
          </p:nvPr>
        </p:nvGraphicFramePr>
        <p:xfrm>
          <a:off x="747581" y="4233862"/>
          <a:ext cx="3162300" cy="23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835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en-US" sz="3300" dirty="0" err="1">
                <a:latin typeface="Antibiotice Regular" panose="02000000000000000000" pitchFamily="2" charset="0"/>
              </a:rPr>
              <a:t>Lider</a:t>
            </a:r>
            <a:r>
              <a:rPr lang="en-US" sz="3300" dirty="0">
                <a:latin typeface="Antibiotice Regular" panose="02000000000000000000" pitchFamily="2" charset="0"/>
              </a:rPr>
              <a:t> pe o</a:t>
            </a:r>
            <a:r>
              <a:rPr lang="ro-RO" sz="3300" dirty="0">
                <a:latin typeface="Antibiotice Regular" panose="02000000000000000000" pitchFamily="2" charset="0"/>
              </a:rPr>
              <a:t> pi</a:t>
            </a:r>
            <a:r>
              <a:rPr lang="en-US" sz="3300" dirty="0">
                <a:latin typeface="Antibiotice Regular" panose="02000000000000000000" pitchFamily="2" charset="0"/>
              </a:rPr>
              <a:t>a</a:t>
            </a:r>
            <a:r>
              <a:rPr lang="ro-RO" sz="3300" dirty="0">
                <a:latin typeface="Antibiotice Regular" panose="02000000000000000000" pitchFamily="2" charset="0"/>
              </a:rPr>
              <a:t>ță atractivă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802E0-B7F9-4425-A975-E69EB0E14D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1200" smtClean="0"/>
              <a:pPr/>
              <a:t>15</a:t>
            </a:fld>
            <a:endParaRPr lang="uk-UA" sz="1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85E266B-2237-42AF-9DD3-0FAB79092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170783"/>
              </p:ext>
            </p:extLst>
          </p:nvPr>
        </p:nvGraphicFramePr>
        <p:xfrm>
          <a:off x="226967" y="1809896"/>
          <a:ext cx="4214519" cy="485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37C26DB-A084-44AB-A247-D45961E24EAC}"/>
              </a:ext>
            </a:extLst>
          </p:cNvPr>
          <p:cNvSpPr txBox="1"/>
          <p:nvPr/>
        </p:nvSpPr>
        <p:spPr>
          <a:xfrm>
            <a:off x="409038" y="1311876"/>
            <a:ext cx="403244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Poziția și cota pe piața internă</a:t>
            </a:r>
            <a:endParaRPr lang="en-US" sz="2000" dirty="0">
              <a:solidFill>
                <a:schemeClr val="bg1"/>
              </a:solidFill>
              <a:latin typeface="Antibiotice Regular" panose="02000000000000000000" pitchFamily="2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FF838-BC44-4B16-B4DB-3668DEC356B3}"/>
              </a:ext>
            </a:extLst>
          </p:cNvPr>
          <p:cNvSpPr txBox="1"/>
          <p:nvPr/>
        </p:nvSpPr>
        <p:spPr>
          <a:xfrm>
            <a:off x="5062554" y="1321849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Performanțe pe piața externă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DC4E3D-C885-43E2-8A1D-F0E0ADA1504C}"/>
              </a:ext>
            </a:extLst>
          </p:cNvPr>
          <p:cNvGrpSpPr/>
          <p:nvPr/>
        </p:nvGrpSpPr>
        <p:grpSpPr>
          <a:xfrm>
            <a:off x="4788024" y="2041948"/>
            <a:ext cx="2530165" cy="1628449"/>
            <a:chOff x="5666325" y="2247943"/>
            <a:chExt cx="3657600" cy="26864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21F09D-B2BC-4425-BE7D-81045A6A6650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din cifra de afaceri reprezintă exporturi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461F69-78B9-435F-9E4D-DF3B61FD7716}"/>
                </a:ext>
              </a:extLst>
            </p:cNvPr>
            <p:cNvSpPr txBox="1"/>
            <p:nvPr/>
          </p:nvSpPr>
          <p:spPr>
            <a:xfrm>
              <a:off x="6071201" y="2247943"/>
              <a:ext cx="2847846" cy="137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800" b="1" dirty="0">
                  <a:solidFill>
                    <a:srgbClr val="C00000"/>
                  </a:solidFill>
                </a:rPr>
                <a:t>40% </a:t>
              </a:r>
              <a:endParaRPr lang="uk-U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DE32DD-2AA7-4FED-9427-E62CE748BED7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FA50D1-6B53-4644-A64A-29BE8B2A66EB}"/>
              </a:ext>
            </a:extLst>
          </p:cNvPr>
          <p:cNvGrpSpPr/>
          <p:nvPr/>
        </p:nvGrpSpPr>
        <p:grpSpPr>
          <a:xfrm>
            <a:off x="6613835" y="3512193"/>
            <a:ext cx="2530165" cy="1628449"/>
            <a:chOff x="5666325" y="2247943"/>
            <a:chExt cx="3657600" cy="2686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195635-FF75-4AA3-B9A9-34C3244676B8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858591"/>
                  </a:solidFill>
                </a:rPr>
                <a:t>Cel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  <a:r>
                <a:rPr lang="en-US" dirty="0" err="1">
                  <a:solidFill>
                    <a:srgbClr val="858591"/>
                  </a:solidFill>
                </a:rPr>
                <a:t>mai</a:t>
              </a:r>
              <a:r>
                <a:rPr lang="en-US" dirty="0">
                  <a:solidFill>
                    <a:srgbClr val="858591"/>
                  </a:solidFill>
                </a:rPr>
                <a:t> mare </a:t>
              </a:r>
              <a:r>
                <a:rPr lang="en-US" dirty="0" err="1">
                  <a:solidFill>
                    <a:srgbClr val="858591"/>
                  </a:solidFill>
                </a:rPr>
                <a:t>exportator</a:t>
              </a:r>
              <a:r>
                <a:rPr lang="en-US" dirty="0">
                  <a:solidFill>
                    <a:srgbClr val="858591"/>
                  </a:solidFill>
                </a:rPr>
                <a:t> rom</a:t>
              </a:r>
              <a:r>
                <a:rPr lang="ro-RO" dirty="0">
                  <a:solidFill>
                    <a:srgbClr val="858591"/>
                  </a:solidFill>
                </a:rPr>
                <a:t>â</a:t>
              </a:r>
              <a:r>
                <a:rPr lang="en-US" dirty="0">
                  <a:solidFill>
                    <a:srgbClr val="858591"/>
                  </a:solidFill>
                </a:rPr>
                <a:t>n </a:t>
              </a:r>
              <a:r>
                <a:rPr lang="ro-RO" dirty="0">
                  <a:solidFill>
                    <a:srgbClr val="858591"/>
                  </a:solidFill>
                </a:rPr>
                <a:t>î</a:t>
              </a:r>
              <a:r>
                <a:rPr lang="en-US" dirty="0">
                  <a:solidFill>
                    <a:srgbClr val="858591"/>
                  </a:solidFill>
                </a:rPr>
                <a:t>n Vietnam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B45A6C-C859-4556-AA8A-7C326CE457E7}"/>
                </a:ext>
              </a:extLst>
            </p:cNvPr>
            <p:cNvSpPr txBox="1"/>
            <p:nvPr/>
          </p:nvSpPr>
          <p:spPr>
            <a:xfrm>
              <a:off x="5997092" y="2247943"/>
              <a:ext cx="2969390" cy="137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800" b="1" dirty="0">
                  <a:solidFill>
                    <a:srgbClr val="C00000"/>
                  </a:solidFill>
                </a:rPr>
                <a:t>$10 mil </a:t>
              </a:r>
              <a:endParaRPr lang="uk-U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4597A7-00FC-41DD-ACCC-75E65B8AD48E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3696DF-2455-44DA-9266-0BB1F261D45B}"/>
              </a:ext>
            </a:extLst>
          </p:cNvPr>
          <p:cNvGrpSpPr/>
          <p:nvPr/>
        </p:nvGrpSpPr>
        <p:grpSpPr>
          <a:xfrm>
            <a:off x="4860032" y="4705154"/>
            <a:ext cx="2530165" cy="1628449"/>
            <a:chOff x="5666325" y="2247943"/>
            <a:chExt cx="3657600" cy="26864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361B92-845D-4351-ADE0-B302F0CEFC74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lider mondial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pe piața de Nistatină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D04597-BD8A-49DF-B9D6-260487B95155}"/>
                </a:ext>
              </a:extLst>
            </p:cNvPr>
            <p:cNvSpPr txBox="1"/>
            <p:nvPr/>
          </p:nvSpPr>
          <p:spPr>
            <a:xfrm>
              <a:off x="5997092" y="2247943"/>
              <a:ext cx="2969390" cy="137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800" b="1" dirty="0">
                  <a:solidFill>
                    <a:srgbClr val="C00000"/>
                  </a:solidFill>
                </a:rPr>
                <a:t>#1</a:t>
              </a:r>
              <a:endParaRPr lang="uk-U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C79E6B-3F98-4061-82CB-945620A309A5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1155092-C6B8-4DFA-8FE3-83350846B137}"/>
              </a:ext>
            </a:extLst>
          </p:cNvPr>
          <p:cNvSpPr txBox="1"/>
          <p:nvPr/>
        </p:nvSpPr>
        <p:spPr>
          <a:xfrm>
            <a:off x="4788024" y="6423139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00" dirty="0"/>
              <a:t>Valori pentru anul 2019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38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C8FF-75A3-49E6-A935-90FA70ED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1479"/>
            <a:ext cx="8229600" cy="706089"/>
          </a:xfrm>
        </p:spPr>
        <p:txBody>
          <a:bodyPr>
            <a:normAutofit/>
          </a:bodyPr>
          <a:lstStyle/>
          <a:p>
            <a:r>
              <a:rPr lang="en-GB" sz="3000" dirty="0" err="1"/>
              <a:t>Consolidarea</a:t>
            </a:r>
            <a:r>
              <a:rPr lang="en-GB" sz="3000" dirty="0"/>
              <a:t> </a:t>
            </a:r>
            <a:r>
              <a:rPr lang="en-GB" sz="3000" dirty="0" err="1"/>
              <a:t>pietei</a:t>
            </a:r>
            <a:r>
              <a:rPr lang="en-GB" sz="3000" dirty="0"/>
              <a:t> interne</a:t>
            </a:r>
            <a:endParaRPr lang="en-US" sz="300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F96A856-47A9-4223-A236-FA49C5A60A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47639" y="6381328"/>
            <a:ext cx="574003" cy="340148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16</a:t>
            </a:fld>
            <a:endParaRPr lang="uk-U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4C82F5-08A3-4087-A796-4CE624A66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546682"/>
              </p:ext>
            </p:extLst>
          </p:nvPr>
        </p:nvGraphicFramePr>
        <p:xfrm>
          <a:off x="323528" y="1063857"/>
          <a:ext cx="5256584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1BFC80-9612-4A7B-870C-6A07228DB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191005"/>
              </p:ext>
            </p:extLst>
          </p:nvPr>
        </p:nvGraphicFramePr>
        <p:xfrm>
          <a:off x="5868144" y="1628800"/>
          <a:ext cx="2952328" cy="354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05A2AF-D0D2-4BC4-9A40-974AF0EAD529}"/>
              </a:ext>
            </a:extLst>
          </p:cNvPr>
          <p:cNvSpPr txBox="1"/>
          <p:nvPr/>
        </p:nvSpPr>
        <p:spPr>
          <a:xfrm>
            <a:off x="368098" y="642965"/>
            <a:ext cx="5128886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Obiective strategice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667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89F6D-C9C7-4A0D-AFE3-13E28A0105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5917" y="6341503"/>
            <a:ext cx="665725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79775B-9789-4490-B4C0-6BCEB483307F}"/>
              </a:ext>
            </a:extLst>
          </p:cNvPr>
          <p:cNvSpPr txBox="1"/>
          <p:nvPr/>
        </p:nvSpPr>
        <p:spPr>
          <a:xfrm>
            <a:off x="11701" y="776695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  <a:latin typeface="Calibri"/>
              </a:rPr>
              <a:t>Write it here</a:t>
            </a:r>
            <a:endParaRPr lang="uk-UA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85999DA-AECC-446A-AA1C-D09353B9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92" y="1004915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Adaptarea strategică a portofoliului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52FA26-E489-4491-ABFA-BFB5CB52B2A7}"/>
              </a:ext>
            </a:extLst>
          </p:cNvPr>
          <p:cNvSpPr txBox="1"/>
          <p:nvPr/>
        </p:nvSpPr>
        <p:spPr>
          <a:xfrm>
            <a:off x="503492" y="1783658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FFFFF"/>
                </a:solidFill>
                <a:highlight>
                  <a:srgbClr val="D50F1C"/>
                </a:highlight>
                <a:latin typeface="Calibri"/>
              </a:rPr>
              <a:t>Obiective strategice</a:t>
            </a:r>
            <a:endParaRPr lang="en-US" sz="2000" dirty="0">
              <a:solidFill>
                <a:srgbClr val="FFFFFF"/>
              </a:solidFill>
              <a:highlight>
                <a:srgbClr val="D50F1C"/>
              </a:highlight>
              <a:latin typeface="Antibiotice Regular" panose="0200000000000000000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31490928-0CC9-4DEB-A933-4B4E7765B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205292"/>
              </p:ext>
            </p:extLst>
          </p:nvPr>
        </p:nvGraphicFramePr>
        <p:xfrm>
          <a:off x="499443" y="2314910"/>
          <a:ext cx="3671943" cy="237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CF9BB977-8835-4897-982D-11D58B612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163518"/>
              </p:ext>
            </p:extLst>
          </p:nvPr>
        </p:nvGraphicFramePr>
        <p:xfrm>
          <a:off x="5081074" y="2307373"/>
          <a:ext cx="3740366" cy="36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809EB25-34CC-4EB3-AAF9-14518AB36413}"/>
              </a:ext>
            </a:extLst>
          </p:cNvPr>
          <p:cNvSpPr txBox="1"/>
          <p:nvPr/>
        </p:nvSpPr>
        <p:spPr>
          <a:xfrm>
            <a:off x="5081074" y="1776122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FFFFF"/>
                </a:solidFill>
                <a:latin typeface="Antibiotice Regular" panose="02000000000000000000"/>
              </a:rPr>
              <a:t>Arii terapeutice</a:t>
            </a:r>
            <a:endParaRPr lang="en-US" sz="2000" dirty="0">
              <a:solidFill>
                <a:srgbClr val="FFFFFF"/>
              </a:solidFill>
              <a:latin typeface="Antibiotice Regular" panose="0200000000000000000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BC5471-D073-4E04-B174-5C4A6929C275}"/>
              </a:ext>
            </a:extLst>
          </p:cNvPr>
          <p:cNvGrpSpPr/>
          <p:nvPr/>
        </p:nvGrpSpPr>
        <p:grpSpPr>
          <a:xfrm>
            <a:off x="4062927" y="3178360"/>
            <a:ext cx="1562788" cy="1424890"/>
            <a:chOff x="5666325" y="2324102"/>
            <a:chExt cx="3657600" cy="28258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63111E-92A9-4BC3-A792-ABC4D0348749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28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  <a:latin typeface="Calibri"/>
                </a:rPr>
                <a:t>produse în portofoliu</a:t>
              </a:r>
              <a:endParaRPr lang="uk-UA" dirty="0">
                <a:solidFill>
                  <a:srgbClr val="858591"/>
                </a:solidFill>
                <a:latin typeface="Calibr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984A9-15A5-43AF-9439-8F76CFC24B38}"/>
                </a:ext>
              </a:extLst>
            </p:cNvPr>
            <p:cNvSpPr txBox="1"/>
            <p:nvPr/>
          </p:nvSpPr>
          <p:spPr>
            <a:xfrm>
              <a:off x="5867401" y="2324102"/>
              <a:ext cx="2950345" cy="140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000" b="1" dirty="0">
                  <a:solidFill>
                    <a:srgbClr val="C00000"/>
                  </a:solidFill>
                  <a:latin typeface="Calibri"/>
                </a:rPr>
                <a:t>150</a:t>
              </a:r>
              <a:endParaRPr lang="uk-UA" sz="4000" b="1" dirty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CCC7E3-0626-4F85-9AD8-9FFECD6725F7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3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04" y="847104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Investițiile - garanția viitorului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B49B6-C259-487A-9DDE-B8D002008C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18</a:t>
            </a:fld>
            <a:endParaRPr lang="uk-UA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F696FF-310C-42B2-B6FA-DC4DE3EFA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22479"/>
              </p:ext>
            </p:extLst>
          </p:nvPr>
        </p:nvGraphicFramePr>
        <p:xfrm>
          <a:off x="1779046" y="4540252"/>
          <a:ext cx="5585907" cy="2181225"/>
        </p:xfrm>
        <a:graphic>
          <a:graphicData uri="http://schemas.openxmlformats.org/drawingml/2006/table">
            <a:tbl>
              <a:tblPr/>
              <a:tblGrid>
                <a:gridCol w="3073469">
                  <a:extLst>
                    <a:ext uri="{9D8B030D-6E8A-4147-A177-3AD203B41FA5}">
                      <a16:colId xmlns:a16="http://schemas.microsoft.com/office/drawing/2014/main" val="1013227067"/>
                    </a:ext>
                  </a:extLst>
                </a:gridCol>
                <a:gridCol w="1256219">
                  <a:extLst>
                    <a:ext uri="{9D8B030D-6E8A-4147-A177-3AD203B41FA5}">
                      <a16:colId xmlns:a16="http://schemas.microsoft.com/office/drawing/2014/main" val="3832638249"/>
                    </a:ext>
                  </a:extLst>
                </a:gridCol>
                <a:gridCol w="1256219">
                  <a:extLst>
                    <a:ext uri="{9D8B030D-6E8A-4147-A177-3AD203B41FA5}">
                      <a16:colId xmlns:a16="http://schemas.microsoft.com/office/drawing/2014/main" val="1820817627"/>
                    </a:ext>
                  </a:extLst>
                </a:gridCol>
              </a:tblGrid>
              <a:tr h="2763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Indicatori  (mil. lei)</a:t>
                      </a:r>
                    </a:p>
                  </a:txBody>
                  <a:tcPr marL="9527" marR="9527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F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2020</a:t>
                      </a:r>
                    </a:p>
                  </a:txBody>
                  <a:tcPr marL="9527" marR="9527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F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2025</a:t>
                      </a:r>
                    </a:p>
                  </a:txBody>
                  <a:tcPr marL="9527" marR="9527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F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045"/>
                  </a:ext>
                </a:extLst>
              </a:tr>
              <a:tr h="276300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Cifra de afaceri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377</a:t>
                      </a:r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,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710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0659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- vanzari export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158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332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617391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% export in Cifra de afaceri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42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45%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70685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Profit brut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24,5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70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27749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Taxa claw back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32,4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54,3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747560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Profit brut+claw back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56,9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124,3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92612"/>
                  </a:ext>
                </a:extLst>
              </a:tr>
              <a:tr h="276300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Nr mediu personal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1,415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1,300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0864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718F31-61CC-4D5C-BDFB-B33E7DF4A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38301"/>
              </p:ext>
            </p:extLst>
          </p:nvPr>
        </p:nvGraphicFramePr>
        <p:xfrm>
          <a:off x="265448" y="1269120"/>
          <a:ext cx="8640762" cy="311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48">
                <a:tc>
                  <a:txBody>
                    <a:bodyPr/>
                    <a:lstStyle/>
                    <a:p>
                      <a:r>
                        <a:rPr lang="ro-RO" sz="1400" b="1" dirty="0">
                          <a:solidFill>
                            <a:srgbClr val="1C242A"/>
                          </a:solidFill>
                          <a:latin typeface="Trebuchet MS" pitchFamily="34" charset="0"/>
                        </a:rPr>
                        <a:t>R</a:t>
                      </a:r>
                      <a:r>
                        <a:rPr lang="vi-VN" sz="1400" b="1" dirty="0">
                          <a:solidFill>
                            <a:srgbClr val="1C242A"/>
                          </a:solidFill>
                        </a:rPr>
                        <a:t>ealizarea unei noi capacități de producție pentru unguente și supozitoare    </a:t>
                      </a:r>
                      <a:endParaRPr lang="ro-RO" sz="1400" b="1" dirty="0">
                        <a:solidFill>
                          <a:srgbClr val="1C242A"/>
                        </a:solidFill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solidFill>
                            <a:srgbClr val="1C242A"/>
                          </a:solidFill>
                          <a:latin typeface="Trebuchet MS" pitchFamily="34" charset="0"/>
                        </a:rPr>
                        <a:t>20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33">
                <a:tc>
                  <a:txBody>
                    <a:bodyPr/>
                    <a:lstStyle/>
                    <a:p>
                      <a:r>
                        <a:rPr lang="vi-VN" sz="1400" b="1" dirty="0"/>
                        <a:t>Realizarea unei noi capacități de producție pentru soluții sterile     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60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31">
                <a:tc>
                  <a:txBody>
                    <a:bodyPr/>
                    <a:lstStyle/>
                    <a:p>
                      <a:r>
                        <a:rPr lang="vi-VN" sz="1400" b="1" dirty="0"/>
                        <a:t>Upgradarea, diversificarea gamei sortimentale și creșterea capacității fabricației substanței active Nistatină 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vi-VN" sz="1400" b="1" dirty="0"/>
                        <a:t> mil</a:t>
                      </a:r>
                      <a:r>
                        <a:rPr lang="ro-RO" sz="1400" b="1" baseline="0" dirty="0">
                          <a:latin typeface="Trebuchet MS" pitchFamily="34" charset="0"/>
                        </a:rPr>
                        <a:t> </a:t>
                      </a:r>
                      <a:r>
                        <a:rPr lang="vi-VN" sz="1400" b="1" dirty="0"/>
                        <a:t>euro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  <a:p>
                      <a:pPr algn="r"/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r>
                        <a:rPr lang="vi-VN" sz="1400" b="1" dirty="0"/>
                        <a:t>Investitii </a:t>
                      </a:r>
                      <a:r>
                        <a:rPr lang="ro-RO" sz="1400" b="1" dirty="0"/>
                        <a:t>î</a:t>
                      </a:r>
                      <a:r>
                        <a:rPr lang="vi-VN" sz="1400" b="1" dirty="0"/>
                        <a:t>n activitatea de cercetare     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10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dirty="0"/>
                        <a:t>Upgradarea capacităților de fabricație existente    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latin typeface="Trebuchet MS" pitchFamily="34" charset="0"/>
                        </a:rPr>
                        <a:t>5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r>
                        <a:rPr lang="vi-VN" sz="1400" b="1" dirty="0"/>
                        <a:t>Investiții în Controlul Calității Produselor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5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dirty="0"/>
                        <a:t>Investiții în Infrastructura IT 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5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r>
                        <a:rPr lang="ro-RO" sz="1400" b="1" dirty="0">
                          <a:latin typeface="+mn-lt"/>
                        </a:rPr>
                        <a:t>Protecţia mediului</a:t>
                      </a:r>
                      <a:r>
                        <a:rPr lang="en-US" sz="1400" b="1" dirty="0">
                          <a:latin typeface="+mn-lt"/>
                        </a:rPr>
                        <a:t>,</a:t>
                      </a:r>
                      <a:r>
                        <a:rPr lang="en-US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latin typeface="+mn-lt"/>
                        </a:rPr>
                        <a:t>Securitate</a:t>
                      </a:r>
                      <a:r>
                        <a:rPr lang="en-US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latin typeface="+mn-lt"/>
                        </a:rPr>
                        <a:t>si</a:t>
                      </a:r>
                      <a:r>
                        <a:rPr lang="en-US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latin typeface="+mn-lt"/>
                        </a:rPr>
                        <a:t>Sanatate</a:t>
                      </a:r>
                      <a:r>
                        <a:rPr lang="en-US" sz="1400" b="1" baseline="0" dirty="0">
                          <a:latin typeface="+mn-lt"/>
                        </a:rPr>
                        <a:t> in </a:t>
                      </a:r>
                      <a:r>
                        <a:rPr lang="en-US" sz="1400" b="1" baseline="0" dirty="0" err="1">
                          <a:latin typeface="+mn-lt"/>
                        </a:rPr>
                        <a:t>munca</a:t>
                      </a:r>
                      <a:endParaRPr lang="ro-RO" sz="1400" b="1" dirty="0">
                        <a:latin typeface="+mn-lt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rebuchet MS" pitchFamily="34" charset="0"/>
                        </a:rPr>
                        <a:t>2</a:t>
                      </a:r>
                      <a:r>
                        <a:rPr lang="ro-RO" sz="1400" b="1" dirty="0">
                          <a:latin typeface="Trebuchet MS" pitchFamily="34" charset="0"/>
                        </a:rPr>
                        <a:t> mil</a:t>
                      </a:r>
                      <a:r>
                        <a:rPr lang="en-US" sz="1400" b="1" dirty="0">
                          <a:latin typeface="Trebuchet MS" pitchFamily="34" charset="0"/>
                        </a:rPr>
                        <a:t> </a:t>
                      </a:r>
                      <a:r>
                        <a:rPr lang="ro-RO" sz="1400" b="1" dirty="0">
                          <a:latin typeface="Trebuchet MS" pitchFamily="34" charset="0"/>
                        </a:rPr>
                        <a:t>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6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08720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Managementul integrat al calității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E54D6-4E55-4B1D-A2AA-FE59768DE5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89018" y="6363066"/>
            <a:ext cx="532624" cy="358410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19</a:t>
            </a:fld>
            <a:endParaRPr lang="uk-UA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871A456-9A59-4301-B057-CDB72C6912D0}"/>
              </a:ext>
            </a:extLst>
          </p:cNvPr>
          <p:cNvGrpSpPr/>
          <p:nvPr/>
        </p:nvGrpSpPr>
        <p:grpSpPr>
          <a:xfrm>
            <a:off x="5909212" y="2151868"/>
            <a:ext cx="412474" cy="410182"/>
            <a:chOff x="7045325" y="1919288"/>
            <a:chExt cx="285750" cy="284162"/>
          </a:xfrm>
          <a:solidFill>
            <a:schemeClr val="bg1"/>
          </a:solidFill>
        </p:grpSpPr>
        <p:sp>
          <p:nvSpPr>
            <p:cNvPr id="60" name="Freeform 308">
              <a:extLst>
                <a:ext uri="{FF2B5EF4-FFF2-40B4-BE49-F238E27FC236}">
                  <a16:creationId xmlns:a16="http://schemas.microsoft.com/office/drawing/2014/main" id="{C745B2C7-5F02-4072-9020-87F36DBA4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325" y="1919288"/>
              <a:ext cx="285750" cy="284162"/>
            </a:xfrm>
            <a:custGeom>
              <a:avLst/>
              <a:gdLst>
                <a:gd name="T0" fmla="*/ 718 w 897"/>
                <a:gd name="T1" fmla="*/ 742 h 897"/>
                <a:gd name="T2" fmla="*/ 658 w 897"/>
                <a:gd name="T3" fmla="*/ 659 h 897"/>
                <a:gd name="T4" fmla="*/ 750 w 897"/>
                <a:gd name="T5" fmla="*/ 573 h 897"/>
                <a:gd name="T6" fmla="*/ 136 w 897"/>
                <a:gd name="T7" fmla="*/ 325 h 897"/>
                <a:gd name="T8" fmla="*/ 154 w 897"/>
                <a:gd name="T9" fmla="*/ 246 h 897"/>
                <a:gd name="T10" fmla="*/ 190 w 897"/>
                <a:gd name="T11" fmla="*/ 174 h 897"/>
                <a:gd name="T12" fmla="*/ 242 w 897"/>
                <a:gd name="T13" fmla="*/ 115 h 897"/>
                <a:gd name="T14" fmla="*/ 307 w 897"/>
                <a:gd name="T15" fmla="*/ 69 h 897"/>
                <a:gd name="T16" fmla="*/ 381 w 897"/>
                <a:gd name="T17" fmla="*/ 39 h 897"/>
                <a:gd name="T18" fmla="*/ 463 w 897"/>
                <a:gd name="T19" fmla="*/ 30 h 897"/>
                <a:gd name="T20" fmla="*/ 545 w 897"/>
                <a:gd name="T21" fmla="*/ 39 h 897"/>
                <a:gd name="T22" fmla="*/ 620 w 897"/>
                <a:gd name="T23" fmla="*/ 69 h 897"/>
                <a:gd name="T24" fmla="*/ 684 w 897"/>
                <a:gd name="T25" fmla="*/ 115 h 897"/>
                <a:gd name="T26" fmla="*/ 735 w 897"/>
                <a:gd name="T27" fmla="*/ 174 h 897"/>
                <a:gd name="T28" fmla="*/ 772 w 897"/>
                <a:gd name="T29" fmla="*/ 246 h 897"/>
                <a:gd name="T30" fmla="*/ 790 w 897"/>
                <a:gd name="T31" fmla="*/ 325 h 897"/>
                <a:gd name="T32" fmla="*/ 788 w 897"/>
                <a:gd name="T33" fmla="*/ 408 h 897"/>
                <a:gd name="T34" fmla="*/ 766 w 897"/>
                <a:gd name="T35" fmla="*/ 486 h 897"/>
                <a:gd name="T36" fmla="*/ 727 w 897"/>
                <a:gd name="T37" fmla="*/ 555 h 897"/>
                <a:gd name="T38" fmla="*/ 672 w 897"/>
                <a:gd name="T39" fmla="*/ 612 h 897"/>
                <a:gd name="T40" fmla="*/ 606 w 897"/>
                <a:gd name="T41" fmla="*/ 654 h 897"/>
                <a:gd name="T42" fmla="*/ 529 w 897"/>
                <a:gd name="T43" fmla="*/ 681 h 897"/>
                <a:gd name="T44" fmla="*/ 447 w 897"/>
                <a:gd name="T45" fmla="*/ 686 h 897"/>
                <a:gd name="T46" fmla="*/ 365 w 897"/>
                <a:gd name="T47" fmla="*/ 672 h 897"/>
                <a:gd name="T48" fmla="*/ 293 w 897"/>
                <a:gd name="T49" fmla="*/ 639 h 897"/>
                <a:gd name="T50" fmla="*/ 231 w 897"/>
                <a:gd name="T51" fmla="*/ 591 h 897"/>
                <a:gd name="T52" fmla="*/ 182 w 897"/>
                <a:gd name="T53" fmla="*/ 529 h 897"/>
                <a:gd name="T54" fmla="*/ 149 w 897"/>
                <a:gd name="T55" fmla="*/ 456 h 897"/>
                <a:gd name="T56" fmla="*/ 134 w 897"/>
                <a:gd name="T57" fmla="*/ 375 h 897"/>
                <a:gd name="T58" fmla="*/ 176 w 897"/>
                <a:gd name="T59" fmla="*/ 738 h 897"/>
                <a:gd name="T60" fmla="*/ 163 w 897"/>
                <a:gd name="T61" fmla="*/ 555 h 897"/>
                <a:gd name="T62" fmla="*/ 254 w 897"/>
                <a:gd name="T63" fmla="*/ 650 h 897"/>
                <a:gd name="T64" fmla="*/ 895 w 897"/>
                <a:gd name="T65" fmla="*/ 754 h 897"/>
                <a:gd name="T66" fmla="*/ 808 w 897"/>
                <a:gd name="T67" fmla="*/ 457 h 897"/>
                <a:gd name="T68" fmla="*/ 821 w 897"/>
                <a:gd name="T69" fmla="*/ 340 h 897"/>
                <a:gd name="T70" fmla="*/ 806 w 897"/>
                <a:gd name="T71" fmla="*/ 252 h 897"/>
                <a:gd name="T72" fmla="*/ 770 w 897"/>
                <a:gd name="T73" fmla="*/ 172 h 897"/>
                <a:gd name="T74" fmla="*/ 716 w 897"/>
                <a:gd name="T75" fmla="*/ 104 h 897"/>
                <a:gd name="T76" fmla="*/ 649 w 897"/>
                <a:gd name="T77" fmla="*/ 51 h 897"/>
                <a:gd name="T78" fmla="*/ 570 w 897"/>
                <a:gd name="T79" fmla="*/ 16 h 897"/>
                <a:gd name="T80" fmla="*/ 482 w 897"/>
                <a:gd name="T81" fmla="*/ 0 h 897"/>
                <a:gd name="T82" fmla="*/ 391 w 897"/>
                <a:gd name="T83" fmla="*/ 7 h 897"/>
                <a:gd name="T84" fmla="*/ 308 w 897"/>
                <a:gd name="T85" fmla="*/ 35 h 897"/>
                <a:gd name="T86" fmla="*/ 235 w 897"/>
                <a:gd name="T87" fmla="*/ 81 h 897"/>
                <a:gd name="T88" fmla="*/ 176 w 897"/>
                <a:gd name="T89" fmla="*/ 144 h 897"/>
                <a:gd name="T90" fmla="*/ 132 w 897"/>
                <a:gd name="T91" fmla="*/ 219 h 897"/>
                <a:gd name="T92" fmla="*/ 109 w 897"/>
                <a:gd name="T93" fmla="*/ 303 h 897"/>
                <a:gd name="T94" fmla="*/ 107 w 897"/>
                <a:gd name="T95" fmla="*/ 403 h 897"/>
                <a:gd name="T96" fmla="*/ 137 w 897"/>
                <a:gd name="T97" fmla="*/ 505 h 897"/>
                <a:gd name="T98" fmla="*/ 1 w 897"/>
                <a:gd name="T99" fmla="*/ 781 h 897"/>
                <a:gd name="T100" fmla="*/ 18 w 897"/>
                <a:gd name="T101" fmla="*/ 791 h 897"/>
                <a:gd name="T102" fmla="*/ 203 w 897"/>
                <a:gd name="T103" fmla="*/ 895 h 897"/>
                <a:gd name="T104" fmla="*/ 216 w 897"/>
                <a:gd name="T105" fmla="*/ 895 h 897"/>
                <a:gd name="T106" fmla="*/ 407 w 897"/>
                <a:gd name="T107" fmla="*/ 713 h 897"/>
                <a:gd name="T108" fmla="*/ 488 w 897"/>
                <a:gd name="T109" fmla="*/ 716 h 897"/>
                <a:gd name="T110" fmla="*/ 676 w 897"/>
                <a:gd name="T111" fmla="*/ 893 h 897"/>
                <a:gd name="T112" fmla="*/ 688 w 897"/>
                <a:gd name="T113" fmla="*/ 896 h 897"/>
                <a:gd name="T114" fmla="*/ 743 w 897"/>
                <a:gd name="T115" fmla="*/ 763 h 897"/>
                <a:gd name="T116" fmla="*/ 895 w 897"/>
                <a:gd name="T117" fmla="*/ 770 h 897"/>
                <a:gd name="T118" fmla="*/ 895 w 897"/>
                <a:gd name="T119" fmla="*/ 75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7" h="897">
                  <a:moveTo>
                    <a:pt x="733" y="732"/>
                  </a:moveTo>
                  <a:lnTo>
                    <a:pt x="729" y="732"/>
                  </a:lnTo>
                  <a:lnTo>
                    <a:pt x="724" y="734"/>
                  </a:lnTo>
                  <a:lnTo>
                    <a:pt x="720" y="738"/>
                  </a:lnTo>
                  <a:lnTo>
                    <a:pt x="718" y="742"/>
                  </a:lnTo>
                  <a:lnTo>
                    <a:pt x="682" y="847"/>
                  </a:lnTo>
                  <a:lnTo>
                    <a:pt x="590" y="694"/>
                  </a:lnTo>
                  <a:lnTo>
                    <a:pt x="614" y="684"/>
                  </a:lnTo>
                  <a:lnTo>
                    <a:pt x="636" y="672"/>
                  </a:lnTo>
                  <a:lnTo>
                    <a:pt x="658" y="659"/>
                  </a:lnTo>
                  <a:lnTo>
                    <a:pt x="679" y="645"/>
                  </a:lnTo>
                  <a:lnTo>
                    <a:pt x="699" y="628"/>
                  </a:lnTo>
                  <a:lnTo>
                    <a:pt x="717" y="611"/>
                  </a:lnTo>
                  <a:lnTo>
                    <a:pt x="734" y="592"/>
                  </a:lnTo>
                  <a:lnTo>
                    <a:pt x="750" y="573"/>
                  </a:lnTo>
                  <a:lnTo>
                    <a:pt x="853" y="744"/>
                  </a:lnTo>
                  <a:lnTo>
                    <a:pt x="733" y="732"/>
                  </a:lnTo>
                  <a:close/>
                  <a:moveTo>
                    <a:pt x="134" y="358"/>
                  </a:moveTo>
                  <a:lnTo>
                    <a:pt x="134" y="341"/>
                  </a:lnTo>
                  <a:lnTo>
                    <a:pt x="136" y="325"/>
                  </a:lnTo>
                  <a:lnTo>
                    <a:pt x="138" y="308"/>
                  </a:lnTo>
                  <a:lnTo>
                    <a:pt x="141" y="292"/>
                  </a:lnTo>
                  <a:lnTo>
                    <a:pt x="144" y="276"/>
                  </a:lnTo>
                  <a:lnTo>
                    <a:pt x="149" y="261"/>
                  </a:lnTo>
                  <a:lnTo>
                    <a:pt x="154" y="246"/>
                  </a:lnTo>
                  <a:lnTo>
                    <a:pt x="160" y="231"/>
                  </a:lnTo>
                  <a:lnTo>
                    <a:pt x="167" y="216"/>
                  </a:lnTo>
                  <a:lnTo>
                    <a:pt x="174" y="202"/>
                  </a:lnTo>
                  <a:lnTo>
                    <a:pt x="182" y="188"/>
                  </a:lnTo>
                  <a:lnTo>
                    <a:pt x="190" y="174"/>
                  </a:lnTo>
                  <a:lnTo>
                    <a:pt x="200" y="161"/>
                  </a:lnTo>
                  <a:lnTo>
                    <a:pt x="209" y="149"/>
                  </a:lnTo>
                  <a:lnTo>
                    <a:pt x="220" y="138"/>
                  </a:lnTo>
                  <a:lnTo>
                    <a:pt x="231" y="126"/>
                  </a:lnTo>
                  <a:lnTo>
                    <a:pt x="242" y="115"/>
                  </a:lnTo>
                  <a:lnTo>
                    <a:pt x="254" y="104"/>
                  </a:lnTo>
                  <a:lnTo>
                    <a:pt x="266" y="95"/>
                  </a:lnTo>
                  <a:lnTo>
                    <a:pt x="280" y="85"/>
                  </a:lnTo>
                  <a:lnTo>
                    <a:pt x="293" y="77"/>
                  </a:lnTo>
                  <a:lnTo>
                    <a:pt x="307" y="69"/>
                  </a:lnTo>
                  <a:lnTo>
                    <a:pt x="321" y="62"/>
                  </a:lnTo>
                  <a:lnTo>
                    <a:pt x="335" y="55"/>
                  </a:lnTo>
                  <a:lnTo>
                    <a:pt x="350" y="49"/>
                  </a:lnTo>
                  <a:lnTo>
                    <a:pt x="365" y="45"/>
                  </a:lnTo>
                  <a:lnTo>
                    <a:pt x="381" y="39"/>
                  </a:lnTo>
                  <a:lnTo>
                    <a:pt x="396" y="36"/>
                  </a:lnTo>
                  <a:lnTo>
                    <a:pt x="414" y="33"/>
                  </a:lnTo>
                  <a:lnTo>
                    <a:pt x="430" y="31"/>
                  </a:lnTo>
                  <a:lnTo>
                    <a:pt x="447" y="30"/>
                  </a:lnTo>
                  <a:lnTo>
                    <a:pt x="463" y="30"/>
                  </a:lnTo>
                  <a:lnTo>
                    <a:pt x="480" y="30"/>
                  </a:lnTo>
                  <a:lnTo>
                    <a:pt x="497" y="31"/>
                  </a:lnTo>
                  <a:lnTo>
                    <a:pt x="513" y="33"/>
                  </a:lnTo>
                  <a:lnTo>
                    <a:pt x="529" y="36"/>
                  </a:lnTo>
                  <a:lnTo>
                    <a:pt x="545" y="39"/>
                  </a:lnTo>
                  <a:lnTo>
                    <a:pt x="561" y="45"/>
                  </a:lnTo>
                  <a:lnTo>
                    <a:pt x="576" y="49"/>
                  </a:lnTo>
                  <a:lnTo>
                    <a:pt x="591" y="55"/>
                  </a:lnTo>
                  <a:lnTo>
                    <a:pt x="606" y="62"/>
                  </a:lnTo>
                  <a:lnTo>
                    <a:pt x="620" y="69"/>
                  </a:lnTo>
                  <a:lnTo>
                    <a:pt x="634" y="77"/>
                  </a:lnTo>
                  <a:lnTo>
                    <a:pt x="647" y="85"/>
                  </a:lnTo>
                  <a:lnTo>
                    <a:pt x="660" y="95"/>
                  </a:lnTo>
                  <a:lnTo>
                    <a:pt x="672" y="104"/>
                  </a:lnTo>
                  <a:lnTo>
                    <a:pt x="684" y="115"/>
                  </a:lnTo>
                  <a:lnTo>
                    <a:pt x="696" y="126"/>
                  </a:lnTo>
                  <a:lnTo>
                    <a:pt x="707" y="138"/>
                  </a:lnTo>
                  <a:lnTo>
                    <a:pt x="717" y="149"/>
                  </a:lnTo>
                  <a:lnTo>
                    <a:pt x="727" y="161"/>
                  </a:lnTo>
                  <a:lnTo>
                    <a:pt x="735" y="174"/>
                  </a:lnTo>
                  <a:lnTo>
                    <a:pt x="744" y="188"/>
                  </a:lnTo>
                  <a:lnTo>
                    <a:pt x="753" y="202"/>
                  </a:lnTo>
                  <a:lnTo>
                    <a:pt x="760" y="216"/>
                  </a:lnTo>
                  <a:lnTo>
                    <a:pt x="766" y="231"/>
                  </a:lnTo>
                  <a:lnTo>
                    <a:pt x="772" y="246"/>
                  </a:lnTo>
                  <a:lnTo>
                    <a:pt x="777" y="261"/>
                  </a:lnTo>
                  <a:lnTo>
                    <a:pt x="781" y="277"/>
                  </a:lnTo>
                  <a:lnTo>
                    <a:pt x="786" y="292"/>
                  </a:lnTo>
                  <a:lnTo>
                    <a:pt x="788" y="309"/>
                  </a:lnTo>
                  <a:lnTo>
                    <a:pt x="790" y="325"/>
                  </a:lnTo>
                  <a:lnTo>
                    <a:pt x="792" y="341"/>
                  </a:lnTo>
                  <a:lnTo>
                    <a:pt x="792" y="358"/>
                  </a:lnTo>
                  <a:lnTo>
                    <a:pt x="792" y="375"/>
                  </a:lnTo>
                  <a:lnTo>
                    <a:pt x="790" y="392"/>
                  </a:lnTo>
                  <a:lnTo>
                    <a:pt x="788" y="408"/>
                  </a:lnTo>
                  <a:lnTo>
                    <a:pt x="786" y="424"/>
                  </a:lnTo>
                  <a:lnTo>
                    <a:pt x="781" y="440"/>
                  </a:lnTo>
                  <a:lnTo>
                    <a:pt x="777" y="456"/>
                  </a:lnTo>
                  <a:lnTo>
                    <a:pt x="772" y="471"/>
                  </a:lnTo>
                  <a:lnTo>
                    <a:pt x="766" y="486"/>
                  </a:lnTo>
                  <a:lnTo>
                    <a:pt x="760" y="500"/>
                  </a:lnTo>
                  <a:lnTo>
                    <a:pt x="753" y="515"/>
                  </a:lnTo>
                  <a:lnTo>
                    <a:pt x="744" y="529"/>
                  </a:lnTo>
                  <a:lnTo>
                    <a:pt x="735" y="542"/>
                  </a:lnTo>
                  <a:lnTo>
                    <a:pt x="727" y="555"/>
                  </a:lnTo>
                  <a:lnTo>
                    <a:pt x="717" y="567"/>
                  </a:lnTo>
                  <a:lnTo>
                    <a:pt x="707" y="579"/>
                  </a:lnTo>
                  <a:lnTo>
                    <a:pt x="696" y="591"/>
                  </a:lnTo>
                  <a:lnTo>
                    <a:pt x="684" y="602"/>
                  </a:lnTo>
                  <a:lnTo>
                    <a:pt x="672" y="612"/>
                  </a:lnTo>
                  <a:lnTo>
                    <a:pt x="660" y="622"/>
                  </a:lnTo>
                  <a:lnTo>
                    <a:pt x="647" y="631"/>
                  </a:lnTo>
                  <a:lnTo>
                    <a:pt x="634" y="639"/>
                  </a:lnTo>
                  <a:lnTo>
                    <a:pt x="620" y="648"/>
                  </a:lnTo>
                  <a:lnTo>
                    <a:pt x="606" y="654"/>
                  </a:lnTo>
                  <a:lnTo>
                    <a:pt x="591" y="662"/>
                  </a:lnTo>
                  <a:lnTo>
                    <a:pt x="576" y="667"/>
                  </a:lnTo>
                  <a:lnTo>
                    <a:pt x="561" y="672"/>
                  </a:lnTo>
                  <a:lnTo>
                    <a:pt x="545" y="677"/>
                  </a:lnTo>
                  <a:lnTo>
                    <a:pt x="529" y="681"/>
                  </a:lnTo>
                  <a:lnTo>
                    <a:pt x="513" y="683"/>
                  </a:lnTo>
                  <a:lnTo>
                    <a:pt x="497" y="685"/>
                  </a:lnTo>
                  <a:lnTo>
                    <a:pt x="480" y="686"/>
                  </a:lnTo>
                  <a:lnTo>
                    <a:pt x="463" y="687"/>
                  </a:lnTo>
                  <a:lnTo>
                    <a:pt x="447" y="686"/>
                  </a:lnTo>
                  <a:lnTo>
                    <a:pt x="430" y="685"/>
                  </a:lnTo>
                  <a:lnTo>
                    <a:pt x="414" y="683"/>
                  </a:lnTo>
                  <a:lnTo>
                    <a:pt x="396" y="681"/>
                  </a:lnTo>
                  <a:lnTo>
                    <a:pt x="381" y="677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21" y="654"/>
                  </a:lnTo>
                  <a:lnTo>
                    <a:pt x="307" y="648"/>
                  </a:lnTo>
                  <a:lnTo>
                    <a:pt x="293" y="639"/>
                  </a:lnTo>
                  <a:lnTo>
                    <a:pt x="280" y="631"/>
                  </a:lnTo>
                  <a:lnTo>
                    <a:pt x="266" y="622"/>
                  </a:lnTo>
                  <a:lnTo>
                    <a:pt x="254" y="612"/>
                  </a:lnTo>
                  <a:lnTo>
                    <a:pt x="242" y="602"/>
                  </a:lnTo>
                  <a:lnTo>
                    <a:pt x="231" y="591"/>
                  </a:lnTo>
                  <a:lnTo>
                    <a:pt x="220" y="579"/>
                  </a:lnTo>
                  <a:lnTo>
                    <a:pt x="209" y="567"/>
                  </a:lnTo>
                  <a:lnTo>
                    <a:pt x="200" y="555"/>
                  </a:lnTo>
                  <a:lnTo>
                    <a:pt x="190" y="542"/>
                  </a:lnTo>
                  <a:lnTo>
                    <a:pt x="182" y="529"/>
                  </a:lnTo>
                  <a:lnTo>
                    <a:pt x="174" y="515"/>
                  </a:lnTo>
                  <a:lnTo>
                    <a:pt x="167" y="501"/>
                  </a:lnTo>
                  <a:lnTo>
                    <a:pt x="160" y="486"/>
                  </a:lnTo>
                  <a:lnTo>
                    <a:pt x="154" y="471"/>
                  </a:lnTo>
                  <a:lnTo>
                    <a:pt x="149" y="456"/>
                  </a:lnTo>
                  <a:lnTo>
                    <a:pt x="144" y="440"/>
                  </a:lnTo>
                  <a:lnTo>
                    <a:pt x="141" y="424"/>
                  </a:lnTo>
                  <a:lnTo>
                    <a:pt x="138" y="408"/>
                  </a:lnTo>
                  <a:lnTo>
                    <a:pt x="136" y="392"/>
                  </a:lnTo>
                  <a:lnTo>
                    <a:pt x="134" y="375"/>
                  </a:lnTo>
                  <a:lnTo>
                    <a:pt x="134" y="358"/>
                  </a:lnTo>
                  <a:lnTo>
                    <a:pt x="134" y="358"/>
                  </a:lnTo>
                  <a:close/>
                  <a:moveTo>
                    <a:pt x="214" y="849"/>
                  </a:moveTo>
                  <a:lnTo>
                    <a:pt x="178" y="742"/>
                  </a:lnTo>
                  <a:lnTo>
                    <a:pt x="176" y="738"/>
                  </a:lnTo>
                  <a:lnTo>
                    <a:pt x="172" y="734"/>
                  </a:lnTo>
                  <a:lnTo>
                    <a:pt x="167" y="732"/>
                  </a:lnTo>
                  <a:lnTo>
                    <a:pt x="161" y="732"/>
                  </a:lnTo>
                  <a:lnTo>
                    <a:pt x="45" y="756"/>
                  </a:lnTo>
                  <a:lnTo>
                    <a:pt x="163" y="555"/>
                  </a:lnTo>
                  <a:lnTo>
                    <a:pt x="178" y="576"/>
                  </a:lnTo>
                  <a:lnTo>
                    <a:pt x="195" y="596"/>
                  </a:lnTo>
                  <a:lnTo>
                    <a:pt x="214" y="616"/>
                  </a:lnTo>
                  <a:lnTo>
                    <a:pt x="233" y="634"/>
                  </a:lnTo>
                  <a:lnTo>
                    <a:pt x="254" y="650"/>
                  </a:lnTo>
                  <a:lnTo>
                    <a:pt x="277" y="665"/>
                  </a:lnTo>
                  <a:lnTo>
                    <a:pt x="300" y="678"/>
                  </a:lnTo>
                  <a:lnTo>
                    <a:pt x="324" y="689"/>
                  </a:lnTo>
                  <a:lnTo>
                    <a:pt x="214" y="849"/>
                  </a:lnTo>
                  <a:close/>
                  <a:moveTo>
                    <a:pt x="895" y="754"/>
                  </a:moveTo>
                  <a:lnTo>
                    <a:pt x="770" y="545"/>
                  </a:lnTo>
                  <a:lnTo>
                    <a:pt x="781" y="525"/>
                  </a:lnTo>
                  <a:lnTo>
                    <a:pt x="791" y="502"/>
                  </a:lnTo>
                  <a:lnTo>
                    <a:pt x="801" y="480"/>
                  </a:lnTo>
                  <a:lnTo>
                    <a:pt x="808" y="457"/>
                  </a:lnTo>
                  <a:lnTo>
                    <a:pt x="815" y="433"/>
                  </a:lnTo>
                  <a:lnTo>
                    <a:pt x="819" y="408"/>
                  </a:lnTo>
                  <a:lnTo>
                    <a:pt x="821" y="384"/>
                  </a:lnTo>
                  <a:lnTo>
                    <a:pt x="822" y="358"/>
                  </a:lnTo>
                  <a:lnTo>
                    <a:pt x="821" y="340"/>
                  </a:lnTo>
                  <a:lnTo>
                    <a:pt x="820" y="322"/>
                  </a:lnTo>
                  <a:lnTo>
                    <a:pt x="818" y="303"/>
                  </a:lnTo>
                  <a:lnTo>
                    <a:pt x="815" y="286"/>
                  </a:lnTo>
                  <a:lnTo>
                    <a:pt x="810" y="268"/>
                  </a:lnTo>
                  <a:lnTo>
                    <a:pt x="806" y="252"/>
                  </a:lnTo>
                  <a:lnTo>
                    <a:pt x="800" y="235"/>
                  </a:lnTo>
                  <a:lnTo>
                    <a:pt x="793" y="219"/>
                  </a:lnTo>
                  <a:lnTo>
                    <a:pt x="787" y="203"/>
                  </a:lnTo>
                  <a:lnTo>
                    <a:pt x="778" y="187"/>
                  </a:lnTo>
                  <a:lnTo>
                    <a:pt x="770" y="172"/>
                  </a:lnTo>
                  <a:lnTo>
                    <a:pt x="761" y="158"/>
                  </a:lnTo>
                  <a:lnTo>
                    <a:pt x="750" y="144"/>
                  </a:lnTo>
                  <a:lnTo>
                    <a:pt x="740" y="130"/>
                  </a:lnTo>
                  <a:lnTo>
                    <a:pt x="729" y="117"/>
                  </a:lnTo>
                  <a:lnTo>
                    <a:pt x="716" y="104"/>
                  </a:lnTo>
                  <a:lnTo>
                    <a:pt x="704" y="93"/>
                  </a:lnTo>
                  <a:lnTo>
                    <a:pt x="692" y="81"/>
                  </a:lnTo>
                  <a:lnTo>
                    <a:pt x="678" y="70"/>
                  </a:lnTo>
                  <a:lnTo>
                    <a:pt x="664" y="61"/>
                  </a:lnTo>
                  <a:lnTo>
                    <a:pt x="649" y="51"/>
                  </a:lnTo>
                  <a:lnTo>
                    <a:pt x="634" y="42"/>
                  </a:lnTo>
                  <a:lnTo>
                    <a:pt x="619" y="35"/>
                  </a:lnTo>
                  <a:lnTo>
                    <a:pt x="603" y="27"/>
                  </a:lnTo>
                  <a:lnTo>
                    <a:pt x="587" y="21"/>
                  </a:lnTo>
                  <a:lnTo>
                    <a:pt x="570" y="16"/>
                  </a:lnTo>
                  <a:lnTo>
                    <a:pt x="553" y="10"/>
                  </a:lnTo>
                  <a:lnTo>
                    <a:pt x="535" y="7"/>
                  </a:lnTo>
                  <a:lnTo>
                    <a:pt x="517" y="4"/>
                  </a:lnTo>
                  <a:lnTo>
                    <a:pt x="500" y="1"/>
                  </a:lnTo>
                  <a:lnTo>
                    <a:pt x="482" y="0"/>
                  </a:lnTo>
                  <a:lnTo>
                    <a:pt x="463" y="0"/>
                  </a:lnTo>
                  <a:lnTo>
                    <a:pt x="445" y="0"/>
                  </a:lnTo>
                  <a:lnTo>
                    <a:pt x="426" y="1"/>
                  </a:lnTo>
                  <a:lnTo>
                    <a:pt x="408" y="4"/>
                  </a:lnTo>
                  <a:lnTo>
                    <a:pt x="391" y="7"/>
                  </a:lnTo>
                  <a:lnTo>
                    <a:pt x="374" y="10"/>
                  </a:lnTo>
                  <a:lnTo>
                    <a:pt x="357" y="16"/>
                  </a:lnTo>
                  <a:lnTo>
                    <a:pt x="340" y="21"/>
                  </a:lnTo>
                  <a:lnTo>
                    <a:pt x="324" y="27"/>
                  </a:lnTo>
                  <a:lnTo>
                    <a:pt x="308" y="35"/>
                  </a:lnTo>
                  <a:lnTo>
                    <a:pt x="293" y="42"/>
                  </a:lnTo>
                  <a:lnTo>
                    <a:pt x="278" y="51"/>
                  </a:lnTo>
                  <a:lnTo>
                    <a:pt x="263" y="61"/>
                  </a:lnTo>
                  <a:lnTo>
                    <a:pt x="249" y="70"/>
                  </a:lnTo>
                  <a:lnTo>
                    <a:pt x="235" y="81"/>
                  </a:lnTo>
                  <a:lnTo>
                    <a:pt x="222" y="93"/>
                  </a:lnTo>
                  <a:lnTo>
                    <a:pt x="209" y="104"/>
                  </a:lnTo>
                  <a:lnTo>
                    <a:pt x="198" y="117"/>
                  </a:lnTo>
                  <a:lnTo>
                    <a:pt x="187" y="130"/>
                  </a:lnTo>
                  <a:lnTo>
                    <a:pt x="176" y="144"/>
                  </a:lnTo>
                  <a:lnTo>
                    <a:pt x="165" y="158"/>
                  </a:lnTo>
                  <a:lnTo>
                    <a:pt x="156" y="172"/>
                  </a:lnTo>
                  <a:lnTo>
                    <a:pt x="147" y="187"/>
                  </a:lnTo>
                  <a:lnTo>
                    <a:pt x="140" y="203"/>
                  </a:lnTo>
                  <a:lnTo>
                    <a:pt x="132" y="219"/>
                  </a:lnTo>
                  <a:lnTo>
                    <a:pt x="126" y="235"/>
                  </a:lnTo>
                  <a:lnTo>
                    <a:pt x="121" y="252"/>
                  </a:lnTo>
                  <a:lnTo>
                    <a:pt x="115" y="268"/>
                  </a:lnTo>
                  <a:lnTo>
                    <a:pt x="112" y="286"/>
                  </a:lnTo>
                  <a:lnTo>
                    <a:pt x="109" y="303"/>
                  </a:lnTo>
                  <a:lnTo>
                    <a:pt x="107" y="322"/>
                  </a:lnTo>
                  <a:lnTo>
                    <a:pt x="105" y="340"/>
                  </a:lnTo>
                  <a:lnTo>
                    <a:pt x="105" y="358"/>
                  </a:lnTo>
                  <a:lnTo>
                    <a:pt x="105" y="380"/>
                  </a:lnTo>
                  <a:lnTo>
                    <a:pt x="107" y="403"/>
                  </a:lnTo>
                  <a:lnTo>
                    <a:pt x="111" y="424"/>
                  </a:lnTo>
                  <a:lnTo>
                    <a:pt x="115" y="446"/>
                  </a:lnTo>
                  <a:lnTo>
                    <a:pt x="121" y="466"/>
                  </a:lnTo>
                  <a:lnTo>
                    <a:pt x="128" y="486"/>
                  </a:lnTo>
                  <a:lnTo>
                    <a:pt x="137" y="505"/>
                  </a:lnTo>
                  <a:lnTo>
                    <a:pt x="145" y="525"/>
                  </a:lnTo>
                  <a:lnTo>
                    <a:pt x="2" y="770"/>
                  </a:lnTo>
                  <a:lnTo>
                    <a:pt x="0" y="773"/>
                  </a:lnTo>
                  <a:lnTo>
                    <a:pt x="0" y="777"/>
                  </a:lnTo>
                  <a:lnTo>
                    <a:pt x="1" y="781"/>
                  </a:lnTo>
                  <a:lnTo>
                    <a:pt x="3" y="786"/>
                  </a:lnTo>
                  <a:lnTo>
                    <a:pt x="5" y="789"/>
                  </a:lnTo>
                  <a:lnTo>
                    <a:pt x="9" y="791"/>
                  </a:lnTo>
                  <a:lnTo>
                    <a:pt x="14" y="792"/>
                  </a:lnTo>
                  <a:lnTo>
                    <a:pt x="18" y="791"/>
                  </a:lnTo>
                  <a:lnTo>
                    <a:pt x="154" y="764"/>
                  </a:lnTo>
                  <a:lnTo>
                    <a:pt x="194" y="886"/>
                  </a:lnTo>
                  <a:lnTo>
                    <a:pt x="196" y="889"/>
                  </a:lnTo>
                  <a:lnTo>
                    <a:pt x="200" y="893"/>
                  </a:lnTo>
                  <a:lnTo>
                    <a:pt x="203" y="895"/>
                  </a:lnTo>
                  <a:lnTo>
                    <a:pt x="207" y="896"/>
                  </a:lnTo>
                  <a:lnTo>
                    <a:pt x="208" y="896"/>
                  </a:lnTo>
                  <a:lnTo>
                    <a:pt x="209" y="897"/>
                  </a:lnTo>
                  <a:lnTo>
                    <a:pt x="213" y="896"/>
                  </a:lnTo>
                  <a:lnTo>
                    <a:pt x="216" y="895"/>
                  </a:lnTo>
                  <a:lnTo>
                    <a:pt x="219" y="893"/>
                  </a:lnTo>
                  <a:lnTo>
                    <a:pt x="221" y="890"/>
                  </a:lnTo>
                  <a:lnTo>
                    <a:pt x="353" y="700"/>
                  </a:lnTo>
                  <a:lnTo>
                    <a:pt x="379" y="708"/>
                  </a:lnTo>
                  <a:lnTo>
                    <a:pt x="407" y="713"/>
                  </a:lnTo>
                  <a:lnTo>
                    <a:pt x="421" y="714"/>
                  </a:lnTo>
                  <a:lnTo>
                    <a:pt x="435" y="716"/>
                  </a:lnTo>
                  <a:lnTo>
                    <a:pt x="449" y="717"/>
                  </a:lnTo>
                  <a:lnTo>
                    <a:pt x="463" y="717"/>
                  </a:lnTo>
                  <a:lnTo>
                    <a:pt x="488" y="716"/>
                  </a:lnTo>
                  <a:lnTo>
                    <a:pt x="513" y="714"/>
                  </a:lnTo>
                  <a:lnTo>
                    <a:pt x="537" y="710"/>
                  </a:lnTo>
                  <a:lnTo>
                    <a:pt x="560" y="703"/>
                  </a:lnTo>
                  <a:lnTo>
                    <a:pt x="673" y="889"/>
                  </a:lnTo>
                  <a:lnTo>
                    <a:pt x="676" y="893"/>
                  </a:lnTo>
                  <a:lnTo>
                    <a:pt x="679" y="895"/>
                  </a:lnTo>
                  <a:lnTo>
                    <a:pt x="682" y="896"/>
                  </a:lnTo>
                  <a:lnTo>
                    <a:pt x="686" y="897"/>
                  </a:lnTo>
                  <a:lnTo>
                    <a:pt x="687" y="897"/>
                  </a:lnTo>
                  <a:lnTo>
                    <a:pt x="688" y="896"/>
                  </a:lnTo>
                  <a:lnTo>
                    <a:pt x="692" y="895"/>
                  </a:lnTo>
                  <a:lnTo>
                    <a:pt x="696" y="894"/>
                  </a:lnTo>
                  <a:lnTo>
                    <a:pt x="698" y="890"/>
                  </a:lnTo>
                  <a:lnTo>
                    <a:pt x="700" y="886"/>
                  </a:lnTo>
                  <a:lnTo>
                    <a:pt x="743" y="763"/>
                  </a:lnTo>
                  <a:lnTo>
                    <a:pt x="880" y="777"/>
                  </a:lnTo>
                  <a:lnTo>
                    <a:pt x="884" y="776"/>
                  </a:lnTo>
                  <a:lnTo>
                    <a:pt x="888" y="775"/>
                  </a:lnTo>
                  <a:lnTo>
                    <a:pt x="892" y="773"/>
                  </a:lnTo>
                  <a:lnTo>
                    <a:pt x="895" y="770"/>
                  </a:lnTo>
                  <a:lnTo>
                    <a:pt x="896" y="766"/>
                  </a:lnTo>
                  <a:lnTo>
                    <a:pt x="897" y="762"/>
                  </a:lnTo>
                  <a:lnTo>
                    <a:pt x="896" y="758"/>
                  </a:lnTo>
                  <a:lnTo>
                    <a:pt x="895" y="755"/>
                  </a:lnTo>
                  <a:lnTo>
                    <a:pt x="895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09">
              <a:extLst>
                <a:ext uri="{FF2B5EF4-FFF2-40B4-BE49-F238E27FC236}">
                  <a16:creationId xmlns:a16="http://schemas.microsoft.com/office/drawing/2014/main" id="{C3561E5A-F230-40E5-8BC6-503571795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5813" y="1976438"/>
              <a:ext cx="114300" cy="114300"/>
            </a:xfrm>
            <a:custGeom>
              <a:avLst/>
              <a:gdLst>
                <a:gd name="T0" fmla="*/ 242 w 358"/>
                <a:gd name="T1" fmla="*/ 201 h 359"/>
                <a:gd name="T2" fmla="*/ 239 w 358"/>
                <a:gd name="T3" fmla="*/ 209 h 359"/>
                <a:gd name="T4" fmla="*/ 272 w 358"/>
                <a:gd name="T5" fmla="*/ 308 h 359"/>
                <a:gd name="T6" fmla="*/ 183 w 358"/>
                <a:gd name="T7" fmla="*/ 255 h 359"/>
                <a:gd name="T8" fmla="*/ 176 w 358"/>
                <a:gd name="T9" fmla="*/ 255 h 359"/>
                <a:gd name="T10" fmla="*/ 87 w 358"/>
                <a:gd name="T11" fmla="*/ 308 h 359"/>
                <a:gd name="T12" fmla="*/ 119 w 358"/>
                <a:gd name="T13" fmla="*/ 209 h 359"/>
                <a:gd name="T14" fmla="*/ 117 w 358"/>
                <a:gd name="T15" fmla="*/ 201 h 359"/>
                <a:gd name="T16" fmla="*/ 56 w 358"/>
                <a:gd name="T17" fmla="*/ 149 h 359"/>
                <a:gd name="T18" fmla="*/ 123 w 358"/>
                <a:gd name="T19" fmla="*/ 149 h 359"/>
                <a:gd name="T20" fmla="*/ 131 w 358"/>
                <a:gd name="T21" fmla="*/ 145 h 359"/>
                <a:gd name="T22" fmla="*/ 179 w 358"/>
                <a:gd name="T23" fmla="*/ 48 h 359"/>
                <a:gd name="T24" fmla="*/ 228 w 358"/>
                <a:gd name="T25" fmla="*/ 145 h 359"/>
                <a:gd name="T26" fmla="*/ 234 w 358"/>
                <a:gd name="T27" fmla="*/ 149 h 359"/>
                <a:gd name="T28" fmla="*/ 303 w 358"/>
                <a:gd name="T29" fmla="*/ 149 h 359"/>
                <a:gd name="T30" fmla="*/ 343 w 358"/>
                <a:gd name="T31" fmla="*/ 119 h 359"/>
                <a:gd name="T32" fmla="*/ 193 w 358"/>
                <a:gd name="T33" fmla="*/ 8 h 359"/>
                <a:gd name="T34" fmla="*/ 187 w 358"/>
                <a:gd name="T35" fmla="*/ 2 h 359"/>
                <a:gd name="T36" fmla="*/ 179 w 358"/>
                <a:gd name="T37" fmla="*/ 0 h 359"/>
                <a:gd name="T38" fmla="*/ 171 w 358"/>
                <a:gd name="T39" fmla="*/ 2 h 359"/>
                <a:gd name="T40" fmla="*/ 166 w 358"/>
                <a:gd name="T41" fmla="*/ 8 h 359"/>
                <a:gd name="T42" fmla="*/ 15 w 358"/>
                <a:gd name="T43" fmla="*/ 119 h 359"/>
                <a:gd name="T44" fmla="*/ 7 w 358"/>
                <a:gd name="T45" fmla="*/ 122 h 359"/>
                <a:gd name="T46" fmla="*/ 0 w 358"/>
                <a:gd name="T47" fmla="*/ 130 h 359"/>
                <a:gd name="T48" fmla="*/ 0 w 358"/>
                <a:gd name="T49" fmla="*/ 138 h 359"/>
                <a:gd name="T50" fmla="*/ 6 w 358"/>
                <a:gd name="T51" fmla="*/ 146 h 359"/>
                <a:gd name="T52" fmla="*/ 45 w 358"/>
                <a:gd name="T53" fmla="*/ 339 h 359"/>
                <a:gd name="T54" fmla="*/ 45 w 358"/>
                <a:gd name="T55" fmla="*/ 348 h 359"/>
                <a:gd name="T56" fmla="*/ 50 w 358"/>
                <a:gd name="T57" fmla="*/ 355 h 359"/>
                <a:gd name="T58" fmla="*/ 59 w 358"/>
                <a:gd name="T59" fmla="*/ 359 h 359"/>
                <a:gd name="T60" fmla="*/ 68 w 358"/>
                <a:gd name="T61" fmla="*/ 356 h 359"/>
                <a:gd name="T62" fmla="*/ 291 w 358"/>
                <a:gd name="T63" fmla="*/ 356 h 359"/>
                <a:gd name="T64" fmla="*/ 299 w 358"/>
                <a:gd name="T65" fmla="*/ 359 h 359"/>
                <a:gd name="T66" fmla="*/ 308 w 358"/>
                <a:gd name="T67" fmla="*/ 355 h 359"/>
                <a:gd name="T68" fmla="*/ 313 w 358"/>
                <a:gd name="T69" fmla="*/ 348 h 359"/>
                <a:gd name="T70" fmla="*/ 312 w 358"/>
                <a:gd name="T71" fmla="*/ 339 h 359"/>
                <a:gd name="T72" fmla="*/ 353 w 358"/>
                <a:gd name="T73" fmla="*/ 146 h 359"/>
                <a:gd name="T74" fmla="*/ 358 w 358"/>
                <a:gd name="T75" fmla="*/ 138 h 359"/>
                <a:gd name="T76" fmla="*/ 357 w 358"/>
                <a:gd name="T77" fmla="*/ 130 h 359"/>
                <a:gd name="T78" fmla="*/ 352 w 358"/>
                <a:gd name="T79" fmla="*/ 122 h 359"/>
                <a:gd name="T80" fmla="*/ 343 w 358"/>
                <a:gd name="T81" fmla="*/ 11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359">
                  <a:moveTo>
                    <a:pt x="244" y="197"/>
                  </a:moveTo>
                  <a:lnTo>
                    <a:pt x="242" y="201"/>
                  </a:lnTo>
                  <a:lnTo>
                    <a:pt x="240" y="205"/>
                  </a:lnTo>
                  <a:lnTo>
                    <a:pt x="239" y="209"/>
                  </a:lnTo>
                  <a:lnTo>
                    <a:pt x="240" y="214"/>
                  </a:lnTo>
                  <a:lnTo>
                    <a:pt x="272" y="308"/>
                  </a:lnTo>
                  <a:lnTo>
                    <a:pt x="187" y="256"/>
                  </a:lnTo>
                  <a:lnTo>
                    <a:pt x="183" y="255"/>
                  </a:lnTo>
                  <a:lnTo>
                    <a:pt x="179" y="254"/>
                  </a:lnTo>
                  <a:lnTo>
                    <a:pt x="176" y="255"/>
                  </a:lnTo>
                  <a:lnTo>
                    <a:pt x="171" y="256"/>
                  </a:lnTo>
                  <a:lnTo>
                    <a:pt x="87" y="308"/>
                  </a:lnTo>
                  <a:lnTo>
                    <a:pt x="119" y="214"/>
                  </a:lnTo>
                  <a:lnTo>
                    <a:pt x="119" y="209"/>
                  </a:lnTo>
                  <a:lnTo>
                    <a:pt x="119" y="205"/>
                  </a:lnTo>
                  <a:lnTo>
                    <a:pt x="117" y="201"/>
                  </a:lnTo>
                  <a:lnTo>
                    <a:pt x="114" y="197"/>
                  </a:lnTo>
                  <a:lnTo>
                    <a:pt x="56" y="149"/>
                  </a:lnTo>
                  <a:lnTo>
                    <a:pt x="119" y="149"/>
                  </a:lnTo>
                  <a:lnTo>
                    <a:pt x="123" y="149"/>
                  </a:lnTo>
                  <a:lnTo>
                    <a:pt x="127" y="147"/>
                  </a:lnTo>
                  <a:lnTo>
                    <a:pt x="131" y="145"/>
                  </a:lnTo>
                  <a:lnTo>
                    <a:pt x="133" y="141"/>
                  </a:lnTo>
                  <a:lnTo>
                    <a:pt x="179" y="48"/>
                  </a:lnTo>
                  <a:lnTo>
                    <a:pt x="226" y="141"/>
                  </a:lnTo>
                  <a:lnTo>
                    <a:pt x="228" y="145"/>
                  </a:lnTo>
                  <a:lnTo>
                    <a:pt x="231" y="147"/>
                  </a:lnTo>
                  <a:lnTo>
                    <a:pt x="234" y="149"/>
                  </a:lnTo>
                  <a:lnTo>
                    <a:pt x="239" y="149"/>
                  </a:lnTo>
                  <a:lnTo>
                    <a:pt x="303" y="149"/>
                  </a:lnTo>
                  <a:lnTo>
                    <a:pt x="244" y="197"/>
                  </a:lnTo>
                  <a:close/>
                  <a:moveTo>
                    <a:pt x="343" y="119"/>
                  </a:moveTo>
                  <a:lnTo>
                    <a:pt x="248" y="119"/>
                  </a:lnTo>
                  <a:lnTo>
                    <a:pt x="193" y="8"/>
                  </a:lnTo>
                  <a:lnTo>
                    <a:pt x="191" y="5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1" y="2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10" y="119"/>
                  </a:lnTo>
                  <a:lnTo>
                    <a:pt x="15" y="119"/>
                  </a:lnTo>
                  <a:lnTo>
                    <a:pt x="10" y="120"/>
                  </a:lnTo>
                  <a:lnTo>
                    <a:pt x="7" y="122"/>
                  </a:lnTo>
                  <a:lnTo>
                    <a:pt x="3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2" y="143"/>
                  </a:lnTo>
                  <a:lnTo>
                    <a:pt x="6" y="146"/>
                  </a:lnTo>
                  <a:lnTo>
                    <a:pt x="87" y="214"/>
                  </a:lnTo>
                  <a:lnTo>
                    <a:pt x="45" y="339"/>
                  </a:lnTo>
                  <a:lnTo>
                    <a:pt x="45" y="344"/>
                  </a:lnTo>
                  <a:lnTo>
                    <a:pt x="45" y="348"/>
                  </a:lnTo>
                  <a:lnTo>
                    <a:pt x="47" y="352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59" y="359"/>
                  </a:lnTo>
                  <a:lnTo>
                    <a:pt x="63" y="359"/>
                  </a:lnTo>
                  <a:lnTo>
                    <a:pt x="68" y="356"/>
                  </a:lnTo>
                  <a:lnTo>
                    <a:pt x="179" y="287"/>
                  </a:lnTo>
                  <a:lnTo>
                    <a:pt x="291" y="356"/>
                  </a:lnTo>
                  <a:lnTo>
                    <a:pt x="294" y="359"/>
                  </a:lnTo>
                  <a:lnTo>
                    <a:pt x="299" y="359"/>
                  </a:lnTo>
                  <a:lnTo>
                    <a:pt x="304" y="357"/>
                  </a:lnTo>
                  <a:lnTo>
                    <a:pt x="308" y="355"/>
                  </a:lnTo>
                  <a:lnTo>
                    <a:pt x="311" y="352"/>
                  </a:lnTo>
                  <a:lnTo>
                    <a:pt x="313" y="348"/>
                  </a:lnTo>
                  <a:lnTo>
                    <a:pt x="313" y="344"/>
                  </a:lnTo>
                  <a:lnTo>
                    <a:pt x="312" y="339"/>
                  </a:lnTo>
                  <a:lnTo>
                    <a:pt x="272" y="214"/>
                  </a:lnTo>
                  <a:lnTo>
                    <a:pt x="353" y="146"/>
                  </a:lnTo>
                  <a:lnTo>
                    <a:pt x="356" y="143"/>
                  </a:lnTo>
                  <a:lnTo>
                    <a:pt x="358" y="138"/>
                  </a:lnTo>
                  <a:lnTo>
                    <a:pt x="358" y="134"/>
                  </a:lnTo>
                  <a:lnTo>
                    <a:pt x="357" y="130"/>
                  </a:lnTo>
                  <a:lnTo>
                    <a:pt x="355" y="125"/>
                  </a:lnTo>
                  <a:lnTo>
                    <a:pt x="352" y="122"/>
                  </a:lnTo>
                  <a:lnTo>
                    <a:pt x="348" y="120"/>
                  </a:lnTo>
                  <a:lnTo>
                    <a:pt x="34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7134348-2FFA-437F-85EA-EA22242095D3}"/>
              </a:ext>
            </a:extLst>
          </p:cNvPr>
          <p:cNvGrpSpPr/>
          <p:nvPr/>
        </p:nvGrpSpPr>
        <p:grpSpPr>
          <a:xfrm>
            <a:off x="7359732" y="2821681"/>
            <a:ext cx="286325" cy="440501"/>
            <a:chOff x="1525588" y="2489200"/>
            <a:chExt cx="185737" cy="285750"/>
          </a:xfrm>
          <a:solidFill>
            <a:schemeClr val="bg1"/>
          </a:solidFill>
        </p:grpSpPr>
        <p:sp>
          <p:nvSpPr>
            <p:cNvPr id="63" name="Freeform 196">
              <a:extLst>
                <a:ext uri="{FF2B5EF4-FFF2-40B4-BE49-F238E27FC236}">
                  <a16:creationId xmlns:a16="http://schemas.microsoft.com/office/drawing/2014/main" id="{1496AFFB-527A-4BCC-A213-D840693C7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9400" y="2489200"/>
              <a:ext cx="95250" cy="95250"/>
            </a:xfrm>
            <a:custGeom>
              <a:avLst/>
              <a:gdLst>
                <a:gd name="T0" fmla="*/ 175 w 301"/>
                <a:gd name="T1" fmla="*/ 33 h 301"/>
                <a:gd name="T2" fmla="*/ 208 w 301"/>
                <a:gd name="T3" fmla="*/ 45 h 301"/>
                <a:gd name="T4" fmla="*/ 236 w 301"/>
                <a:gd name="T5" fmla="*/ 65 h 301"/>
                <a:gd name="T6" fmla="*/ 256 w 301"/>
                <a:gd name="T7" fmla="*/ 93 h 301"/>
                <a:gd name="T8" fmla="*/ 268 w 301"/>
                <a:gd name="T9" fmla="*/ 126 h 301"/>
                <a:gd name="T10" fmla="*/ 270 w 301"/>
                <a:gd name="T11" fmla="*/ 163 h 301"/>
                <a:gd name="T12" fmla="*/ 262 w 301"/>
                <a:gd name="T13" fmla="*/ 197 h 301"/>
                <a:gd name="T14" fmla="*/ 243 w 301"/>
                <a:gd name="T15" fmla="*/ 227 h 301"/>
                <a:gd name="T16" fmla="*/ 218 w 301"/>
                <a:gd name="T17" fmla="*/ 251 h 301"/>
                <a:gd name="T18" fmla="*/ 186 w 301"/>
                <a:gd name="T19" fmla="*/ 266 h 301"/>
                <a:gd name="T20" fmla="*/ 150 w 301"/>
                <a:gd name="T21" fmla="*/ 271 h 301"/>
                <a:gd name="T22" fmla="*/ 115 w 301"/>
                <a:gd name="T23" fmla="*/ 266 h 301"/>
                <a:gd name="T24" fmla="*/ 84 w 301"/>
                <a:gd name="T25" fmla="*/ 251 h 301"/>
                <a:gd name="T26" fmla="*/ 58 w 301"/>
                <a:gd name="T27" fmla="*/ 227 h 301"/>
                <a:gd name="T28" fmla="*/ 40 w 301"/>
                <a:gd name="T29" fmla="*/ 197 h 301"/>
                <a:gd name="T30" fmla="*/ 31 w 301"/>
                <a:gd name="T31" fmla="*/ 163 h 301"/>
                <a:gd name="T32" fmla="*/ 32 w 301"/>
                <a:gd name="T33" fmla="*/ 126 h 301"/>
                <a:gd name="T34" fmla="*/ 45 w 301"/>
                <a:gd name="T35" fmla="*/ 93 h 301"/>
                <a:gd name="T36" fmla="*/ 65 w 301"/>
                <a:gd name="T37" fmla="*/ 65 h 301"/>
                <a:gd name="T38" fmla="*/ 93 w 301"/>
                <a:gd name="T39" fmla="*/ 45 h 301"/>
                <a:gd name="T40" fmla="*/ 126 w 301"/>
                <a:gd name="T41" fmla="*/ 33 h 301"/>
                <a:gd name="T42" fmla="*/ 150 w 301"/>
                <a:gd name="T43" fmla="*/ 301 h 301"/>
                <a:gd name="T44" fmla="*/ 195 w 301"/>
                <a:gd name="T45" fmla="*/ 295 h 301"/>
                <a:gd name="T46" fmla="*/ 235 w 301"/>
                <a:gd name="T47" fmla="*/ 275 h 301"/>
                <a:gd name="T48" fmla="*/ 266 w 301"/>
                <a:gd name="T49" fmla="*/ 246 h 301"/>
                <a:gd name="T50" fmla="*/ 289 w 301"/>
                <a:gd name="T51" fmla="*/ 209 h 301"/>
                <a:gd name="T52" fmla="*/ 300 w 301"/>
                <a:gd name="T53" fmla="*/ 166 h 301"/>
                <a:gd name="T54" fmla="*/ 298 w 301"/>
                <a:gd name="T55" fmla="*/ 120 h 301"/>
                <a:gd name="T56" fmla="*/ 283 w 301"/>
                <a:gd name="T57" fmla="*/ 79 h 301"/>
                <a:gd name="T58" fmla="*/ 256 w 301"/>
                <a:gd name="T59" fmla="*/ 44 h 301"/>
                <a:gd name="T60" fmla="*/ 222 w 301"/>
                <a:gd name="T61" fmla="*/ 18 h 301"/>
                <a:gd name="T62" fmla="*/ 181 w 301"/>
                <a:gd name="T63" fmla="*/ 3 h 301"/>
                <a:gd name="T64" fmla="*/ 135 w 301"/>
                <a:gd name="T65" fmla="*/ 1 h 301"/>
                <a:gd name="T66" fmla="*/ 92 w 301"/>
                <a:gd name="T67" fmla="*/ 12 h 301"/>
                <a:gd name="T68" fmla="*/ 55 w 301"/>
                <a:gd name="T69" fmla="*/ 34 h 301"/>
                <a:gd name="T70" fmla="*/ 26 w 301"/>
                <a:gd name="T71" fmla="*/ 66 h 301"/>
                <a:gd name="T72" fmla="*/ 6 w 301"/>
                <a:gd name="T73" fmla="*/ 106 h 301"/>
                <a:gd name="T74" fmla="*/ 0 w 301"/>
                <a:gd name="T75" fmla="*/ 151 h 301"/>
                <a:gd name="T76" fmla="*/ 6 w 301"/>
                <a:gd name="T77" fmla="*/ 195 h 301"/>
                <a:gd name="T78" fmla="*/ 26 w 301"/>
                <a:gd name="T79" fmla="*/ 235 h 301"/>
                <a:gd name="T80" fmla="*/ 55 w 301"/>
                <a:gd name="T81" fmla="*/ 267 h 301"/>
                <a:gd name="T82" fmla="*/ 92 w 301"/>
                <a:gd name="T83" fmla="*/ 289 h 301"/>
                <a:gd name="T84" fmla="*/ 135 w 301"/>
                <a:gd name="T85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01">
                  <a:moveTo>
                    <a:pt x="150" y="30"/>
                  </a:moveTo>
                  <a:lnTo>
                    <a:pt x="163" y="31"/>
                  </a:lnTo>
                  <a:lnTo>
                    <a:pt x="175" y="33"/>
                  </a:lnTo>
                  <a:lnTo>
                    <a:pt x="186" y="35"/>
                  </a:lnTo>
                  <a:lnTo>
                    <a:pt x="197" y="40"/>
                  </a:lnTo>
                  <a:lnTo>
                    <a:pt x="208" y="45"/>
                  </a:lnTo>
                  <a:lnTo>
                    <a:pt x="218" y="51"/>
                  </a:lnTo>
                  <a:lnTo>
                    <a:pt x="227" y="58"/>
                  </a:lnTo>
                  <a:lnTo>
                    <a:pt x="236" y="65"/>
                  </a:lnTo>
                  <a:lnTo>
                    <a:pt x="243" y="74"/>
                  </a:lnTo>
                  <a:lnTo>
                    <a:pt x="250" y="83"/>
                  </a:lnTo>
                  <a:lnTo>
                    <a:pt x="256" y="93"/>
                  </a:lnTo>
                  <a:lnTo>
                    <a:pt x="262" y="104"/>
                  </a:lnTo>
                  <a:lnTo>
                    <a:pt x="265" y="115"/>
                  </a:lnTo>
                  <a:lnTo>
                    <a:pt x="268" y="126"/>
                  </a:lnTo>
                  <a:lnTo>
                    <a:pt x="270" y="138"/>
                  </a:lnTo>
                  <a:lnTo>
                    <a:pt x="270" y="151"/>
                  </a:lnTo>
                  <a:lnTo>
                    <a:pt x="270" y="163"/>
                  </a:lnTo>
                  <a:lnTo>
                    <a:pt x="268" y="175"/>
                  </a:lnTo>
                  <a:lnTo>
                    <a:pt x="265" y="186"/>
                  </a:lnTo>
                  <a:lnTo>
                    <a:pt x="262" y="197"/>
                  </a:lnTo>
                  <a:lnTo>
                    <a:pt x="256" y="208"/>
                  </a:lnTo>
                  <a:lnTo>
                    <a:pt x="250" y="217"/>
                  </a:lnTo>
                  <a:lnTo>
                    <a:pt x="243" y="227"/>
                  </a:lnTo>
                  <a:lnTo>
                    <a:pt x="236" y="236"/>
                  </a:lnTo>
                  <a:lnTo>
                    <a:pt x="227" y="243"/>
                  </a:lnTo>
                  <a:lnTo>
                    <a:pt x="218" y="251"/>
                  </a:lnTo>
                  <a:lnTo>
                    <a:pt x="208" y="256"/>
                  </a:lnTo>
                  <a:lnTo>
                    <a:pt x="197" y="261"/>
                  </a:lnTo>
                  <a:lnTo>
                    <a:pt x="186" y="266"/>
                  </a:lnTo>
                  <a:lnTo>
                    <a:pt x="175" y="269"/>
                  </a:lnTo>
                  <a:lnTo>
                    <a:pt x="163" y="270"/>
                  </a:lnTo>
                  <a:lnTo>
                    <a:pt x="150" y="271"/>
                  </a:lnTo>
                  <a:lnTo>
                    <a:pt x="138" y="270"/>
                  </a:lnTo>
                  <a:lnTo>
                    <a:pt x="126" y="269"/>
                  </a:lnTo>
                  <a:lnTo>
                    <a:pt x="115" y="266"/>
                  </a:lnTo>
                  <a:lnTo>
                    <a:pt x="104" y="261"/>
                  </a:lnTo>
                  <a:lnTo>
                    <a:pt x="93" y="256"/>
                  </a:lnTo>
                  <a:lnTo>
                    <a:pt x="84" y="251"/>
                  </a:lnTo>
                  <a:lnTo>
                    <a:pt x="74" y="243"/>
                  </a:lnTo>
                  <a:lnTo>
                    <a:pt x="65" y="236"/>
                  </a:lnTo>
                  <a:lnTo>
                    <a:pt x="58" y="227"/>
                  </a:lnTo>
                  <a:lnTo>
                    <a:pt x="50" y="217"/>
                  </a:lnTo>
                  <a:lnTo>
                    <a:pt x="45" y="208"/>
                  </a:lnTo>
                  <a:lnTo>
                    <a:pt x="40" y="197"/>
                  </a:lnTo>
                  <a:lnTo>
                    <a:pt x="35" y="186"/>
                  </a:lnTo>
                  <a:lnTo>
                    <a:pt x="32" y="175"/>
                  </a:lnTo>
                  <a:lnTo>
                    <a:pt x="31" y="163"/>
                  </a:lnTo>
                  <a:lnTo>
                    <a:pt x="30" y="151"/>
                  </a:lnTo>
                  <a:lnTo>
                    <a:pt x="31" y="138"/>
                  </a:lnTo>
                  <a:lnTo>
                    <a:pt x="32" y="126"/>
                  </a:lnTo>
                  <a:lnTo>
                    <a:pt x="35" y="115"/>
                  </a:lnTo>
                  <a:lnTo>
                    <a:pt x="40" y="104"/>
                  </a:lnTo>
                  <a:lnTo>
                    <a:pt x="45" y="93"/>
                  </a:lnTo>
                  <a:lnTo>
                    <a:pt x="50" y="83"/>
                  </a:lnTo>
                  <a:lnTo>
                    <a:pt x="58" y="74"/>
                  </a:lnTo>
                  <a:lnTo>
                    <a:pt x="65" y="65"/>
                  </a:lnTo>
                  <a:lnTo>
                    <a:pt x="74" y="58"/>
                  </a:lnTo>
                  <a:lnTo>
                    <a:pt x="84" y="51"/>
                  </a:lnTo>
                  <a:lnTo>
                    <a:pt x="93" y="45"/>
                  </a:lnTo>
                  <a:lnTo>
                    <a:pt x="104" y="40"/>
                  </a:lnTo>
                  <a:lnTo>
                    <a:pt x="115" y="35"/>
                  </a:lnTo>
                  <a:lnTo>
                    <a:pt x="126" y="33"/>
                  </a:lnTo>
                  <a:lnTo>
                    <a:pt x="138" y="31"/>
                  </a:lnTo>
                  <a:lnTo>
                    <a:pt x="150" y="30"/>
                  </a:lnTo>
                  <a:close/>
                  <a:moveTo>
                    <a:pt x="150" y="301"/>
                  </a:moveTo>
                  <a:lnTo>
                    <a:pt x="166" y="300"/>
                  </a:lnTo>
                  <a:lnTo>
                    <a:pt x="181" y="298"/>
                  </a:lnTo>
                  <a:lnTo>
                    <a:pt x="195" y="295"/>
                  </a:lnTo>
                  <a:lnTo>
                    <a:pt x="209" y="289"/>
                  </a:lnTo>
                  <a:lnTo>
                    <a:pt x="222" y="283"/>
                  </a:lnTo>
                  <a:lnTo>
                    <a:pt x="235" y="275"/>
                  </a:lnTo>
                  <a:lnTo>
                    <a:pt x="245" y="267"/>
                  </a:lnTo>
                  <a:lnTo>
                    <a:pt x="256" y="257"/>
                  </a:lnTo>
                  <a:lnTo>
                    <a:pt x="266" y="246"/>
                  </a:lnTo>
                  <a:lnTo>
                    <a:pt x="275" y="235"/>
                  </a:lnTo>
                  <a:lnTo>
                    <a:pt x="283" y="222"/>
                  </a:lnTo>
                  <a:lnTo>
                    <a:pt x="289" y="209"/>
                  </a:lnTo>
                  <a:lnTo>
                    <a:pt x="294" y="195"/>
                  </a:lnTo>
                  <a:lnTo>
                    <a:pt x="298" y="181"/>
                  </a:lnTo>
                  <a:lnTo>
                    <a:pt x="300" y="166"/>
                  </a:lnTo>
                  <a:lnTo>
                    <a:pt x="301" y="151"/>
                  </a:lnTo>
                  <a:lnTo>
                    <a:pt x="300" y="135"/>
                  </a:lnTo>
                  <a:lnTo>
                    <a:pt x="298" y="120"/>
                  </a:lnTo>
                  <a:lnTo>
                    <a:pt x="294" y="106"/>
                  </a:lnTo>
                  <a:lnTo>
                    <a:pt x="289" y="92"/>
                  </a:lnTo>
                  <a:lnTo>
                    <a:pt x="283" y="79"/>
                  </a:lnTo>
                  <a:lnTo>
                    <a:pt x="275" y="66"/>
                  </a:lnTo>
                  <a:lnTo>
                    <a:pt x="266" y="55"/>
                  </a:lnTo>
                  <a:lnTo>
                    <a:pt x="256" y="44"/>
                  </a:lnTo>
                  <a:lnTo>
                    <a:pt x="245" y="34"/>
                  </a:lnTo>
                  <a:lnTo>
                    <a:pt x="235" y="26"/>
                  </a:lnTo>
                  <a:lnTo>
                    <a:pt x="222" y="18"/>
                  </a:lnTo>
                  <a:lnTo>
                    <a:pt x="209" y="12"/>
                  </a:lnTo>
                  <a:lnTo>
                    <a:pt x="195" y="7"/>
                  </a:lnTo>
                  <a:lnTo>
                    <a:pt x="181" y="3"/>
                  </a:lnTo>
                  <a:lnTo>
                    <a:pt x="166" y="1"/>
                  </a:lnTo>
                  <a:lnTo>
                    <a:pt x="150" y="0"/>
                  </a:lnTo>
                  <a:lnTo>
                    <a:pt x="135" y="1"/>
                  </a:lnTo>
                  <a:lnTo>
                    <a:pt x="120" y="3"/>
                  </a:lnTo>
                  <a:lnTo>
                    <a:pt x="106" y="7"/>
                  </a:lnTo>
                  <a:lnTo>
                    <a:pt x="92" y="12"/>
                  </a:lnTo>
                  <a:lnTo>
                    <a:pt x="78" y="18"/>
                  </a:lnTo>
                  <a:lnTo>
                    <a:pt x="66" y="26"/>
                  </a:lnTo>
                  <a:lnTo>
                    <a:pt x="55" y="34"/>
                  </a:lnTo>
                  <a:lnTo>
                    <a:pt x="44" y="44"/>
                  </a:lnTo>
                  <a:lnTo>
                    <a:pt x="34" y="55"/>
                  </a:lnTo>
                  <a:lnTo>
                    <a:pt x="26" y="66"/>
                  </a:lnTo>
                  <a:lnTo>
                    <a:pt x="18" y="79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1"/>
                  </a:lnTo>
                  <a:lnTo>
                    <a:pt x="1" y="166"/>
                  </a:lnTo>
                  <a:lnTo>
                    <a:pt x="3" y="181"/>
                  </a:lnTo>
                  <a:lnTo>
                    <a:pt x="6" y="195"/>
                  </a:lnTo>
                  <a:lnTo>
                    <a:pt x="12" y="209"/>
                  </a:lnTo>
                  <a:lnTo>
                    <a:pt x="18" y="222"/>
                  </a:lnTo>
                  <a:lnTo>
                    <a:pt x="26" y="235"/>
                  </a:lnTo>
                  <a:lnTo>
                    <a:pt x="34" y="246"/>
                  </a:lnTo>
                  <a:lnTo>
                    <a:pt x="44" y="257"/>
                  </a:lnTo>
                  <a:lnTo>
                    <a:pt x="55" y="267"/>
                  </a:lnTo>
                  <a:lnTo>
                    <a:pt x="66" y="275"/>
                  </a:lnTo>
                  <a:lnTo>
                    <a:pt x="78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8"/>
                  </a:lnTo>
                  <a:lnTo>
                    <a:pt x="135" y="300"/>
                  </a:lnTo>
                  <a:lnTo>
                    <a:pt x="15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97">
              <a:extLst>
                <a:ext uri="{FF2B5EF4-FFF2-40B4-BE49-F238E27FC236}">
                  <a16:creationId xmlns:a16="http://schemas.microsoft.com/office/drawing/2014/main" id="{58CB04E4-2493-4591-B69D-7002877E0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2593975"/>
              <a:ext cx="142875" cy="180975"/>
            </a:xfrm>
            <a:custGeom>
              <a:avLst/>
              <a:gdLst>
                <a:gd name="T0" fmla="*/ 285 w 451"/>
                <a:gd name="T1" fmla="*/ 307 h 572"/>
                <a:gd name="T2" fmla="*/ 165 w 451"/>
                <a:gd name="T3" fmla="*/ 542 h 572"/>
                <a:gd name="T4" fmla="*/ 157 w 451"/>
                <a:gd name="T5" fmla="*/ 302 h 572"/>
                <a:gd name="T6" fmla="*/ 136 w 451"/>
                <a:gd name="T7" fmla="*/ 287 h 572"/>
                <a:gd name="T8" fmla="*/ 115 w 451"/>
                <a:gd name="T9" fmla="*/ 267 h 572"/>
                <a:gd name="T10" fmla="*/ 93 w 451"/>
                <a:gd name="T11" fmla="*/ 241 h 572"/>
                <a:gd name="T12" fmla="*/ 74 w 451"/>
                <a:gd name="T13" fmla="*/ 210 h 572"/>
                <a:gd name="T14" fmla="*/ 57 w 451"/>
                <a:gd name="T15" fmla="*/ 174 h 572"/>
                <a:gd name="T16" fmla="*/ 44 w 451"/>
                <a:gd name="T17" fmla="*/ 131 h 572"/>
                <a:gd name="T18" fmla="*/ 34 w 451"/>
                <a:gd name="T19" fmla="*/ 84 h 572"/>
                <a:gd name="T20" fmla="*/ 30 w 451"/>
                <a:gd name="T21" fmla="*/ 30 h 572"/>
                <a:gd name="T22" fmla="*/ 170 w 451"/>
                <a:gd name="T23" fmla="*/ 252 h 572"/>
                <a:gd name="T24" fmla="*/ 171 w 451"/>
                <a:gd name="T25" fmla="*/ 259 h 572"/>
                <a:gd name="T26" fmla="*/ 175 w 451"/>
                <a:gd name="T27" fmla="*/ 264 h 572"/>
                <a:gd name="T28" fmla="*/ 215 w 451"/>
                <a:gd name="T29" fmla="*/ 304 h 572"/>
                <a:gd name="T30" fmla="*/ 221 w 451"/>
                <a:gd name="T31" fmla="*/ 306 h 572"/>
                <a:gd name="T32" fmla="*/ 226 w 451"/>
                <a:gd name="T33" fmla="*/ 306 h 572"/>
                <a:gd name="T34" fmla="*/ 231 w 451"/>
                <a:gd name="T35" fmla="*/ 304 h 572"/>
                <a:gd name="T36" fmla="*/ 272 w 451"/>
                <a:gd name="T37" fmla="*/ 264 h 572"/>
                <a:gd name="T38" fmla="*/ 275 w 451"/>
                <a:gd name="T39" fmla="*/ 259 h 572"/>
                <a:gd name="T40" fmla="*/ 276 w 451"/>
                <a:gd name="T41" fmla="*/ 252 h 572"/>
                <a:gd name="T42" fmla="*/ 420 w 451"/>
                <a:gd name="T43" fmla="*/ 30 h 572"/>
                <a:gd name="T44" fmla="*/ 416 w 451"/>
                <a:gd name="T45" fmla="*/ 84 h 572"/>
                <a:gd name="T46" fmla="*/ 407 w 451"/>
                <a:gd name="T47" fmla="*/ 131 h 572"/>
                <a:gd name="T48" fmla="*/ 393 w 451"/>
                <a:gd name="T49" fmla="*/ 174 h 572"/>
                <a:gd name="T50" fmla="*/ 376 w 451"/>
                <a:gd name="T51" fmla="*/ 210 h 572"/>
                <a:gd name="T52" fmla="*/ 357 w 451"/>
                <a:gd name="T53" fmla="*/ 241 h 572"/>
                <a:gd name="T54" fmla="*/ 337 w 451"/>
                <a:gd name="T55" fmla="*/ 267 h 572"/>
                <a:gd name="T56" fmla="*/ 315 w 451"/>
                <a:gd name="T57" fmla="*/ 287 h 572"/>
                <a:gd name="T58" fmla="*/ 293 w 451"/>
                <a:gd name="T59" fmla="*/ 302 h 572"/>
                <a:gd name="T60" fmla="*/ 223 w 451"/>
                <a:gd name="T61" fmla="*/ 269 h 572"/>
                <a:gd name="T62" fmla="*/ 219 w 451"/>
                <a:gd name="T63" fmla="*/ 30 h 572"/>
                <a:gd name="T64" fmla="*/ 245 w 451"/>
                <a:gd name="T65" fmla="*/ 248 h 572"/>
                <a:gd name="T66" fmla="*/ 0 w 451"/>
                <a:gd name="T67" fmla="*/ 0 h 572"/>
                <a:gd name="T68" fmla="*/ 1 w 451"/>
                <a:gd name="T69" fmla="*/ 45 h 572"/>
                <a:gd name="T70" fmla="*/ 6 w 451"/>
                <a:gd name="T71" fmla="*/ 101 h 572"/>
                <a:gd name="T72" fmla="*/ 18 w 451"/>
                <a:gd name="T73" fmla="*/ 151 h 572"/>
                <a:gd name="T74" fmla="*/ 34 w 451"/>
                <a:gd name="T75" fmla="*/ 196 h 572"/>
                <a:gd name="T76" fmla="*/ 53 w 451"/>
                <a:gd name="T77" fmla="*/ 235 h 572"/>
                <a:gd name="T78" fmla="*/ 75 w 451"/>
                <a:gd name="T79" fmla="*/ 268 h 572"/>
                <a:gd name="T80" fmla="*/ 99 w 451"/>
                <a:gd name="T81" fmla="*/ 295 h 572"/>
                <a:gd name="T82" fmla="*/ 123 w 451"/>
                <a:gd name="T83" fmla="*/ 316 h 572"/>
                <a:gd name="T84" fmla="*/ 135 w 451"/>
                <a:gd name="T85" fmla="*/ 572 h 572"/>
                <a:gd name="T86" fmla="*/ 315 w 451"/>
                <a:gd name="T87" fmla="*/ 324 h 572"/>
                <a:gd name="T88" fmla="*/ 340 w 451"/>
                <a:gd name="T89" fmla="*/ 306 h 572"/>
                <a:gd name="T90" fmla="*/ 363 w 451"/>
                <a:gd name="T91" fmla="*/ 282 h 572"/>
                <a:gd name="T92" fmla="*/ 387 w 451"/>
                <a:gd name="T93" fmla="*/ 252 h 572"/>
                <a:gd name="T94" fmla="*/ 407 w 451"/>
                <a:gd name="T95" fmla="*/ 217 h 572"/>
                <a:gd name="T96" fmla="*/ 426 w 451"/>
                <a:gd name="T97" fmla="*/ 175 h 572"/>
                <a:gd name="T98" fmla="*/ 438 w 451"/>
                <a:gd name="T99" fmla="*/ 128 h 572"/>
                <a:gd name="T100" fmla="*/ 448 w 451"/>
                <a:gd name="T101" fmla="*/ 74 h 572"/>
                <a:gd name="T102" fmla="*/ 451 w 451"/>
                <a:gd name="T103" fmla="*/ 1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1" h="572">
                  <a:moveTo>
                    <a:pt x="293" y="302"/>
                  </a:moveTo>
                  <a:lnTo>
                    <a:pt x="285" y="307"/>
                  </a:lnTo>
                  <a:lnTo>
                    <a:pt x="285" y="542"/>
                  </a:lnTo>
                  <a:lnTo>
                    <a:pt x="165" y="542"/>
                  </a:lnTo>
                  <a:lnTo>
                    <a:pt x="165" y="307"/>
                  </a:lnTo>
                  <a:lnTo>
                    <a:pt x="157" y="302"/>
                  </a:lnTo>
                  <a:lnTo>
                    <a:pt x="147" y="296"/>
                  </a:lnTo>
                  <a:lnTo>
                    <a:pt x="136" y="287"/>
                  </a:lnTo>
                  <a:lnTo>
                    <a:pt x="125" y="279"/>
                  </a:lnTo>
                  <a:lnTo>
                    <a:pt x="115" y="267"/>
                  </a:lnTo>
                  <a:lnTo>
                    <a:pt x="104" y="255"/>
                  </a:lnTo>
                  <a:lnTo>
                    <a:pt x="93" y="241"/>
                  </a:lnTo>
                  <a:lnTo>
                    <a:pt x="83" y="226"/>
                  </a:lnTo>
                  <a:lnTo>
                    <a:pt x="74" y="210"/>
                  </a:lnTo>
                  <a:lnTo>
                    <a:pt x="65" y="193"/>
                  </a:lnTo>
                  <a:lnTo>
                    <a:pt x="57" y="174"/>
                  </a:lnTo>
                  <a:lnTo>
                    <a:pt x="50" y="153"/>
                  </a:lnTo>
                  <a:lnTo>
                    <a:pt x="44" y="131"/>
                  </a:lnTo>
                  <a:lnTo>
                    <a:pt x="38" y="108"/>
                  </a:lnTo>
                  <a:lnTo>
                    <a:pt x="34" y="84"/>
                  </a:lnTo>
                  <a:lnTo>
                    <a:pt x="32" y="58"/>
                  </a:lnTo>
                  <a:lnTo>
                    <a:pt x="30" y="30"/>
                  </a:lnTo>
                  <a:lnTo>
                    <a:pt x="189" y="30"/>
                  </a:lnTo>
                  <a:lnTo>
                    <a:pt x="170" y="252"/>
                  </a:lnTo>
                  <a:lnTo>
                    <a:pt x="170" y="255"/>
                  </a:lnTo>
                  <a:lnTo>
                    <a:pt x="171" y="259"/>
                  </a:lnTo>
                  <a:lnTo>
                    <a:pt x="172" y="261"/>
                  </a:lnTo>
                  <a:lnTo>
                    <a:pt x="175" y="264"/>
                  </a:lnTo>
                  <a:lnTo>
                    <a:pt x="213" y="301"/>
                  </a:lnTo>
                  <a:lnTo>
                    <a:pt x="215" y="304"/>
                  </a:lnTo>
                  <a:lnTo>
                    <a:pt x="218" y="305"/>
                  </a:lnTo>
                  <a:lnTo>
                    <a:pt x="221" y="306"/>
                  </a:lnTo>
                  <a:lnTo>
                    <a:pt x="223" y="306"/>
                  </a:lnTo>
                  <a:lnTo>
                    <a:pt x="226" y="306"/>
                  </a:lnTo>
                  <a:lnTo>
                    <a:pt x="229" y="305"/>
                  </a:lnTo>
                  <a:lnTo>
                    <a:pt x="231" y="304"/>
                  </a:lnTo>
                  <a:lnTo>
                    <a:pt x="234" y="301"/>
                  </a:lnTo>
                  <a:lnTo>
                    <a:pt x="272" y="264"/>
                  </a:lnTo>
                  <a:lnTo>
                    <a:pt x="274" y="261"/>
                  </a:lnTo>
                  <a:lnTo>
                    <a:pt x="275" y="259"/>
                  </a:lnTo>
                  <a:lnTo>
                    <a:pt x="276" y="255"/>
                  </a:lnTo>
                  <a:lnTo>
                    <a:pt x="276" y="252"/>
                  </a:lnTo>
                  <a:lnTo>
                    <a:pt x="258" y="30"/>
                  </a:lnTo>
                  <a:lnTo>
                    <a:pt x="420" y="30"/>
                  </a:lnTo>
                  <a:lnTo>
                    <a:pt x="419" y="58"/>
                  </a:lnTo>
                  <a:lnTo>
                    <a:pt x="416" y="84"/>
                  </a:lnTo>
                  <a:lnTo>
                    <a:pt x="413" y="108"/>
                  </a:lnTo>
                  <a:lnTo>
                    <a:pt x="407" y="131"/>
                  </a:lnTo>
                  <a:lnTo>
                    <a:pt x="401" y="153"/>
                  </a:lnTo>
                  <a:lnTo>
                    <a:pt x="393" y="174"/>
                  </a:lnTo>
                  <a:lnTo>
                    <a:pt x="386" y="193"/>
                  </a:lnTo>
                  <a:lnTo>
                    <a:pt x="376" y="210"/>
                  </a:lnTo>
                  <a:lnTo>
                    <a:pt x="368" y="226"/>
                  </a:lnTo>
                  <a:lnTo>
                    <a:pt x="357" y="241"/>
                  </a:lnTo>
                  <a:lnTo>
                    <a:pt x="347" y="255"/>
                  </a:lnTo>
                  <a:lnTo>
                    <a:pt x="337" y="267"/>
                  </a:lnTo>
                  <a:lnTo>
                    <a:pt x="326" y="279"/>
                  </a:lnTo>
                  <a:lnTo>
                    <a:pt x="315" y="287"/>
                  </a:lnTo>
                  <a:lnTo>
                    <a:pt x="304" y="296"/>
                  </a:lnTo>
                  <a:lnTo>
                    <a:pt x="293" y="302"/>
                  </a:lnTo>
                  <a:close/>
                  <a:moveTo>
                    <a:pt x="245" y="248"/>
                  </a:moveTo>
                  <a:lnTo>
                    <a:pt x="223" y="269"/>
                  </a:lnTo>
                  <a:lnTo>
                    <a:pt x="201" y="248"/>
                  </a:lnTo>
                  <a:lnTo>
                    <a:pt x="219" y="30"/>
                  </a:lnTo>
                  <a:lnTo>
                    <a:pt x="228" y="30"/>
                  </a:lnTo>
                  <a:lnTo>
                    <a:pt x="245" y="248"/>
                  </a:lnTo>
                  <a:close/>
                  <a:moveTo>
                    <a:pt x="451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" y="45"/>
                  </a:lnTo>
                  <a:lnTo>
                    <a:pt x="3" y="74"/>
                  </a:lnTo>
                  <a:lnTo>
                    <a:pt x="6" y="101"/>
                  </a:lnTo>
                  <a:lnTo>
                    <a:pt x="12" y="128"/>
                  </a:lnTo>
                  <a:lnTo>
                    <a:pt x="18" y="151"/>
                  </a:lnTo>
                  <a:lnTo>
                    <a:pt x="26" y="175"/>
                  </a:lnTo>
                  <a:lnTo>
                    <a:pt x="34" y="196"/>
                  </a:lnTo>
                  <a:lnTo>
                    <a:pt x="44" y="216"/>
                  </a:lnTo>
                  <a:lnTo>
                    <a:pt x="53" y="235"/>
                  </a:lnTo>
                  <a:lnTo>
                    <a:pt x="64" y="252"/>
                  </a:lnTo>
                  <a:lnTo>
                    <a:pt x="75" y="268"/>
                  </a:lnTo>
                  <a:lnTo>
                    <a:pt x="87" y="282"/>
                  </a:lnTo>
                  <a:lnTo>
                    <a:pt x="99" y="295"/>
                  </a:lnTo>
                  <a:lnTo>
                    <a:pt x="111" y="306"/>
                  </a:lnTo>
                  <a:lnTo>
                    <a:pt x="123" y="316"/>
                  </a:lnTo>
                  <a:lnTo>
                    <a:pt x="135" y="324"/>
                  </a:lnTo>
                  <a:lnTo>
                    <a:pt x="135" y="572"/>
                  </a:lnTo>
                  <a:lnTo>
                    <a:pt x="315" y="572"/>
                  </a:lnTo>
                  <a:lnTo>
                    <a:pt x="315" y="324"/>
                  </a:lnTo>
                  <a:lnTo>
                    <a:pt x="328" y="315"/>
                  </a:lnTo>
                  <a:lnTo>
                    <a:pt x="340" y="306"/>
                  </a:lnTo>
                  <a:lnTo>
                    <a:pt x="352" y="295"/>
                  </a:lnTo>
                  <a:lnTo>
                    <a:pt x="363" y="282"/>
                  </a:lnTo>
                  <a:lnTo>
                    <a:pt x="375" y="267"/>
                  </a:lnTo>
                  <a:lnTo>
                    <a:pt x="387" y="252"/>
                  </a:lnTo>
                  <a:lnTo>
                    <a:pt x="398" y="235"/>
                  </a:lnTo>
                  <a:lnTo>
                    <a:pt x="407" y="217"/>
                  </a:lnTo>
                  <a:lnTo>
                    <a:pt x="417" y="196"/>
                  </a:lnTo>
                  <a:lnTo>
                    <a:pt x="426" y="175"/>
                  </a:lnTo>
                  <a:lnTo>
                    <a:pt x="432" y="151"/>
                  </a:lnTo>
                  <a:lnTo>
                    <a:pt x="438" y="128"/>
                  </a:lnTo>
                  <a:lnTo>
                    <a:pt x="444" y="101"/>
                  </a:lnTo>
                  <a:lnTo>
                    <a:pt x="448" y="74"/>
                  </a:lnTo>
                  <a:lnTo>
                    <a:pt x="450" y="45"/>
                  </a:lnTo>
                  <a:lnTo>
                    <a:pt x="451" y="1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98">
              <a:extLst>
                <a:ext uri="{FF2B5EF4-FFF2-40B4-BE49-F238E27FC236}">
                  <a16:creationId xmlns:a16="http://schemas.microsoft.com/office/drawing/2014/main" id="{6B1043A2-ECB0-4C0B-9B30-14FA7D38A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0" y="2670175"/>
              <a:ext cx="47625" cy="104775"/>
            </a:xfrm>
            <a:custGeom>
              <a:avLst/>
              <a:gdLst>
                <a:gd name="T0" fmla="*/ 120 w 150"/>
                <a:gd name="T1" fmla="*/ 302 h 332"/>
                <a:gd name="T2" fmla="*/ 30 w 150"/>
                <a:gd name="T3" fmla="*/ 302 h 332"/>
                <a:gd name="T4" fmla="*/ 30 w 150"/>
                <a:gd name="T5" fmla="*/ 60 h 332"/>
                <a:gd name="T6" fmla="*/ 120 w 150"/>
                <a:gd name="T7" fmla="*/ 60 h 332"/>
                <a:gd name="T8" fmla="*/ 120 w 150"/>
                <a:gd name="T9" fmla="*/ 302 h 332"/>
                <a:gd name="T10" fmla="*/ 90 w 150"/>
                <a:gd name="T11" fmla="*/ 30 h 332"/>
                <a:gd name="T12" fmla="*/ 90 w 150"/>
                <a:gd name="T13" fmla="*/ 0 h 332"/>
                <a:gd name="T14" fmla="*/ 60 w 150"/>
                <a:gd name="T15" fmla="*/ 0 h 332"/>
                <a:gd name="T16" fmla="*/ 60 w 150"/>
                <a:gd name="T17" fmla="*/ 30 h 332"/>
                <a:gd name="T18" fmla="*/ 0 w 150"/>
                <a:gd name="T19" fmla="*/ 30 h 332"/>
                <a:gd name="T20" fmla="*/ 0 w 150"/>
                <a:gd name="T21" fmla="*/ 332 h 332"/>
                <a:gd name="T22" fmla="*/ 150 w 150"/>
                <a:gd name="T23" fmla="*/ 332 h 332"/>
                <a:gd name="T24" fmla="*/ 150 w 150"/>
                <a:gd name="T25" fmla="*/ 30 h 332"/>
                <a:gd name="T26" fmla="*/ 90 w 150"/>
                <a:gd name="T27" fmla="*/ 3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332">
                  <a:moveTo>
                    <a:pt x="120" y="302"/>
                  </a:moveTo>
                  <a:lnTo>
                    <a:pt x="30" y="302"/>
                  </a:lnTo>
                  <a:lnTo>
                    <a:pt x="30" y="60"/>
                  </a:lnTo>
                  <a:lnTo>
                    <a:pt x="120" y="60"/>
                  </a:lnTo>
                  <a:lnTo>
                    <a:pt x="120" y="302"/>
                  </a:lnTo>
                  <a:close/>
                  <a:moveTo>
                    <a:pt x="90" y="30"/>
                  </a:moveTo>
                  <a:lnTo>
                    <a:pt x="90" y="0"/>
                  </a:lnTo>
                  <a:lnTo>
                    <a:pt x="60" y="0"/>
                  </a:lnTo>
                  <a:lnTo>
                    <a:pt x="60" y="30"/>
                  </a:lnTo>
                  <a:lnTo>
                    <a:pt x="0" y="30"/>
                  </a:lnTo>
                  <a:lnTo>
                    <a:pt x="0" y="332"/>
                  </a:lnTo>
                  <a:lnTo>
                    <a:pt x="150" y="332"/>
                  </a:lnTo>
                  <a:lnTo>
                    <a:pt x="150" y="30"/>
                  </a:lnTo>
                  <a:lnTo>
                    <a:pt x="9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9B09CBF-E320-4479-A1D3-7E6AEF2B2167}"/>
              </a:ext>
            </a:extLst>
          </p:cNvPr>
          <p:cNvGrpSpPr/>
          <p:nvPr/>
        </p:nvGrpSpPr>
        <p:grpSpPr>
          <a:xfrm>
            <a:off x="7396440" y="4127567"/>
            <a:ext cx="488288" cy="485544"/>
            <a:chOff x="5468938" y="1920875"/>
            <a:chExt cx="282575" cy="280988"/>
          </a:xfrm>
          <a:solidFill>
            <a:schemeClr val="bg1"/>
          </a:solidFill>
        </p:grpSpPr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4DE6639B-1734-4A06-BD96-7F847262C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8938" y="1920875"/>
              <a:ext cx="130175" cy="128588"/>
            </a:xfrm>
            <a:custGeom>
              <a:avLst/>
              <a:gdLst>
                <a:gd name="T0" fmla="*/ 32 w 407"/>
                <a:gd name="T1" fmla="*/ 364 h 406"/>
                <a:gd name="T2" fmla="*/ 46 w 407"/>
                <a:gd name="T3" fmla="*/ 346 h 406"/>
                <a:gd name="T4" fmla="*/ 166 w 407"/>
                <a:gd name="T5" fmla="*/ 271 h 406"/>
                <a:gd name="T6" fmla="*/ 205 w 407"/>
                <a:gd name="T7" fmla="*/ 278 h 406"/>
                <a:gd name="T8" fmla="*/ 241 w 407"/>
                <a:gd name="T9" fmla="*/ 272 h 406"/>
                <a:gd name="T10" fmla="*/ 363 w 407"/>
                <a:gd name="T11" fmla="*/ 346 h 406"/>
                <a:gd name="T12" fmla="*/ 374 w 407"/>
                <a:gd name="T13" fmla="*/ 364 h 406"/>
                <a:gd name="T14" fmla="*/ 202 w 407"/>
                <a:gd name="T15" fmla="*/ 376 h 406"/>
                <a:gd name="T16" fmla="*/ 106 w 407"/>
                <a:gd name="T17" fmla="*/ 136 h 406"/>
                <a:gd name="T18" fmla="*/ 164 w 407"/>
                <a:gd name="T19" fmla="*/ 141 h 406"/>
                <a:gd name="T20" fmla="*/ 221 w 407"/>
                <a:gd name="T21" fmla="*/ 119 h 406"/>
                <a:gd name="T22" fmla="*/ 243 w 407"/>
                <a:gd name="T23" fmla="*/ 135 h 406"/>
                <a:gd name="T24" fmla="*/ 269 w 407"/>
                <a:gd name="T25" fmla="*/ 143 h 406"/>
                <a:gd name="T26" fmla="*/ 304 w 407"/>
                <a:gd name="T27" fmla="*/ 141 h 406"/>
                <a:gd name="T28" fmla="*/ 296 w 407"/>
                <a:gd name="T29" fmla="*/ 183 h 406"/>
                <a:gd name="T30" fmla="*/ 275 w 407"/>
                <a:gd name="T31" fmla="*/ 216 h 406"/>
                <a:gd name="T32" fmla="*/ 244 w 407"/>
                <a:gd name="T33" fmla="*/ 240 h 406"/>
                <a:gd name="T34" fmla="*/ 205 w 407"/>
                <a:gd name="T35" fmla="*/ 248 h 406"/>
                <a:gd name="T36" fmla="*/ 166 w 407"/>
                <a:gd name="T37" fmla="*/ 240 h 406"/>
                <a:gd name="T38" fmla="*/ 135 w 407"/>
                <a:gd name="T39" fmla="*/ 216 h 406"/>
                <a:gd name="T40" fmla="*/ 114 w 407"/>
                <a:gd name="T41" fmla="*/ 181 h 406"/>
                <a:gd name="T42" fmla="*/ 106 w 407"/>
                <a:gd name="T43" fmla="*/ 139 h 406"/>
                <a:gd name="T44" fmla="*/ 230 w 407"/>
                <a:gd name="T45" fmla="*/ 33 h 406"/>
                <a:gd name="T46" fmla="*/ 260 w 407"/>
                <a:gd name="T47" fmla="*/ 48 h 406"/>
                <a:gd name="T48" fmla="*/ 282 w 407"/>
                <a:gd name="T49" fmla="*/ 71 h 406"/>
                <a:gd name="T50" fmla="*/ 298 w 407"/>
                <a:gd name="T51" fmla="*/ 102 h 406"/>
                <a:gd name="T52" fmla="*/ 281 w 407"/>
                <a:gd name="T53" fmla="*/ 114 h 406"/>
                <a:gd name="T54" fmla="*/ 250 w 407"/>
                <a:gd name="T55" fmla="*/ 105 h 406"/>
                <a:gd name="T56" fmla="*/ 235 w 407"/>
                <a:gd name="T57" fmla="*/ 87 h 406"/>
                <a:gd name="T58" fmla="*/ 223 w 407"/>
                <a:gd name="T59" fmla="*/ 82 h 406"/>
                <a:gd name="T60" fmla="*/ 208 w 407"/>
                <a:gd name="T61" fmla="*/ 92 h 406"/>
                <a:gd name="T62" fmla="*/ 181 w 407"/>
                <a:gd name="T63" fmla="*/ 107 h 406"/>
                <a:gd name="T64" fmla="*/ 147 w 407"/>
                <a:gd name="T65" fmla="*/ 113 h 406"/>
                <a:gd name="T66" fmla="*/ 114 w 407"/>
                <a:gd name="T67" fmla="*/ 97 h 406"/>
                <a:gd name="T68" fmla="*/ 130 w 407"/>
                <a:gd name="T69" fmla="*/ 68 h 406"/>
                <a:gd name="T70" fmla="*/ 152 w 407"/>
                <a:gd name="T71" fmla="*/ 47 h 406"/>
                <a:gd name="T72" fmla="*/ 181 w 407"/>
                <a:gd name="T73" fmla="*/ 33 h 406"/>
                <a:gd name="T74" fmla="*/ 239 w 407"/>
                <a:gd name="T75" fmla="*/ 406 h 406"/>
                <a:gd name="T76" fmla="*/ 403 w 407"/>
                <a:gd name="T77" fmla="*/ 354 h 406"/>
                <a:gd name="T78" fmla="*/ 380 w 407"/>
                <a:gd name="T79" fmla="*/ 321 h 406"/>
                <a:gd name="T80" fmla="*/ 271 w 407"/>
                <a:gd name="T81" fmla="*/ 258 h 406"/>
                <a:gd name="T82" fmla="*/ 297 w 407"/>
                <a:gd name="T83" fmla="*/ 236 h 406"/>
                <a:gd name="T84" fmla="*/ 324 w 407"/>
                <a:gd name="T85" fmla="*/ 192 h 406"/>
                <a:gd name="T86" fmla="*/ 333 w 407"/>
                <a:gd name="T87" fmla="*/ 157 h 406"/>
                <a:gd name="T88" fmla="*/ 332 w 407"/>
                <a:gd name="T89" fmla="*/ 111 h 406"/>
                <a:gd name="T90" fmla="*/ 312 w 407"/>
                <a:gd name="T91" fmla="*/ 61 h 406"/>
                <a:gd name="T92" fmla="*/ 277 w 407"/>
                <a:gd name="T93" fmla="*/ 23 h 406"/>
                <a:gd name="T94" fmla="*/ 231 w 407"/>
                <a:gd name="T95" fmla="*/ 3 h 406"/>
                <a:gd name="T96" fmla="*/ 179 w 407"/>
                <a:gd name="T97" fmla="*/ 3 h 406"/>
                <a:gd name="T98" fmla="*/ 133 w 407"/>
                <a:gd name="T99" fmla="*/ 23 h 406"/>
                <a:gd name="T100" fmla="*/ 99 w 407"/>
                <a:gd name="T101" fmla="*/ 61 h 406"/>
                <a:gd name="T102" fmla="*/ 80 w 407"/>
                <a:gd name="T103" fmla="*/ 111 h 406"/>
                <a:gd name="T104" fmla="*/ 77 w 407"/>
                <a:gd name="T105" fmla="*/ 157 h 406"/>
                <a:gd name="T106" fmla="*/ 92 w 407"/>
                <a:gd name="T107" fmla="*/ 206 h 406"/>
                <a:gd name="T108" fmla="*/ 136 w 407"/>
                <a:gd name="T109" fmla="*/ 256 h 406"/>
                <a:gd name="T110" fmla="*/ 29 w 407"/>
                <a:gd name="T111" fmla="*/ 321 h 406"/>
                <a:gd name="T112" fmla="*/ 5 w 407"/>
                <a:gd name="T113" fmla="*/ 354 h 406"/>
                <a:gd name="T114" fmla="*/ 202 w 407"/>
                <a:gd name="T1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406">
                  <a:moveTo>
                    <a:pt x="30" y="376"/>
                  </a:move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6" y="359"/>
                  </a:lnTo>
                  <a:lnTo>
                    <a:pt x="39" y="354"/>
                  </a:lnTo>
                  <a:lnTo>
                    <a:pt x="42" y="350"/>
                  </a:lnTo>
                  <a:lnTo>
                    <a:pt x="46" y="346"/>
                  </a:lnTo>
                  <a:lnTo>
                    <a:pt x="51" y="343"/>
                  </a:lnTo>
                  <a:lnTo>
                    <a:pt x="56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5" y="274"/>
                  </a:lnTo>
                  <a:lnTo>
                    <a:pt x="186" y="276"/>
                  </a:lnTo>
                  <a:lnTo>
                    <a:pt x="195" y="277"/>
                  </a:lnTo>
                  <a:lnTo>
                    <a:pt x="205" y="278"/>
                  </a:lnTo>
                  <a:lnTo>
                    <a:pt x="215" y="277"/>
                  </a:lnTo>
                  <a:lnTo>
                    <a:pt x="223" y="276"/>
                  </a:lnTo>
                  <a:lnTo>
                    <a:pt x="233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4" y="340"/>
                  </a:lnTo>
                  <a:lnTo>
                    <a:pt x="358" y="343"/>
                  </a:lnTo>
                  <a:lnTo>
                    <a:pt x="363" y="346"/>
                  </a:lnTo>
                  <a:lnTo>
                    <a:pt x="367" y="349"/>
                  </a:lnTo>
                  <a:lnTo>
                    <a:pt x="370" y="353"/>
                  </a:lnTo>
                  <a:lnTo>
                    <a:pt x="373" y="359"/>
                  </a:lnTo>
                  <a:lnTo>
                    <a:pt x="374" y="364"/>
                  </a:lnTo>
                  <a:lnTo>
                    <a:pt x="377" y="369"/>
                  </a:lnTo>
                  <a:lnTo>
                    <a:pt x="377" y="376"/>
                  </a:lnTo>
                  <a:lnTo>
                    <a:pt x="239" y="376"/>
                  </a:lnTo>
                  <a:lnTo>
                    <a:pt x="202" y="376"/>
                  </a:lnTo>
                  <a:lnTo>
                    <a:pt x="30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9" y="142"/>
                  </a:lnTo>
                  <a:lnTo>
                    <a:pt x="164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2" y="128"/>
                  </a:lnTo>
                  <a:lnTo>
                    <a:pt x="237" y="131"/>
                  </a:lnTo>
                  <a:lnTo>
                    <a:pt x="243" y="135"/>
                  </a:lnTo>
                  <a:lnTo>
                    <a:pt x="249" y="138"/>
                  </a:lnTo>
                  <a:lnTo>
                    <a:pt x="255" y="140"/>
                  </a:lnTo>
                  <a:lnTo>
                    <a:pt x="262" y="142"/>
                  </a:lnTo>
                  <a:lnTo>
                    <a:pt x="269" y="143"/>
                  </a:lnTo>
                  <a:lnTo>
                    <a:pt x="276" y="144"/>
                  </a:lnTo>
                  <a:lnTo>
                    <a:pt x="282" y="144"/>
                  </a:lnTo>
                  <a:lnTo>
                    <a:pt x="293" y="143"/>
                  </a:lnTo>
                  <a:lnTo>
                    <a:pt x="304" y="141"/>
                  </a:lnTo>
                  <a:lnTo>
                    <a:pt x="304" y="152"/>
                  </a:lnTo>
                  <a:lnTo>
                    <a:pt x="302" y="162"/>
                  </a:lnTo>
                  <a:lnTo>
                    <a:pt x="299" y="173"/>
                  </a:lnTo>
                  <a:lnTo>
                    <a:pt x="296" y="183"/>
                  </a:lnTo>
                  <a:lnTo>
                    <a:pt x="292" y="191"/>
                  </a:lnTo>
                  <a:lnTo>
                    <a:pt x="287" y="201"/>
                  </a:lnTo>
                  <a:lnTo>
                    <a:pt x="281" y="209"/>
                  </a:lnTo>
                  <a:lnTo>
                    <a:pt x="275" y="216"/>
                  </a:lnTo>
                  <a:lnTo>
                    <a:pt x="267" y="224"/>
                  </a:lnTo>
                  <a:lnTo>
                    <a:pt x="260" y="230"/>
                  </a:lnTo>
                  <a:lnTo>
                    <a:pt x="252" y="235"/>
                  </a:lnTo>
                  <a:lnTo>
                    <a:pt x="244" y="240"/>
                  </a:lnTo>
                  <a:lnTo>
                    <a:pt x="234" y="243"/>
                  </a:lnTo>
                  <a:lnTo>
                    <a:pt x="225" y="246"/>
                  </a:lnTo>
                  <a:lnTo>
                    <a:pt x="216" y="247"/>
                  </a:lnTo>
                  <a:lnTo>
                    <a:pt x="205" y="248"/>
                  </a:lnTo>
                  <a:lnTo>
                    <a:pt x="195" y="247"/>
                  </a:lnTo>
                  <a:lnTo>
                    <a:pt x="186" y="245"/>
                  </a:lnTo>
                  <a:lnTo>
                    <a:pt x="176" y="243"/>
                  </a:lnTo>
                  <a:lnTo>
                    <a:pt x="166" y="240"/>
                  </a:lnTo>
                  <a:lnTo>
                    <a:pt x="158" y="234"/>
                  </a:lnTo>
                  <a:lnTo>
                    <a:pt x="150" y="229"/>
                  </a:lnTo>
                  <a:lnTo>
                    <a:pt x="143" y="223"/>
                  </a:lnTo>
                  <a:lnTo>
                    <a:pt x="135" y="216"/>
                  </a:lnTo>
                  <a:lnTo>
                    <a:pt x="129" y="208"/>
                  </a:lnTo>
                  <a:lnTo>
                    <a:pt x="124" y="200"/>
                  </a:lnTo>
                  <a:lnTo>
                    <a:pt x="118" y="190"/>
                  </a:lnTo>
                  <a:lnTo>
                    <a:pt x="114" y="181"/>
                  </a:lnTo>
                  <a:lnTo>
                    <a:pt x="111" y="171"/>
                  </a:lnTo>
                  <a:lnTo>
                    <a:pt x="109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4" y="30"/>
                  </a:lnTo>
                  <a:lnTo>
                    <a:pt x="222" y="32"/>
                  </a:lnTo>
                  <a:lnTo>
                    <a:pt x="230" y="33"/>
                  </a:lnTo>
                  <a:lnTo>
                    <a:pt x="238" y="36"/>
                  </a:lnTo>
                  <a:lnTo>
                    <a:pt x="246" y="39"/>
                  </a:lnTo>
                  <a:lnTo>
                    <a:pt x="252" y="43"/>
                  </a:lnTo>
                  <a:lnTo>
                    <a:pt x="260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8" y="65"/>
                  </a:lnTo>
                  <a:lnTo>
                    <a:pt x="282" y="71"/>
                  </a:lnTo>
                  <a:lnTo>
                    <a:pt x="288" y="78"/>
                  </a:lnTo>
                  <a:lnTo>
                    <a:pt x="292" y="85"/>
                  </a:lnTo>
                  <a:lnTo>
                    <a:pt x="295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5" y="112"/>
                  </a:lnTo>
                  <a:lnTo>
                    <a:pt x="289" y="113"/>
                  </a:lnTo>
                  <a:lnTo>
                    <a:pt x="281" y="114"/>
                  </a:lnTo>
                  <a:lnTo>
                    <a:pt x="274" y="113"/>
                  </a:lnTo>
                  <a:lnTo>
                    <a:pt x="265" y="112"/>
                  </a:lnTo>
                  <a:lnTo>
                    <a:pt x="255" y="108"/>
                  </a:lnTo>
                  <a:lnTo>
                    <a:pt x="250" y="105"/>
                  </a:lnTo>
                  <a:lnTo>
                    <a:pt x="246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3" y="84"/>
                  </a:lnTo>
                  <a:lnTo>
                    <a:pt x="230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20" y="83"/>
                  </a:lnTo>
                  <a:lnTo>
                    <a:pt x="217" y="84"/>
                  </a:lnTo>
                  <a:lnTo>
                    <a:pt x="214" y="86"/>
                  </a:lnTo>
                  <a:lnTo>
                    <a:pt x="208" y="92"/>
                  </a:lnTo>
                  <a:lnTo>
                    <a:pt x="202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1"/>
                  </a:lnTo>
                  <a:lnTo>
                    <a:pt x="161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1" y="106"/>
                  </a:lnTo>
                  <a:lnTo>
                    <a:pt x="114" y="97"/>
                  </a:lnTo>
                  <a:lnTo>
                    <a:pt x="117" y="90"/>
                  </a:lnTo>
                  <a:lnTo>
                    <a:pt x="121" y="82"/>
                  </a:lnTo>
                  <a:lnTo>
                    <a:pt x="125" y="76"/>
                  </a:lnTo>
                  <a:lnTo>
                    <a:pt x="130" y="68"/>
                  </a:lnTo>
                  <a:lnTo>
                    <a:pt x="135" y="63"/>
                  </a:lnTo>
                  <a:lnTo>
                    <a:pt x="141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60" y="42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8" y="30"/>
                  </a:lnTo>
                  <a:lnTo>
                    <a:pt x="205" y="30"/>
                  </a:lnTo>
                  <a:close/>
                  <a:moveTo>
                    <a:pt x="239" y="406"/>
                  </a:moveTo>
                  <a:lnTo>
                    <a:pt x="407" y="406"/>
                  </a:lnTo>
                  <a:lnTo>
                    <a:pt x="407" y="376"/>
                  </a:lnTo>
                  <a:lnTo>
                    <a:pt x="406" y="365"/>
                  </a:lnTo>
                  <a:lnTo>
                    <a:pt x="403" y="354"/>
                  </a:lnTo>
                  <a:lnTo>
                    <a:pt x="399" y="345"/>
                  </a:lnTo>
                  <a:lnTo>
                    <a:pt x="394" y="336"/>
                  </a:lnTo>
                  <a:lnTo>
                    <a:pt x="387" y="328"/>
                  </a:lnTo>
                  <a:lnTo>
                    <a:pt x="380" y="321"/>
                  </a:lnTo>
                  <a:lnTo>
                    <a:pt x="371" y="316"/>
                  </a:lnTo>
                  <a:lnTo>
                    <a:pt x="363" y="311"/>
                  </a:lnTo>
                  <a:lnTo>
                    <a:pt x="271" y="289"/>
                  </a:lnTo>
                  <a:lnTo>
                    <a:pt x="271" y="258"/>
                  </a:lnTo>
                  <a:lnTo>
                    <a:pt x="278" y="253"/>
                  </a:lnTo>
                  <a:lnTo>
                    <a:pt x="284" y="248"/>
                  </a:lnTo>
                  <a:lnTo>
                    <a:pt x="291" y="242"/>
                  </a:lnTo>
                  <a:lnTo>
                    <a:pt x="297" y="236"/>
                  </a:lnTo>
                  <a:lnTo>
                    <a:pt x="308" y="223"/>
                  </a:lnTo>
                  <a:lnTo>
                    <a:pt x="317" y="209"/>
                  </a:lnTo>
                  <a:lnTo>
                    <a:pt x="321" y="200"/>
                  </a:lnTo>
                  <a:lnTo>
                    <a:pt x="324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2" y="167"/>
                  </a:lnTo>
                  <a:lnTo>
                    <a:pt x="333" y="157"/>
                  </a:lnTo>
                  <a:lnTo>
                    <a:pt x="334" y="149"/>
                  </a:lnTo>
                  <a:lnTo>
                    <a:pt x="334" y="139"/>
                  </a:lnTo>
                  <a:lnTo>
                    <a:pt x="334" y="125"/>
                  </a:lnTo>
                  <a:lnTo>
                    <a:pt x="332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9" y="72"/>
                  </a:lnTo>
                  <a:lnTo>
                    <a:pt x="312" y="61"/>
                  </a:lnTo>
                  <a:lnTo>
                    <a:pt x="305" y="5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77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4" y="6"/>
                  </a:lnTo>
                  <a:lnTo>
                    <a:pt x="231" y="3"/>
                  </a:lnTo>
                  <a:lnTo>
                    <a:pt x="219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6" y="10"/>
                  </a:lnTo>
                  <a:lnTo>
                    <a:pt x="144" y="17"/>
                  </a:lnTo>
                  <a:lnTo>
                    <a:pt x="133" y="23"/>
                  </a:lnTo>
                  <a:lnTo>
                    <a:pt x="124" y="32"/>
                  </a:lnTo>
                  <a:lnTo>
                    <a:pt x="114" y="40"/>
                  </a:lnTo>
                  <a:lnTo>
                    <a:pt x="106" y="50"/>
                  </a:lnTo>
                  <a:lnTo>
                    <a:pt x="99" y="61"/>
                  </a:lnTo>
                  <a:lnTo>
                    <a:pt x="92" y="72"/>
                  </a:lnTo>
                  <a:lnTo>
                    <a:pt x="87" y="84"/>
                  </a:lnTo>
                  <a:lnTo>
                    <a:pt x="83" y="97"/>
                  </a:lnTo>
                  <a:lnTo>
                    <a:pt x="80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1" y="174"/>
                  </a:lnTo>
                  <a:lnTo>
                    <a:pt x="86" y="190"/>
                  </a:lnTo>
                  <a:lnTo>
                    <a:pt x="92" y="206"/>
                  </a:lnTo>
                  <a:lnTo>
                    <a:pt x="101" y="220"/>
                  </a:lnTo>
                  <a:lnTo>
                    <a:pt x="112" y="234"/>
                  </a:lnTo>
                  <a:lnTo>
                    <a:pt x="124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8" y="313"/>
                  </a:lnTo>
                  <a:lnTo>
                    <a:pt x="39" y="316"/>
                  </a:lnTo>
                  <a:lnTo>
                    <a:pt x="29" y="321"/>
                  </a:lnTo>
                  <a:lnTo>
                    <a:pt x="22" y="328"/>
                  </a:lnTo>
                  <a:lnTo>
                    <a:pt x="14" y="336"/>
                  </a:lnTo>
                  <a:lnTo>
                    <a:pt x="9" y="345"/>
                  </a:lnTo>
                  <a:lnTo>
                    <a:pt x="5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2" y="406"/>
                  </a:lnTo>
                  <a:lnTo>
                    <a:pt x="239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2CBC3A90-F027-48B3-A1F6-F4F2D6AD3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1920875"/>
              <a:ext cx="128588" cy="128588"/>
            </a:xfrm>
            <a:custGeom>
              <a:avLst/>
              <a:gdLst>
                <a:gd name="T0" fmla="*/ 30 w 406"/>
                <a:gd name="T1" fmla="*/ 375 h 406"/>
                <a:gd name="T2" fmla="*/ 37 w 406"/>
                <a:gd name="T3" fmla="*/ 354 h 406"/>
                <a:gd name="T4" fmla="*/ 55 w 406"/>
                <a:gd name="T5" fmla="*/ 342 h 406"/>
                <a:gd name="T6" fmla="*/ 184 w 406"/>
                <a:gd name="T7" fmla="*/ 276 h 406"/>
                <a:gd name="T8" fmla="*/ 223 w 406"/>
                <a:gd name="T9" fmla="*/ 276 h 406"/>
                <a:gd name="T10" fmla="*/ 353 w 406"/>
                <a:gd name="T11" fmla="*/ 340 h 406"/>
                <a:gd name="T12" fmla="*/ 370 w 406"/>
                <a:gd name="T13" fmla="*/ 353 h 406"/>
                <a:gd name="T14" fmla="*/ 376 w 406"/>
                <a:gd name="T15" fmla="*/ 376 h 406"/>
                <a:gd name="T16" fmla="*/ 106 w 406"/>
                <a:gd name="T17" fmla="*/ 136 h 406"/>
                <a:gd name="T18" fmla="*/ 163 w 406"/>
                <a:gd name="T19" fmla="*/ 141 h 406"/>
                <a:gd name="T20" fmla="*/ 221 w 406"/>
                <a:gd name="T21" fmla="*/ 119 h 406"/>
                <a:gd name="T22" fmla="*/ 242 w 406"/>
                <a:gd name="T23" fmla="*/ 135 h 406"/>
                <a:gd name="T24" fmla="*/ 269 w 406"/>
                <a:gd name="T25" fmla="*/ 143 h 406"/>
                <a:gd name="T26" fmla="*/ 303 w 406"/>
                <a:gd name="T27" fmla="*/ 141 h 406"/>
                <a:gd name="T28" fmla="*/ 294 w 406"/>
                <a:gd name="T29" fmla="*/ 183 h 406"/>
                <a:gd name="T30" fmla="*/ 274 w 406"/>
                <a:gd name="T31" fmla="*/ 216 h 406"/>
                <a:gd name="T32" fmla="*/ 243 w 406"/>
                <a:gd name="T33" fmla="*/ 240 h 406"/>
                <a:gd name="T34" fmla="*/ 204 w 406"/>
                <a:gd name="T35" fmla="*/ 248 h 406"/>
                <a:gd name="T36" fmla="*/ 166 w 406"/>
                <a:gd name="T37" fmla="*/ 240 h 406"/>
                <a:gd name="T38" fmla="*/ 135 w 406"/>
                <a:gd name="T39" fmla="*/ 216 h 406"/>
                <a:gd name="T40" fmla="*/ 113 w 406"/>
                <a:gd name="T41" fmla="*/ 181 h 406"/>
                <a:gd name="T42" fmla="*/ 106 w 406"/>
                <a:gd name="T43" fmla="*/ 139 h 406"/>
                <a:gd name="T44" fmla="*/ 229 w 406"/>
                <a:gd name="T45" fmla="*/ 33 h 406"/>
                <a:gd name="T46" fmla="*/ 259 w 406"/>
                <a:gd name="T47" fmla="*/ 48 h 406"/>
                <a:gd name="T48" fmla="*/ 282 w 406"/>
                <a:gd name="T49" fmla="*/ 71 h 406"/>
                <a:gd name="T50" fmla="*/ 298 w 406"/>
                <a:gd name="T51" fmla="*/ 102 h 406"/>
                <a:gd name="T52" fmla="*/ 281 w 406"/>
                <a:gd name="T53" fmla="*/ 114 h 406"/>
                <a:gd name="T54" fmla="*/ 249 w 406"/>
                <a:gd name="T55" fmla="*/ 105 h 406"/>
                <a:gd name="T56" fmla="*/ 234 w 406"/>
                <a:gd name="T57" fmla="*/ 87 h 406"/>
                <a:gd name="T58" fmla="*/ 223 w 406"/>
                <a:gd name="T59" fmla="*/ 82 h 406"/>
                <a:gd name="T60" fmla="*/ 207 w 406"/>
                <a:gd name="T61" fmla="*/ 92 h 406"/>
                <a:gd name="T62" fmla="*/ 181 w 406"/>
                <a:gd name="T63" fmla="*/ 107 h 406"/>
                <a:gd name="T64" fmla="*/ 147 w 406"/>
                <a:gd name="T65" fmla="*/ 113 h 406"/>
                <a:gd name="T66" fmla="*/ 113 w 406"/>
                <a:gd name="T67" fmla="*/ 97 h 406"/>
                <a:gd name="T68" fmla="*/ 129 w 406"/>
                <a:gd name="T69" fmla="*/ 68 h 406"/>
                <a:gd name="T70" fmla="*/ 152 w 406"/>
                <a:gd name="T71" fmla="*/ 47 h 406"/>
                <a:gd name="T72" fmla="*/ 181 w 406"/>
                <a:gd name="T73" fmla="*/ 33 h 406"/>
                <a:gd name="T74" fmla="*/ 361 w 406"/>
                <a:gd name="T75" fmla="*/ 311 h 406"/>
                <a:gd name="T76" fmla="*/ 284 w 406"/>
                <a:gd name="T77" fmla="*/ 248 h 406"/>
                <a:gd name="T78" fmla="*/ 316 w 406"/>
                <a:gd name="T79" fmla="*/ 209 h 406"/>
                <a:gd name="T80" fmla="*/ 329 w 406"/>
                <a:gd name="T81" fmla="*/ 175 h 406"/>
                <a:gd name="T82" fmla="*/ 333 w 406"/>
                <a:gd name="T83" fmla="*/ 139 h 406"/>
                <a:gd name="T84" fmla="*/ 323 w 406"/>
                <a:gd name="T85" fmla="*/ 84 h 406"/>
                <a:gd name="T86" fmla="*/ 296 w 406"/>
                <a:gd name="T87" fmla="*/ 40 h 406"/>
                <a:gd name="T88" fmla="*/ 255 w 406"/>
                <a:gd name="T89" fmla="*/ 10 h 406"/>
                <a:gd name="T90" fmla="*/ 204 w 406"/>
                <a:gd name="T91" fmla="*/ 0 h 406"/>
                <a:gd name="T92" fmla="*/ 154 w 406"/>
                <a:gd name="T93" fmla="*/ 10 h 406"/>
                <a:gd name="T94" fmla="*/ 113 w 406"/>
                <a:gd name="T95" fmla="*/ 40 h 406"/>
                <a:gd name="T96" fmla="*/ 85 w 406"/>
                <a:gd name="T97" fmla="*/ 84 h 406"/>
                <a:gd name="T98" fmla="*/ 76 w 406"/>
                <a:gd name="T99" fmla="*/ 139 h 406"/>
                <a:gd name="T100" fmla="*/ 80 w 406"/>
                <a:gd name="T101" fmla="*/ 174 h 406"/>
                <a:gd name="T102" fmla="*/ 111 w 406"/>
                <a:gd name="T103" fmla="*/ 234 h 406"/>
                <a:gd name="T104" fmla="*/ 47 w 406"/>
                <a:gd name="T105" fmla="*/ 313 h 406"/>
                <a:gd name="T106" fmla="*/ 14 w 406"/>
                <a:gd name="T107" fmla="*/ 336 h 406"/>
                <a:gd name="T108" fmla="*/ 0 w 406"/>
                <a:gd name="T109" fmla="*/ 375 h 406"/>
                <a:gd name="T110" fmla="*/ 406 w 406"/>
                <a:gd name="T111" fmla="*/ 406 h 406"/>
                <a:gd name="T112" fmla="*/ 398 w 406"/>
                <a:gd name="T113" fmla="*/ 345 h 406"/>
                <a:gd name="T114" fmla="*/ 371 w 406"/>
                <a:gd name="T115" fmla="*/ 31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6">
                  <a:moveTo>
                    <a:pt x="239" y="376"/>
                  </a:moveTo>
                  <a:lnTo>
                    <a:pt x="201" y="376"/>
                  </a:lnTo>
                  <a:lnTo>
                    <a:pt x="30" y="376"/>
                  </a:ln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4" y="359"/>
                  </a:lnTo>
                  <a:lnTo>
                    <a:pt x="37" y="354"/>
                  </a:lnTo>
                  <a:lnTo>
                    <a:pt x="41" y="350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5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4" y="274"/>
                  </a:lnTo>
                  <a:lnTo>
                    <a:pt x="184" y="276"/>
                  </a:lnTo>
                  <a:lnTo>
                    <a:pt x="195" y="277"/>
                  </a:lnTo>
                  <a:lnTo>
                    <a:pt x="204" y="278"/>
                  </a:lnTo>
                  <a:lnTo>
                    <a:pt x="214" y="277"/>
                  </a:lnTo>
                  <a:lnTo>
                    <a:pt x="223" y="276"/>
                  </a:lnTo>
                  <a:lnTo>
                    <a:pt x="232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3" y="340"/>
                  </a:lnTo>
                  <a:lnTo>
                    <a:pt x="358" y="343"/>
                  </a:lnTo>
                  <a:lnTo>
                    <a:pt x="362" y="346"/>
                  </a:lnTo>
                  <a:lnTo>
                    <a:pt x="366" y="349"/>
                  </a:lnTo>
                  <a:lnTo>
                    <a:pt x="370" y="353"/>
                  </a:lnTo>
                  <a:lnTo>
                    <a:pt x="372" y="359"/>
                  </a:lnTo>
                  <a:lnTo>
                    <a:pt x="374" y="364"/>
                  </a:lnTo>
                  <a:lnTo>
                    <a:pt x="376" y="369"/>
                  </a:lnTo>
                  <a:lnTo>
                    <a:pt x="376" y="376"/>
                  </a:lnTo>
                  <a:lnTo>
                    <a:pt x="239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19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8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0" y="128"/>
                  </a:lnTo>
                  <a:lnTo>
                    <a:pt x="237" y="131"/>
                  </a:lnTo>
                  <a:lnTo>
                    <a:pt x="242" y="135"/>
                  </a:lnTo>
                  <a:lnTo>
                    <a:pt x="248" y="138"/>
                  </a:lnTo>
                  <a:lnTo>
                    <a:pt x="255" y="140"/>
                  </a:lnTo>
                  <a:lnTo>
                    <a:pt x="261" y="142"/>
                  </a:lnTo>
                  <a:lnTo>
                    <a:pt x="269" y="143"/>
                  </a:lnTo>
                  <a:lnTo>
                    <a:pt x="275" y="144"/>
                  </a:lnTo>
                  <a:lnTo>
                    <a:pt x="282" y="144"/>
                  </a:lnTo>
                  <a:lnTo>
                    <a:pt x="292" y="143"/>
                  </a:lnTo>
                  <a:lnTo>
                    <a:pt x="303" y="141"/>
                  </a:lnTo>
                  <a:lnTo>
                    <a:pt x="303" y="152"/>
                  </a:lnTo>
                  <a:lnTo>
                    <a:pt x="301" y="162"/>
                  </a:lnTo>
                  <a:lnTo>
                    <a:pt x="299" y="173"/>
                  </a:lnTo>
                  <a:lnTo>
                    <a:pt x="294" y="183"/>
                  </a:lnTo>
                  <a:lnTo>
                    <a:pt x="290" y="191"/>
                  </a:lnTo>
                  <a:lnTo>
                    <a:pt x="286" y="201"/>
                  </a:lnTo>
                  <a:lnTo>
                    <a:pt x="279" y="209"/>
                  </a:lnTo>
                  <a:lnTo>
                    <a:pt x="274" y="216"/>
                  </a:lnTo>
                  <a:lnTo>
                    <a:pt x="267" y="224"/>
                  </a:lnTo>
                  <a:lnTo>
                    <a:pt x="259" y="230"/>
                  </a:lnTo>
                  <a:lnTo>
                    <a:pt x="251" y="235"/>
                  </a:lnTo>
                  <a:lnTo>
                    <a:pt x="243" y="240"/>
                  </a:lnTo>
                  <a:lnTo>
                    <a:pt x="233" y="243"/>
                  </a:lnTo>
                  <a:lnTo>
                    <a:pt x="224" y="246"/>
                  </a:lnTo>
                  <a:lnTo>
                    <a:pt x="214" y="247"/>
                  </a:lnTo>
                  <a:lnTo>
                    <a:pt x="204" y="248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5" y="243"/>
                  </a:lnTo>
                  <a:lnTo>
                    <a:pt x="166" y="240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200"/>
                  </a:lnTo>
                  <a:lnTo>
                    <a:pt x="118" y="190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6" y="150"/>
                  </a:lnTo>
                  <a:lnTo>
                    <a:pt x="106" y="139"/>
                  </a:lnTo>
                  <a:close/>
                  <a:moveTo>
                    <a:pt x="204" y="30"/>
                  </a:moveTo>
                  <a:lnTo>
                    <a:pt x="213" y="30"/>
                  </a:lnTo>
                  <a:lnTo>
                    <a:pt x="222" y="32"/>
                  </a:lnTo>
                  <a:lnTo>
                    <a:pt x="229" y="33"/>
                  </a:lnTo>
                  <a:lnTo>
                    <a:pt x="238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9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6" y="65"/>
                  </a:lnTo>
                  <a:lnTo>
                    <a:pt x="282" y="71"/>
                  </a:lnTo>
                  <a:lnTo>
                    <a:pt x="287" y="78"/>
                  </a:lnTo>
                  <a:lnTo>
                    <a:pt x="291" y="85"/>
                  </a:lnTo>
                  <a:lnTo>
                    <a:pt x="294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4" y="112"/>
                  </a:lnTo>
                  <a:lnTo>
                    <a:pt x="288" y="113"/>
                  </a:lnTo>
                  <a:lnTo>
                    <a:pt x="281" y="114"/>
                  </a:lnTo>
                  <a:lnTo>
                    <a:pt x="273" y="113"/>
                  </a:lnTo>
                  <a:lnTo>
                    <a:pt x="264" y="112"/>
                  </a:lnTo>
                  <a:lnTo>
                    <a:pt x="255" y="108"/>
                  </a:lnTo>
                  <a:lnTo>
                    <a:pt x="249" y="105"/>
                  </a:lnTo>
                  <a:lnTo>
                    <a:pt x="245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4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8" y="83"/>
                  </a:lnTo>
                  <a:lnTo>
                    <a:pt x="216" y="84"/>
                  </a:lnTo>
                  <a:lnTo>
                    <a:pt x="213" y="86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8" y="104"/>
                  </a:lnTo>
                  <a:lnTo>
                    <a:pt x="181" y="107"/>
                  </a:lnTo>
                  <a:lnTo>
                    <a:pt x="174" y="109"/>
                  </a:lnTo>
                  <a:lnTo>
                    <a:pt x="167" y="111"/>
                  </a:lnTo>
                  <a:lnTo>
                    <a:pt x="160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0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6"/>
                  </a:lnTo>
                  <a:lnTo>
                    <a:pt x="129" y="68"/>
                  </a:lnTo>
                  <a:lnTo>
                    <a:pt x="135" y="63"/>
                  </a:lnTo>
                  <a:lnTo>
                    <a:pt x="140" y="56"/>
                  </a:lnTo>
                  <a:lnTo>
                    <a:pt x="145" y="51"/>
                  </a:lnTo>
                  <a:lnTo>
                    <a:pt x="152" y="47"/>
                  </a:lnTo>
                  <a:lnTo>
                    <a:pt x="158" y="42"/>
                  </a:lnTo>
                  <a:lnTo>
                    <a:pt x="166" y="38"/>
                  </a:lnTo>
                  <a:lnTo>
                    <a:pt x="173" y="35"/>
                  </a:lnTo>
                  <a:lnTo>
                    <a:pt x="181" y="33"/>
                  </a:lnTo>
                  <a:lnTo>
                    <a:pt x="188" y="31"/>
                  </a:lnTo>
                  <a:lnTo>
                    <a:pt x="197" y="30"/>
                  </a:lnTo>
                  <a:lnTo>
                    <a:pt x="204" y="30"/>
                  </a:lnTo>
                  <a:close/>
                  <a:moveTo>
                    <a:pt x="361" y="311"/>
                  </a:moveTo>
                  <a:lnTo>
                    <a:pt x="271" y="289"/>
                  </a:lnTo>
                  <a:lnTo>
                    <a:pt x="271" y="258"/>
                  </a:lnTo>
                  <a:lnTo>
                    <a:pt x="277" y="253"/>
                  </a:lnTo>
                  <a:lnTo>
                    <a:pt x="284" y="248"/>
                  </a:lnTo>
                  <a:lnTo>
                    <a:pt x="290" y="242"/>
                  </a:lnTo>
                  <a:lnTo>
                    <a:pt x="297" y="236"/>
                  </a:lnTo>
                  <a:lnTo>
                    <a:pt x="307" y="223"/>
                  </a:lnTo>
                  <a:lnTo>
                    <a:pt x="316" y="209"/>
                  </a:lnTo>
                  <a:lnTo>
                    <a:pt x="320" y="200"/>
                  </a:lnTo>
                  <a:lnTo>
                    <a:pt x="323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1" y="167"/>
                  </a:lnTo>
                  <a:lnTo>
                    <a:pt x="332" y="157"/>
                  </a:lnTo>
                  <a:lnTo>
                    <a:pt x="333" y="149"/>
                  </a:lnTo>
                  <a:lnTo>
                    <a:pt x="333" y="139"/>
                  </a:lnTo>
                  <a:lnTo>
                    <a:pt x="333" y="125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3" y="84"/>
                  </a:lnTo>
                  <a:lnTo>
                    <a:pt x="318" y="72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4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6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2"/>
                  </a:lnTo>
                  <a:lnTo>
                    <a:pt x="85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0" y="174"/>
                  </a:lnTo>
                  <a:lnTo>
                    <a:pt x="85" y="190"/>
                  </a:lnTo>
                  <a:lnTo>
                    <a:pt x="92" y="206"/>
                  </a:lnTo>
                  <a:lnTo>
                    <a:pt x="100" y="220"/>
                  </a:lnTo>
                  <a:lnTo>
                    <a:pt x="111" y="234"/>
                  </a:lnTo>
                  <a:lnTo>
                    <a:pt x="123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7" y="313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1" y="406"/>
                  </a:lnTo>
                  <a:lnTo>
                    <a:pt x="239" y="406"/>
                  </a:lnTo>
                  <a:lnTo>
                    <a:pt x="406" y="406"/>
                  </a:lnTo>
                  <a:lnTo>
                    <a:pt x="406" y="376"/>
                  </a:lnTo>
                  <a:lnTo>
                    <a:pt x="405" y="365"/>
                  </a:lnTo>
                  <a:lnTo>
                    <a:pt x="403" y="354"/>
                  </a:lnTo>
                  <a:lnTo>
                    <a:pt x="398" y="345"/>
                  </a:lnTo>
                  <a:lnTo>
                    <a:pt x="393" y="336"/>
                  </a:lnTo>
                  <a:lnTo>
                    <a:pt x="387" y="328"/>
                  </a:lnTo>
                  <a:lnTo>
                    <a:pt x="379" y="321"/>
                  </a:lnTo>
                  <a:lnTo>
                    <a:pt x="371" y="316"/>
                  </a:lnTo>
                  <a:lnTo>
                    <a:pt x="361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9">
              <a:extLst>
                <a:ext uri="{FF2B5EF4-FFF2-40B4-BE49-F238E27FC236}">
                  <a16:creationId xmlns:a16="http://schemas.microsoft.com/office/drawing/2014/main" id="{00AC8452-740E-4348-9EA7-9DB90D0C8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50" y="2073275"/>
              <a:ext cx="130175" cy="128588"/>
            </a:xfrm>
            <a:custGeom>
              <a:avLst/>
              <a:gdLst>
                <a:gd name="T0" fmla="*/ 30 w 409"/>
                <a:gd name="T1" fmla="*/ 379 h 409"/>
                <a:gd name="T2" fmla="*/ 35 w 409"/>
                <a:gd name="T3" fmla="*/ 359 h 409"/>
                <a:gd name="T4" fmla="*/ 50 w 409"/>
                <a:gd name="T5" fmla="*/ 343 h 409"/>
                <a:gd name="T6" fmla="*/ 172 w 409"/>
                <a:gd name="T7" fmla="*/ 273 h 409"/>
                <a:gd name="T8" fmla="*/ 215 w 409"/>
                <a:gd name="T9" fmla="*/ 277 h 409"/>
                <a:gd name="T10" fmla="*/ 246 w 409"/>
                <a:gd name="T11" fmla="*/ 311 h 409"/>
                <a:gd name="T12" fmla="*/ 368 w 409"/>
                <a:gd name="T13" fmla="*/ 349 h 409"/>
                <a:gd name="T14" fmla="*/ 379 w 409"/>
                <a:gd name="T15" fmla="*/ 370 h 409"/>
                <a:gd name="T16" fmla="*/ 106 w 409"/>
                <a:gd name="T17" fmla="*/ 137 h 409"/>
                <a:gd name="T18" fmla="*/ 148 w 409"/>
                <a:gd name="T19" fmla="*/ 142 h 409"/>
                <a:gd name="T20" fmla="*/ 208 w 409"/>
                <a:gd name="T21" fmla="*/ 127 h 409"/>
                <a:gd name="T22" fmla="*/ 236 w 409"/>
                <a:gd name="T23" fmla="*/ 132 h 409"/>
                <a:gd name="T24" fmla="*/ 260 w 409"/>
                <a:gd name="T25" fmla="*/ 141 h 409"/>
                <a:gd name="T26" fmla="*/ 293 w 409"/>
                <a:gd name="T27" fmla="*/ 142 h 409"/>
                <a:gd name="T28" fmla="*/ 299 w 409"/>
                <a:gd name="T29" fmla="*/ 172 h 409"/>
                <a:gd name="T30" fmla="*/ 281 w 409"/>
                <a:gd name="T31" fmla="*/ 209 h 409"/>
                <a:gd name="T32" fmla="*/ 252 w 409"/>
                <a:gd name="T33" fmla="*/ 234 h 409"/>
                <a:gd name="T34" fmla="*/ 215 w 409"/>
                <a:gd name="T35" fmla="*/ 247 h 409"/>
                <a:gd name="T36" fmla="*/ 176 w 409"/>
                <a:gd name="T37" fmla="*/ 243 h 409"/>
                <a:gd name="T38" fmla="*/ 142 w 409"/>
                <a:gd name="T39" fmla="*/ 223 h 409"/>
                <a:gd name="T40" fmla="*/ 118 w 409"/>
                <a:gd name="T41" fmla="*/ 191 h 409"/>
                <a:gd name="T42" fmla="*/ 107 w 409"/>
                <a:gd name="T43" fmla="*/ 150 h 409"/>
                <a:gd name="T44" fmla="*/ 222 w 409"/>
                <a:gd name="T45" fmla="*/ 31 h 409"/>
                <a:gd name="T46" fmla="*/ 252 w 409"/>
                <a:gd name="T47" fmla="*/ 43 h 409"/>
                <a:gd name="T48" fmla="*/ 276 w 409"/>
                <a:gd name="T49" fmla="*/ 64 h 409"/>
                <a:gd name="T50" fmla="*/ 295 w 409"/>
                <a:gd name="T51" fmla="*/ 93 h 409"/>
                <a:gd name="T52" fmla="*/ 287 w 409"/>
                <a:gd name="T53" fmla="*/ 113 h 409"/>
                <a:gd name="T54" fmla="*/ 254 w 409"/>
                <a:gd name="T55" fmla="*/ 107 h 409"/>
                <a:gd name="T56" fmla="*/ 237 w 409"/>
                <a:gd name="T57" fmla="*/ 90 h 409"/>
                <a:gd name="T58" fmla="*/ 226 w 409"/>
                <a:gd name="T59" fmla="*/ 82 h 409"/>
                <a:gd name="T60" fmla="*/ 213 w 409"/>
                <a:gd name="T61" fmla="*/ 87 h 409"/>
                <a:gd name="T62" fmla="*/ 189 w 409"/>
                <a:gd name="T63" fmla="*/ 104 h 409"/>
                <a:gd name="T64" fmla="*/ 161 w 409"/>
                <a:gd name="T65" fmla="*/ 112 h 409"/>
                <a:gd name="T66" fmla="*/ 111 w 409"/>
                <a:gd name="T67" fmla="*/ 106 h 409"/>
                <a:gd name="T68" fmla="*/ 124 w 409"/>
                <a:gd name="T69" fmla="*/ 75 h 409"/>
                <a:gd name="T70" fmla="*/ 146 w 409"/>
                <a:gd name="T71" fmla="*/ 51 h 409"/>
                <a:gd name="T72" fmla="*/ 174 w 409"/>
                <a:gd name="T73" fmla="*/ 35 h 409"/>
                <a:gd name="T74" fmla="*/ 205 w 409"/>
                <a:gd name="T75" fmla="*/ 30 h 409"/>
                <a:gd name="T76" fmla="*/ 289 w 409"/>
                <a:gd name="T77" fmla="*/ 244 h 409"/>
                <a:gd name="T78" fmla="*/ 325 w 409"/>
                <a:gd name="T79" fmla="*/ 189 h 409"/>
                <a:gd name="T80" fmla="*/ 333 w 409"/>
                <a:gd name="T81" fmla="*/ 124 h 409"/>
                <a:gd name="T82" fmla="*/ 318 w 409"/>
                <a:gd name="T83" fmla="*/ 73 h 409"/>
                <a:gd name="T84" fmla="*/ 287 w 409"/>
                <a:gd name="T85" fmla="*/ 32 h 409"/>
                <a:gd name="T86" fmla="*/ 243 w 409"/>
                <a:gd name="T87" fmla="*/ 6 h 409"/>
                <a:gd name="T88" fmla="*/ 192 w 409"/>
                <a:gd name="T89" fmla="*/ 1 h 409"/>
                <a:gd name="T90" fmla="*/ 143 w 409"/>
                <a:gd name="T91" fmla="*/ 17 h 409"/>
                <a:gd name="T92" fmla="*/ 105 w 409"/>
                <a:gd name="T93" fmla="*/ 50 h 409"/>
                <a:gd name="T94" fmla="*/ 81 w 409"/>
                <a:gd name="T95" fmla="*/ 97 h 409"/>
                <a:gd name="T96" fmla="*/ 77 w 409"/>
                <a:gd name="T97" fmla="*/ 156 h 409"/>
                <a:gd name="T98" fmla="*/ 100 w 409"/>
                <a:gd name="T99" fmla="*/ 219 h 409"/>
                <a:gd name="T100" fmla="*/ 133 w 409"/>
                <a:gd name="T101" fmla="*/ 288 h 409"/>
                <a:gd name="T102" fmla="*/ 21 w 409"/>
                <a:gd name="T103" fmla="*/ 328 h 409"/>
                <a:gd name="T104" fmla="*/ 1 w 409"/>
                <a:gd name="T105" fmla="*/ 364 h 409"/>
                <a:gd name="T106" fmla="*/ 224 w 409"/>
                <a:gd name="T107" fmla="*/ 409 h 409"/>
                <a:gd name="T108" fmla="*/ 406 w 409"/>
                <a:gd name="T109" fmla="*/ 355 h 409"/>
                <a:gd name="T110" fmla="*/ 380 w 409"/>
                <a:gd name="T111" fmla="*/ 32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" h="409">
                  <a:moveTo>
                    <a:pt x="379" y="379"/>
                  </a:moveTo>
                  <a:lnTo>
                    <a:pt x="224" y="379"/>
                  </a:lnTo>
                  <a:lnTo>
                    <a:pt x="186" y="379"/>
                  </a:lnTo>
                  <a:lnTo>
                    <a:pt x="30" y="379"/>
                  </a:lnTo>
                  <a:lnTo>
                    <a:pt x="30" y="375"/>
                  </a:lnTo>
                  <a:lnTo>
                    <a:pt x="31" y="370"/>
                  </a:lnTo>
                  <a:lnTo>
                    <a:pt x="32" y="364"/>
                  </a:lnTo>
                  <a:lnTo>
                    <a:pt x="35" y="359"/>
                  </a:lnTo>
                  <a:lnTo>
                    <a:pt x="37" y="355"/>
                  </a:lnTo>
                  <a:lnTo>
                    <a:pt x="42" y="349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6" y="341"/>
                  </a:lnTo>
                  <a:lnTo>
                    <a:pt x="163" y="311"/>
                  </a:lnTo>
                  <a:lnTo>
                    <a:pt x="163" y="270"/>
                  </a:lnTo>
                  <a:lnTo>
                    <a:pt x="172" y="273"/>
                  </a:lnTo>
                  <a:lnTo>
                    <a:pt x="183" y="275"/>
                  </a:lnTo>
                  <a:lnTo>
                    <a:pt x="194" y="277"/>
                  </a:lnTo>
                  <a:lnTo>
                    <a:pt x="205" y="277"/>
                  </a:lnTo>
                  <a:lnTo>
                    <a:pt x="215" y="277"/>
                  </a:lnTo>
                  <a:lnTo>
                    <a:pt x="226" y="275"/>
                  </a:lnTo>
                  <a:lnTo>
                    <a:pt x="237" y="273"/>
                  </a:lnTo>
                  <a:lnTo>
                    <a:pt x="246" y="270"/>
                  </a:lnTo>
                  <a:lnTo>
                    <a:pt x="246" y="311"/>
                  </a:lnTo>
                  <a:lnTo>
                    <a:pt x="354" y="341"/>
                  </a:lnTo>
                  <a:lnTo>
                    <a:pt x="359" y="343"/>
                  </a:lnTo>
                  <a:lnTo>
                    <a:pt x="363" y="346"/>
                  </a:lnTo>
                  <a:lnTo>
                    <a:pt x="368" y="349"/>
                  </a:lnTo>
                  <a:lnTo>
                    <a:pt x="372" y="355"/>
                  </a:lnTo>
                  <a:lnTo>
                    <a:pt x="375" y="359"/>
                  </a:lnTo>
                  <a:lnTo>
                    <a:pt x="377" y="364"/>
                  </a:lnTo>
                  <a:lnTo>
                    <a:pt x="379" y="370"/>
                  </a:lnTo>
                  <a:lnTo>
                    <a:pt x="379" y="375"/>
                  </a:lnTo>
                  <a:lnTo>
                    <a:pt x="379" y="379"/>
                  </a:lnTo>
                  <a:close/>
                  <a:moveTo>
                    <a:pt x="106" y="139"/>
                  </a:moveTo>
                  <a:lnTo>
                    <a:pt x="106" y="137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3"/>
                  </a:lnTo>
                  <a:lnTo>
                    <a:pt x="230" y="127"/>
                  </a:lnTo>
                  <a:lnTo>
                    <a:pt x="236" y="132"/>
                  </a:lnTo>
                  <a:lnTo>
                    <a:pt x="242" y="135"/>
                  </a:lnTo>
                  <a:lnTo>
                    <a:pt x="247" y="137"/>
                  </a:lnTo>
                  <a:lnTo>
                    <a:pt x="254" y="139"/>
                  </a:lnTo>
                  <a:lnTo>
                    <a:pt x="260" y="141"/>
                  </a:lnTo>
                  <a:lnTo>
                    <a:pt x="268" y="142"/>
                  </a:lnTo>
                  <a:lnTo>
                    <a:pt x="273" y="143"/>
                  </a:lnTo>
                  <a:lnTo>
                    <a:pt x="280" y="143"/>
                  </a:lnTo>
                  <a:lnTo>
                    <a:pt x="293" y="142"/>
                  </a:lnTo>
                  <a:lnTo>
                    <a:pt x="303" y="140"/>
                  </a:lnTo>
                  <a:lnTo>
                    <a:pt x="303" y="151"/>
                  </a:lnTo>
                  <a:lnTo>
                    <a:pt x="301" y="162"/>
                  </a:lnTo>
                  <a:lnTo>
                    <a:pt x="299" y="172"/>
                  </a:lnTo>
                  <a:lnTo>
                    <a:pt x="296" y="182"/>
                  </a:lnTo>
                  <a:lnTo>
                    <a:pt x="291" y="192"/>
                  </a:lnTo>
                  <a:lnTo>
                    <a:pt x="286" y="200"/>
                  </a:lnTo>
                  <a:lnTo>
                    <a:pt x="281" y="209"/>
                  </a:lnTo>
                  <a:lnTo>
                    <a:pt x="274" y="216"/>
                  </a:lnTo>
                  <a:lnTo>
                    <a:pt x="267" y="223"/>
                  </a:lnTo>
                  <a:lnTo>
                    <a:pt x="259" y="229"/>
                  </a:lnTo>
                  <a:lnTo>
                    <a:pt x="252" y="234"/>
                  </a:lnTo>
                  <a:lnTo>
                    <a:pt x="243" y="239"/>
                  </a:lnTo>
                  <a:lnTo>
                    <a:pt x="234" y="243"/>
                  </a:lnTo>
                  <a:lnTo>
                    <a:pt x="225" y="245"/>
                  </a:lnTo>
                  <a:lnTo>
                    <a:pt x="215" y="247"/>
                  </a:lnTo>
                  <a:lnTo>
                    <a:pt x="205" y="247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6" y="243"/>
                  </a:lnTo>
                  <a:lnTo>
                    <a:pt x="166" y="239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199"/>
                  </a:lnTo>
                  <a:lnTo>
                    <a:pt x="118" y="191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3" y="30"/>
                  </a:lnTo>
                  <a:lnTo>
                    <a:pt x="222" y="31"/>
                  </a:lnTo>
                  <a:lnTo>
                    <a:pt x="229" y="33"/>
                  </a:lnTo>
                  <a:lnTo>
                    <a:pt x="237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8" y="47"/>
                  </a:lnTo>
                  <a:lnTo>
                    <a:pt x="265" y="52"/>
                  </a:lnTo>
                  <a:lnTo>
                    <a:pt x="271" y="58"/>
                  </a:lnTo>
                  <a:lnTo>
                    <a:pt x="276" y="64"/>
                  </a:lnTo>
                  <a:lnTo>
                    <a:pt x="282" y="70"/>
                  </a:lnTo>
                  <a:lnTo>
                    <a:pt x="286" y="78"/>
                  </a:lnTo>
                  <a:lnTo>
                    <a:pt x="290" y="85"/>
                  </a:lnTo>
                  <a:lnTo>
                    <a:pt x="295" y="93"/>
                  </a:lnTo>
                  <a:lnTo>
                    <a:pt x="297" y="100"/>
                  </a:lnTo>
                  <a:lnTo>
                    <a:pt x="300" y="109"/>
                  </a:lnTo>
                  <a:lnTo>
                    <a:pt x="294" y="111"/>
                  </a:lnTo>
                  <a:lnTo>
                    <a:pt x="287" y="113"/>
                  </a:lnTo>
                  <a:lnTo>
                    <a:pt x="280" y="113"/>
                  </a:lnTo>
                  <a:lnTo>
                    <a:pt x="272" y="112"/>
                  </a:lnTo>
                  <a:lnTo>
                    <a:pt x="264" y="111"/>
                  </a:lnTo>
                  <a:lnTo>
                    <a:pt x="254" y="107"/>
                  </a:lnTo>
                  <a:lnTo>
                    <a:pt x="250" y="104"/>
                  </a:lnTo>
                  <a:lnTo>
                    <a:pt x="245" y="100"/>
                  </a:lnTo>
                  <a:lnTo>
                    <a:pt x="241" y="95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9" y="82"/>
                  </a:lnTo>
                  <a:lnTo>
                    <a:pt x="216" y="84"/>
                  </a:lnTo>
                  <a:lnTo>
                    <a:pt x="213" y="87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0"/>
                  </a:lnTo>
                  <a:lnTo>
                    <a:pt x="161" y="112"/>
                  </a:lnTo>
                  <a:lnTo>
                    <a:pt x="147" y="112"/>
                  </a:lnTo>
                  <a:lnTo>
                    <a:pt x="134" y="112"/>
                  </a:lnTo>
                  <a:lnTo>
                    <a:pt x="121" y="109"/>
                  </a:lnTo>
                  <a:lnTo>
                    <a:pt x="111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5"/>
                  </a:lnTo>
                  <a:lnTo>
                    <a:pt x="130" y="68"/>
                  </a:lnTo>
                  <a:lnTo>
                    <a:pt x="135" y="62"/>
                  </a:lnTo>
                  <a:lnTo>
                    <a:pt x="140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59" y="43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7" y="30"/>
                  </a:lnTo>
                  <a:lnTo>
                    <a:pt x="205" y="30"/>
                  </a:lnTo>
                  <a:close/>
                  <a:moveTo>
                    <a:pt x="362" y="312"/>
                  </a:moveTo>
                  <a:lnTo>
                    <a:pt x="276" y="288"/>
                  </a:lnTo>
                  <a:lnTo>
                    <a:pt x="276" y="254"/>
                  </a:lnTo>
                  <a:lnTo>
                    <a:pt x="289" y="244"/>
                  </a:lnTo>
                  <a:lnTo>
                    <a:pt x="300" y="232"/>
                  </a:lnTo>
                  <a:lnTo>
                    <a:pt x="310" y="219"/>
                  </a:lnTo>
                  <a:lnTo>
                    <a:pt x="318" y="204"/>
                  </a:lnTo>
                  <a:lnTo>
                    <a:pt x="325" y="189"/>
                  </a:lnTo>
                  <a:lnTo>
                    <a:pt x="329" y="173"/>
                  </a:lnTo>
                  <a:lnTo>
                    <a:pt x="332" y="156"/>
                  </a:lnTo>
                  <a:lnTo>
                    <a:pt x="333" y="139"/>
                  </a:lnTo>
                  <a:lnTo>
                    <a:pt x="333" y="124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8" y="73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3"/>
                  </a:lnTo>
                  <a:lnTo>
                    <a:pt x="86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4"/>
                  </a:lnTo>
                  <a:lnTo>
                    <a:pt x="76" y="139"/>
                  </a:lnTo>
                  <a:lnTo>
                    <a:pt x="77" y="156"/>
                  </a:lnTo>
                  <a:lnTo>
                    <a:pt x="80" y="173"/>
                  </a:lnTo>
                  <a:lnTo>
                    <a:pt x="85" y="189"/>
                  </a:lnTo>
                  <a:lnTo>
                    <a:pt x="92" y="204"/>
                  </a:lnTo>
                  <a:lnTo>
                    <a:pt x="100" y="219"/>
                  </a:lnTo>
                  <a:lnTo>
                    <a:pt x="109" y="232"/>
                  </a:lnTo>
                  <a:lnTo>
                    <a:pt x="121" y="244"/>
                  </a:lnTo>
                  <a:lnTo>
                    <a:pt x="133" y="254"/>
                  </a:lnTo>
                  <a:lnTo>
                    <a:pt x="133" y="288"/>
                  </a:lnTo>
                  <a:lnTo>
                    <a:pt x="47" y="312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5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9"/>
                  </a:lnTo>
                  <a:lnTo>
                    <a:pt x="186" y="409"/>
                  </a:lnTo>
                  <a:lnTo>
                    <a:pt x="224" y="409"/>
                  </a:lnTo>
                  <a:lnTo>
                    <a:pt x="409" y="409"/>
                  </a:lnTo>
                  <a:lnTo>
                    <a:pt x="409" y="375"/>
                  </a:lnTo>
                  <a:lnTo>
                    <a:pt x="408" y="364"/>
                  </a:lnTo>
                  <a:lnTo>
                    <a:pt x="406" y="355"/>
                  </a:lnTo>
                  <a:lnTo>
                    <a:pt x="402" y="345"/>
                  </a:lnTo>
                  <a:lnTo>
                    <a:pt x="395" y="336"/>
                  </a:lnTo>
                  <a:lnTo>
                    <a:pt x="389" y="328"/>
                  </a:lnTo>
                  <a:lnTo>
                    <a:pt x="380" y="321"/>
                  </a:lnTo>
                  <a:lnTo>
                    <a:pt x="372" y="316"/>
                  </a:lnTo>
                  <a:lnTo>
                    <a:pt x="36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0">
              <a:extLst>
                <a:ext uri="{FF2B5EF4-FFF2-40B4-BE49-F238E27FC236}">
                  <a16:creationId xmlns:a16="http://schemas.microsoft.com/office/drawing/2014/main" id="{234074CB-7313-4DC7-8C0A-C4079E67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2060575"/>
              <a:ext cx="39688" cy="39688"/>
            </a:xfrm>
            <a:custGeom>
              <a:avLst/>
              <a:gdLst>
                <a:gd name="T0" fmla="*/ 121 w 126"/>
                <a:gd name="T1" fmla="*/ 99 h 125"/>
                <a:gd name="T2" fmla="*/ 26 w 126"/>
                <a:gd name="T3" fmla="*/ 4 h 125"/>
                <a:gd name="T4" fmla="*/ 24 w 126"/>
                <a:gd name="T5" fmla="*/ 2 h 125"/>
                <a:gd name="T6" fmla="*/ 21 w 126"/>
                <a:gd name="T7" fmla="*/ 1 h 125"/>
                <a:gd name="T8" fmla="*/ 18 w 126"/>
                <a:gd name="T9" fmla="*/ 0 h 125"/>
                <a:gd name="T10" fmla="*/ 15 w 126"/>
                <a:gd name="T11" fmla="*/ 0 h 125"/>
                <a:gd name="T12" fmla="*/ 13 w 126"/>
                <a:gd name="T13" fmla="*/ 0 h 125"/>
                <a:gd name="T14" fmla="*/ 10 w 126"/>
                <a:gd name="T15" fmla="*/ 1 h 125"/>
                <a:gd name="T16" fmla="*/ 7 w 126"/>
                <a:gd name="T17" fmla="*/ 2 h 125"/>
                <a:gd name="T18" fmla="*/ 4 w 126"/>
                <a:gd name="T19" fmla="*/ 4 h 125"/>
                <a:gd name="T20" fmla="*/ 2 w 126"/>
                <a:gd name="T21" fmla="*/ 7 h 125"/>
                <a:gd name="T22" fmla="*/ 1 w 126"/>
                <a:gd name="T23" fmla="*/ 9 h 125"/>
                <a:gd name="T24" fmla="*/ 0 w 126"/>
                <a:gd name="T25" fmla="*/ 12 h 125"/>
                <a:gd name="T26" fmla="*/ 0 w 126"/>
                <a:gd name="T27" fmla="*/ 15 h 125"/>
                <a:gd name="T28" fmla="*/ 0 w 126"/>
                <a:gd name="T29" fmla="*/ 17 h 125"/>
                <a:gd name="T30" fmla="*/ 1 w 126"/>
                <a:gd name="T31" fmla="*/ 21 h 125"/>
                <a:gd name="T32" fmla="*/ 2 w 126"/>
                <a:gd name="T33" fmla="*/ 23 h 125"/>
                <a:gd name="T34" fmla="*/ 4 w 126"/>
                <a:gd name="T35" fmla="*/ 26 h 125"/>
                <a:gd name="T36" fmla="*/ 100 w 126"/>
                <a:gd name="T37" fmla="*/ 120 h 125"/>
                <a:gd name="T38" fmla="*/ 102 w 126"/>
                <a:gd name="T39" fmla="*/ 122 h 125"/>
                <a:gd name="T40" fmla="*/ 104 w 126"/>
                <a:gd name="T41" fmla="*/ 123 h 125"/>
                <a:gd name="T42" fmla="*/ 107 w 126"/>
                <a:gd name="T43" fmla="*/ 125 h 125"/>
                <a:gd name="T44" fmla="*/ 111 w 126"/>
                <a:gd name="T45" fmla="*/ 125 h 125"/>
                <a:gd name="T46" fmla="*/ 113 w 126"/>
                <a:gd name="T47" fmla="*/ 125 h 125"/>
                <a:gd name="T48" fmla="*/ 116 w 126"/>
                <a:gd name="T49" fmla="*/ 123 h 125"/>
                <a:gd name="T50" fmla="*/ 118 w 126"/>
                <a:gd name="T51" fmla="*/ 122 h 125"/>
                <a:gd name="T52" fmla="*/ 121 w 126"/>
                <a:gd name="T53" fmla="*/ 120 h 125"/>
                <a:gd name="T54" fmla="*/ 122 w 126"/>
                <a:gd name="T55" fmla="*/ 118 h 125"/>
                <a:gd name="T56" fmla="*/ 125 w 126"/>
                <a:gd name="T57" fmla="*/ 115 h 125"/>
                <a:gd name="T58" fmla="*/ 125 w 126"/>
                <a:gd name="T59" fmla="*/ 113 h 125"/>
                <a:gd name="T60" fmla="*/ 126 w 126"/>
                <a:gd name="T61" fmla="*/ 110 h 125"/>
                <a:gd name="T62" fmla="*/ 125 w 126"/>
                <a:gd name="T63" fmla="*/ 106 h 125"/>
                <a:gd name="T64" fmla="*/ 125 w 126"/>
                <a:gd name="T65" fmla="*/ 104 h 125"/>
                <a:gd name="T66" fmla="*/ 122 w 126"/>
                <a:gd name="T67" fmla="*/ 101 h 125"/>
                <a:gd name="T68" fmla="*/ 121 w 126"/>
                <a:gd name="T69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25">
                  <a:moveTo>
                    <a:pt x="121" y="99"/>
                  </a:move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100" y="120"/>
                  </a:lnTo>
                  <a:lnTo>
                    <a:pt x="102" y="122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11" y="125"/>
                  </a:lnTo>
                  <a:lnTo>
                    <a:pt x="113" y="125"/>
                  </a:lnTo>
                  <a:lnTo>
                    <a:pt x="116" y="123"/>
                  </a:lnTo>
                  <a:lnTo>
                    <a:pt x="118" y="122"/>
                  </a:lnTo>
                  <a:lnTo>
                    <a:pt x="121" y="120"/>
                  </a:lnTo>
                  <a:lnTo>
                    <a:pt x="122" y="118"/>
                  </a:lnTo>
                  <a:lnTo>
                    <a:pt x="125" y="115"/>
                  </a:lnTo>
                  <a:lnTo>
                    <a:pt x="125" y="113"/>
                  </a:lnTo>
                  <a:lnTo>
                    <a:pt x="126" y="110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2" y="101"/>
                  </a:lnTo>
                  <a:lnTo>
                    <a:pt x="121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1">
              <a:extLst>
                <a:ext uri="{FF2B5EF4-FFF2-40B4-BE49-F238E27FC236}">
                  <a16:creationId xmlns:a16="http://schemas.microsoft.com/office/drawing/2014/main" id="{88B6BA09-7F23-45AC-BE36-865E7B50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2060575"/>
              <a:ext cx="38100" cy="39688"/>
            </a:xfrm>
            <a:custGeom>
              <a:avLst/>
              <a:gdLst>
                <a:gd name="T0" fmla="*/ 98 w 124"/>
                <a:gd name="T1" fmla="*/ 4 h 125"/>
                <a:gd name="T2" fmla="*/ 4 w 124"/>
                <a:gd name="T3" fmla="*/ 99 h 125"/>
                <a:gd name="T4" fmla="*/ 2 w 124"/>
                <a:gd name="T5" fmla="*/ 101 h 125"/>
                <a:gd name="T6" fmla="*/ 1 w 124"/>
                <a:gd name="T7" fmla="*/ 104 h 125"/>
                <a:gd name="T8" fmla="*/ 0 w 124"/>
                <a:gd name="T9" fmla="*/ 106 h 125"/>
                <a:gd name="T10" fmla="*/ 0 w 124"/>
                <a:gd name="T11" fmla="*/ 110 h 125"/>
                <a:gd name="T12" fmla="*/ 0 w 124"/>
                <a:gd name="T13" fmla="*/ 113 h 125"/>
                <a:gd name="T14" fmla="*/ 1 w 124"/>
                <a:gd name="T15" fmla="*/ 115 h 125"/>
                <a:gd name="T16" fmla="*/ 2 w 124"/>
                <a:gd name="T17" fmla="*/ 118 h 125"/>
                <a:gd name="T18" fmla="*/ 4 w 124"/>
                <a:gd name="T19" fmla="*/ 120 h 125"/>
                <a:gd name="T20" fmla="*/ 6 w 124"/>
                <a:gd name="T21" fmla="*/ 122 h 125"/>
                <a:gd name="T22" fmla="*/ 8 w 124"/>
                <a:gd name="T23" fmla="*/ 123 h 125"/>
                <a:gd name="T24" fmla="*/ 11 w 124"/>
                <a:gd name="T25" fmla="*/ 125 h 125"/>
                <a:gd name="T26" fmla="*/ 15 w 124"/>
                <a:gd name="T27" fmla="*/ 125 h 125"/>
                <a:gd name="T28" fmla="*/ 17 w 124"/>
                <a:gd name="T29" fmla="*/ 125 h 125"/>
                <a:gd name="T30" fmla="*/ 20 w 124"/>
                <a:gd name="T31" fmla="*/ 123 h 125"/>
                <a:gd name="T32" fmla="*/ 22 w 124"/>
                <a:gd name="T33" fmla="*/ 122 h 125"/>
                <a:gd name="T34" fmla="*/ 25 w 124"/>
                <a:gd name="T35" fmla="*/ 120 h 125"/>
                <a:gd name="T36" fmla="*/ 120 w 124"/>
                <a:gd name="T37" fmla="*/ 25 h 125"/>
                <a:gd name="T38" fmla="*/ 122 w 124"/>
                <a:gd name="T39" fmla="*/ 23 h 125"/>
                <a:gd name="T40" fmla="*/ 123 w 124"/>
                <a:gd name="T41" fmla="*/ 21 h 125"/>
                <a:gd name="T42" fmla="*/ 124 w 124"/>
                <a:gd name="T43" fmla="*/ 17 h 125"/>
                <a:gd name="T44" fmla="*/ 124 w 124"/>
                <a:gd name="T45" fmla="*/ 15 h 125"/>
                <a:gd name="T46" fmla="*/ 124 w 124"/>
                <a:gd name="T47" fmla="*/ 12 h 125"/>
                <a:gd name="T48" fmla="*/ 123 w 124"/>
                <a:gd name="T49" fmla="*/ 9 h 125"/>
                <a:gd name="T50" fmla="*/ 122 w 124"/>
                <a:gd name="T51" fmla="*/ 7 h 125"/>
                <a:gd name="T52" fmla="*/ 120 w 124"/>
                <a:gd name="T53" fmla="*/ 4 h 125"/>
                <a:gd name="T54" fmla="*/ 118 w 124"/>
                <a:gd name="T55" fmla="*/ 2 h 125"/>
                <a:gd name="T56" fmla="*/ 114 w 124"/>
                <a:gd name="T57" fmla="*/ 1 h 125"/>
                <a:gd name="T58" fmla="*/ 112 w 124"/>
                <a:gd name="T59" fmla="*/ 0 h 125"/>
                <a:gd name="T60" fmla="*/ 109 w 124"/>
                <a:gd name="T61" fmla="*/ 0 h 125"/>
                <a:gd name="T62" fmla="*/ 107 w 124"/>
                <a:gd name="T63" fmla="*/ 0 h 125"/>
                <a:gd name="T64" fmla="*/ 104 w 124"/>
                <a:gd name="T65" fmla="*/ 1 h 125"/>
                <a:gd name="T66" fmla="*/ 100 w 124"/>
                <a:gd name="T67" fmla="*/ 2 h 125"/>
                <a:gd name="T68" fmla="*/ 98 w 124"/>
                <a:gd name="T69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5">
                  <a:moveTo>
                    <a:pt x="98" y="4"/>
                  </a:moveTo>
                  <a:lnTo>
                    <a:pt x="4" y="99"/>
                  </a:lnTo>
                  <a:lnTo>
                    <a:pt x="2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1" y="115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20" y="123"/>
                  </a:lnTo>
                  <a:lnTo>
                    <a:pt x="22" y="122"/>
                  </a:lnTo>
                  <a:lnTo>
                    <a:pt x="25" y="120"/>
                  </a:lnTo>
                  <a:lnTo>
                    <a:pt x="120" y="25"/>
                  </a:lnTo>
                  <a:lnTo>
                    <a:pt x="122" y="23"/>
                  </a:lnTo>
                  <a:lnTo>
                    <a:pt x="123" y="21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4" y="12"/>
                  </a:lnTo>
                  <a:lnTo>
                    <a:pt x="123" y="9"/>
                  </a:lnTo>
                  <a:lnTo>
                    <a:pt x="122" y="7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4" y="1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4" y="1"/>
                  </a:lnTo>
                  <a:lnTo>
                    <a:pt x="100" y="2"/>
                  </a:lnTo>
                  <a:lnTo>
                    <a:pt x="9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57">
            <a:extLst>
              <a:ext uri="{FF2B5EF4-FFF2-40B4-BE49-F238E27FC236}">
                <a16:creationId xmlns:a16="http://schemas.microsoft.com/office/drawing/2014/main" id="{B571253A-D851-45C3-ADF5-92C545C9E3E2}"/>
              </a:ext>
            </a:extLst>
          </p:cNvPr>
          <p:cNvSpPr>
            <a:spLocks noEditPoints="1"/>
          </p:cNvSpPr>
          <p:nvPr/>
        </p:nvSpPr>
        <p:spPr bwMode="auto">
          <a:xfrm>
            <a:off x="6396433" y="4988924"/>
            <a:ext cx="319016" cy="409516"/>
          </a:xfrm>
          <a:custGeom>
            <a:avLst/>
            <a:gdLst>
              <a:gd name="T0" fmla="*/ 616 w 708"/>
              <a:gd name="T1" fmla="*/ 486 h 905"/>
              <a:gd name="T2" fmla="*/ 664 w 708"/>
              <a:gd name="T3" fmla="*/ 521 h 905"/>
              <a:gd name="T4" fmla="*/ 678 w 708"/>
              <a:gd name="T5" fmla="*/ 583 h 905"/>
              <a:gd name="T6" fmla="*/ 654 w 708"/>
              <a:gd name="T7" fmla="*/ 638 h 905"/>
              <a:gd name="T8" fmla="*/ 598 w 708"/>
              <a:gd name="T9" fmla="*/ 663 h 905"/>
              <a:gd name="T10" fmla="*/ 523 w 708"/>
              <a:gd name="T11" fmla="*/ 838 h 905"/>
              <a:gd name="T12" fmla="*/ 497 w 708"/>
              <a:gd name="T13" fmla="*/ 868 h 905"/>
              <a:gd name="T14" fmla="*/ 130 w 708"/>
              <a:gd name="T15" fmla="*/ 874 h 905"/>
              <a:gd name="T16" fmla="*/ 93 w 708"/>
              <a:gd name="T17" fmla="*/ 857 h 905"/>
              <a:gd name="T18" fmla="*/ 76 w 708"/>
              <a:gd name="T19" fmla="*/ 821 h 905"/>
              <a:gd name="T20" fmla="*/ 422 w 708"/>
              <a:gd name="T21" fmla="*/ 422 h 905"/>
              <a:gd name="T22" fmla="*/ 514 w 708"/>
              <a:gd name="T23" fmla="*/ 422 h 905"/>
              <a:gd name="T24" fmla="*/ 49 w 708"/>
              <a:gd name="T25" fmla="*/ 292 h 905"/>
              <a:gd name="T26" fmla="*/ 407 w 708"/>
              <a:gd name="T27" fmla="*/ 91 h 905"/>
              <a:gd name="T28" fmla="*/ 318 w 708"/>
              <a:gd name="T29" fmla="*/ 100 h 905"/>
              <a:gd name="T30" fmla="*/ 323 w 708"/>
              <a:gd name="T31" fmla="*/ 119 h 905"/>
              <a:gd name="T32" fmla="*/ 359 w 708"/>
              <a:gd name="T33" fmla="*/ 151 h 905"/>
              <a:gd name="T34" fmla="*/ 347 w 708"/>
              <a:gd name="T35" fmla="*/ 166 h 905"/>
              <a:gd name="T36" fmla="*/ 359 w 708"/>
              <a:gd name="T37" fmla="*/ 181 h 905"/>
              <a:gd name="T38" fmla="*/ 323 w 708"/>
              <a:gd name="T39" fmla="*/ 214 h 905"/>
              <a:gd name="T40" fmla="*/ 318 w 708"/>
              <a:gd name="T41" fmla="*/ 233 h 905"/>
              <a:gd name="T42" fmla="*/ 407 w 708"/>
              <a:gd name="T43" fmla="*/ 241 h 905"/>
              <a:gd name="T44" fmla="*/ 349 w 708"/>
              <a:gd name="T45" fmla="*/ 308 h 905"/>
              <a:gd name="T46" fmla="*/ 351 w 708"/>
              <a:gd name="T47" fmla="*/ 327 h 905"/>
              <a:gd name="T48" fmla="*/ 257 w 708"/>
              <a:gd name="T49" fmla="*/ 392 h 905"/>
              <a:gd name="T50" fmla="*/ 547 w 708"/>
              <a:gd name="T51" fmla="*/ 237 h 905"/>
              <a:gd name="T52" fmla="*/ 556 w 708"/>
              <a:gd name="T53" fmla="*/ 117 h 905"/>
              <a:gd name="T54" fmla="*/ 580 w 708"/>
              <a:gd name="T55" fmla="*/ 57 h 905"/>
              <a:gd name="T56" fmla="*/ 612 w 708"/>
              <a:gd name="T57" fmla="*/ 72 h 905"/>
              <a:gd name="T58" fmla="*/ 632 w 708"/>
              <a:gd name="T59" fmla="*/ 155 h 905"/>
              <a:gd name="T60" fmla="*/ 607 w 708"/>
              <a:gd name="T61" fmla="*/ 207 h 905"/>
              <a:gd name="T62" fmla="*/ 577 w 708"/>
              <a:gd name="T63" fmla="*/ 214 h 905"/>
              <a:gd name="T64" fmla="*/ 532 w 708"/>
              <a:gd name="T65" fmla="*/ 184 h 905"/>
              <a:gd name="T66" fmla="*/ 558 w 708"/>
              <a:gd name="T67" fmla="*/ 407 h 905"/>
              <a:gd name="T68" fmla="*/ 546 w 708"/>
              <a:gd name="T69" fmla="*/ 393 h 905"/>
              <a:gd name="T70" fmla="*/ 618 w 708"/>
              <a:gd name="T71" fmla="*/ 235 h 905"/>
              <a:gd name="T72" fmla="*/ 651 w 708"/>
              <a:gd name="T73" fmla="*/ 198 h 905"/>
              <a:gd name="T74" fmla="*/ 663 w 708"/>
              <a:gd name="T75" fmla="*/ 135 h 905"/>
              <a:gd name="T76" fmla="*/ 636 w 708"/>
              <a:gd name="T77" fmla="*/ 55 h 905"/>
              <a:gd name="T78" fmla="*/ 556 w 708"/>
              <a:gd name="T79" fmla="*/ 3 h 905"/>
              <a:gd name="T80" fmla="*/ 537 w 708"/>
              <a:gd name="T81" fmla="*/ 22 h 905"/>
              <a:gd name="T82" fmla="*/ 550 w 708"/>
              <a:gd name="T83" fmla="*/ 60 h 905"/>
              <a:gd name="T84" fmla="*/ 520 w 708"/>
              <a:gd name="T85" fmla="*/ 113 h 905"/>
              <a:gd name="T86" fmla="*/ 499 w 708"/>
              <a:gd name="T87" fmla="*/ 167 h 905"/>
              <a:gd name="T88" fmla="*/ 516 w 708"/>
              <a:gd name="T89" fmla="*/ 215 h 905"/>
              <a:gd name="T90" fmla="*/ 433 w 708"/>
              <a:gd name="T91" fmla="*/ 5 h 905"/>
              <a:gd name="T92" fmla="*/ 235 w 708"/>
              <a:gd name="T93" fmla="*/ 1 h 905"/>
              <a:gd name="T94" fmla="*/ 227 w 708"/>
              <a:gd name="T95" fmla="*/ 392 h 905"/>
              <a:gd name="T96" fmla="*/ 133 w 708"/>
              <a:gd name="T97" fmla="*/ 217 h 905"/>
              <a:gd name="T98" fmla="*/ 128 w 708"/>
              <a:gd name="T99" fmla="*/ 213 h 905"/>
              <a:gd name="T100" fmla="*/ 2 w 708"/>
              <a:gd name="T101" fmla="*/ 159 h 905"/>
              <a:gd name="T102" fmla="*/ 16 w 708"/>
              <a:gd name="T103" fmla="*/ 291 h 905"/>
              <a:gd name="T104" fmla="*/ 51 w 708"/>
              <a:gd name="T105" fmla="*/ 395 h 905"/>
              <a:gd name="T106" fmla="*/ 46 w 708"/>
              <a:gd name="T107" fmla="*/ 824 h 905"/>
              <a:gd name="T108" fmla="*/ 72 w 708"/>
              <a:gd name="T109" fmla="*/ 879 h 905"/>
              <a:gd name="T110" fmla="*/ 127 w 708"/>
              <a:gd name="T111" fmla="*/ 905 h 905"/>
              <a:gd name="T112" fmla="*/ 512 w 708"/>
              <a:gd name="T113" fmla="*/ 894 h 905"/>
              <a:gd name="T114" fmla="*/ 551 w 708"/>
              <a:gd name="T115" fmla="*/ 850 h 905"/>
              <a:gd name="T116" fmla="*/ 601 w 708"/>
              <a:gd name="T117" fmla="*/ 693 h 905"/>
              <a:gd name="T118" fmla="*/ 674 w 708"/>
              <a:gd name="T119" fmla="*/ 659 h 905"/>
              <a:gd name="T120" fmla="*/ 708 w 708"/>
              <a:gd name="T121" fmla="*/ 586 h 905"/>
              <a:gd name="T122" fmla="*/ 689 w 708"/>
              <a:gd name="T123" fmla="*/ 505 h 905"/>
              <a:gd name="T124" fmla="*/ 625 w 708"/>
              <a:gd name="T125" fmla="*/ 4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8" h="905">
                <a:moveTo>
                  <a:pt x="588" y="664"/>
                </a:moveTo>
                <a:lnTo>
                  <a:pt x="558" y="664"/>
                </a:lnTo>
                <a:lnTo>
                  <a:pt x="558" y="482"/>
                </a:lnTo>
                <a:lnTo>
                  <a:pt x="588" y="482"/>
                </a:lnTo>
                <a:lnTo>
                  <a:pt x="598" y="483"/>
                </a:lnTo>
                <a:lnTo>
                  <a:pt x="607" y="484"/>
                </a:lnTo>
                <a:lnTo>
                  <a:pt x="616" y="486"/>
                </a:lnTo>
                <a:lnTo>
                  <a:pt x="625" y="490"/>
                </a:lnTo>
                <a:lnTo>
                  <a:pt x="632" y="493"/>
                </a:lnTo>
                <a:lnTo>
                  <a:pt x="640" y="497"/>
                </a:lnTo>
                <a:lnTo>
                  <a:pt x="647" y="502"/>
                </a:lnTo>
                <a:lnTo>
                  <a:pt x="654" y="508"/>
                </a:lnTo>
                <a:lnTo>
                  <a:pt x="659" y="514"/>
                </a:lnTo>
                <a:lnTo>
                  <a:pt x="664" y="521"/>
                </a:lnTo>
                <a:lnTo>
                  <a:pt x="669" y="528"/>
                </a:lnTo>
                <a:lnTo>
                  <a:pt x="672" y="537"/>
                </a:lnTo>
                <a:lnTo>
                  <a:pt x="675" y="544"/>
                </a:lnTo>
                <a:lnTo>
                  <a:pt x="677" y="554"/>
                </a:lnTo>
                <a:lnTo>
                  <a:pt x="678" y="564"/>
                </a:lnTo>
                <a:lnTo>
                  <a:pt x="678" y="573"/>
                </a:lnTo>
                <a:lnTo>
                  <a:pt x="678" y="583"/>
                </a:lnTo>
                <a:lnTo>
                  <a:pt x="677" y="592"/>
                </a:lnTo>
                <a:lnTo>
                  <a:pt x="675" y="601"/>
                </a:lnTo>
                <a:lnTo>
                  <a:pt x="672" y="610"/>
                </a:lnTo>
                <a:lnTo>
                  <a:pt x="669" y="617"/>
                </a:lnTo>
                <a:lnTo>
                  <a:pt x="664" y="625"/>
                </a:lnTo>
                <a:lnTo>
                  <a:pt x="659" y="631"/>
                </a:lnTo>
                <a:lnTo>
                  <a:pt x="654" y="638"/>
                </a:lnTo>
                <a:lnTo>
                  <a:pt x="647" y="644"/>
                </a:lnTo>
                <a:lnTo>
                  <a:pt x="640" y="649"/>
                </a:lnTo>
                <a:lnTo>
                  <a:pt x="632" y="653"/>
                </a:lnTo>
                <a:lnTo>
                  <a:pt x="625" y="657"/>
                </a:lnTo>
                <a:lnTo>
                  <a:pt x="616" y="659"/>
                </a:lnTo>
                <a:lnTo>
                  <a:pt x="607" y="662"/>
                </a:lnTo>
                <a:lnTo>
                  <a:pt x="598" y="663"/>
                </a:lnTo>
                <a:lnTo>
                  <a:pt x="588" y="664"/>
                </a:lnTo>
                <a:lnTo>
                  <a:pt x="588" y="664"/>
                </a:lnTo>
                <a:close/>
                <a:moveTo>
                  <a:pt x="528" y="814"/>
                </a:moveTo>
                <a:lnTo>
                  <a:pt x="528" y="821"/>
                </a:lnTo>
                <a:lnTo>
                  <a:pt x="527" y="827"/>
                </a:lnTo>
                <a:lnTo>
                  <a:pt x="526" y="833"/>
                </a:lnTo>
                <a:lnTo>
                  <a:pt x="523" y="838"/>
                </a:lnTo>
                <a:lnTo>
                  <a:pt x="520" y="843"/>
                </a:lnTo>
                <a:lnTo>
                  <a:pt x="518" y="849"/>
                </a:lnTo>
                <a:lnTo>
                  <a:pt x="515" y="853"/>
                </a:lnTo>
                <a:lnTo>
                  <a:pt x="511" y="857"/>
                </a:lnTo>
                <a:lnTo>
                  <a:pt x="506" y="862"/>
                </a:lnTo>
                <a:lnTo>
                  <a:pt x="502" y="865"/>
                </a:lnTo>
                <a:lnTo>
                  <a:pt x="497" y="868"/>
                </a:lnTo>
                <a:lnTo>
                  <a:pt x="491" y="870"/>
                </a:lnTo>
                <a:lnTo>
                  <a:pt x="486" y="872"/>
                </a:lnTo>
                <a:lnTo>
                  <a:pt x="480" y="873"/>
                </a:lnTo>
                <a:lnTo>
                  <a:pt x="474" y="874"/>
                </a:lnTo>
                <a:lnTo>
                  <a:pt x="467" y="874"/>
                </a:lnTo>
                <a:lnTo>
                  <a:pt x="135" y="874"/>
                </a:lnTo>
                <a:lnTo>
                  <a:pt x="130" y="874"/>
                </a:lnTo>
                <a:lnTo>
                  <a:pt x="123" y="873"/>
                </a:lnTo>
                <a:lnTo>
                  <a:pt x="118" y="872"/>
                </a:lnTo>
                <a:lnTo>
                  <a:pt x="111" y="870"/>
                </a:lnTo>
                <a:lnTo>
                  <a:pt x="106" y="867"/>
                </a:lnTo>
                <a:lnTo>
                  <a:pt x="102" y="865"/>
                </a:lnTo>
                <a:lnTo>
                  <a:pt x="97" y="861"/>
                </a:lnTo>
                <a:lnTo>
                  <a:pt x="93" y="857"/>
                </a:lnTo>
                <a:lnTo>
                  <a:pt x="89" y="853"/>
                </a:lnTo>
                <a:lnTo>
                  <a:pt x="86" y="848"/>
                </a:lnTo>
                <a:lnTo>
                  <a:pt x="82" y="843"/>
                </a:lnTo>
                <a:lnTo>
                  <a:pt x="80" y="838"/>
                </a:lnTo>
                <a:lnTo>
                  <a:pt x="78" y="833"/>
                </a:lnTo>
                <a:lnTo>
                  <a:pt x="76" y="826"/>
                </a:lnTo>
                <a:lnTo>
                  <a:pt x="76" y="821"/>
                </a:lnTo>
                <a:lnTo>
                  <a:pt x="75" y="814"/>
                </a:lnTo>
                <a:lnTo>
                  <a:pt x="75" y="422"/>
                </a:lnTo>
                <a:lnTo>
                  <a:pt x="90" y="422"/>
                </a:lnTo>
                <a:lnTo>
                  <a:pt x="211" y="422"/>
                </a:lnTo>
                <a:lnTo>
                  <a:pt x="211" y="422"/>
                </a:lnTo>
                <a:lnTo>
                  <a:pt x="242" y="422"/>
                </a:lnTo>
                <a:lnTo>
                  <a:pt x="422" y="422"/>
                </a:lnTo>
                <a:lnTo>
                  <a:pt x="435" y="422"/>
                </a:lnTo>
                <a:lnTo>
                  <a:pt x="435" y="422"/>
                </a:lnTo>
                <a:lnTo>
                  <a:pt x="435" y="422"/>
                </a:lnTo>
                <a:lnTo>
                  <a:pt x="436" y="422"/>
                </a:lnTo>
                <a:lnTo>
                  <a:pt x="514" y="422"/>
                </a:lnTo>
                <a:lnTo>
                  <a:pt x="514" y="422"/>
                </a:lnTo>
                <a:lnTo>
                  <a:pt x="514" y="422"/>
                </a:lnTo>
                <a:lnTo>
                  <a:pt x="528" y="422"/>
                </a:lnTo>
                <a:lnTo>
                  <a:pt x="528" y="814"/>
                </a:lnTo>
                <a:close/>
                <a:moveTo>
                  <a:pt x="49" y="292"/>
                </a:moveTo>
                <a:lnTo>
                  <a:pt x="115" y="249"/>
                </a:lnTo>
                <a:lnTo>
                  <a:pt x="187" y="392"/>
                </a:lnTo>
                <a:lnTo>
                  <a:pt x="100" y="392"/>
                </a:lnTo>
                <a:lnTo>
                  <a:pt x="49" y="292"/>
                </a:lnTo>
                <a:close/>
                <a:moveTo>
                  <a:pt x="92" y="227"/>
                </a:moveTo>
                <a:lnTo>
                  <a:pt x="42" y="260"/>
                </a:lnTo>
                <a:lnTo>
                  <a:pt x="34" y="194"/>
                </a:lnTo>
                <a:lnTo>
                  <a:pt x="92" y="227"/>
                </a:lnTo>
                <a:close/>
                <a:moveTo>
                  <a:pt x="257" y="30"/>
                </a:moveTo>
                <a:lnTo>
                  <a:pt x="407" y="30"/>
                </a:lnTo>
                <a:lnTo>
                  <a:pt x="407" y="91"/>
                </a:lnTo>
                <a:lnTo>
                  <a:pt x="332" y="91"/>
                </a:lnTo>
                <a:lnTo>
                  <a:pt x="329" y="91"/>
                </a:lnTo>
                <a:lnTo>
                  <a:pt x="325" y="92"/>
                </a:lnTo>
                <a:lnTo>
                  <a:pt x="323" y="93"/>
                </a:lnTo>
                <a:lnTo>
                  <a:pt x="321" y="95"/>
                </a:lnTo>
                <a:lnTo>
                  <a:pt x="319" y="97"/>
                </a:lnTo>
                <a:lnTo>
                  <a:pt x="318" y="100"/>
                </a:lnTo>
                <a:lnTo>
                  <a:pt x="317" y="102"/>
                </a:lnTo>
                <a:lnTo>
                  <a:pt x="317" y="106"/>
                </a:lnTo>
                <a:lnTo>
                  <a:pt x="317" y="109"/>
                </a:lnTo>
                <a:lnTo>
                  <a:pt x="318" y="111"/>
                </a:lnTo>
                <a:lnTo>
                  <a:pt x="319" y="114"/>
                </a:lnTo>
                <a:lnTo>
                  <a:pt x="321" y="116"/>
                </a:lnTo>
                <a:lnTo>
                  <a:pt x="323" y="119"/>
                </a:lnTo>
                <a:lnTo>
                  <a:pt x="325" y="120"/>
                </a:lnTo>
                <a:lnTo>
                  <a:pt x="329" y="121"/>
                </a:lnTo>
                <a:lnTo>
                  <a:pt x="332" y="121"/>
                </a:lnTo>
                <a:lnTo>
                  <a:pt x="407" y="121"/>
                </a:lnTo>
                <a:lnTo>
                  <a:pt x="407" y="151"/>
                </a:lnTo>
                <a:lnTo>
                  <a:pt x="362" y="151"/>
                </a:lnTo>
                <a:lnTo>
                  <a:pt x="359" y="151"/>
                </a:lnTo>
                <a:lnTo>
                  <a:pt x="356" y="152"/>
                </a:lnTo>
                <a:lnTo>
                  <a:pt x="353" y="153"/>
                </a:lnTo>
                <a:lnTo>
                  <a:pt x="351" y="155"/>
                </a:lnTo>
                <a:lnTo>
                  <a:pt x="349" y="157"/>
                </a:lnTo>
                <a:lnTo>
                  <a:pt x="348" y="160"/>
                </a:lnTo>
                <a:lnTo>
                  <a:pt x="347" y="163"/>
                </a:lnTo>
                <a:lnTo>
                  <a:pt x="347" y="166"/>
                </a:lnTo>
                <a:lnTo>
                  <a:pt x="347" y="169"/>
                </a:lnTo>
                <a:lnTo>
                  <a:pt x="348" y="172"/>
                </a:lnTo>
                <a:lnTo>
                  <a:pt x="349" y="174"/>
                </a:lnTo>
                <a:lnTo>
                  <a:pt x="351" y="177"/>
                </a:lnTo>
                <a:lnTo>
                  <a:pt x="353" y="179"/>
                </a:lnTo>
                <a:lnTo>
                  <a:pt x="356" y="180"/>
                </a:lnTo>
                <a:lnTo>
                  <a:pt x="359" y="181"/>
                </a:lnTo>
                <a:lnTo>
                  <a:pt x="362" y="181"/>
                </a:lnTo>
                <a:lnTo>
                  <a:pt x="407" y="181"/>
                </a:lnTo>
                <a:lnTo>
                  <a:pt x="407" y="211"/>
                </a:lnTo>
                <a:lnTo>
                  <a:pt x="332" y="211"/>
                </a:lnTo>
                <a:lnTo>
                  <a:pt x="329" y="211"/>
                </a:lnTo>
                <a:lnTo>
                  <a:pt x="325" y="212"/>
                </a:lnTo>
                <a:lnTo>
                  <a:pt x="323" y="214"/>
                </a:lnTo>
                <a:lnTo>
                  <a:pt x="321" y="215"/>
                </a:lnTo>
                <a:lnTo>
                  <a:pt x="319" y="217"/>
                </a:lnTo>
                <a:lnTo>
                  <a:pt x="318" y="221"/>
                </a:lnTo>
                <a:lnTo>
                  <a:pt x="317" y="223"/>
                </a:lnTo>
                <a:lnTo>
                  <a:pt x="317" y="226"/>
                </a:lnTo>
                <a:lnTo>
                  <a:pt x="317" y="229"/>
                </a:lnTo>
                <a:lnTo>
                  <a:pt x="318" y="233"/>
                </a:lnTo>
                <a:lnTo>
                  <a:pt x="319" y="235"/>
                </a:lnTo>
                <a:lnTo>
                  <a:pt x="321" y="237"/>
                </a:lnTo>
                <a:lnTo>
                  <a:pt x="323" y="239"/>
                </a:lnTo>
                <a:lnTo>
                  <a:pt x="325" y="240"/>
                </a:lnTo>
                <a:lnTo>
                  <a:pt x="329" y="241"/>
                </a:lnTo>
                <a:lnTo>
                  <a:pt x="332" y="241"/>
                </a:lnTo>
                <a:lnTo>
                  <a:pt x="407" y="241"/>
                </a:lnTo>
                <a:lnTo>
                  <a:pt x="407" y="301"/>
                </a:lnTo>
                <a:lnTo>
                  <a:pt x="362" y="301"/>
                </a:lnTo>
                <a:lnTo>
                  <a:pt x="359" y="302"/>
                </a:lnTo>
                <a:lnTo>
                  <a:pt x="356" y="302"/>
                </a:lnTo>
                <a:lnTo>
                  <a:pt x="353" y="305"/>
                </a:lnTo>
                <a:lnTo>
                  <a:pt x="351" y="306"/>
                </a:lnTo>
                <a:lnTo>
                  <a:pt x="349" y="308"/>
                </a:lnTo>
                <a:lnTo>
                  <a:pt x="348" y="311"/>
                </a:lnTo>
                <a:lnTo>
                  <a:pt x="347" y="313"/>
                </a:lnTo>
                <a:lnTo>
                  <a:pt x="347" y="316"/>
                </a:lnTo>
                <a:lnTo>
                  <a:pt x="347" y="320"/>
                </a:lnTo>
                <a:lnTo>
                  <a:pt x="348" y="323"/>
                </a:lnTo>
                <a:lnTo>
                  <a:pt x="349" y="325"/>
                </a:lnTo>
                <a:lnTo>
                  <a:pt x="351" y="327"/>
                </a:lnTo>
                <a:lnTo>
                  <a:pt x="353" y="329"/>
                </a:lnTo>
                <a:lnTo>
                  <a:pt x="356" y="330"/>
                </a:lnTo>
                <a:lnTo>
                  <a:pt x="359" y="331"/>
                </a:lnTo>
                <a:lnTo>
                  <a:pt x="362" y="331"/>
                </a:lnTo>
                <a:lnTo>
                  <a:pt x="407" y="331"/>
                </a:lnTo>
                <a:lnTo>
                  <a:pt x="407" y="392"/>
                </a:lnTo>
                <a:lnTo>
                  <a:pt x="257" y="392"/>
                </a:lnTo>
                <a:lnTo>
                  <a:pt x="257" y="30"/>
                </a:lnTo>
                <a:close/>
                <a:moveTo>
                  <a:pt x="547" y="237"/>
                </a:moveTo>
                <a:lnTo>
                  <a:pt x="554" y="240"/>
                </a:lnTo>
                <a:lnTo>
                  <a:pt x="561" y="241"/>
                </a:lnTo>
                <a:lnTo>
                  <a:pt x="504" y="392"/>
                </a:lnTo>
                <a:lnTo>
                  <a:pt x="461" y="392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close/>
                <a:moveTo>
                  <a:pt x="533" y="149"/>
                </a:moveTo>
                <a:lnTo>
                  <a:pt x="540" y="137"/>
                </a:lnTo>
                <a:lnTo>
                  <a:pt x="549" y="125"/>
                </a:lnTo>
                <a:lnTo>
                  <a:pt x="556" y="117"/>
                </a:lnTo>
                <a:lnTo>
                  <a:pt x="561" y="109"/>
                </a:lnTo>
                <a:lnTo>
                  <a:pt x="568" y="100"/>
                </a:lnTo>
                <a:lnTo>
                  <a:pt x="572" y="91"/>
                </a:lnTo>
                <a:lnTo>
                  <a:pt x="576" y="80"/>
                </a:lnTo>
                <a:lnTo>
                  <a:pt x="579" y="69"/>
                </a:lnTo>
                <a:lnTo>
                  <a:pt x="580" y="63"/>
                </a:lnTo>
                <a:lnTo>
                  <a:pt x="580" y="57"/>
                </a:lnTo>
                <a:lnTo>
                  <a:pt x="580" y="51"/>
                </a:lnTo>
                <a:lnTo>
                  <a:pt x="579" y="44"/>
                </a:lnTo>
                <a:lnTo>
                  <a:pt x="587" y="49"/>
                </a:lnTo>
                <a:lnTo>
                  <a:pt x="594" y="54"/>
                </a:lnTo>
                <a:lnTo>
                  <a:pt x="601" y="60"/>
                </a:lnTo>
                <a:lnTo>
                  <a:pt x="606" y="66"/>
                </a:lnTo>
                <a:lnTo>
                  <a:pt x="612" y="72"/>
                </a:lnTo>
                <a:lnTo>
                  <a:pt x="616" y="80"/>
                </a:lnTo>
                <a:lnTo>
                  <a:pt x="620" y="86"/>
                </a:lnTo>
                <a:lnTo>
                  <a:pt x="623" y="94"/>
                </a:lnTo>
                <a:lnTo>
                  <a:pt x="629" y="109"/>
                </a:lnTo>
                <a:lnTo>
                  <a:pt x="632" y="124"/>
                </a:lnTo>
                <a:lnTo>
                  <a:pt x="633" y="140"/>
                </a:lnTo>
                <a:lnTo>
                  <a:pt x="632" y="155"/>
                </a:lnTo>
                <a:lnTo>
                  <a:pt x="631" y="165"/>
                </a:lnTo>
                <a:lnTo>
                  <a:pt x="628" y="176"/>
                </a:lnTo>
                <a:lnTo>
                  <a:pt x="623" y="186"/>
                </a:lnTo>
                <a:lnTo>
                  <a:pt x="618" y="195"/>
                </a:lnTo>
                <a:lnTo>
                  <a:pt x="615" y="199"/>
                </a:lnTo>
                <a:lnTo>
                  <a:pt x="612" y="203"/>
                </a:lnTo>
                <a:lnTo>
                  <a:pt x="607" y="207"/>
                </a:lnTo>
                <a:lnTo>
                  <a:pt x="603" y="209"/>
                </a:lnTo>
                <a:lnTo>
                  <a:pt x="599" y="211"/>
                </a:lnTo>
                <a:lnTo>
                  <a:pt x="593" y="213"/>
                </a:lnTo>
                <a:lnTo>
                  <a:pt x="588" y="214"/>
                </a:lnTo>
                <a:lnTo>
                  <a:pt x="583" y="214"/>
                </a:lnTo>
                <a:lnTo>
                  <a:pt x="583" y="214"/>
                </a:lnTo>
                <a:lnTo>
                  <a:pt x="577" y="214"/>
                </a:lnTo>
                <a:lnTo>
                  <a:pt x="571" y="213"/>
                </a:lnTo>
                <a:lnTo>
                  <a:pt x="565" y="212"/>
                </a:lnTo>
                <a:lnTo>
                  <a:pt x="559" y="209"/>
                </a:lnTo>
                <a:lnTo>
                  <a:pt x="550" y="205"/>
                </a:lnTo>
                <a:lnTo>
                  <a:pt x="543" y="199"/>
                </a:lnTo>
                <a:lnTo>
                  <a:pt x="536" y="192"/>
                </a:lnTo>
                <a:lnTo>
                  <a:pt x="532" y="184"/>
                </a:lnTo>
                <a:lnTo>
                  <a:pt x="530" y="176"/>
                </a:lnTo>
                <a:lnTo>
                  <a:pt x="529" y="167"/>
                </a:lnTo>
                <a:lnTo>
                  <a:pt x="530" y="157"/>
                </a:lnTo>
                <a:lnTo>
                  <a:pt x="533" y="149"/>
                </a:lnTo>
                <a:close/>
                <a:moveTo>
                  <a:pt x="588" y="452"/>
                </a:moveTo>
                <a:lnTo>
                  <a:pt x="558" y="452"/>
                </a:lnTo>
                <a:lnTo>
                  <a:pt x="558" y="407"/>
                </a:lnTo>
                <a:lnTo>
                  <a:pt x="558" y="404"/>
                </a:lnTo>
                <a:lnTo>
                  <a:pt x="557" y="401"/>
                </a:lnTo>
                <a:lnTo>
                  <a:pt x="556" y="399"/>
                </a:lnTo>
                <a:lnTo>
                  <a:pt x="554" y="396"/>
                </a:lnTo>
                <a:lnTo>
                  <a:pt x="551" y="395"/>
                </a:lnTo>
                <a:lnTo>
                  <a:pt x="548" y="393"/>
                </a:lnTo>
                <a:lnTo>
                  <a:pt x="546" y="393"/>
                </a:lnTo>
                <a:lnTo>
                  <a:pt x="543" y="392"/>
                </a:lnTo>
                <a:lnTo>
                  <a:pt x="536" y="392"/>
                </a:lnTo>
                <a:lnTo>
                  <a:pt x="592" y="244"/>
                </a:lnTo>
                <a:lnTo>
                  <a:pt x="599" y="242"/>
                </a:lnTo>
                <a:lnTo>
                  <a:pt x="605" y="241"/>
                </a:lnTo>
                <a:lnTo>
                  <a:pt x="612" y="238"/>
                </a:lnTo>
                <a:lnTo>
                  <a:pt x="618" y="235"/>
                </a:lnTo>
                <a:lnTo>
                  <a:pt x="623" y="231"/>
                </a:lnTo>
                <a:lnTo>
                  <a:pt x="629" y="227"/>
                </a:lnTo>
                <a:lnTo>
                  <a:pt x="634" y="223"/>
                </a:lnTo>
                <a:lnTo>
                  <a:pt x="639" y="217"/>
                </a:lnTo>
                <a:lnTo>
                  <a:pt x="644" y="211"/>
                </a:lnTo>
                <a:lnTo>
                  <a:pt x="647" y="206"/>
                </a:lnTo>
                <a:lnTo>
                  <a:pt x="651" y="198"/>
                </a:lnTo>
                <a:lnTo>
                  <a:pt x="655" y="192"/>
                </a:lnTo>
                <a:lnTo>
                  <a:pt x="657" y="184"/>
                </a:lnTo>
                <a:lnTo>
                  <a:pt x="659" y="176"/>
                </a:lnTo>
                <a:lnTo>
                  <a:pt x="661" y="167"/>
                </a:lnTo>
                <a:lnTo>
                  <a:pt x="662" y="158"/>
                </a:lnTo>
                <a:lnTo>
                  <a:pt x="663" y="147"/>
                </a:lnTo>
                <a:lnTo>
                  <a:pt x="663" y="135"/>
                </a:lnTo>
                <a:lnTo>
                  <a:pt x="662" y="123"/>
                </a:lnTo>
                <a:lnTo>
                  <a:pt x="661" y="111"/>
                </a:lnTo>
                <a:lnTo>
                  <a:pt x="658" y="99"/>
                </a:lnTo>
                <a:lnTo>
                  <a:pt x="654" y="87"/>
                </a:lnTo>
                <a:lnTo>
                  <a:pt x="649" y="77"/>
                </a:lnTo>
                <a:lnTo>
                  <a:pt x="643" y="66"/>
                </a:lnTo>
                <a:lnTo>
                  <a:pt x="636" y="55"/>
                </a:lnTo>
                <a:lnTo>
                  <a:pt x="628" y="45"/>
                </a:lnTo>
                <a:lnTo>
                  <a:pt x="619" y="36"/>
                </a:lnTo>
                <a:lnTo>
                  <a:pt x="608" y="27"/>
                </a:lnTo>
                <a:lnTo>
                  <a:pt x="598" y="20"/>
                </a:lnTo>
                <a:lnTo>
                  <a:pt x="585" y="13"/>
                </a:lnTo>
                <a:lnTo>
                  <a:pt x="571" y="8"/>
                </a:lnTo>
                <a:lnTo>
                  <a:pt x="556" y="3"/>
                </a:lnTo>
                <a:lnTo>
                  <a:pt x="551" y="2"/>
                </a:lnTo>
                <a:lnTo>
                  <a:pt x="547" y="3"/>
                </a:lnTo>
                <a:lnTo>
                  <a:pt x="543" y="6"/>
                </a:lnTo>
                <a:lnTo>
                  <a:pt x="540" y="9"/>
                </a:lnTo>
                <a:lnTo>
                  <a:pt x="537" y="13"/>
                </a:lnTo>
                <a:lnTo>
                  <a:pt x="537" y="17"/>
                </a:lnTo>
                <a:lnTo>
                  <a:pt x="537" y="22"/>
                </a:lnTo>
                <a:lnTo>
                  <a:pt x="540" y="26"/>
                </a:lnTo>
                <a:lnTo>
                  <a:pt x="543" y="33"/>
                </a:lnTo>
                <a:lnTo>
                  <a:pt x="546" y="38"/>
                </a:lnTo>
                <a:lnTo>
                  <a:pt x="548" y="44"/>
                </a:lnTo>
                <a:lnTo>
                  <a:pt x="549" y="50"/>
                </a:lnTo>
                <a:lnTo>
                  <a:pt x="550" y="55"/>
                </a:lnTo>
                <a:lnTo>
                  <a:pt x="550" y="60"/>
                </a:lnTo>
                <a:lnTo>
                  <a:pt x="549" y="65"/>
                </a:lnTo>
                <a:lnTo>
                  <a:pt x="548" y="70"/>
                </a:lnTo>
                <a:lnTo>
                  <a:pt x="545" y="79"/>
                </a:lnTo>
                <a:lnTo>
                  <a:pt x="540" y="88"/>
                </a:lnTo>
                <a:lnTo>
                  <a:pt x="533" y="97"/>
                </a:lnTo>
                <a:lnTo>
                  <a:pt x="526" y="107"/>
                </a:lnTo>
                <a:lnTo>
                  <a:pt x="520" y="113"/>
                </a:lnTo>
                <a:lnTo>
                  <a:pt x="515" y="121"/>
                </a:lnTo>
                <a:lnTo>
                  <a:pt x="509" y="128"/>
                </a:lnTo>
                <a:lnTo>
                  <a:pt x="505" y="137"/>
                </a:lnTo>
                <a:lnTo>
                  <a:pt x="503" y="144"/>
                </a:lnTo>
                <a:lnTo>
                  <a:pt x="501" y="152"/>
                </a:lnTo>
                <a:lnTo>
                  <a:pt x="500" y="159"/>
                </a:lnTo>
                <a:lnTo>
                  <a:pt x="499" y="167"/>
                </a:lnTo>
                <a:lnTo>
                  <a:pt x="499" y="174"/>
                </a:lnTo>
                <a:lnTo>
                  <a:pt x="500" y="182"/>
                </a:lnTo>
                <a:lnTo>
                  <a:pt x="502" y="190"/>
                </a:lnTo>
                <a:lnTo>
                  <a:pt x="504" y="196"/>
                </a:lnTo>
                <a:lnTo>
                  <a:pt x="507" y="202"/>
                </a:lnTo>
                <a:lnTo>
                  <a:pt x="512" y="209"/>
                </a:lnTo>
                <a:lnTo>
                  <a:pt x="516" y="215"/>
                </a:lnTo>
                <a:lnTo>
                  <a:pt x="521" y="221"/>
                </a:lnTo>
                <a:lnTo>
                  <a:pt x="437" y="373"/>
                </a:lnTo>
                <a:lnTo>
                  <a:pt x="437" y="15"/>
                </a:lnTo>
                <a:lnTo>
                  <a:pt x="437" y="12"/>
                </a:lnTo>
                <a:lnTo>
                  <a:pt x="436" y="9"/>
                </a:lnTo>
                <a:lnTo>
                  <a:pt x="434" y="7"/>
                </a:lnTo>
                <a:lnTo>
                  <a:pt x="433" y="5"/>
                </a:lnTo>
                <a:lnTo>
                  <a:pt x="431" y="2"/>
                </a:lnTo>
                <a:lnTo>
                  <a:pt x="428" y="1"/>
                </a:lnTo>
                <a:lnTo>
                  <a:pt x="426" y="0"/>
                </a:lnTo>
                <a:lnTo>
                  <a:pt x="422" y="0"/>
                </a:lnTo>
                <a:lnTo>
                  <a:pt x="242" y="0"/>
                </a:lnTo>
                <a:lnTo>
                  <a:pt x="238" y="0"/>
                </a:lnTo>
                <a:lnTo>
                  <a:pt x="235" y="1"/>
                </a:lnTo>
                <a:lnTo>
                  <a:pt x="233" y="2"/>
                </a:lnTo>
                <a:lnTo>
                  <a:pt x="231" y="5"/>
                </a:lnTo>
                <a:lnTo>
                  <a:pt x="229" y="7"/>
                </a:lnTo>
                <a:lnTo>
                  <a:pt x="228" y="9"/>
                </a:lnTo>
                <a:lnTo>
                  <a:pt x="227" y="12"/>
                </a:lnTo>
                <a:lnTo>
                  <a:pt x="227" y="15"/>
                </a:lnTo>
                <a:lnTo>
                  <a:pt x="227" y="392"/>
                </a:lnTo>
                <a:lnTo>
                  <a:pt x="220" y="392"/>
                </a:lnTo>
                <a:lnTo>
                  <a:pt x="134" y="220"/>
                </a:lnTo>
                <a:lnTo>
                  <a:pt x="134" y="219"/>
                </a:lnTo>
                <a:lnTo>
                  <a:pt x="133" y="219"/>
                </a:lnTo>
                <a:lnTo>
                  <a:pt x="133" y="219"/>
                </a:lnTo>
                <a:lnTo>
                  <a:pt x="133" y="217"/>
                </a:lnTo>
                <a:lnTo>
                  <a:pt x="133" y="217"/>
                </a:lnTo>
                <a:lnTo>
                  <a:pt x="132" y="217"/>
                </a:lnTo>
                <a:lnTo>
                  <a:pt x="131" y="215"/>
                </a:lnTo>
                <a:lnTo>
                  <a:pt x="130" y="214"/>
                </a:lnTo>
                <a:lnTo>
                  <a:pt x="129" y="214"/>
                </a:lnTo>
                <a:lnTo>
                  <a:pt x="129" y="213"/>
                </a:lnTo>
                <a:lnTo>
                  <a:pt x="129" y="213"/>
                </a:lnTo>
                <a:lnTo>
                  <a:pt x="128" y="213"/>
                </a:lnTo>
                <a:lnTo>
                  <a:pt x="22" y="153"/>
                </a:lnTo>
                <a:lnTo>
                  <a:pt x="19" y="151"/>
                </a:lnTo>
                <a:lnTo>
                  <a:pt x="15" y="151"/>
                </a:lnTo>
                <a:lnTo>
                  <a:pt x="10" y="152"/>
                </a:lnTo>
                <a:lnTo>
                  <a:pt x="6" y="153"/>
                </a:lnTo>
                <a:lnTo>
                  <a:pt x="4" y="156"/>
                </a:lnTo>
                <a:lnTo>
                  <a:pt x="2" y="159"/>
                </a:lnTo>
                <a:lnTo>
                  <a:pt x="0" y="164"/>
                </a:lnTo>
                <a:lnTo>
                  <a:pt x="0" y="168"/>
                </a:lnTo>
                <a:lnTo>
                  <a:pt x="15" y="288"/>
                </a:lnTo>
                <a:lnTo>
                  <a:pt x="15" y="288"/>
                </a:lnTo>
                <a:lnTo>
                  <a:pt x="15" y="288"/>
                </a:lnTo>
                <a:lnTo>
                  <a:pt x="16" y="290"/>
                </a:lnTo>
                <a:lnTo>
                  <a:pt x="16" y="291"/>
                </a:lnTo>
                <a:lnTo>
                  <a:pt x="16" y="292"/>
                </a:lnTo>
                <a:lnTo>
                  <a:pt x="17" y="294"/>
                </a:lnTo>
                <a:lnTo>
                  <a:pt x="66" y="392"/>
                </a:lnTo>
                <a:lnTo>
                  <a:pt x="60" y="392"/>
                </a:lnTo>
                <a:lnTo>
                  <a:pt x="57" y="393"/>
                </a:lnTo>
                <a:lnTo>
                  <a:pt x="54" y="393"/>
                </a:lnTo>
                <a:lnTo>
                  <a:pt x="51" y="395"/>
                </a:lnTo>
                <a:lnTo>
                  <a:pt x="49" y="396"/>
                </a:lnTo>
                <a:lnTo>
                  <a:pt x="48" y="399"/>
                </a:lnTo>
                <a:lnTo>
                  <a:pt x="46" y="401"/>
                </a:lnTo>
                <a:lnTo>
                  <a:pt x="46" y="405"/>
                </a:lnTo>
                <a:lnTo>
                  <a:pt x="45" y="407"/>
                </a:lnTo>
                <a:lnTo>
                  <a:pt x="45" y="814"/>
                </a:lnTo>
                <a:lnTo>
                  <a:pt x="46" y="824"/>
                </a:lnTo>
                <a:lnTo>
                  <a:pt x="47" y="833"/>
                </a:lnTo>
                <a:lnTo>
                  <a:pt x="49" y="841"/>
                </a:lnTo>
                <a:lnTo>
                  <a:pt x="52" y="850"/>
                </a:lnTo>
                <a:lnTo>
                  <a:pt x="56" y="857"/>
                </a:lnTo>
                <a:lnTo>
                  <a:pt x="60" y="865"/>
                </a:lnTo>
                <a:lnTo>
                  <a:pt x="65" y="872"/>
                </a:lnTo>
                <a:lnTo>
                  <a:pt x="72" y="879"/>
                </a:lnTo>
                <a:lnTo>
                  <a:pt x="78" y="884"/>
                </a:lnTo>
                <a:lnTo>
                  <a:pt x="85" y="890"/>
                </a:lnTo>
                <a:lnTo>
                  <a:pt x="92" y="894"/>
                </a:lnTo>
                <a:lnTo>
                  <a:pt x="100" y="898"/>
                </a:lnTo>
                <a:lnTo>
                  <a:pt x="108" y="900"/>
                </a:lnTo>
                <a:lnTo>
                  <a:pt x="117" y="902"/>
                </a:lnTo>
                <a:lnTo>
                  <a:pt x="127" y="905"/>
                </a:lnTo>
                <a:lnTo>
                  <a:pt x="135" y="905"/>
                </a:lnTo>
                <a:lnTo>
                  <a:pt x="467" y="905"/>
                </a:lnTo>
                <a:lnTo>
                  <a:pt x="477" y="905"/>
                </a:lnTo>
                <a:lnTo>
                  <a:pt x="486" y="902"/>
                </a:lnTo>
                <a:lnTo>
                  <a:pt x="494" y="900"/>
                </a:lnTo>
                <a:lnTo>
                  <a:pt x="503" y="898"/>
                </a:lnTo>
                <a:lnTo>
                  <a:pt x="512" y="894"/>
                </a:lnTo>
                <a:lnTo>
                  <a:pt x="519" y="890"/>
                </a:lnTo>
                <a:lnTo>
                  <a:pt x="526" y="884"/>
                </a:lnTo>
                <a:lnTo>
                  <a:pt x="532" y="879"/>
                </a:lnTo>
                <a:lnTo>
                  <a:pt x="537" y="872"/>
                </a:lnTo>
                <a:lnTo>
                  <a:pt x="543" y="866"/>
                </a:lnTo>
                <a:lnTo>
                  <a:pt x="547" y="858"/>
                </a:lnTo>
                <a:lnTo>
                  <a:pt x="551" y="850"/>
                </a:lnTo>
                <a:lnTo>
                  <a:pt x="554" y="842"/>
                </a:lnTo>
                <a:lnTo>
                  <a:pt x="556" y="833"/>
                </a:lnTo>
                <a:lnTo>
                  <a:pt x="558" y="824"/>
                </a:lnTo>
                <a:lnTo>
                  <a:pt x="558" y="814"/>
                </a:lnTo>
                <a:lnTo>
                  <a:pt x="558" y="694"/>
                </a:lnTo>
                <a:lnTo>
                  <a:pt x="588" y="694"/>
                </a:lnTo>
                <a:lnTo>
                  <a:pt x="601" y="693"/>
                </a:lnTo>
                <a:lnTo>
                  <a:pt x="613" y="692"/>
                </a:lnTo>
                <a:lnTo>
                  <a:pt x="625" y="688"/>
                </a:lnTo>
                <a:lnTo>
                  <a:pt x="636" y="684"/>
                </a:lnTo>
                <a:lnTo>
                  <a:pt x="647" y="680"/>
                </a:lnTo>
                <a:lnTo>
                  <a:pt x="657" y="673"/>
                </a:lnTo>
                <a:lnTo>
                  <a:pt x="666" y="667"/>
                </a:lnTo>
                <a:lnTo>
                  <a:pt x="674" y="659"/>
                </a:lnTo>
                <a:lnTo>
                  <a:pt x="683" y="651"/>
                </a:lnTo>
                <a:lnTo>
                  <a:pt x="689" y="642"/>
                </a:lnTo>
                <a:lnTo>
                  <a:pt x="694" y="631"/>
                </a:lnTo>
                <a:lnTo>
                  <a:pt x="700" y="622"/>
                </a:lnTo>
                <a:lnTo>
                  <a:pt x="703" y="610"/>
                </a:lnTo>
                <a:lnTo>
                  <a:pt x="706" y="598"/>
                </a:lnTo>
                <a:lnTo>
                  <a:pt x="708" y="586"/>
                </a:lnTo>
                <a:lnTo>
                  <a:pt x="708" y="573"/>
                </a:lnTo>
                <a:lnTo>
                  <a:pt x="708" y="561"/>
                </a:lnTo>
                <a:lnTo>
                  <a:pt x="706" y="548"/>
                </a:lnTo>
                <a:lnTo>
                  <a:pt x="703" y="536"/>
                </a:lnTo>
                <a:lnTo>
                  <a:pt x="700" y="525"/>
                </a:lnTo>
                <a:lnTo>
                  <a:pt x="694" y="514"/>
                </a:lnTo>
                <a:lnTo>
                  <a:pt x="689" y="505"/>
                </a:lnTo>
                <a:lnTo>
                  <a:pt x="683" y="495"/>
                </a:lnTo>
                <a:lnTo>
                  <a:pt x="674" y="486"/>
                </a:lnTo>
                <a:lnTo>
                  <a:pt x="666" y="479"/>
                </a:lnTo>
                <a:lnTo>
                  <a:pt x="657" y="472"/>
                </a:lnTo>
                <a:lnTo>
                  <a:pt x="647" y="466"/>
                </a:lnTo>
                <a:lnTo>
                  <a:pt x="636" y="462"/>
                </a:lnTo>
                <a:lnTo>
                  <a:pt x="625" y="457"/>
                </a:lnTo>
                <a:lnTo>
                  <a:pt x="613" y="455"/>
                </a:lnTo>
                <a:lnTo>
                  <a:pt x="601" y="453"/>
                </a:lnTo>
                <a:lnTo>
                  <a:pt x="588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D96624B-8632-4733-8E29-9B97989549C8}"/>
              </a:ext>
            </a:extLst>
          </p:cNvPr>
          <p:cNvGrpSpPr/>
          <p:nvPr/>
        </p:nvGrpSpPr>
        <p:grpSpPr>
          <a:xfrm>
            <a:off x="4943671" y="4513553"/>
            <a:ext cx="316995" cy="316995"/>
            <a:chOff x="8164513" y="4791075"/>
            <a:chExt cx="285750" cy="285750"/>
          </a:xfrm>
          <a:solidFill>
            <a:schemeClr val="bg1"/>
          </a:solidFill>
        </p:grpSpPr>
        <p:sp>
          <p:nvSpPr>
            <p:cNvPr id="74" name="Freeform 108">
              <a:extLst>
                <a:ext uri="{FF2B5EF4-FFF2-40B4-BE49-F238E27FC236}">
                  <a16:creationId xmlns:a16="http://schemas.microsoft.com/office/drawing/2014/main" id="{4523B1E1-ED7E-42B8-9ADA-FEC215988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4513" y="4791075"/>
              <a:ext cx="285750" cy="285750"/>
            </a:xfrm>
            <a:custGeom>
              <a:avLst/>
              <a:gdLst>
                <a:gd name="T0" fmla="*/ 30 w 902"/>
                <a:gd name="T1" fmla="*/ 571 h 902"/>
                <a:gd name="T2" fmla="*/ 872 w 902"/>
                <a:gd name="T3" fmla="*/ 30 h 902"/>
                <a:gd name="T4" fmla="*/ 887 w 902"/>
                <a:gd name="T5" fmla="*/ 0 h 902"/>
                <a:gd name="T6" fmla="*/ 12 w 902"/>
                <a:gd name="T7" fmla="*/ 0 h 902"/>
                <a:gd name="T8" fmla="*/ 6 w 902"/>
                <a:gd name="T9" fmla="*/ 2 h 902"/>
                <a:gd name="T10" fmla="*/ 2 w 902"/>
                <a:gd name="T11" fmla="*/ 6 h 902"/>
                <a:gd name="T12" fmla="*/ 0 w 902"/>
                <a:gd name="T13" fmla="*/ 12 h 902"/>
                <a:gd name="T14" fmla="*/ 0 w 902"/>
                <a:gd name="T15" fmla="*/ 586 h 902"/>
                <a:gd name="T16" fmla="*/ 1 w 902"/>
                <a:gd name="T17" fmla="*/ 592 h 902"/>
                <a:gd name="T18" fmla="*/ 4 w 902"/>
                <a:gd name="T19" fmla="*/ 597 h 902"/>
                <a:gd name="T20" fmla="*/ 9 w 902"/>
                <a:gd name="T21" fmla="*/ 600 h 902"/>
                <a:gd name="T22" fmla="*/ 15 w 902"/>
                <a:gd name="T23" fmla="*/ 601 h 902"/>
                <a:gd name="T24" fmla="*/ 436 w 902"/>
                <a:gd name="T25" fmla="*/ 701 h 902"/>
                <a:gd name="T26" fmla="*/ 258 w 902"/>
                <a:gd name="T27" fmla="*/ 878 h 902"/>
                <a:gd name="T28" fmla="*/ 255 w 902"/>
                <a:gd name="T29" fmla="*/ 884 h 902"/>
                <a:gd name="T30" fmla="*/ 255 w 902"/>
                <a:gd name="T31" fmla="*/ 890 h 902"/>
                <a:gd name="T32" fmla="*/ 258 w 902"/>
                <a:gd name="T33" fmla="*/ 896 h 902"/>
                <a:gd name="T34" fmla="*/ 262 w 902"/>
                <a:gd name="T35" fmla="*/ 900 h 902"/>
                <a:gd name="T36" fmla="*/ 268 w 902"/>
                <a:gd name="T37" fmla="*/ 902 h 902"/>
                <a:gd name="T38" fmla="*/ 273 w 902"/>
                <a:gd name="T39" fmla="*/ 902 h 902"/>
                <a:gd name="T40" fmla="*/ 279 w 902"/>
                <a:gd name="T41" fmla="*/ 900 h 902"/>
                <a:gd name="T42" fmla="*/ 451 w 902"/>
                <a:gd name="T43" fmla="*/ 727 h 902"/>
                <a:gd name="T44" fmla="*/ 622 w 902"/>
                <a:gd name="T45" fmla="*/ 900 h 902"/>
                <a:gd name="T46" fmla="*/ 628 w 902"/>
                <a:gd name="T47" fmla="*/ 902 h 902"/>
                <a:gd name="T48" fmla="*/ 634 w 902"/>
                <a:gd name="T49" fmla="*/ 902 h 902"/>
                <a:gd name="T50" fmla="*/ 640 w 902"/>
                <a:gd name="T51" fmla="*/ 900 h 902"/>
                <a:gd name="T52" fmla="*/ 644 w 902"/>
                <a:gd name="T53" fmla="*/ 896 h 902"/>
                <a:gd name="T54" fmla="*/ 646 w 902"/>
                <a:gd name="T55" fmla="*/ 890 h 902"/>
                <a:gd name="T56" fmla="*/ 646 w 902"/>
                <a:gd name="T57" fmla="*/ 884 h 902"/>
                <a:gd name="T58" fmla="*/ 644 w 902"/>
                <a:gd name="T59" fmla="*/ 878 h 902"/>
                <a:gd name="T60" fmla="*/ 466 w 902"/>
                <a:gd name="T61" fmla="*/ 701 h 902"/>
                <a:gd name="T62" fmla="*/ 887 w 902"/>
                <a:gd name="T63" fmla="*/ 601 h 902"/>
                <a:gd name="T64" fmla="*/ 892 w 902"/>
                <a:gd name="T65" fmla="*/ 600 h 902"/>
                <a:gd name="T66" fmla="*/ 898 w 902"/>
                <a:gd name="T67" fmla="*/ 597 h 902"/>
                <a:gd name="T68" fmla="*/ 901 w 902"/>
                <a:gd name="T69" fmla="*/ 592 h 902"/>
                <a:gd name="T70" fmla="*/ 902 w 902"/>
                <a:gd name="T71" fmla="*/ 586 h 902"/>
                <a:gd name="T72" fmla="*/ 901 w 902"/>
                <a:gd name="T73" fmla="*/ 12 h 902"/>
                <a:gd name="T74" fmla="*/ 899 w 902"/>
                <a:gd name="T75" fmla="*/ 6 h 902"/>
                <a:gd name="T76" fmla="*/ 896 w 902"/>
                <a:gd name="T77" fmla="*/ 2 h 902"/>
                <a:gd name="T78" fmla="*/ 890 w 902"/>
                <a:gd name="T7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902">
                  <a:moveTo>
                    <a:pt x="872" y="571"/>
                  </a:moveTo>
                  <a:lnTo>
                    <a:pt x="30" y="571"/>
                  </a:lnTo>
                  <a:lnTo>
                    <a:pt x="30" y="30"/>
                  </a:lnTo>
                  <a:lnTo>
                    <a:pt x="872" y="30"/>
                  </a:lnTo>
                  <a:lnTo>
                    <a:pt x="872" y="571"/>
                  </a:lnTo>
                  <a:close/>
                  <a:moveTo>
                    <a:pt x="88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6"/>
                  </a:lnTo>
                  <a:lnTo>
                    <a:pt x="0" y="589"/>
                  </a:lnTo>
                  <a:lnTo>
                    <a:pt x="1" y="592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436" y="601"/>
                  </a:lnTo>
                  <a:lnTo>
                    <a:pt x="436" y="701"/>
                  </a:lnTo>
                  <a:lnTo>
                    <a:pt x="259" y="876"/>
                  </a:lnTo>
                  <a:lnTo>
                    <a:pt x="258" y="878"/>
                  </a:lnTo>
                  <a:lnTo>
                    <a:pt x="256" y="882"/>
                  </a:lnTo>
                  <a:lnTo>
                    <a:pt x="255" y="884"/>
                  </a:lnTo>
                  <a:lnTo>
                    <a:pt x="255" y="887"/>
                  </a:lnTo>
                  <a:lnTo>
                    <a:pt x="255" y="890"/>
                  </a:lnTo>
                  <a:lnTo>
                    <a:pt x="256" y="892"/>
                  </a:lnTo>
                  <a:lnTo>
                    <a:pt x="258" y="896"/>
                  </a:lnTo>
                  <a:lnTo>
                    <a:pt x="259" y="898"/>
                  </a:lnTo>
                  <a:lnTo>
                    <a:pt x="262" y="900"/>
                  </a:lnTo>
                  <a:lnTo>
                    <a:pt x="265" y="901"/>
                  </a:lnTo>
                  <a:lnTo>
                    <a:pt x="268" y="902"/>
                  </a:lnTo>
                  <a:lnTo>
                    <a:pt x="270" y="902"/>
                  </a:lnTo>
                  <a:lnTo>
                    <a:pt x="273" y="902"/>
                  </a:lnTo>
                  <a:lnTo>
                    <a:pt x="276" y="901"/>
                  </a:lnTo>
                  <a:lnTo>
                    <a:pt x="279" y="900"/>
                  </a:lnTo>
                  <a:lnTo>
                    <a:pt x="281" y="898"/>
                  </a:lnTo>
                  <a:lnTo>
                    <a:pt x="451" y="727"/>
                  </a:lnTo>
                  <a:lnTo>
                    <a:pt x="620" y="898"/>
                  </a:lnTo>
                  <a:lnTo>
                    <a:pt x="622" y="900"/>
                  </a:lnTo>
                  <a:lnTo>
                    <a:pt x="626" y="901"/>
                  </a:lnTo>
                  <a:lnTo>
                    <a:pt x="628" y="902"/>
                  </a:lnTo>
                  <a:lnTo>
                    <a:pt x="631" y="902"/>
                  </a:lnTo>
                  <a:lnTo>
                    <a:pt x="634" y="902"/>
                  </a:lnTo>
                  <a:lnTo>
                    <a:pt x="636" y="901"/>
                  </a:lnTo>
                  <a:lnTo>
                    <a:pt x="640" y="900"/>
                  </a:lnTo>
                  <a:lnTo>
                    <a:pt x="642" y="898"/>
                  </a:lnTo>
                  <a:lnTo>
                    <a:pt x="644" y="896"/>
                  </a:lnTo>
                  <a:lnTo>
                    <a:pt x="645" y="892"/>
                  </a:lnTo>
                  <a:lnTo>
                    <a:pt x="646" y="890"/>
                  </a:lnTo>
                  <a:lnTo>
                    <a:pt x="646" y="887"/>
                  </a:lnTo>
                  <a:lnTo>
                    <a:pt x="646" y="884"/>
                  </a:lnTo>
                  <a:lnTo>
                    <a:pt x="645" y="882"/>
                  </a:lnTo>
                  <a:lnTo>
                    <a:pt x="644" y="878"/>
                  </a:lnTo>
                  <a:lnTo>
                    <a:pt x="642" y="876"/>
                  </a:lnTo>
                  <a:lnTo>
                    <a:pt x="466" y="701"/>
                  </a:lnTo>
                  <a:lnTo>
                    <a:pt x="466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2"/>
                  </a:lnTo>
                  <a:lnTo>
                    <a:pt x="901" y="589"/>
                  </a:lnTo>
                  <a:lnTo>
                    <a:pt x="902" y="586"/>
                  </a:lnTo>
                  <a:lnTo>
                    <a:pt x="902" y="15"/>
                  </a:lnTo>
                  <a:lnTo>
                    <a:pt x="901" y="12"/>
                  </a:lnTo>
                  <a:lnTo>
                    <a:pt x="901" y="9"/>
                  </a:lnTo>
                  <a:lnTo>
                    <a:pt x="899" y="6"/>
                  </a:lnTo>
                  <a:lnTo>
                    <a:pt x="898" y="4"/>
                  </a:lnTo>
                  <a:lnTo>
                    <a:pt x="896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9">
              <a:extLst>
                <a:ext uri="{FF2B5EF4-FFF2-40B4-BE49-F238E27FC236}">
                  <a16:creationId xmlns:a16="http://schemas.microsoft.com/office/drawing/2014/main" id="{C13D2687-3DCC-498A-B441-09D6716DA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088" y="4819650"/>
              <a:ext cx="228600" cy="133350"/>
            </a:xfrm>
            <a:custGeom>
              <a:avLst/>
              <a:gdLst>
                <a:gd name="T0" fmla="*/ 691 w 722"/>
                <a:gd name="T1" fmla="*/ 391 h 421"/>
                <a:gd name="T2" fmla="*/ 30 w 722"/>
                <a:gd name="T3" fmla="*/ 241 h 421"/>
                <a:gd name="T4" fmla="*/ 153 w 722"/>
                <a:gd name="T5" fmla="*/ 240 h 421"/>
                <a:gd name="T6" fmla="*/ 159 w 722"/>
                <a:gd name="T7" fmla="*/ 238 h 421"/>
                <a:gd name="T8" fmla="*/ 229 w 722"/>
                <a:gd name="T9" fmla="*/ 165 h 421"/>
                <a:gd name="T10" fmla="*/ 288 w 722"/>
                <a:gd name="T11" fmla="*/ 310 h 421"/>
                <a:gd name="T12" fmla="*/ 294 w 722"/>
                <a:gd name="T13" fmla="*/ 314 h 421"/>
                <a:gd name="T14" fmla="*/ 299 w 722"/>
                <a:gd name="T15" fmla="*/ 316 h 421"/>
                <a:gd name="T16" fmla="*/ 303 w 722"/>
                <a:gd name="T17" fmla="*/ 316 h 421"/>
                <a:gd name="T18" fmla="*/ 309 w 722"/>
                <a:gd name="T19" fmla="*/ 313 h 421"/>
                <a:gd name="T20" fmla="*/ 406 w 722"/>
                <a:gd name="T21" fmla="*/ 216 h 421"/>
                <a:gd name="T22" fmla="*/ 472 w 722"/>
                <a:gd name="T23" fmla="*/ 283 h 421"/>
                <a:gd name="T24" fmla="*/ 479 w 722"/>
                <a:gd name="T25" fmla="*/ 286 h 421"/>
                <a:gd name="T26" fmla="*/ 485 w 722"/>
                <a:gd name="T27" fmla="*/ 285 h 421"/>
                <a:gd name="T28" fmla="*/ 491 w 722"/>
                <a:gd name="T29" fmla="*/ 283 h 421"/>
                <a:gd name="T30" fmla="*/ 628 w 722"/>
                <a:gd name="T31" fmla="*/ 115 h 421"/>
                <a:gd name="T32" fmla="*/ 631 w 722"/>
                <a:gd name="T33" fmla="*/ 109 h 421"/>
                <a:gd name="T34" fmla="*/ 631 w 722"/>
                <a:gd name="T35" fmla="*/ 104 h 421"/>
                <a:gd name="T36" fmla="*/ 630 w 722"/>
                <a:gd name="T37" fmla="*/ 99 h 421"/>
                <a:gd name="T38" fmla="*/ 626 w 722"/>
                <a:gd name="T39" fmla="*/ 93 h 421"/>
                <a:gd name="T40" fmla="*/ 620 w 722"/>
                <a:gd name="T41" fmla="*/ 91 h 421"/>
                <a:gd name="T42" fmla="*/ 615 w 722"/>
                <a:gd name="T43" fmla="*/ 90 h 421"/>
                <a:gd name="T44" fmla="*/ 610 w 722"/>
                <a:gd name="T45" fmla="*/ 92 h 421"/>
                <a:gd name="T46" fmla="*/ 604 w 722"/>
                <a:gd name="T47" fmla="*/ 95 h 421"/>
                <a:gd name="T48" fmla="*/ 417 w 722"/>
                <a:gd name="T49" fmla="*/ 185 h 421"/>
                <a:gd name="T50" fmla="*/ 411 w 722"/>
                <a:gd name="T51" fmla="*/ 181 h 421"/>
                <a:gd name="T52" fmla="*/ 406 w 722"/>
                <a:gd name="T53" fmla="*/ 180 h 421"/>
                <a:gd name="T54" fmla="*/ 400 w 722"/>
                <a:gd name="T55" fmla="*/ 181 h 421"/>
                <a:gd name="T56" fmla="*/ 395 w 722"/>
                <a:gd name="T57" fmla="*/ 185 h 421"/>
                <a:gd name="T58" fmla="*/ 249 w 722"/>
                <a:gd name="T59" fmla="*/ 132 h 421"/>
                <a:gd name="T60" fmla="*/ 243 w 722"/>
                <a:gd name="T61" fmla="*/ 126 h 421"/>
                <a:gd name="T62" fmla="*/ 237 w 722"/>
                <a:gd name="T63" fmla="*/ 123 h 421"/>
                <a:gd name="T64" fmla="*/ 229 w 722"/>
                <a:gd name="T65" fmla="*/ 123 h 421"/>
                <a:gd name="T66" fmla="*/ 223 w 722"/>
                <a:gd name="T67" fmla="*/ 128 h 421"/>
                <a:gd name="T68" fmla="*/ 30 w 722"/>
                <a:gd name="T69" fmla="*/ 211 h 421"/>
                <a:gd name="T70" fmla="*/ 691 w 722"/>
                <a:gd name="T71" fmla="*/ 30 h 421"/>
                <a:gd name="T72" fmla="*/ 707 w 722"/>
                <a:gd name="T73" fmla="*/ 421 h 421"/>
                <a:gd name="T74" fmla="*/ 712 w 722"/>
                <a:gd name="T75" fmla="*/ 420 h 421"/>
                <a:gd name="T76" fmla="*/ 717 w 722"/>
                <a:gd name="T77" fmla="*/ 417 h 421"/>
                <a:gd name="T78" fmla="*/ 720 w 722"/>
                <a:gd name="T79" fmla="*/ 411 h 421"/>
                <a:gd name="T80" fmla="*/ 722 w 722"/>
                <a:gd name="T81" fmla="*/ 406 h 421"/>
                <a:gd name="T82" fmla="*/ 721 w 722"/>
                <a:gd name="T83" fmla="*/ 12 h 421"/>
                <a:gd name="T84" fmla="*/ 719 w 722"/>
                <a:gd name="T85" fmla="*/ 6 h 421"/>
                <a:gd name="T86" fmla="*/ 715 w 722"/>
                <a:gd name="T87" fmla="*/ 2 h 421"/>
                <a:gd name="T88" fmla="*/ 709 w 722"/>
                <a:gd name="T89" fmla="*/ 0 h 421"/>
                <a:gd name="T90" fmla="*/ 15 w 722"/>
                <a:gd name="T91" fmla="*/ 0 h 421"/>
                <a:gd name="T92" fmla="*/ 9 w 722"/>
                <a:gd name="T93" fmla="*/ 1 h 421"/>
                <a:gd name="T94" fmla="*/ 4 w 722"/>
                <a:gd name="T95" fmla="*/ 4 h 421"/>
                <a:gd name="T96" fmla="*/ 1 w 722"/>
                <a:gd name="T97" fmla="*/ 10 h 421"/>
                <a:gd name="T98" fmla="*/ 0 w 722"/>
                <a:gd name="T99" fmla="*/ 15 h 421"/>
                <a:gd name="T100" fmla="*/ 0 w 722"/>
                <a:gd name="T101" fmla="*/ 409 h 421"/>
                <a:gd name="T102" fmla="*/ 2 w 722"/>
                <a:gd name="T103" fmla="*/ 415 h 421"/>
                <a:gd name="T104" fmla="*/ 6 w 722"/>
                <a:gd name="T105" fmla="*/ 419 h 421"/>
                <a:gd name="T106" fmla="*/ 12 w 722"/>
                <a:gd name="T107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2" h="421">
                  <a:moveTo>
                    <a:pt x="691" y="30"/>
                  </a:moveTo>
                  <a:lnTo>
                    <a:pt x="691" y="391"/>
                  </a:lnTo>
                  <a:lnTo>
                    <a:pt x="30" y="391"/>
                  </a:lnTo>
                  <a:lnTo>
                    <a:pt x="30" y="241"/>
                  </a:lnTo>
                  <a:lnTo>
                    <a:pt x="150" y="241"/>
                  </a:lnTo>
                  <a:lnTo>
                    <a:pt x="153" y="240"/>
                  </a:lnTo>
                  <a:lnTo>
                    <a:pt x="156" y="239"/>
                  </a:lnTo>
                  <a:lnTo>
                    <a:pt x="159" y="238"/>
                  </a:lnTo>
                  <a:lnTo>
                    <a:pt x="161" y="236"/>
                  </a:lnTo>
                  <a:lnTo>
                    <a:pt x="229" y="165"/>
                  </a:lnTo>
                  <a:lnTo>
                    <a:pt x="287" y="306"/>
                  </a:lnTo>
                  <a:lnTo>
                    <a:pt x="288" y="310"/>
                  </a:lnTo>
                  <a:lnTo>
                    <a:pt x="291" y="313"/>
                  </a:lnTo>
                  <a:lnTo>
                    <a:pt x="294" y="314"/>
                  </a:lnTo>
                  <a:lnTo>
                    <a:pt x="298" y="316"/>
                  </a:lnTo>
                  <a:lnTo>
                    <a:pt x="299" y="316"/>
                  </a:lnTo>
                  <a:lnTo>
                    <a:pt x="301" y="316"/>
                  </a:lnTo>
                  <a:lnTo>
                    <a:pt x="303" y="316"/>
                  </a:lnTo>
                  <a:lnTo>
                    <a:pt x="306" y="315"/>
                  </a:lnTo>
                  <a:lnTo>
                    <a:pt x="309" y="313"/>
                  </a:lnTo>
                  <a:lnTo>
                    <a:pt x="312" y="312"/>
                  </a:lnTo>
                  <a:lnTo>
                    <a:pt x="406" y="216"/>
                  </a:lnTo>
                  <a:lnTo>
                    <a:pt x="470" y="282"/>
                  </a:lnTo>
                  <a:lnTo>
                    <a:pt x="472" y="283"/>
                  </a:lnTo>
                  <a:lnTo>
                    <a:pt x="476" y="285"/>
                  </a:lnTo>
                  <a:lnTo>
                    <a:pt x="479" y="286"/>
                  </a:lnTo>
                  <a:lnTo>
                    <a:pt x="482" y="286"/>
                  </a:lnTo>
                  <a:lnTo>
                    <a:pt x="485" y="285"/>
                  </a:lnTo>
                  <a:lnTo>
                    <a:pt x="487" y="284"/>
                  </a:lnTo>
                  <a:lnTo>
                    <a:pt x="491" y="283"/>
                  </a:lnTo>
                  <a:lnTo>
                    <a:pt x="493" y="281"/>
                  </a:lnTo>
                  <a:lnTo>
                    <a:pt x="628" y="115"/>
                  </a:lnTo>
                  <a:lnTo>
                    <a:pt x="630" y="113"/>
                  </a:lnTo>
                  <a:lnTo>
                    <a:pt x="631" y="109"/>
                  </a:lnTo>
                  <a:lnTo>
                    <a:pt x="631" y="106"/>
                  </a:lnTo>
                  <a:lnTo>
                    <a:pt x="631" y="104"/>
                  </a:lnTo>
                  <a:lnTo>
                    <a:pt x="631" y="101"/>
                  </a:lnTo>
                  <a:lnTo>
                    <a:pt x="630" y="99"/>
                  </a:lnTo>
                  <a:lnTo>
                    <a:pt x="628" y="95"/>
                  </a:lnTo>
                  <a:lnTo>
                    <a:pt x="626" y="93"/>
                  </a:lnTo>
                  <a:lnTo>
                    <a:pt x="623" y="92"/>
                  </a:lnTo>
                  <a:lnTo>
                    <a:pt x="620" y="91"/>
                  </a:lnTo>
                  <a:lnTo>
                    <a:pt x="618" y="90"/>
                  </a:lnTo>
                  <a:lnTo>
                    <a:pt x="615" y="90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6" y="93"/>
                  </a:lnTo>
                  <a:lnTo>
                    <a:pt x="604" y="95"/>
                  </a:lnTo>
                  <a:lnTo>
                    <a:pt x="480" y="249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1" y="181"/>
                  </a:lnTo>
                  <a:lnTo>
                    <a:pt x="409" y="181"/>
                  </a:lnTo>
                  <a:lnTo>
                    <a:pt x="406" y="180"/>
                  </a:lnTo>
                  <a:lnTo>
                    <a:pt x="403" y="181"/>
                  </a:lnTo>
                  <a:lnTo>
                    <a:pt x="400" y="181"/>
                  </a:lnTo>
                  <a:lnTo>
                    <a:pt x="397" y="183"/>
                  </a:lnTo>
                  <a:lnTo>
                    <a:pt x="395" y="185"/>
                  </a:lnTo>
                  <a:lnTo>
                    <a:pt x="306" y="274"/>
                  </a:lnTo>
                  <a:lnTo>
                    <a:pt x="249" y="132"/>
                  </a:lnTo>
                  <a:lnTo>
                    <a:pt x="246" y="129"/>
                  </a:lnTo>
                  <a:lnTo>
                    <a:pt x="243" y="126"/>
                  </a:lnTo>
                  <a:lnTo>
                    <a:pt x="241" y="124"/>
                  </a:lnTo>
                  <a:lnTo>
                    <a:pt x="237" y="123"/>
                  </a:lnTo>
                  <a:lnTo>
                    <a:pt x="234" y="123"/>
                  </a:lnTo>
                  <a:lnTo>
                    <a:pt x="229" y="123"/>
                  </a:lnTo>
                  <a:lnTo>
                    <a:pt x="226" y="125"/>
                  </a:lnTo>
                  <a:lnTo>
                    <a:pt x="223" y="128"/>
                  </a:lnTo>
                  <a:lnTo>
                    <a:pt x="144" y="211"/>
                  </a:lnTo>
                  <a:lnTo>
                    <a:pt x="30" y="211"/>
                  </a:lnTo>
                  <a:lnTo>
                    <a:pt x="30" y="30"/>
                  </a:lnTo>
                  <a:lnTo>
                    <a:pt x="691" y="30"/>
                  </a:lnTo>
                  <a:close/>
                  <a:moveTo>
                    <a:pt x="15" y="421"/>
                  </a:moveTo>
                  <a:lnTo>
                    <a:pt x="707" y="421"/>
                  </a:lnTo>
                  <a:lnTo>
                    <a:pt x="709" y="421"/>
                  </a:lnTo>
                  <a:lnTo>
                    <a:pt x="712" y="420"/>
                  </a:lnTo>
                  <a:lnTo>
                    <a:pt x="715" y="419"/>
                  </a:lnTo>
                  <a:lnTo>
                    <a:pt x="717" y="417"/>
                  </a:lnTo>
                  <a:lnTo>
                    <a:pt x="719" y="415"/>
                  </a:lnTo>
                  <a:lnTo>
                    <a:pt x="720" y="411"/>
                  </a:lnTo>
                  <a:lnTo>
                    <a:pt x="721" y="409"/>
                  </a:lnTo>
                  <a:lnTo>
                    <a:pt x="722" y="406"/>
                  </a:lnTo>
                  <a:lnTo>
                    <a:pt x="722" y="15"/>
                  </a:lnTo>
                  <a:lnTo>
                    <a:pt x="721" y="12"/>
                  </a:lnTo>
                  <a:lnTo>
                    <a:pt x="720" y="10"/>
                  </a:lnTo>
                  <a:lnTo>
                    <a:pt x="719" y="6"/>
                  </a:lnTo>
                  <a:lnTo>
                    <a:pt x="717" y="4"/>
                  </a:lnTo>
                  <a:lnTo>
                    <a:pt x="715" y="2"/>
                  </a:lnTo>
                  <a:lnTo>
                    <a:pt x="712" y="1"/>
                  </a:lnTo>
                  <a:lnTo>
                    <a:pt x="709" y="0"/>
                  </a:lnTo>
                  <a:lnTo>
                    <a:pt x="70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9"/>
                  </a:lnTo>
                  <a:lnTo>
                    <a:pt x="1" y="411"/>
                  </a:lnTo>
                  <a:lnTo>
                    <a:pt x="2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9" y="420"/>
                  </a:lnTo>
                  <a:lnTo>
                    <a:pt x="12" y="42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A624EC-FC70-4476-B9DE-203DA719746D}"/>
              </a:ext>
            </a:extLst>
          </p:cNvPr>
          <p:cNvGrpSpPr/>
          <p:nvPr/>
        </p:nvGrpSpPr>
        <p:grpSpPr>
          <a:xfrm>
            <a:off x="4681416" y="3080775"/>
            <a:ext cx="347809" cy="349742"/>
            <a:chOff x="10455275" y="2498725"/>
            <a:chExt cx="285750" cy="287338"/>
          </a:xfrm>
          <a:solidFill>
            <a:schemeClr val="bg1"/>
          </a:solidFill>
        </p:grpSpPr>
        <p:sp>
          <p:nvSpPr>
            <p:cNvPr id="77" name="Freeform 214">
              <a:extLst>
                <a:ext uri="{FF2B5EF4-FFF2-40B4-BE49-F238E27FC236}">
                  <a16:creationId xmlns:a16="http://schemas.microsoft.com/office/drawing/2014/main" id="{BACBADB0-F705-47BE-AEF6-87B8D3F45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5275" y="2593975"/>
              <a:ext cx="285750" cy="19208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15">
              <a:extLst>
                <a:ext uri="{FF2B5EF4-FFF2-40B4-BE49-F238E27FC236}">
                  <a16:creationId xmlns:a16="http://schemas.microsoft.com/office/drawing/2014/main" id="{0F386690-5D54-42C5-878A-E46B2B03A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4325" y="2498725"/>
              <a:ext cx="252413" cy="157163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D5F4E-2833-4931-BC60-021D2FE0D5DD}"/>
              </a:ext>
            </a:extLst>
          </p:cNvPr>
          <p:cNvGrpSpPr/>
          <p:nvPr/>
        </p:nvGrpSpPr>
        <p:grpSpPr>
          <a:xfrm>
            <a:off x="938407" y="1484784"/>
            <a:ext cx="7810057" cy="3825835"/>
            <a:chOff x="778961" y="1888044"/>
            <a:chExt cx="7810057" cy="382583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8151DBC-CD55-43EE-A745-CCFF5629F924}"/>
                </a:ext>
              </a:extLst>
            </p:cNvPr>
            <p:cNvGrpSpPr/>
            <p:nvPr/>
          </p:nvGrpSpPr>
          <p:grpSpPr>
            <a:xfrm>
              <a:off x="1041569" y="1888044"/>
              <a:ext cx="7547449" cy="3825835"/>
              <a:chOff x="-8943" y="1367847"/>
              <a:chExt cx="8802999" cy="4686631"/>
            </a:xfrm>
          </p:grpSpPr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0D7B5323-0849-4222-98D2-7B3DD7EB2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1874" y="2615231"/>
                <a:ext cx="1822182" cy="2507885"/>
              </a:xfrm>
              <a:custGeom>
                <a:avLst/>
                <a:gdLst>
                  <a:gd name="T0" fmla="*/ 4096 w 4121"/>
                  <a:gd name="T1" fmla="*/ 2644 h 5673"/>
                  <a:gd name="T2" fmla="*/ 4091 w 4121"/>
                  <a:gd name="T3" fmla="*/ 2305 h 5673"/>
                  <a:gd name="T4" fmla="*/ 2760 w 4121"/>
                  <a:gd name="T5" fmla="*/ 0 h 5673"/>
                  <a:gd name="T6" fmla="*/ 2198 w 4121"/>
                  <a:gd name="T7" fmla="*/ 2098 h 5673"/>
                  <a:gd name="T8" fmla="*/ 2142 w 4121"/>
                  <a:gd name="T9" fmla="*/ 2307 h 5673"/>
                  <a:gd name="T10" fmla="*/ 1933 w 4121"/>
                  <a:gd name="T11" fmla="*/ 2251 h 5673"/>
                  <a:gd name="T12" fmla="*/ 662 w 4121"/>
                  <a:gd name="T13" fmla="*/ 1910 h 5673"/>
                  <a:gd name="T14" fmla="*/ 912 w 4121"/>
                  <a:gd name="T15" fmla="*/ 2339 h 5673"/>
                  <a:gd name="T16" fmla="*/ 912 w 4121"/>
                  <a:gd name="T17" fmla="*/ 2625 h 5673"/>
                  <a:gd name="T18" fmla="*/ 0 w 4121"/>
                  <a:gd name="T19" fmla="*/ 4191 h 5673"/>
                  <a:gd name="T20" fmla="*/ 398 w 4121"/>
                  <a:gd name="T21" fmla="*/ 5673 h 5673"/>
                  <a:gd name="T22" fmla="*/ 2704 w 4121"/>
                  <a:gd name="T23" fmla="*/ 5055 h 5673"/>
                  <a:gd name="T24" fmla="*/ 4096 w 4121"/>
                  <a:gd name="T25" fmla="*/ 2644 h 5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1" h="5673">
                    <a:moveTo>
                      <a:pt x="4096" y="2644"/>
                    </a:moveTo>
                    <a:cubicBezTo>
                      <a:pt x="4121" y="2536"/>
                      <a:pt x="4120" y="2412"/>
                      <a:pt x="4091" y="2305"/>
                    </a:cubicBezTo>
                    <a:cubicBezTo>
                      <a:pt x="2760" y="0"/>
                      <a:pt x="2760" y="0"/>
                      <a:pt x="2760" y="0"/>
                    </a:cubicBezTo>
                    <a:cubicBezTo>
                      <a:pt x="2198" y="2098"/>
                      <a:pt x="2198" y="2098"/>
                      <a:pt x="2198" y="2098"/>
                    </a:cubicBezTo>
                    <a:cubicBezTo>
                      <a:pt x="2142" y="2307"/>
                      <a:pt x="2142" y="2307"/>
                      <a:pt x="2142" y="2307"/>
                    </a:cubicBezTo>
                    <a:cubicBezTo>
                      <a:pt x="1933" y="2251"/>
                      <a:pt x="1933" y="2251"/>
                      <a:pt x="1933" y="2251"/>
                    </a:cubicBezTo>
                    <a:cubicBezTo>
                      <a:pt x="662" y="1910"/>
                      <a:pt x="662" y="1910"/>
                      <a:pt x="662" y="1910"/>
                    </a:cubicBezTo>
                    <a:cubicBezTo>
                      <a:pt x="912" y="2339"/>
                      <a:pt x="912" y="2339"/>
                      <a:pt x="912" y="2339"/>
                    </a:cubicBezTo>
                    <a:cubicBezTo>
                      <a:pt x="957" y="2418"/>
                      <a:pt x="957" y="2546"/>
                      <a:pt x="912" y="2625"/>
                    </a:cubicBezTo>
                    <a:cubicBezTo>
                      <a:pt x="0" y="4191"/>
                      <a:pt x="0" y="4191"/>
                      <a:pt x="0" y="4191"/>
                    </a:cubicBezTo>
                    <a:cubicBezTo>
                      <a:pt x="398" y="5673"/>
                      <a:pt x="398" y="5673"/>
                      <a:pt x="398" y="5673"/>
                    </a:cubicBezTo>
                    <a:cubicBezTo>
                      <a:pt x="2704" y="5055"/>
                      <a:pt x="2704" y="5055"/>
                      <a:pt x="2704" y="5055"/>
                    </a:cubicBezTo>
                    <a:lnTo>
                      <a:pt x="4096" y="26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6C7E6DAB-AA9F-41F8-9E49-A3772C516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852" y="1367847"/>
                <a:ext cx="1914007" cy="2150127"/>
              </a:xfrm>
              <a:custGeom>
                <a:avLst/>
                <a:gdLst>
                  <a:gd name="T0" fmla="*/ 2509 w 4330"/>
                  <a:gd name="T1" fmla="*/ 0 h 4863"/>
                  <a:gd name="T2" fmla="*/ 0 w 4330"/>
                  <a:gd name="T3" fmla="*/ 0 h 4863"/>
                  <a:gd name="T4" fmla="*/ 1515 w 4330"/>
                  <a:gd name="T5" fmla="*/ 1515 h 4863"/>
                  <a:gd name="T6" fmla="*/ 1668 w 4330"/>
                  <a:gd name="T7" fmla="*/ 1669 h 4863"/>
                  <a:gd name="T8" fmla="*/ 1515 w 4330"/>
                  <a:gd name="T9" fmla="*/ 1821 h 4863"/>
                  <a:gd name="T10" fmla="*/ 569 w 4330"/>
                  <a:gd name="T11" fmla="*/ 2768 h 4863"/>
                  <a:gd name="T12" fmla="*/ 1079 w 4330"/>
                  <a:gd name="T13" fmla="*/ 2768 h 4863"/>
                  <a:gd name="T14" fmla="*/ 1327 w 4330"/>
                  <a:gd name="T15" fmla="*/ 2911 h 4863"/>
                  <a:gd name="T16" fmla="*/ 2231 w 4330"/>
                  <a:gd name="T17" fmla="*/ 4466 h 4863"/>
                  <a:gd name="T18" fmla="*/ 3712 w 4330"/>
                  <a:gd name="T19" fmla="*/ 4863 h 4863"/>
                  <a:gd name="T20" fmla="*/ 4330 w 4330"/>
                  <a:gd name="T21" fmla="*/ 2556 h 4863"/>
                  <a:gd name="T22" fmla="*/ 3011 w 4330"/>
                  <a:gd name="T23" fmla="*/ 272 h 4863"/>
                  <a:gd name="T24" fmla="*/ 2509 w 4330"/>
                  <a:gd name="T25" fmla="*/ 0 h 4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30" h="4863">
                    <a:moveTo>
                      <a:pt x="250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15" y="1515"/>
                      <a:pt x="1515" y="1515"/>
                      <a:pt x="1515" y="1515"/>
                    </a:cubicBezTo>
                    <a:cubicBezTo>
                      <a:pt x="1668" y="1669"/>
                      <a:pt x="1668" y="1669"/>
                      <a:pt x="1668" y="1669"/>
                    </a:cubicBezTo>
                    <a:cubicBezTo>
                      <a:pt x="1515" y="1821"/>
                      <a:pt x="1515" y="1821"/>
                      <a:pt x="1515" y="1821"/>
                    </a:cubicBezTo>
                    <a:cubicBezTo>
                      <a:pt x="569" y="2768"/>
                      <a:pt x="569" y="2768"/>
                      <a:pt x="569" y="2768"/>
                    </a:cubicBezTo>
                    <a:cubicBezTo>
                      <a:pt x="1079" y="2768"/>
                      <a:pt x="1079" y="2768"/>
                      <a:pt x="1079" y="2768"/>
                    </a:cubicBezTo>
                    <a:cubicBezTo>
                      <a:pt x="1170" y="2768"/>
                      <a:pt x="1282" y="2833"/>
                      <a:pt x="1327" y="2911"/>
                    </a:cubicBezTo>
                    <a:cubicBezTo>
                      <a:pt x="2231" y="4466"/>
                      <a:pt x="2231" y="4466"/>
                      <a:pt x="2231" y="4466"/>
                    </a:cubicBezTo>
                    <a:cubicBezTo>
                      <a:pt x="3712" y="4863"/>
                      <a:pt x="3712" y="4863"/>
                      <a:pt x="3712" y="4863"/>
                    </a:cubicBezTo>
                    <a:cubicBezTo>
                      <a:pt x="4330" y="2556"/>
                      <a:pt x="4330" y="2556"/>
                      <a:pt x="4330" y="2556"/>
                    </a:cubicBezTo>
                    <a:cubicBezTo>
                      <a:pt x="3011" y="272"/>
                      <a:pt x="3011" y="272"/>
                      <a:pt x="3011" y="272"/>
                    </a:cubicBezTo>
                    <a:cubicBezTo>
                      <a:pt x="2906" y="120"/>
                      <a:pt x="2688" y="0"/>
                      <a:pt x="2509" y="0"/>
                    </a:cubicBezTo>
                    <a:close/>
                  </a:path>
                </a:pathLst>
              </a:custGeom>
              <a:solidFill>
                <a:srgbClr val="AFABAB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97">
                <a:extLst>
                  <a:ext uri="{FF2B5EF4-FFF2-40B4-BE49-F238E27FC236}">
                    <a16:creationId xmlns:a16="http://schemas.microsoft.com/office/drawing/2014/main" id="{4EDAC30A-4CF2-472D-926B-683C24F54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43" y="1395279"/>
                <a:ext cx="6812079" cy="1471583"/>
              </a:xfrm>
              <a:custGeom>
                <a:avLst/>
                <a:gdLst>
                  <a:gd name="connsiteX0" fmla="*/ 0 w 6812079"/>
                  <a:gd name="connsiteY0" fmla="*/ 0 h 1471583"/>
                  <a:gd name="connsiteX1" fmla="*/ 1178015 w 6812079"/>
                  <a:gd name="connsiteY1" fmla="*/ 0 h 1471583"/>
                  <a:gd name="connsiteX2" fmla="*/ 1247651 w 6812079"/>
                  <a:gd name="connsiteY2" fmla="*/ 0 h 1471583"/>
                  <a:gd name="connsiteX3" fmla="*/ 5064958 w 6812079"/>
                  <a:gd name="connsiteY3" fmla="*/ 0 h 1471583"/>
                  <a:gd name="connsiteX4" fmla="*/ 5064956 w 6812079"/>
                  <a:gd name="connsiteY4" fmla="*/ 3 h 1471583"/>
                  <a:gd name="connsiteX5" fmla="*/ 5185586 w 6812079"/>
                  <a:gd name="connsiteY5" fmla="*/ 3 h 1471583"/>
                  <a:gd name="connsiteX6" fmla="*/ 6074721 w 6812079"/>
                  <a:gd name="connsiteY6" fmla="*/ 3 h 1471583"/>
                  <a:gd name="connsiteX7" fmla="*/ 6812079 w 6812079"/>
                  <a:gd name="connsiteY7" fmla="*/ 737784 h 1471583"/>
                  <a:gd name="connsiteX8" fmla="*/ 6326254 w 6812079"/>
                  <a:gd name="connsiteY8" fmla="*/ 1224329 h 1471583"/>
                  <a:gd name="connsiteX9" fmla="*/ 5530544 w 6812079"/>
                  <a:gd name="connsiteY9" fmla="*/ 1224329 h 1471583"/>
                  <a:gd name="connsiteX10" fmla="*/ 5420913 w 6812079"/>
                  <a:gd name="connsiteY10" fmla="*/ 1287580 h 1471583"/>
                  <a:gd name="connsiteX11" fmla="*/ 5313934 w 6812079"/>
                  <a:gd name="connsiteY11" fmla="*/ 1471583 h 1471583"/>
                  <a:gd name="connsiteX12" fmla="*/ 5162749 w 6812079"/>
                  <a:gd name="connsiteY12" fmla="*/ 906748 h 1471583"/>
                  <a:gd name="connsiteX13" fmla="*/ 5137994 w 6812079"/>
                  <a:gd name="connsiteY13" fmla="*/ 814304 h 1471583"/>
                  <a:gd name="connsiteX14" fmla="*/ 5045603 w 6812079"/>
                  <a:gd name="connsiteY14" fmla="*/ 839074 h 1471583"/>
                  <a:gd name="connsiteX15" fmla="*/ 4129423 w 6812079"/>
                  <a:gd name="connsiteY15" fmla="*/ 1084635 h 1471583"/>
                  <a:gd name="connsiteX16" fmla="*/ 4117427 w 6812079"/>
                  <a:gd name="connsiteY16" fmla="*/ 1098543 h 1471583"/>
                  <a:gd name="connsiteX17" fmla="*/ 1247651 w 6812079"/>
                  <a:gd name="connsiteY17" fmla="*/ 1098543 h 1471583"/>
                  <a:gd name="connsiteX18" fmla="*/ 1178015 w 6812079"/>
                  <a:gd name="connsiteY18" fmla="*/ 1098543 h 1471583"/>
                  <a:gd name="connsiteX19" fmla="*/ 0 w 6812079"/>
                  <a:gd name="connsiteY19" fmla="*/ 1098543 h 147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812079" h="1471583">
                    <a:moveTo>
                      <a:pt x="0" y="0"/>
                    </a:moveTo>
                    <a:lnTo>
                      <a:pt x="1178015" y="0"/>
                    </a:lnTo>
                    <a:lnTo>
                      <a:pt x="1247651" y="0"/>
                    </a:lnTo>
                    <a:lnTo>
                      <a:pt x="5064958" y="0"/>
                    </a:lnTo>
                    <a:lnTo>
                      <a:pt x="5064956" y="3"/>
                    </a:lnTo>
                    <a:lnTo>
                      <a:pt x="5185586" y="3"/>
                    </a:lnTo>
                    <a:cubicBezTo>
                      <a:pt x="5357899" y="3"/>
                      <a:pt x="5633600" y="3"/>
                      <a:pt x="6074721" y="3"/>
                    </a:cubicBezTo>
                    <a:cubicBezTo>
                      <a:pt x="6074721" y="3"/>
                      <a:pt x="6074721" y="3"/>
                      <a:pt x="6812079" y="737784"/>
                    </a:cubicBezTo>
                    <a:cubicBezTo>
                      <a:pt x="6812079" y="737784"/>
                      <a:pt x="6812079" y="737784"/>
                      <a:pt x="6326254" y="1224329"/>
                    </a:cubicBezTo>
                    <a:cubicBezTo>
                      <a:pt x="6326254" y="1224329"/>
                      <a:pt x="6326254" y="1224329"/>
                      <a:pt x="5530544" y="1224329"/>
                    </a:cubicBezTo>
                    <a:cubicBezTo>
                      <a:pt x="5490317" y="1224329"/>
                      <a:pt x="5440806" y="1253080"/>
                      <a:pt x="5420913" y="1287580"/>
                    </a:cubicBezTo>
                    <a:cubicBezTo>
                      <a:pt x="5420913" y="1287580"/>
                      <a:pt x="5420913" y="1287580"/>
                      <a:pt x="5313934" y="1471583"/>
                    </a:cubicBezTo>
                    <a:cubicBezTo>
                      <a:pt x="5313934" y="1471583"/>
                      <a:pt x="5313934" y="1471583"/>
                      <a:pt x="5162749" y="906748"/>
                    </a:cubicBezTo>
                    <a:cubicBezTo>
                      <a:pt x="5162749" y="906748"/>
                      <a:pt x="5162749" y="906748"/>
                      <a:pt x="5137994" y="814304"/>
                    </a:cubicBezTo>
                    <a:cubicBezTo>
                      <a:pt x="5137994" y="814304"/>
                      <a:pt x="5137994" y="814304"/>
                      <a:pt x="5045603" y="839074"/>
                    </a:cubicBezTo>
                    <a:lnTo>
                      <a:pt x="4129423" y="1084635"/>
                    </a:lnTo>
                    <a:lnTo>
                      <a:pt x="4117427" y="1098543"/>
                    </a:lnTo>
                    <a:lnTo>
                      <a:pt x="1247651" y="1098543"/>
                    </a:lnTo>
                    <a:lnTo>
                      <a:pt x="1178015" y="1098543"/>
                    </a:lnTo>
                    <a:lnTo>
                      <a:pt x="0" y="109854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1432C010-56B5-4CAD-B6A0-710579419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912" y="2299212"/>
                <a:ext cx="1822182" cy="2507885"/>
              </a:xfrm>
              <a:custGeom>
                <a:avLst/>
                <a:gdLst>
                  <a:gd name="T0" fmla="*/ 3210 w 4121"/>
                  <a:gd name="T1" fmla="*/ 3339 h 5673"/>
                  <a:gd name="T2" fmla="*/ 3210 w 4121"/>
                  <a:gd name="T3" fmla="*/ 3054 h 5673"/>
                  <a:gd name="T4" fmla="*/ 4121 w 4121"/>
                  <a:gd name="T5" fmla="*/ 1485 h 5673"/>
                  <a:gd name="T6" fmla="*/ 3724 w 4121"/>
                  <a:gd name="T7" fmla="*/ 0 h 5673"/>
                  <a:gd name="T8" fmla="*/ 1417 w 4121"/>
                  <a:gd name="T9" fmla="*/ 618 h 5673"/>
                  <a:gd name="T10" fmla="*/ 30 w 4121"/>
                  <a:gd name="T11" fmla="*/ 3021 h 5673"/>
                  <a:gd name="T12" fmla="*/ 26 w 4121"/>
                  <a:gd name="T13" fmla="*/ 3361 h 5673"/>
                  <a:gd name="T14" fmla="*/ 1361 w 4121"/>
                  <a:gd name="T15" fmla="*/ 5673 h 5673"/>
                  <a:gd name="T16" fmla="*/ 1923 w 4121"/>
                  <a:gd name="T17" fmla="*/ 3576 h 5673"/>
                  <a:gd name="T18" fmla="*/ 1979 w 4121"/>
                  <a:gd name="T19" fmla="*/ 3367 h 5673"/>
                  <a:gd name="T20" fmla="*/ 2188 w 4121"/>
                  <a:gd name="T21" fmla="*/ 3423 h 5673"/>
                  <a:gd name="T22" fmla="*/ 3456 w 4121"/>
                  <a:gd name="T23" fmla="*/ 3763 h 5673"/>
                  <a:gd name="T24" fmla="*/ 3210 w 4121"/>
                  <a:gd name="T25" fmla="*/ 3339 h 5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1" h="5673">
                    <a:moveTo>
                      <a:pt x="3210" y="3339"/>
                    </a:moveTo>
                    <a:cubicBezTo>
                      <a:pt x="3164" y="3260"/>
                      <a:pt x="3164" y="3132"/>
                      <a:pt x="3210" y="3054"/>
                    </a:cubicBezTo>
                    <a:cubicBezTo>
                      <a:pt x="4121" y="1485"/>
                      <a:pt x="4121" y="1485"/>
                      <a:pt x="4121" y="1485"/>
                    </a:cubicBezTo>
                    <a:cubicBezTo>
                      <a:pt x="3724" y="0"/>
                      <a:pt x="3724" y="0"/>
                      <a:pt x="3724" y="0"/>
                    </a:cubicBezTo>
                    <a:cubicBezTo>
                      <a:pt x="1417" y="618"/>
                      <a:pt x="1417" y="618"/>
                      <a:pt x="1417" y="618"/>
                    </a:cubicBezTo>
                    <a:cubicBezTo>
                      <a:pt x="30" y="3021"/>
                      <a:pt x="30" y="3021"/>
                      <a:pt x="30" y="3021"/>
                    </a:cubicBezTo>
                    <a:cubicBezTo>
                      <a:pt x="1" y="3129"/>
                      <a:pt x="0" y="3252"/>
                      <a:pt x="26" y="3361"/>
                    </a:cubicBezTo>
                    <a:cubicBezTo>
                      <a:pt x="1361" y="5673"/>
                      <a:pt x="1361" y="5673"/>
                      <a:pt x="1361" y="5673"/>
                    </a:cubicBezTo>
                    <a:cubicBezTo>
                      <a:pt x="1923" y="3576"/>
                      <a:pt x="1923" y="3576"/>
                      <a:pt x="1923" y="3576"/>
                    </a:cubicBezTo>
                    <a:cubicBezTo>
                      <a:pt x="1979" y="3367"/>
                      <a:pt x="1979" y="3367"/>
                      <a:pt x="1979" y="3367"/>
                    </a:cubicBezTo>
                    <a:cubicBezTo>
                      <a:pt x="2188" y="3423"/>
                      <a:pt x="2188" y="3423"/>
                      <a:pt x="2188" y="3423"/>
                    </a:cubicBezTo>
                    <a:cubicBezTo>
                      <a:pt x="3456" y="3763"/>
                      <a:pt x="3456" y="3763"/>
                      <a:pt x="3456" y="3763"/>
                    </a:cubicBezTo>
                    <a:lnTo>
                      <a:pt x="3210" y="3339"/>
                    </a:lnTo>
                    <a:close/>
                  </a:path>
                </a:pathLst>
              </a:custGeom>
              <a:solidFill>
                <a:srgbClr val="A5B1C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77BAB105-2C5A-4013-B7C2-5DD25360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242" y="3886067"/>
                <a:ext cx="1914007" cy="2148935"/>
              </a:xfrm>
              <a:custGeom>
                <a:avLst/>
                <a:gdLst>
                  <a:gd name="T0" fmla="*/ 4330 w 4330"/>
                  <a:gd name="T1" fmla="*/ 4862 h 4862"/>
                  <a:gd name="T2" fmla="*/ 2815 w 4330"/>
                  <a:gd name="T3" fmla="*/ 3347 h 4862"/>
                  <a:gd name="T4" fmla="*/ 2662 w 4330"/>
                  <a:gd name="T5" fmla="*/ 3194 h 4862"/>
                  <a:gd name="T6" fmla="*/ 2815 w 4330"/>
                  <a:gd name="T7" fmla="*/ 3041 h 4862"/>
                  <a:gd name="T8" fmla="*/ 3761 w 4330"/>
                  <a:gd name="T9" fmla="*/ 2094 h 4862"/>
                  <a:gd name="T10" fmla="*/ 3251 w 4330"/>
                  <a:gd name="T11" fmla="*/ 2094 h 4862"/>
                  <a:gd name="T12" fmla="*/ 3003 w 4330"/>
                  <a:gd name="T13" fmla="*/ 1954 h 4862"/>
                  <a:gd name="T14" fmla="*/ 2096 w 4330"/>
                  <a:gd name="T15" fmla="*/ 396 h 4862"/>
                  <a:gd name="T16" fmla="*/ 618 w 4330"/>
                  <a:gd name="T17" fmla="*/ 0 h 4862"/>
                  <a:gd name="T18" fmla="*/ 0 w 4330"/>
                  <a:gd name="T19" fmla="*/ 2306 h 4862"/>
                  <a:gd name="T20" fmla="*/ 1335 w 4330"/>
                  <a:gd name="T21" fmla="*/ 4617 h 4862"/>
                  <a:gd name="T22" fmla="*/ 1821 w 4330"/>
                  <a:gd name="T23" fmla="*/ 4862 h 4862"/>
                  <a:gd name="T24" fmla="*/ 4330 w 4330"/>
                  <a:gd name="T25" fmla="*/ 4862 h 4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30" h="4862">
                    <a:moveTo>
                      <a:pt x="4330" y="4862"/>
                    </a:moveTo>
                    <a:cubicBezTo>
                      <a:pt x="2815" y="3347"/>
                      <a:pt x="2815" y="3347"/>
                      <a:pt x="2815" y="3347"/>
                    </a:cubicBezTo>
                    <a:cubicBezTo>
                      <a:pt x="2662" y="3194"/>
                      <a:pt x="2662" y="3194"/>
                      <a:pt x="2662" y="3194"/>
                    </a:cubicBezTo>
                    <a:cubicBezTo>
                      <a:pt x="2815" y="3041"/>
                      <a:pt x="2815" y="3041"/>
                      <a:pt x="2815" y="3041"/>
                    </a:cubicBezTo>
                    <a:cubicBezTo>
                      <a:pt x="3761" y="2094"/>
                      <a:pt x="3761" y="2094"/>
                      <a:pt x="3761" y="2094"/>
                    </a:cubicBezTo>
                    <a:cubicBezTo>
                      <a:pt x="3251" y="2094"/>
                      <a:pt x="3251" y="2094"/>
                      <a:pt x="3251" y="2094"/>
                    </a:cubicBezTo>
                    <a:cubicBezTo>
                      <a:pt x="3160" y="2094"/>
                      <a:pt x="3048" y="2032"/>
                      <a:pt x="3003" y="1954"/>
                    </a:cubicBezTo>
                    <a:cubicBezTo>
                      <a:pt x="2096" y="396"/>
                      <a:pt x="2096" y="396"/>
                      <a:pt x="2096" y="396"/>
                    </a:cubicBezTo>
                    <a:cubicBezTo>
                      <a:pt x="618" y="0"/>
                      <a:pt x="618" y="0"/>
                      <a:pt x="618" y="0"/>
                    </a:cubicBezTo>
                    <a:cubicBezTo>
                      <a:pt x="0" y="2306"/>
                      <a:pt x="0" y="2306"/>
                      <a:pt x="0" y="2306"/>
                    </a:cubicBezTo>
                    <a:cubicBezTo>
                      <a:pt x="1335" y="4617"/>
                      <a:pt x="1335" y="4617"/>
                      <a:pt x="1335" y="4617"/>
                    </a:cubicBezTo>
                    <a:cubicBezTo>
                      <a:pt x="1444" y="4758"/>
                      <a:pt x="1650" y="4862"/>
                      <a:pt x="1821" y="4862"/>
                    </a:cubicBezTo>
                    <a:lnTo>
                      <a:pt x="4330" y="486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DD022C8A-DB31-4281-A157-21234B70C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893" y="4584091"/>
                <a:ext cx="2695112" cy="1470387"/>
              </a:xfrm>
              <a:custGeom>
                <a:avLst/>
                <a:gdLst>
                  <a:gd name="T0" fmla="*/ 3997 w 6094"/>
                  <a:gd name="T1" fmla="*/ 1428 h 3325"/>
                  <a:gd name="T2" fmla="*/ 3788 w 6094"/>
                  <a:gd name="T3" fmla="*/ 1484 h 3325"/>
                  <a:gd name="T4" fmla="*/ 3732 w 6094"/>
                  <a:gd name="T5" fmla="*/ 1275 h 3325"/>
                  <a:gd name="T6" fmla="*/ 3390 w 6094"/>
                  <a:gd name="T7" fmla="*/ 0 h 3325"/>
                  <a:gd name="T8" fmla="*/ 3147 w 6094"/>
                  <a:gd name="T9" fmla="*/ 417 h 3325"/>
                  <a:gd name="T10" fmla="*/ 2899 w 6094"/>
                  <a:gd name="T11" fmla="*/ 557 h 3325"/>
                  <a:gd name="T12" fmla="*/ 1099 w 6094"/>
                  <a:gd name="T13" fmla="*/ 557 h 3325"/>
                  <a:gd name="T14" fmla="*/ 0 w 6094"/>
                  <a:gd name="T15" fmla="*/ 1656 h 3325"/>
                  <a:gd name="T16" fmla="*/ 1668 w 6094"/>
                  <a:gd name="T17" fmla="*/ 3325 h 3325"/>
                  <a:gd name="T18" fmla="*/ 4329 w 6094"/>
                  <a:gd name="T19" fmla="*/ 3325 h 3325"/>
                  <a:gd name="T20" fmla="*/ 4815 w 6094"/>
                  <a:gd name="T21" fmla="*/ 3080 h 3325"/>
                  <a:gd name="T22" fmla="*/ 6094 w 6094"/>
                  <a:gd name="T23" fmla="*/ 866 h 3325"/>
                  <a:gd name="T24" fmla="*/ 3997 w 6094"/>
                  <a:gd name="T25" fmla="*/ 1428 h 3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94" h="3325">
                    <a:moveTo>
                      <a:pt x="3997" y="1428"/>
                    </a:moveTo>
                    <a:cubicBezTo>
                      <a:pt x="3788" y="1484"/>
                      <a:pt x="3788" y="1484"/>
                      <a:pt x="3788" y="1484"/>
                    </a:cubicBezTo>
                    <a:cubicBezTo>
                      <a:pt x="3732" y="1275"/>
                      <a:pt x="3732" y="1275"/>
                      <a:pt x="3732" y="1275"/>
                    </a:cubicBezTo>
                    <a:cubicBezTo>
                      <a:pt x="3390" y="0"/>
                      <a:pt x="3390" y="0"/>
                      <a:pt x="3390" y="0"/>
                    </a:cubicBezTo>
                    <a:cubicBezTo>
                      <a:pt x="3147" y="417"/>
                      <a:pt x="3147" y="417"/>
                      <a:pt x="3147" y="417"/>
                    </a:cubicBezTo>
                    <a:cubicBezTo>
                      <a:pt x="3102" y="495"/>
                      <a:pt x="2990" y="557"/>
                      <a:pt x="2899" y="557"/>
                    </a:cubicBezTo>
                    <a:cubicBezTo>
                      <a:pt x="1099" y="557"/>
                      <a:pt x="1099" y="557"/>
                      <a:pt x="1099" y="557"/>
                    </a:cubicBezTo>
                    <a:cubicBezTo>
                      <a:pt x="0" y="1656"/>
                      <a:pt x="0" y="1656"/>
                      <a:pt x="0" y="1656"/>
                    </a:cubicBezTo>
                    <a:cubicBezTo>
                      <a:pt x="1668" y="3325"/>
                      <a:pt x="1668" y="3325"/>
                      <a:pt x="1668" y="3325"/>
                    </a:cubicBezTo>
                    <a:cubicBezTo>
                      <a:pt x="4329" y="3325"/>
                      <a:pt x="4329" y="3325"/>
                      <a:pt x="4329" y="3325"/>
                    </a:cubicBezTo>
                    <a:cubicBezTo>
                      <a:pt x="4500" y="3325"/>
                      <a:pt x="4706" y="3221"/>
                      <a:pt x="4815" y="3080"/>
                    </a:cubicBezTo>
                    <a:cubicBezTo>
                      <a:pt x="6094" y="866"/>
                      <a:pt x="6094" y="866"/>
                      <a:pt x="6094" y="866"/>
                    </a:cubicBezTo>
                    <a:lnTo>
                      <a:pt x="3997" y="1428"/>
                    </a:lnTo>
                    <a:close/>
                  </a:path>
                </a:pathLst>
              </a:custGeom>
              <a:solidFill>
                <a:srgbClr val="3B3939"/>
              </a:solidFill>
              <a:ln>
                <a:solidFill>
                  <a:srgbClr val="64789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6DCF5B3-A594-4B0F-BDAB-A5D7D8F494D6}"/>
                </a:ext>
              </a:extLst>
            </p:cNvPr>
            <p:cNvSpPr/>
            <p:nvPr/>
          </p:nvSpPr>
          <p:spPr>
            <a:xfrm>
              <a:off x="778961" y="1938775"/>
              <a:ext cx="4928678" cy="60676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lvl="0" algn="ctr" rtl="1">
                <a:lnSpc>
                  <a:spcPct val="150000"/>
                </a:lnSpc>
                <a:defRPr/>
              </a:pP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Sistem integrat de  management al calităţii</a:t>
              </a:r>
              <a:b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</a:b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(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Trebuchet MS" panose="020B0603020202020204" pitchFamily="34" charset="0"/>
                </a:rPr>
                <a:t>ca</a:t>
              </a:r>
              <a:r>
                <a:rPr kumimoji="0" lang="ro-RO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litate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, </a:t>
              </a:r>
              <a:r>
                <a:rPr kumimoji="0" lang="ro-RO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medi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u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, </a:t>
              </a:r>
              <a:r>
                <a:rPr lang="ro-RO" sz="1400" b="1" dirty="0">
                  <a:solidFill>
                    <a:schemeClr val="bg1">
                      <a:lumMod val="95000"/>
                    </a:schemeClr>
                  </a:solidFill>
                  <a:latin typeface="Trebuchet MS" panose="020B0603020202020204" pitchFamily="34" charset="0"/>
                </a:rPr>
                <a:t>sănătat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e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</a:t>
              </a:r>
              <a:r>
                <a:rPr lang="ro-RO" sz="1400" b="1" dirty="0">
                  <a:solidFill>
                    <a:schemeClr val="bg1">
                      <a:lumMod val="95000"/>
                    </a:schemeClr>
                  </a:solidFill>
                  <a:latin typeface="Trebuchet MS" panose="020B0603020202020204" pitchFamily="34" charset="0"/>
                </a:rPr>
                <a:t>și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securitate în muncă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83CFDA-6462-4F42-9DA1-C47F14F2618D}"/>
                </a:ext>
              </a:extLst>
            </p:cNvPr>
            <p:cNvSpPr txBox="1"/>
            <p:nvPr/>
          </p:nvSpPr>
          <p:spPr>
            <a:xfrm>
              <a:off x="5107086" y="3122086"/>
              <a:ext cx="23452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>
                  <a:solidFill>
                    <a:schemeClr val="bg1">
                      <a:lumMod val="50000"/>
                    </a:schemeClr>
                  </a:solidFill>
                </a:rPr>
                <a:t>Obiectiv: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Sus</a:t>
              </a:r>
              <a:r>
                <a:rPr lang="ro-RO" dirty="0">
                  <a:solidFill>
                    <a:schemeClr val="bg1">
                      <a:lumMod val="50000"/>
                    </a:schemeClr>
                  </a:solidFill>
                </a:rPr>
                <a:t>ț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inerea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parteneriatelor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 de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afaceri</a:t>
              </a:r>
              <a:endParaRPr lang="ro-RO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ro-RO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Picture 1" descr="C:\Documents and Settings\OvidiuF\Desktop\modele prezentare companii\variante prezentare ATB\fda-approved-logo_blue11.png">
            <a:extLst>
              <a:ext uri="{FF2B5EF4-FFF2-40B4-BE49-F238E27FC236}">
                <a16:creationId xmlns:a16="http://schemas.microsoft.com/office/drawing/2014/main" id="{4F8E5C46-827E-4941-AF9A-56FC2456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615" y="5696450"/>
            <a:ext cx="1470527" cy="838200"/>
          </a:xfrm>
          <a:prstGeom prst="rect">
            <a:avLst/>
          </a:prstGeom>
          <a:noFill/>
        </p:spPr>
      </p:pic>
      <p:pic>
        <p:nvPicPr>
          <p:cNvPr id="4" name="Picture 2" descr="C:\Documents and Settings\OvidiuF\Desktop\modele prezentare companii\variante prezentare ATB\images.jpg">
            <a:extLst>
              <a:ext uri="{FF2B5EF4-FFF2-40B4-BE49-F238E27FC236}">
                <a16:creationId xmlns:a16="http://schemas.microsoft.com/office/drawing/2014/main" id="{4859E1FB-D837-4B14-9390-E1255D8B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645" y="5696450"/>
            <a:ext cx="2636272" cy="838200"/>
          </a:xfrm>
          <a:prstGeom prst="rect">
            <a:avLst/>
          </a:prstGeom>
          <a:noFill/>
        </p:spPr>
      </p:pic>
      <p:pic>
        <p:nvPicPr>
          <p:cNvPr id="5" name="Picture 4" descr="C:\Documents and Settings\OvidiuF\Desktop\modele prezentare companii\variante prezentare ATB\en_GMP.png">
            <a:extLst>
              <a:ext uri="{FF2B5EF4-FFF2-40B4-BE49-F238E27FC236}">
                <a16:creationId xmlns:a16="http://schemas.microsoft.com/office/drawing/2014/main" id="{833ADBF3-D97D-400D-A949-4670F12B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15475"/>
            <a:ext cx="2133600" cy="120015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AA92E-DFB8-4C6E-A45F-F1633FAA4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20" y="5610725"/>
            <a:ext cx="1997020" cy="1009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C13380-7BDB-405F-B4C7-9B40C7B4F927}"/>
              </a:ext>
            </a:extLst>
          </p:cNvPr>
          <p:cNvSpPr txBox="1"/>
          <p:nvPr/>
        </p:nvSpPr>
        <p:spPr>
          <a:xfrm>
            <a:off x="189675" y="2545544"/>
            <a:ext cx="3974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858591"/>
                </a:solidFill>
              </a:rPr>
              <a:t>Certificări internaționale de calitate: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EU-GMP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pentru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 8 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fluxuri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 de </a:t>
            </a:r>
            <a:r>
              <a:rPr lang="ro-RO" sz="1600" dirty="0">
                <a:solidFill>
                  <a:srgbClr val="858591"/>
                </a:solidFill>
              </a:rPr>
              <a:t>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fabricație</a:t>
            </a:r>
            <a:endParaRPr lang="en-US" sz="1600" dirty="0">
              <a:solidFill>
                <a:srgbClr val="858591"/>
              </a:solidFill>
              <a:latin typeface="Antibiotice Regular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858591"/>
                </a:solidFill>
              </a:rPr>
              <a:t>US - FDA pentru pulberi sterile injectabile și API Nistatină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858591"/>
                </a:solidFill>
                <a:latin typeface="Antibiotice Regular" panose="02000000000000000000"/>
              </a:rPr>
              <a:t>CoS (certificat de conformitate) eliberat de EDQM</a:t>
            </a:r>
            <a:r>
              <a:rPr lang="ro-RO" sz="1600" dirty="0">
                <a:solidFill>
                  <a:srgbClr val="858591"/>
                </a:solidFill>
              </a:rPr>
              <a:t> în 2004, înnoit în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858591"/>
                </a:solidFill>
              </a:rPr>
              <a:t>Certificare 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TÜV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Rheinland</a:t>
            </a:r>
            <a:r>
              <a:rPr lang="ro-RO" sz="1600" dirty="0">
                <a:solidFill>
                  <a:srgbClr val="858591"/>
                </a:solidFill>
              </a:rPr>
              <a:t> pentru management integrat 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(</a:t>
            </a:r>
            <a:r>
              <a:rPr lang="ro-RO" sz="1600" dirty="0">
                <a:solidFill>
                  <a:srgbClr val="858591"/>
                </a:solidFill>
              </a:rPr>
              <a:t>calitate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, </a:t>
            </a:r>
            <a:r>
              <a:rPr lang="ro-RO" sz="1600" dirty="0">
                <a:solidFill>
                  <a:srgbClr val="858591"/>
                </a:solidFill>
              </a:rPr>
              <a:t>mediu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, </a:t>
            </a:r>
            <a:r>
              <a:rPr lang="ro-RO" sz="1600" dirty="0">
                <a:solidFill>
                  <a:srgbClr val="858591"/>
                </a:solidFill>
              </a:rPr>
              <a:t>sănătate și securitate în muncă)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858591"/>
                </a:solidFill>
              </a:rPr>
              <a:t>Multiple aprobări pentru clienți din străinătate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 (</a:t>
            </a:r>
            <a:r>
              <a:rPr lang="ro-RO" sz="1600" dirty="0">
                <a:solidFill>
                  <a:srgbClr val="858591"/>
                </a:solidFill>
              </a:rPr>
              <a:t>aprox. 20 audituri anuale)</a:t>
            </a:r>
            <a:endParaRPr lang="pt-BR" sz="1600" dirty="0">
              <a:solidFill>
                <a:srgbClr val="858591"/>
              </a:solidFill>
              <a:latin typeface="Antibiotice Regular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85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5756384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Delimitare legală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2B8985-31CB-4B4F-BD6D-1BF1A5BC1B54}"/>
              </a:ext>
            </a:extLst>
          </p:cNvPr>
          <p:cNvSpPr txBox="1">
            <a:spLocks/>
          </p:cNvSpPr>
          <p:nvPr/>
        </p:nvSpPr>
        <p:spPr>
          <a:xfrm>
            <a:off x="395534" y="1196751"/>
            <a:ext cx="8339427" cy="51595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constituie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fie </a:t>
            </a:r>
            <a:r>
              <a:rPr lang="en-US" sz="1400" dirty="0" err="1">
                <a:latin typeface="Antibiotice Regular" panose="02000000000000000000" pitchFamily="2" charset="0"/>
              </a:rPr>
              <a:t>interpretată</a:t>
            </a:r>
            <a:r>
              <a:rPr lang="en-US" sz="1400" dirty="0">
                <a:latin typeface="Antibiotice Regular" panose="02000000000000000000" pitchFamily="2" charset="0"/>
              </a:rPr>
              <a:t> ca </a:t>
            </a:r>
            <a:r>
              <a:rPr lang="en-US" sz="1400" dirty="0" err="1">
                <a:latin typeface="Antibiotice Regular" panose="02000000000000000000" pitchFamily="2" charset="0"/>
              </a:rPr>
              <a:t>reprezentând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ca </a:t>
            </a:r>
            <a:r>
              <a:rPr lang="en-US" sz="1400" dirty="0" err="1">
                <a:latin typeface="Antibiotice Regular" panose="02000000000000000000" pitchFamily="2" charset="0"/>
              </a:rPr>
              <a:t>făcând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parte</a:t>
            </a:r>
            <a:r>
              <a:rPr lang="en-US" sz="1400" dirty="0">
                <a:latin typeface="Antibiotice Regular" panose="02000000000000000000" pitchFamily="2" charset="0"/>
              </a:rPr>
              <a:t> din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ofertă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actuală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vânzare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emisiune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acțiuni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ca o </a:t>
            </a:r>
            <a:r>
              <a:rPr lang="en-US" sz="1400" dirty="0" err="1">
                <a:latin typeface="Antibiotice Regular" panose="02000000000000000000" pitchFamily="2" charset="0"/>
              </a:rPr>
              <a:t>solicitare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cumpărare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subscriere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pentru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vreo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acțiune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emisă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către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 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parte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acestei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prezentări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poate</a:t>
            </a:r>
            <a:r>
              <a:rPr lang="en-US" sz="1400" dirty="0">
                <a:latin typeface="Antibiotice Regular" panose="02000000000000000000" pitchFamily="2" charset="0"/>
              </a:rPr>
              <a:t> fi </a:t>
            </a:r>
            <a:r>
              <a:rPr lang="en-US" sz="1400" dirty="0" err="1">
                <a:latin typeface="Antibiotice Regular" panose="02000000000000000000" pitchFamily="2" charset="0"/>
              </a:rPr>
              <a:t>invocată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conexiune</a:t>
            </a:r>
            <a:r>
              <a:rPr lang="en-US" sz="1400" dirty="0">
                <a:latin typeface="Antibiotice Regular" panose="02000000000000000000" pitchFamily="2" charset="0"/>
              </a:rPr>
              <a:t> cu </a:t>
            </a:r>
            <a:r>
              <a:rPr lang="en-US" sz="1400" dirty="0" err="1">
                <a:latin typeface="Antibiotice Regular" panose="02000000000000000000" pitchFamily="2" charset="0"/>
              </a:rPr>
              <a:t>orice</a:t>
            </a:r>
            <a:r>
              <a:rPr lang="en-US" sz="1400" dirty="0">
                <a:latin typeface="Antibiotice Regular" panose="02000000000000000000" pitchFamily="2" charset="0"/>
              </a:rPr>
              <a:t> contract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decizie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investiție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constituie</a:t>
            </a:r>
            <a:r>
              <a:rPr lang="en-US" sz="1400" dirty="0">
                <a:latin typeface="Antibiotice Regular" panose="02000000000000000000" pitchFamily="2" charset="0"/>
              </a:rPr>
              <a:t> o </a:t>
            </a:r>
            <a:r>
              <a:rPr lang="en-US" sz="1400" dirty="0" err="1">
                <a:latin typeface="Antibiotice Regular" panose="02000000000000000000" pitchFamily="2" charset="0"/>
              </a:rPr>
              <a:t>recomandare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privind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valorile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mobiliare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emise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către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Aceste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declarații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reflectă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cunostințele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actuale</a:t>
            </a:r>
            <a:r>
              <a:rPr lang="en-US" sz="1400" dirty="0">
                <a:latin typeface="Antibiotice Regular" panose="02000000000000000000" pitchFamily="2" charset="0"/>
              </a:rPr>
              <a:t> ale </a:t>
            </a:r>
            <a:r>
              <a:rPr lang="en-US" sz="1400" dirty="0" err="1">
                <a:latin typeface="Antibiotice Regular" panose="02000000000000000000" pitchFamily="2" charset="0"/>
              </a:rPr>
              <a:t>societății</a:t>
            </a:r>
            <a:r>
              <a:rPr lang="en-US" sz="1400" dirty="0">
                <a:latin typeface="Antibiotice Regular" panose="02000000000000000000" pitchFamily="2" charset="0"/>
              </a:rPr>
              <a:t> precum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despre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evenimente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viitoare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având</a:t>
            </a:r>
            <a:r>
              <a:rPr lang="en-US" sz="1400" dirty="0">
                <a:latin typeface="Antibiotice Regular" panose="02000000000000000000" pitchFamily="2" charset="0"/>
              </a:rPr>
              <a:t> un </a:t>
            </a:r>
            <a:r>
              <a:rPr lang="en-US" sz="1400" dirty="0" err="1">
                <a:latin typeface="Antibiotice Regular" panose="02000000000000000000" pitchFamily="2" charset="0"/>
              </a:rPr>
              <a:t>caracter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anticipativ</a:t>
            </a:r>
            <a:r>
              <a:rPr lang="en-US" sz="1400" dirty="0">
                <a:latin typeface="Antibiotice Regular" panose="02000000000000000000" pitchFamily="2" charset="0"/>
              </a:rPr>
              <a:t>. </a:t>
            </a:r>
            <a:r>
              <a:rPr lang="en-US" sz="1400" dirty="0" err="1">
                <a:latin typeface="Antibiotice Regular" panose="02000000000000000000" pitchFamily="2" charset="0"/>
              </a:rPr>
              <a:t>Prin</a:t>
            </a:r>
            <a:r>
              <a:rPr lang="en-US" sz="1400" dirty="0">
                <a:latin typeface="Antibiotice Regular" panose="02000000000000000000" pitchFamily="2" charset="0"/>
              </a:rPr>
              <a:t> natura lor, </a:t>
            </a:r>
            <a:r>
              <a:rPr lang="en-US" sz="1400" dirty="0" err="1">
                <a:latin typeface="Antibiotice Regular" panose="02000000000000000000" pitchFamily="2" charset="0"/>
              </a:rPr>
              <a:t>declarațiile</a:t>
            </a:r>
            <a:r>
              <a:rPr lang="en-US" sz="1400" dirty="0">
                <a:latin typeface="Antibiotice Regular" panose="02000000000000000000" pitchFamily="2" charset="0"/>
              </a:rPr>
              <a:t> anticipative sunt </a:t>
            </a:r>
            <a:r>
              <a:rPr lang="en-US" sz="1400" dirty="0" err="1">
                <a:latin typeface="Antibiotice Regular" panose="02000000000000000000" pitchFamily="2" charset="0"/>
              </a:rPr>
              <a:t>supuse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unui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număr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riscuri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incertitudini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dintre</a:t>
            </a:r>
            <a:r>
              <a:rPr lang="en-US" sz="1400" dirty="0">
                <a:latin typeface="Antibiotice Regular" panose="02000000000000000000" pitchFamily="2" charset="0"/>
              </a:rPr>
              <a:t> care </a:t>
            </a:r>
            <a:r>
              <a:rPr lang="en-US" sz="1400" dirty="0" err="1">
                <a:latin typeface="Antibiotice Regular" panose="02000000000000000000" pitchFamily="2" charset="0"/>
              </a:rPr>
              <a:t>multe</a:t>
            </a:r>
            <a:r>
              <a:rPr lang="en-US" sz="1400" dirty="0">
                <a:latin typeface="Antibiotice Regular" panose="02000000000000000000" pitchFamily="2" charset="0"/>
              </a:rPr>
              <a:t> sunt </a:t>
            </a:r>
            <a:r>
              <a:rPr lang="en-US" sz="1400" dirty="0" err="1">
                <a:latin typeface="Antibiotice Regular" panose="02000000000000000000" pitchFamily="2" charset="0"/>
              </a:rPr>
              <a:t>dincolo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controlul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S.A., care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putea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determina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rezultatele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performanțele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reale</a:t>
            </a:r>
            <a:r>
              <a:rPr lang="en-US" sz="1400" dirty="0">
                <a:latin typeface="Antibiotice Regular" panose="02000000000000000000" pitchFamily="2" charset="0"/>
              </a:rPr>
              <a:t> ale </a:t>
            </a:r>
            <a:r>
              <a:rPr lang="en-US" sz="1400" dirty="0" err="1">
                <a:latin typeface="Antibiotice Regular" panose="02000000000000000000" pitchFamily="2" charset="0"/>
              </a:rPr>
              <a:t>societății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comerciale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difere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semnificativ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rezultatele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performanțele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exprimate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sugerate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prin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declarațiile</a:t>
            </a:r>
            <a:r>
              <a:rPr lang="en-US" sz="1400" dirty="0">
                <a:latin typeface="Antibiotice Regular" panose="02000000000000000000" pitchFamily="2" charset="0"/>
              </a:rPr>
              <a:t> anticipative.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una </a:t>
            </a:r>
            <a:r>
              <a:rPr lang="en-US" sz="1400" dirty="0" err="1">
                <a:latin typeface="Antibiotice Regular" panose="02000000000000000000" pitchFamily="2" charset="0"/>
              </a:rPr>
              <a:t>dintre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previziunile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așteptările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estimările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perspectivele</a:t>
            </a:r>
            <a:r>
              <a:rPr lang="en-US" sz="1400" dirty="0">
                <a:latin typeface="Antibiotice Regular" panose="02000000000000000000" pitchFamily="2" charset="0"/>
              </a:rPr>
              <a:t> din </a:t>
            </a: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fie considerate ca </a:t>
            </a:r>
            <a:r>
              <a:rPr lang="en-US" sz="1400" dirty="0" err="1">
                <a:latin typeface="Antibiotice Regular" panose="02000000000000000000" pitchFamily="2" charset="0"/>
              </a:rPr>
              <a:t>certitudini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promisiuni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</a:t>
            </a:r>
            <a:r>
              <a:rPr lang="en-US" sz="1400" dirty="0">
                <a:latin typeface="Antibiotice Regular" panose="02000000000000000000" pitchFamily="2" charset="0"/>
              </a:rPr>
              <a:t> considerate ca </a:t>
            </a:r>
            <a:r>
              <a:rPr lang="en-US" sz="1400" dirty="0" err="1">
                <a:latin typeface="Antibiotice Regular" panose="02000000000000000000" pitchFamily="2" charset="0"/>
              </a:rPr>
              <a:t>implicând</a:t>
            </a:r>
            <a:r>
              <a:rPr lang="en-US" sz="1400" dirty="0">
                <a:latin typeface="Antibiotice Regular" panose="02000000000000000000" pitchFamily="2" charset="0"/>
              </a:rPr>
              <a:t> un </a:t>
            </a:r>
            <a:r>
              <a:rPr lang="en-US" sz="1400" dirty="0" err="1">
                <a:latin typeface="Antibiotice Regular" panose="02000000000000000000" pitchFamily="2" charset="0"/>
              </a:rPr>
              <a:t>indiciu</a:t>
            </a:r>
            <a:r>
              <a:rPr lang="en-US" sz="1400" dirty="0">
                <a:latin typeface="Antibiotice Regular" panose="02000000000000000000" pitchFamily="2" charset="0"/>
              </a:rPr>
              <a:t>, o </a:t>
            </a:r>
            <a:r>
              <a:rPr lang="en-US" sz="1400" dirty="0" err="1">
                <a:latin typeface="Antibiotice Regular" panose="02000000000000000000" pitchFamily="2" charset="0"/>
              </a:rPr>
              <a:t>asigurare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o </a:t>
            </a:r>
            <a:r>
              <a:rPr lang="en-US" sz="1400" dirty="0" err="1">
                <a:latin typeface="Antibiotice Regular" panose="02000000000000000000" pitchFamily="2" charset="0"/>
              </a:rPr>
              <a:t>garanție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ipotezele</a:t>
            </a:r>
            <a:r>
              <a:rPr lang="en-US" sz="1400" dirty="0">
                <a:latin typeface="Antibiotice Regular" panose="02000000000000000000" pitchFamily="2" charset="0"/>
              </a:rPr>
              <a:t> pe </a:t>
            </a:r>
            <a:r>
              <a:rPr lang="en-US" sz="1400" dirty="0" err="1">
                <a:latin typeface="Antibiotice Regular" panose="02000000000000000000" pitchFamily="2" charset="0"/>
              </a:rPr>
              <a:t>baza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cărora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viitoarele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așteptări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estimări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perspective au </a:t>
            </a:r>
            <a:r>
              <a:rPr lang="en-US" sz="1400" dirty="0" err="1">
                <a:latin typeface="Antibiotice Regular" panose="02000000000000000000" pitchFamily="2" charset="0"/>
              </a:rPr>
              <a:t>fost</a:t>
            </a:r>
            <a:r>
              <a:rPr lang="en-US" sz="1400" dirty="0">
                <a:latin typeface="Antibiotice Regular" panose="02000000000000000000" pitchFamily="2" charset="0"/>
              </a:rPr>
              <a:t> elaborate sunt complete.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își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propune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conțină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toate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informațiile</a:t>
            </a:r>
            <a:r>
              <a:rPr lang="en-US" sz="1400" dirty="0">
                <a:latin typeface="Antibiotice Regular" panose="02000000000000000000" pitchFamily="2" charset="0"/>
              </a:rPr>
              <a:t> care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putea</a:t>
            </a:r>
            <a:r>
              <a:rPr lang="en-US" sz="1400" dirty="0">
                <a:latin typeface="Antibiotice Regular" panose="02000000000000000000" pitchFamily="2" charset="0"/>
              </a:rPr>
              <a:t> fi </a:t>
            </a:r>
            <a:r>
              <a:rPr lang="en-US" sz="1400" dirty="0" err="1">
                <a:latin typeface="Antibiotice Regular" panose="02000000000000000000" pitchFamily="2" charset="0"/>
              </a:rPr>
              <a:t>necesare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ceea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privește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acțiunile</a:t>
            </a:r>
            <a:r>
              <a:rPr lang="en-US" sz="1400" dirty="0">
                <a:latin typeface="Antibiotice Regular" panose="02000000000000000000" pitchFamily="2" charset="0"/>
              </a:rPr>
              <a:t> sale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fiecare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persoană</a:t>
            </a:r>
            <a:r>
              <a:rPr lang="en-US" sz="1400" dirty="0">
                <a:latin typeface="Antibiotice Regular" panose="02000000000000000000" pitchFamily="2" charset="0"/>
              </a:rPr>
              <a:t> care </a:t>
            </a:r>
            <a:r>
              <a:rPr lang="en-US" sz="1400" dirty="0" err="1">
                <a:latin typeface="Antibiotice Regular" panose="02000000000000000000" pitchFamily="2" charset="0"/>
              </a:rPr>
              <a:t>primește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facă</a:t>
            </a:r>
            <a:r>
              <a:rPr lang="en-US" sz="1400" dirty="0">
                <a:latin typeface="Antibiotice Regular" panose="02000000000000000000" pitchFamily="2" charset="0"/>
              </a:rPr>
              <a:t> o </a:t>
            </a:r>
            <a:r>
              <a:rPr lang="en-US" sz="1400" dirty="0" err="1">
                <a:latin typeface="Antibiotice Regular" panose="02000000000000000000" pitchFamily="2" charset="0"/>
              </a:rPr>
              <a:t>evaluare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independentă</a:t>
            </a:r>
            <a:r>
              <a:rPr lang="en-US" sz="1400" dirty="0">
                <a:latin typeface="Antibiotice Regular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Societatea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comercială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își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asumă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obligație</a:t>
            </a:r>
            <a:r>
              <a:rPr lang="en-US" sz="1400" dirty="0">
                <a:latin typeface="Antibiotice Regular" panose="02000000000000000000" pitchFamily="2" charset="0"/>
              </a:rPr>
              <a:t> de a </a:t>
            </a:r>
            <a:r>
              <a:rPr lang="en-US" sz="1400" dirty="0" err="1">
                <a:latin typeface="Antibiotice Regular" panose="02000000000000000000" pitchFamily="2" charset="0"/>
              </a:rPr>
              <a:t>elibera</a:t>
            </a:r>
            <a:r>
              <a:rPr lang="en-US" sz="1400" dirty="0">
                <a:latin typeface="Antibiotice Regular" panose="02000000000000000000" pitchFamily="2" charset="0"/>
              </a:rPr>
              <a:t> public </a:t>
            </a:r>
            <a:r>
              <a:rPr lang="en-US" sz="1400" dirty="0" err="1">
                <a:latin typeface="Antibiotice Regular" panose="02000000000000000000" pitchFamily="2" charset="0"/>
              </a:rPr>
              <a:t>rezultatele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oricăror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revizuiri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acestor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declarații</a:t>
            </a:r>
            <a:r>
              <a:rPr lang="en-US" sz="1400" dirty="0">
                <a:latin typeface="Antibiotice Regular" panose="02000000000000000000" pitchFamily="2" charset="0"/>
              </a:rPr>
              <a:t> anticipative </a:t>
            </a:r>
            <a:r>
              <a:rPr lang="en-US" sz="1400" dirty="0" err="1">
                <a:latin typeface="Antibiotice Regular" panose="02000000000000000000" pitchFamily="2" charset="0"/>
              </a:rPr>
              <a:t>conținute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care pot </a:t>
            </a:r>
            <a:r>
              <a:rPr lang="en-US" sz="1400" dirty="0" err="1">
                <a:latin typeface="Antibiotice Regular" panose="02000000000000000000" pitchFamily="2" charset="0"/>
              </a:rPr>
              <a:t>apărea</a:t>
            </a:r>
            <a:r>
              <a:rPr lang="en-US" sz="1400" dirty="0">
                <a:latin typeface="Antibiotice Regular" panose="02000000000000000000" pitchFamily="2" charset="0"/>
              </a:rPr>
              <a:t> ca </a:t>
            </a:r>
            <a:r>
              <a:rPr lang="en-US" sz="1400" dirty="0" err="1">
                <a:latin typeface="Antibiotice Regular" panose="02000000000000000000" pitchFamily="2" charset="0"/>
              </a:rPr>
              <a:t>urmare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unor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schimbări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previziunile</a:t>
            </a:r>
            <a:r>
              <a:rPr lang="en-US" sz="1400" dirty="0">
                <a:latin typeface="Antibiotice Regular" panose="02000000000000000000" pitchFamily="2" charset="0"/>
              </a:rPr>
              <a:t> sale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reflecte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evenimente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circumstan</a:t>
            </a:r>
            <a:r>
              <a:rPr lang="ro-RO" sz="1400" dirty="0">
                <a:latin typeface="Antibiotice Regular" panose="02000000000000000000" pitchFamily="2" charset="0"/>
              </a:rPr>
              <a:t>ț</a:t>
            </a:r>
            <a:r>
              <a:rPr lang="en-US" sz="1400" dirty="0">
                <a:latin typeface="Antibiotice Regular" panose="02000000000000000000" pitchFamily="2" charset="0"/>
              </a:rPr>
              <a:t>e </a:t>
            </a:r>
            <a:r>
              <a:rPr lang="en-US" sz="1400" dirty="0" err="1">
                <a:latin typeface="Antibiotice Regular" panose="02000000000000000000" pitchFamily="2" charset="0"/>
              </a:rPr>
              <a:t>ivite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după</a:t>
            </a:r>
            <a:r>
              <a:rPr lang="en-US" sz="1400" dirty="0">
                <a:latin typeface="Antibiotice Regular" panose="02000000000000000000" pitchFamily="2" charset="0"/>
              </a:rPr>
              <a:t> data </a:t>
            </a:r>
            <a:r>
              <a:rPr lang="en-US" sz="1400" dirty="0" err="1">
                <a:latin typeface="Antibiotice Regular" panose="02000000000000000000" pitchFamily="2" charset="0"/>
              </a:rPr>
              <a:t>prezentului</a:t>
            </a:r>
            <a:r>
              <a:rPr lang="en-US" sz="1400" dirty="0">
                <a:latin typeface="Antibiotice Regular" panose="02000000000000000000" pitchFamily="2" charset="0"/>
              </a:rPr>
              <a:t> document.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con</a:t>
            </a:r>
            <a:r>
              <a:rPr lang="ro-RO" sz="1400" dirty="0">
                <a:latin typeface="Antibiotice Regular" panose="02000000000000000000" pitchFamily="2" charset="0"/>
              </a:rPr>
              <a:t>ț</a:t>
            </a:r>
            <a:r>
              <a:rPr lang="en-US" sz="1400" dirty="0" err="1">
                <a:latin typeface="Antibiotice Regular" panose="02000000000000000000" pitchFamily="2" charset="0"/>
              </a:rPr>
              <a:t>inutul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său</a:t>
            </a:r>
            <a:r>
              <a:rPr lang="en-US" sz="1400" dirty="0">
                <a:latin typeface="Antibiotice Regular" panose="02000000000000000000" pitchFamily="2" charset="0"/>
              </a:rPr>
              <a:t> sunt </a:t>
            </a:r>
            <a:r>
              <a:rPr lang="en-US" sz="1400" dirty="0" err="1">
                <a:latin typeface="Antibiotice Regular" panose="02000000000000000000" pitchFamily="2" charset="0"/>
              </a:rPr>
              <a:t>proprietatea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parte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acestui</a:t>
            </a:r>
            <a:r>
              <a:rPr lang="en-US" sz="1400" dirty="0">
                <a:latin typeface="Antibiotice Regular" panose="02000000000000000000" pitchFamily="2" charset="0"/>
              </a:rPr>
              <a:t> document nu </a:t>
            </a:r>
            <a:r>
              <a:rPr lang="en-US" sz="1400" dirty="0" err="1">
                <a:latin typeface="Antibiotice Regular" panose="02000000000000000000" pitchFamily="2" charset="0"/>
              </a:rPr>
              <a:t>poate</a:t>
            </a:r>
            <a:r>
              <a:rPr lang="en-US" sz="1400" dirty="0">
                <a:latin typeface="Antibiotice Regular" panose="02000000000000000000" pitchFamily="2" charset="0"/>
              </a:rPr>
              <a:t> fi </a:t>
            </a:r>
            <a:r>
              <a:rPr lang="en-US" sz="1400" dirty="0" err="1">
                <a:latin typeface="Antibiotice Regular" panose="02000000000000000000" pitchFamily="2" charset="0"/>
              </a:rPr>
              <a:t>reprodusă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redistribuită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către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altă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persoană</a:t>
            </a:r>
            <a:r>
              <a:rPr lang="en-US" sz="1400" dirty="0">
                <a:latin typeface="Antibiotice Regular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latin typeface="Antibiotice Regular" panose="02000000000000000000" pitchFamily="2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10BBD-E1DB-44EF-9F3A-15BC350699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2000" smtClean="0"/>
              <a:pPr/>
              <a:t>2</a:t>
            </a:fld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926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0728"/>
            <a:ext cx="9073008" cy="338825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Adaptare rapidă la situația extraordinara de pandemie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5DD87C-2F83-4824-B1EB-14F578E5A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323815"/>
              </p:ext>
            </p:extLst>
          </p:nvPr>
        </p:nvGraphicFramePr>
        <p:xfrm>
          <a:off x="4427984" y="2774694"/>
          <a:ext cx="4082786" cy="289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95F2-0219-48B4-AB07-8322C4B56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44E87-555F-4A59-A2EA-C6DC48D6A48C}"/>
              </a:ext>
            </a:extLst>
          </p:cNvPr>
          <p:cNvSpPr txBox="1"/>
          <p:nvPr/>
        </p:nvSpPr>
        <p:spPr>
          <a:xfrm>
            <a:off x="391486" y="2099272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Obiective strategice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F4AC42-386E-44CE-843B-F45FE007B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970529"/>
              </p:ext>
            </p:extLst>
          </p:nvPr>
        </p:nvGraphicFramePr>
        <p:xfrm>
          <a:off x="391486" y="2775922"/>
          <a:ext cx="3671943" cy="237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8289AA-D313-4EF2-8BF6-A06907C7D09F}"/>
              </a:ext>
            </a:extLst>
          </p:cNvPr>
          <p:cNvSpPr txBox="1"/>
          <p:nvPr/>
        </p:nvSpPr>
        <p:spPr>
          <a:xfrm>
            <a:off x="4572000" y="2096758"/>
            <a:ext cx="4073526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Celula de criză ATB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8C2DC-598C-47B5-864C-9FF864A67413}"/>
              </a:ext>
            </a:extLst>
          </p:cNvPr>
          <p:cNvSpPr txBox="1"/>
          <p:nvPr/>
        </p:nvSpPr>
        <p:spPr>
          <a:xfrm>
            <a:off x="391486" y="1367155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ntibiotice Regular" panose="02000000000000000000"/>
              </a:rPr>
              <a:t>Starea</a:t>
            </a:r>
            <a:r>
              <a:rPr lang="en-US" sz="2800" dirty="0">
                <a:latin typeface="Antibiotice Regular" panose="02000000000000000000"/>
              </a:rPr>
              <a:t> de </a:t>
            </a:r>
            <a:r>
              <a:rPr lang="en-US" sz="2800" dirty="0" err="1">
                <a:latin typeface="Antibiotice Regular" panose="02000000000000000000"/>
              </a:rPr>
              <a:t>urgenta</a:t>
            </a:r>
            <a:endParaRPr lang="en-US" sz="2800" dirty="0">
              <a:latin typeface="Antibiotice 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152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760" y="694817"/>
            <a:ext cx="872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it-IT" sz="2800" dirty="0"/>
              <a:t>Măsuri de protecție eficiente </a:t>
            </a:r>
            <a:r>
              <a:rPr lang="ro-RO" sz="2800" dirty="0"/>
              <a:t>în</a:t>
            </a:r>
            <a:r>
              <a:rPr lang="it-IT" sz="2800" dirty="0"/>
              <a:t> situați</a:t>
            </a:r>
            <a:r>
              <a:rPr lang="ro-RO" sz="2800" dirty="0"/>
              <a:t>e</a:t>
            </a:r>
            <a:r>
              <a:rPr lang="it-IT" sz="2800" dirty="0"/>
              <a:t> de </a:t>
            </a:r>
            <a:r>
              <a:rPr lang="ro-RO" sz="2800" dirty="0"/>
              <a:t>criză</a:t>
            </a:r>
            <a:br>
              <a:rPr lang="en-GB" sz="2800" dirty="0"/>
            </a:br>
            <a:r>
              <a:rPr lang="en-GB" sz="2800" dirty="0" err="1"/>
              <a:t>Starea</a:t>
            </a:r>
            <a:r>
              <a:rPr lang="en-GB" sz="2800" dirty="0"/>
              <a:t> de </a:t>
            </a:r>
            <a:r>
              <a:rPr lang="en-GB" sz="2800" dirty="0" err="1"/>
              <a:t>alerta</a:t>
            </a:r>
            <a:endParaRPr lang="uk-UA" sz="28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95F2-0219-48B4-AB07-8322C4B56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21</a:t>
            </a:fld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04B2D-C29B-41A2-A30D-E7F83ABC6654}"/>
              </a:ext>
            </a:extLst>
          </p:cNvPr>
          <p:cNvSpPr txBox="1"/>
          <p:nvPr/>
        </p:nvSpPr>
        <p:spPr>
          <a:xfrm>
            <a:off x="429205" y="1646244"/>
            <a:ext cx="4718859" cy="399947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Măsuri adoptate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0F41F-4D00-4141-B20E-9AA51B12D2B2}"/>
              </a:ext>
            </a:extLst>
          </p:cNvPr>
          <p:cNvGrpSpPr/>
          <p:nvPr/>
        </p:nvGrpSpPr>
        <p:grpSpPr>
          <a:xfrm>
            <a:off x="5403217" y="2487408"/>
            <a:ext cx="2530165" cy="1648957"/>
            <a:chOff x="5917276" y="2111317"/>
            <a:chExt cx="3657600" cy="27202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18F3A9-8476-4CC4-A90E-60CDA6C43C24}"/>
                </a:ext>
              </a:extLst>
            </p:cNvPr>
            <p:cNvSpPr txBox="1"/>
            <p:nvPr/>
          </p:nvSpPr>
          <p:spPr>
            <a:xfrm>
              <a:off x="5917276" y="3765327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Angajați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cu coronavirus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2217C3-BCAD-412C-AF96-EC1E2F0D9DC5}"/>
                </a:ext>
              </a:extLst>
            </p:cNvPr>
            <p:cNvSpPr txBox="1"/>
            <p:nvPr/>
          </p:nvSpPr>
          <p:spPr>
            <a:xfrm>
              <a:off x="6154659" y="2111317"/>
              <a:ext cx="2950344" cy="16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000" b="1" dirty="0">
                  <a:solidFill>
                    <a:srgbClr val="C00000"/>
                  </a:solidFill>
                </a:rPr>
                <a:t>0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6DA191-AF3D-4C9E-AF96-9B9B5AF389D5}"/>
                </a:ext>
              </a:extLst>
            </p:cNvPr>
            <p:cNvCxnSpPr/>
            <p:nvPr/>
          </p:nvCxnSpPr>
          <p:spPr>
            <a:xfrm>
              <a:off x="6675361" y="3643665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C83C75-26EF-4970-95E7-C9845B1DC14A}"/>
              </a:ext>
            </a:extLst>
          </p:cNvPr>
          <p:cNvSpPr txBox="1"/>
          <p:nvPr/>
        </p:nvSpPr>
        <p:spPr>
          <a:xfrm>
            <a:off x="429205" y="2150366"/>
            <a:ext cx="4726748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/>
              <a:t>Măsuri pentru protecția salariaților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/>
              <a:t>Echipamente</a:t>
            </a:r>
            <a:r>
              <a:rPr lang="en-US" dirty="0"/>
              <a:t> de </a:t>
            </a:r>
            <a:r>
              <a:rPr lang="en-US" dirty="0" err="1"/>
              <a:t>protectie</a:t>
            </a:r>
            <a:r>
              <a:rPr lang="en-US" dirty="0"/>
              <a:t>&amp; </a:t>
            </a:r>
            <a:r>
              <a:rPr lang="en-US" dirty="0" err="1"/>
              <a:t>dezinfectanti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starii</a:t>
            </a:r>
            <a:r>
              <a:rPr lang="en-US" dirty="0"/>
              <a:t> de </a:t>
            </a:r>
            <a:r>
              <a:rPr lang="en-US" dirty="0" err="1"/>
              <a:t>sanatate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control medical periodic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personalului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(teste PCR/teste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intoarcerea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concediu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odihna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Masuri</a:t>
            </a:r>
            <a:r>
              <a:rPr lang="en-US" b="1" dirty="0"/>
              <a:t> de </a:t>
            </a:r>
            <a:r>
              <a:rPr lang="en-US" b="1" dirty="0" err="1"/>
              <a:t>distantare</a:t>
            </a:r>
            <a:endParaRPr lang="ro-RO" b="1" dirty="0"/>
          </a:p>
          <a:p>
            <a:r>
              <a:rPr lang="en-US" dirty="0"/>
              <a:t>- Program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diferentiat</a:t>
            </a:r>
            <a:r>
              <a:rPr lang="en-US" dirty="0"/>
              <a:t>;</a:t>
            </a:r>
          </a:p>
          <a:p>
            <a:r>
              <a:rPr lang="en-US" dirty="0"/>
              <a:t>- </a:t>
            </a:r>
            <a:r>
              <a:rPr lang="en-US" dirty="0" err="1"/>
              <a:t>Lucrul</a:t>
            </a:r>
            <a:r>
              <a:rPr lang="en-US" dirty="0"/>
              <a:t> de </a:t>
            </a:r>
            <a:r>
              <a:rPr lang="en-US" dirty="0" err="1"/>
              <a:t>acasa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Platforma</a:t>
            </a:r>
            <a:r>
              <a:rPr lang="en-US" dirty="0"/>
              <a:t> de </a:t>
            </a:r>
            <a:r>
              <a:rPr lang="en-US" dirty="0" err="1"/>
              <a:t>intalniri</a:t>
            </a:r>
            <a:r>
              <a:rPr lang="en-US" dirty="0"/>
              <a:t> online-Microsoft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Centrul</a:t>
            </a:r>
            <a:r>
              <a:rPr lang="en-US" b="1" dirty="0"/>
              <a:t> de </a:t>
            </a:r>
            <a:r>
              <a:rPr lang="en-US" b="1" dirty="0" err="1"/>
              <a:t>izolare</a:t>
            </a:r>
            <a:r>
              <a:rPr lang="en-US" b="1" dirty="0"/>
              <a:t> </a:t>
            </a:r>
            <a:r>
              <a:rPr lang="en-US" b="1" dirty="0">
                <a:solidFill>
                  <a:srgbClr val="FA0000"/>
                </a:solidFill>
              </a:rPr>
              <a:t>a+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Comunicare</a:t>
            </a:r>
            <a:r>
              <a:rPr lang="en-US" b="1" dirty="0"/>
              <a:t> - </a:t>
            </a:r>
            <a:r>
              <a:rPr lang="en-US" dirty="0"/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angajatilor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email, FB,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zona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mijloace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transport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6025B3-3E98-401C-B206-B116BD5150C4}"/>
              </a:ext>
            </a:extLst>
          </p:cNvPr>
          <p:cNvGrpSpPr/>
          <p:nvPr/>
        </p:nvGrpSpPr>
        <p:grpSpPr>
          <a:xfrm>
            <a:off x="6083923" y="4469784"/>
            <a:ext cx="2530165" cy="1628449"/>
            <a:chOff x="5666325" y="2247943"/>
            <a:chExt cx="3657600" cy="26864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ECE7CA-2605-47CC-A392-6A49F92B9DCD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Zile de întrerupere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a producției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AEF453-AF4D-41B9-8359-0062694BB44F}"/>
                </a:ext>
              </a:extLst>
            </p:cNvPr>
            <p:cNvSpPr txBox="1"/>
            <p:nvPr/>
          </p:nvSpPr>
          <p:spPr>
            <a:xfrm>
              <a:off x="6016136" y="2247943"/>
              <a:ext cx="2950344" cy="16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000" b="1" dirty="0">
                  <a:solidFill>
                    <a:srgbClr val="C00000"/>
                  </a:solidFill>
                </a:rPr>
                <a:t>0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42C343-D548-4CB3-B21B-ACF148875DE0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013F9C2-BEFB-4F57-B8EA-D7C9869D4849}"/>
              </a:ext>
            </a:extLst>
          </p:cNvPr>
          <p:cNvSpPr txBox="1"/>
          <p:nvPr/>
        </p:nvSpPr>
        <p:spPr>
          <a:xfrm>
            <a:off x="5411694" y="1646081"/>
            <a:ext cx="3471890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Rezultate în semestrul I 2020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42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en-US" sz="3300" dirty="0" err="1">
                <a:latin typeface="Antibiotice Regular" panose="02000000000000000000" pitchFamily="2" charset="0"/>
              </a:rPr>
              <a:t>Concluzii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358D-F84F-42BF-905A-D40B8A261B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0432" y="6341503"/>
            <a:ext cx="661210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22</a:t>
            </a:fld>
            <a:endParaRPr lang="uk-UA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92E074-D53A-4222-AA53-41BB4B30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135478"/>
              </p:ext>
            </p:extLst>
          </p:nvPr>
        </p:nvGraphicFramePr>
        <p:xfrm>
          <a:off x="611560" y="1772816"/>
          <a:ext cx="74888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4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B05DA8-0C40-4786-B19F-88DF0400A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E5C5A1-EFCF-4AF7-8C5B-E3A01742F1B4}"/>
              </a:ext>
            </a:extLst>
          </p:cNvPr>
          <p:cNvSpPr txBox="1"/>
          <p:nvPr/>
        </p:nvSpPr>
        <p:spPr>
          <a:xfrm>
            <a:off x="3059832" y="6093296"/>
            <a:ext cx="30243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ntibiotice Regular" panose="02000000000000000000" pitchFamily="2" charset="0"/>
              </a:rPr>
              <a:t>www.antibiotice.ro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5481D9-128B-4454-903D-59227BAF3CB3}"/>
              </a:ext>
            </a:extLst>
          </p:cNvPr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2087B48-7434-428A-9BDB-818549454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856363" cy="2001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2E9C7-A13E-4A29-933A-6269A9C55ADB}"/>
              </a:ext>
            </a:extLst>
          </p:cNvPr>
          <p:cNvSpPr txBox="1"/>
          <p:nvPr/>
        </p:nvSpPr>
        <p:spPr>
          <a:xfrm>
            <a:off x="3207840" y="4510698"/>
            <a:ext cx="59046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000" b="1" dirty="0"/>
              <a:t>Contact pentru relații cu investitorii</a:t>
            </a:r>
          </a:p>
          <a:p>
            <a:r>
              <a:rPr lang="ro-RO" sz="2000" dirty="0"/>
              <a:t>Website: www.antibiotice.ro/investitori-php/</a:t>
            </a:r>
          </a:p>
          <a:p>
            <a:r>
              <a:rPr lang="ro-RO" sz="2000" dirty="0"/>
              <a:t>Email: relatiicuinvestitorii@antibiotice.ro</a:t>
            </a:r>
          </a:p>
        </p:txBody>
      </p:sp>
    </p:spTree>
    <p:extLst>
      <p:ext uri="{BB962C8B-B14F-4D97-AF65-F5344CB8AC3E}">
        <p14:creationId xmlns:p14="http://schemas.microsoft.com/office/powerpoint/2010/main" val="25744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10BBD-E1DB-44EF-9F3A-15BC350699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2000" smtClean="0"/>
              <a:pPr/>
              <a:t>3</a:t>
            </a:fld>
            <a:endParaRPr lang="uk-UA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1B7173F-D1C3-489B-B5A9-91AAF0672C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387" y="651610"/>
            <a:ext cx="8664575" cy="70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o-RO" altLang="en-US" sz="2000" dirty="0">
                <a:latin typeface="Trebuchet MS" panose="020B0603020202020204" pitchFamily="34" charset="0"/>
              </a:rPr>
              <a:t> </a:t>
            </a:r>
            <a:r>
              <a:rPr lang="en-US" altLang="en-US" sz="2000" dirty="0">
                <a:latin typeface="Trebuchet MS" panose="020B0603020202020204" pitchFamily="34" charset="0"/>
              </a:rPr>
              <a:t>  </a:t>
            </a:r>
            <a:r>
              <a:rPr lang="en-US" altLang="en-US" sz="2000" dirty="0" err="1"/>
              <a:t>Tradi</a:t>
            </a:r>
            <a:r>
              <a:rPr lang="ro-RO" altLang="en-US" sz="2000" dirty="0"/>
              <a:t>ț</a:t>
            </a:r>
            <a:r>
              <a:rPr lang="en-US" altLang="en-US" sz="2000" dirty="0" err="1"/>
              <a:t>ia</a:t>
            </a:r>
            <a:r>
              <a:rPr lang="en-US" altLang="en-US" sz="2000" dirty="0"/>
              <a:t> </a:t>
            </a:r>
            <a:r>
              <a:rPr lang="ro-RO" altLang="en-US" sz="2000" dirty="0"/>
              <a:t>înseamnă continuitate și recunoaștere</a:t>
            </a:r>
            <a:br>
              <a:rPr lang="en-US" altLang="en-US" sz="2000" dirty="0">
                <a:latin typeface="Trebuchet MS" panose="020B0603020202020204" pitchFamily="34" charset="0"/>
              </a:rPr>
            </a:br>
            <a:br>
              <a:rPr lang="en-US" altLang="en-US" sz="2000" dirty="0">
                <a:latin typeface="Trebuchet MS" panose="020B0603020202020204" pitchFamily="34" charset="0"/>
              </a:rPr>
            </a:br>
            <a:br>
              <a:rPr lang="ro-RO" altLang="en-US" sz="2400" dirty="0">
                <a:latin typeface="Trebuchet MS" panose="020B0603020202020204" pitchFamily="34" charset="0"/>
              </a:rPr>
            </a:br>
            <a:endParaRPr lang="en-US" altLang="en-US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7B2989-EEBF-424F-8089-33D282F10969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052513"/>
          <a:ext cx="8313738" cy="5470525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1955</a:t>
                      </a: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 numai un deceniu de la sinteza Penicilinei își</a:t>
                      </a:r>
                      <a:r>
                        <a:rPr kumimoji="0" lang="ro-RO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începe activitatea Antibiotice</a:t>
                      </a: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primul produc</a:t>
                      </a:r>
                      <a:r>
                        <a:rPr kumimoji="0" lang="ro-RO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ător al acestei substanțe active</a:t>
                      </a: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di</a:t>
                      </a: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 </a:t>
                      </a:r>
                      <a:r>
                        <a:rPr kumimoji="0" lang="ro-RO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România și Europa de Sud-Est</a:t>
                      </a: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ro-RO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1955-1990</a:t>
                      </a:r>
                      <a:endParaRPr kumimoji="0" lang="en-US" altLang="ro-RO" sz="1300" b="0" i="0" u="none" strike="noStrike" cap="none" normalizeH="0" baseline="0">
                        <a:ln>
                          <a:noFill/>
                        </a:ln>
                        <a:solidFill>
                          <a:srgbClr val="242F38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62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dezvoltă structura de fabricație, în special pentru substanțe active, pulberi sterile pentru injecții, unguente și supozitoare.</a:t>
                      </a:r>
                      <a:endParaRPr kumimoji="0" lang="ro-RO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1990</a:t>
                      </a:r>
                      <a:r>
                        <a:rPr kumimoji="0" lang="ro-RO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ro-RO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2000 - 2005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o-RO" sz="1300" b="0" i="0" u="none" strike="noStrike" cap="none" normalizeH="0" baseline="0">
                        <a:ln>
                          <a:noFill/>
                        </a:ln>
                        <a:solidFill>
                          <a:srgbClr val="242F38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Redefinirea structurii de fabricație, investiţii în marketing intern și internațional pentru adaptarea la economia de piaţă;</a:t>
                      </a:r>
                      <a:endParaRPr kumimoji="0" lang="ro-RO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Retehnologizarea secţiilor de producţie;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Listarea la Bursa de Valori București – aprilie 1997;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Reaşezarea resursei de personal - schimb de generaţ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Adoptarea programului RICOP</a:t>
                      </a:r>
                      <a:r>
                        <a:rPr kumimoji="0" lang="en-US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o-R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coordonat</a:t>
                      </a:r>
                      <a:r>
                        <a:rPr kumimoji="0" lang="en-US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de Banca Mondial</a:t>
                      </a: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- organizarea activităților pe centre de profit şi externalizarea reţelei de distribuţie  - 2000;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îmbunătăţirea tehnologiilor de fabricaţie la Nistatina și Vitamina B12 - 2001;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   scoaterea din fabricaţie a substanţelor active Ampicilină trihidrat şi Oxacilină  - 2004;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accelerarea încasării creanţelor  - 2004.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endParaRPr kumimoji="0" lang="ro-RO" altLang="ro-R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Investiții importante (60 milioane EURO) în: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modernizarea tehnologiilor de producție, achiziționarea de echipamente moderne pentru creșterea competitivității;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restructuarea producţiei de utilităţi;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dezvoltarea portofoliului de produse;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în protecţia mediului pentru autorizarea la cerinţele UE;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certificarea sistemelor de calitate pentru respectarea standardelor cGMP și US FDA;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obținerea avizarii FDA pentru Nistatină și pulberi sterile injectabile;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Lansarea noii identități de brand (un nou logo a+ și un nou slogan, “Știință și suflet”).</a:t>
                      </a:r>
                      <a:endParaRPr kumimoji="0" lang="ro-RO" altLang="ro-RO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1C242A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95F1B2-4332-42F3-B2AF-8145F2F80D29}"/>
              </a:ext>
            </a:extLst>
          </p:cNvPr>
          <p:cNvCxnSpPr/>
          <p:nvPr/>
        </p:nvCxnSpPr>
        <p:spPr>
          <a:xfrm>
            <a:off x="1835150" y="4365625"/>
            <a:ext cx="676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10BBD-E1DB-44EF-9F3A-15BC350699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1400" smtClean="0"/>
              <a:pPr/>
              <a:t>4</a:t>
            </a:fld>
            <a:endParaRPr lang="uk-UA" sz="14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1B7173F-D1C3-489B-B5A9-91AAF0672C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7504" y="651610"/>
            <a:ext cx="7669965" cy="3824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o-RO" altLang="en-US" sz="2000" dirty="0">
                <a:latin typeface="Trebuchet MS" panose="020B0603020202020204" pitchFamily="34" charset="0"/>
              </a:rPr>
              <a:t> </a:t>
            </a:r>
            <a:r>
              <a:rPr lang="en-US" altLang="en-US" sz="2000" dirty="0">
                <a:latin typeface="Trebuchet MS" panose="020B0603020202020204" pitchFamily="34" charset="0"/>
              </a:rPr>
              <a:t>  </a:t>
            </a:r>
            <a:r>
              <a:rPr lang="en-US" altLang="en-US" sz="2000" dirty="0" err="1"/>
              <a:t>Tradi</a:t>
            </a:r>
            <a:r>
              <a:rPr lang="ro-RO" altLang="en-US" sz="2000" dirty="0"/>
              <a:t>ț</a:t>
            </a:r>
            <a:r>
              <a:rPr lang="en-US" altLang="en-US" sz="2000" dirty="0" err="1"/>
              <a:t>ia</a:t>
            </a:r>
            <a:r>
              <a:rPr lang="en-US" altLang="en-US" sz="2000" dirty="0"/>
              <a:t> </a:t>
            </a:r>
            <a:r>
              <a:rPr lang="ro-RO" altLang="en-US" sz="2000" dirty="0"/>
              <a:t>înseamnă continuitate și recunoaștere</a:t>
            </a:r>
            <a:br>
              <a:rPr lang="en-US" altLang="en-US" sz="2000" dirty="0">
                <a:latin typeface="Trebuchet MS" panose="020B0603020202020204" pitchFamily="34" charset="0"/>
              </a:rPr>
            </a:br>
            <a:br>
              <a:rPr lang="en-US" altLang="en-US" sz="2000" dirty="0">
                <a:latin typeface="Trebuchet MS" panose="020B0603020202020204" pitchFamily="34" charset="0"/>
              </a:rPr>
            </a:br>
            <a:br>
              <a:rPr lang="ro-RO" altLang="en-US" sz="2400" dirty="0">
                <a:latin typeface="Trebuchet MS" panose="020B0603020202020204" pitchFamily="34" charset="0"/>
              </a:rPr>
            </a:br>
            <a:endParaRPr lang="en-US" altLang="en-US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E0BEA09-DFAE-45A3-91B1-D18E7741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6214"/>
              </p:ext>
            </p:extLst>
          </p:nvPr>
        </p:nvGraphicFramePr>
        <p:xfrm>
          <a:off x="468313" y="1034043"/>
          <a:ext cx="8352159" cy="5782213"/>
        </p:xfrm>
        <a:graphic>
          <a:graphicData uri="http://schemas.openxmlformats.org/drawingml/2006/table">
            <a:tbl>
              <a:tblPr/>
              <a:tblGrid>
                <a:gridCol w="194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Dezvoltarea companiei pe baza P</a:t>
                      </a:r>
                      <a:r>
                        <a:rPr kumimoji="0" lang="ro-RO" altLang="ro-R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lanurilor strategice</a:t>
                      </a:r>
                      <a:endParaRPr kumimoji="0" lang="ro-RO" altLang="ro-R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Pilonul 1                                                                 Pilonul 4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Internaționalizarea afacerii                  Adaptarea resursei umane la direcțiile strategice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Pilonul 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Adaptarea strategică a portofoliului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Pilonul 3  </a:t>
                      </a:r>
                      <a:r>
                        <a:rPr kumimoji="0" lang="ro-RO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</a:t>
                      </a:r>
                      <a:r>
                        <a:rPr kumimoji="0" lang="ro-RO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Pilonul 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Gestionarea costurilor de operare                                Managementul calității</a:t>
                      </a:r>
                      <a:endParaRPr kumimoji="0" lang="ro-RO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3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3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2010 - 2015</a:t>
                      </a: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Antibiotice livrează primele produse finite în SUA în urma avizului FDA;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en-US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ider mondial în producția de Nistatină, o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rientare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puternică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spre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internaționalizarea afacerii;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eprezentanțe de afaceri în Republica Moldova și Serbia;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eschiderea propriului Centru de Evaluare a Medicamentului</a:t>
                      </a:r>
                      <a:r>
                        <a:rPr kumimoji="0" lang="en-US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kumimoji="0" lang="ro-RO" altLang="ro-R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Prima companie europeană precalificată OMS pentru produse anti-tuberculoase.</a:t>
                      </a:r>
                      <a:endParaRPr kumimoji="0" lang="ro-RO" altLang="ro-R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300" b="0" i="0" u="none" strike="noStrike" cap="none" normalizeH="0" baseline="0">
                        <a:ln>
                          <a:noFill/>
                        </a:ln>
                        <a:solidFill>
                          <a:srgbClr val="242F38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ro-RO" altLang="ro-RO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2015 - 2020</a:t>
                      </a: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en-US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de referință </a:t>
                      </a:r>
                      <a:r>
                        <a:rPr kumimoji="0" lang="en-US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USP </a:t>
                      </a: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pentru Nistatină;</a:t>
                      </a:r>
                      <a:endParaRPr kumimoji="0" lang="en-US" altLang="ro-R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eprezentanțe de afaceri în: Vietnam și Ucraina; 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ortofoliu de produse - 150 de medicamente din 12 clase terapeutice;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Continuă extinderea internaţională a afacerii prin</a:t>
                      </a:r>
                      <a:r>
                        <a:rPr kumimoji="0" lang="ro-RO" altLang="ro-R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obţinerea de noi autorizaţii de punere pe piaţă.</a:t>
                      </a:r>
                      <a:endParaRPr kumimoji="0" lang="en-US" altLang="ro-R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3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2020-2025</a:t>
                      </a: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  <a:defRPr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Maximizarea prezenței în teritoriile ATB;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Strategii de extindere a portofoliului prin creșterea numărului de produse generice și stimularea inovării;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Dezvoltare durabilă accelerată prin investiții performante în capacități noi de producție;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ro-R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Structura optimă de personal și formarea competențelor pentru atingerea obiectivelor;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Blip>
                          <a:blip r:embed="rId3"/>
                        </a:buBlip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o-RO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Obținerea și menținerea tuturor certificărilor necesare pentru funcționarea companiei și susținerea parteneriatelor de afaceri.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7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7" y="624855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Structura acționariatului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34EA1-4ACA-4FD6-8BE6-46F0065AC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08" y="1038721"/>
            <a:ext cx="6968008" cy="3807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9B97F-9968-4512-97AB-69E9AE4BCD1C}"/>
              </a:ext>
            </a:extLst>
          </p:cNvPr>
          <p:cNvSpPr txBox="1"/>
          <p:nvPr/>
        </p:nvSpPr>
        <p:spPr>
          <a:xfrm>
            <a:off x="6363304" y="4570764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La data de 30.06.2020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BCB3F-765B-4979-8270-511D435B342E}"/>
              </a:ext>
            </a:extLst>
          </p:cNvPr>
          <p:cNvSpPr/>
          <p:nvPr/>
        </p:nvSpPr>
        <p:spPr>
          <a:xfrm>
            <a:off x="513790" y="4941168"/>
            <a:ext cx="4680520" cy="14953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o-RO" altLang="en-US" sz="1600" dirty="0">
                <a:latin typeface="Trebuchet MS" panose="020B0603020202020204" pitchFamily="34" charset="0"/>
              </a:rPr>
              <a:t>Pe parcursul celor peste 2</a:t>
            </a:r>
            <a:r>
              <a:rPr lang="en-US" altLang="en-US" sz="1600" dirty="0">
                <a:latin typeface="Trebuchet MS" panose="020B0603020202020204" pitchFamily="34" charset="0"/>
              </a:rPr>
              <a:t>3</a:t>
            </a:r>
            <a:r>
              <a:rPr lang="ro-RO" altLang="en-US" sz="1600" dirty="0">
                <a:latin typeface="Trebuchet MS" panose="020B0603020202020204" pitchFamily="34" charset="0"/>
              </a:rPr>
              <a:t> de ani de la listare, au fost tranzacționate peste </a:t>
            </a:r>
            <a:r>
              <a:rPr lang="ro-RO" alt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736 milioane de acțiuni</a:t>
            </a:r>
            <a:r>
              <a:rPr lang="ro-RO" altLang="en-US" sz="1600" dirty="0">
                <a:latin typeface="Trebuchet MS" panose="020B0603020202020204" pitchFamily="34" charset="0"/>
              </a:rPr>
              <a:t>, cu o valoare totală de tranzacționare de peste </a:t>
            </a:r>
            <a:r>
              <a:rPr lang="ro-RO" alt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275 milioane euro</a:t>
            </a:r>
            <a:r>
              <a:rPr lang="ro-RO" altLang="en-US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en-GB" altLang="en-US" sz="16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ro-RO" altLang="en-US" sz="1600" dirty="0">
                <a:solidFill>
                  <a:srgbClr val="1C242A"/>
                </a:solidFill>
                <a:latin typeface="Trebuchet MS" panose="020B0603020202020204" pitchFamily="34" charset="0"/>
              </a:rPr>
              <a:t>Capitalizare</a:t>
            </a:r>
            <a:r>
              <a:rPr lang="en-GB" altLang="en-US" sz="1600" dirty="0">
                <a:solidFill>
                  <a:srgbClr val="1C242A"/>
                </a:solidFill>
                <a:latin typeface="Trebuchet MS" panose="020B0603020202020204" pitchFamily="34" charset="0"/>
              </a:rPr>
              <a:t>a </a:t>
            </a:r>
            <a:r>
              <a:rPr lang="en-GB" altLang="en-US" sz="1600" dirty="0" err="1">
                <a:solidFill>
                  <a:srgbClr val="1C242A"/>
                </a:solidFill>
                <a:latin typeface="Trebuchet MS" panose="020B0603020202020204" pitchFamily="34" charset="0"/>
              </a:rPr>
              <a:t>bursier</a:t>
            </a:r>
            <a:r>
              <a:rPr lang="ro-RO" altLang="en-US" sz="1600" dirty="0">
                <a:solidFill>
                  <a:srgbClr val="1C242A"/>
                </a:solidFill>
                <a:latin typeface="Trebuchet MS" panose="020B0603020202020204" pitchFamily="34" charset="0"/>
              </a:rPr>
              <a:t>ă</a:t>
            </a:r>
            <a:r>
              <a:rPr lang="en-GB" altLang="en-US" sz="1600" dirty="0">
                <a:solidFill>
                  <a:srgbClr val="1C242A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1600" dirty="0">
                <a:solidFill>
                  <a:srgbClr val="1C242A"/>
                </a:solidFill>
                <a:latin typeface="Trebuchet MS" panose="020B0603020202020204" pitchFamily="34" charset="0"/>
              </a:rPr>
              <a:t>335.669.020 lei</a:t>
            </a:r>
            <a:endParaRPr lang="en-GB" altLang="en-US" sz="1600" dirty="0">
              <a:solidFill>
                <a:srgbClr val="1C242A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en-US" alt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28BE9-D06F-4D3B-A862-C7C7DA012348}"/>
              </a:ext>
            </a:extLst>
          </p:cNvPr>
          <p:cNvSpPr/>
          <p:nvPr/>
        </p:nvSpPr>
        <p:spPr>
          <a:xfrm>
            <a:off x="5358865" y="4941168"/>
            <a:ext cx="3281362" cy="14953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o-RO" altLang="en-US" sz="1400" b="1" dirty="0">
                <a:latin typeface="Trebuchet MS" panose="020B0603020202020204" pitchFamily="34" charset="0"/>
              </a:rPr>
              <a:t>Pe parcursul primelor 9 luni au fost tranzacționate </a:t>
            </a:r>
            <a:r>
              <a:rPr lang="en-US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17.304.559</a:t>
            </a:r>
            <a:r>
              <a:rPr lang="ro-RO" altLang="en-US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acțiuni</a:t>
            </a:r>
            <a:r>
              <a:rPr lang="en-GB" altLang="en-US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1400" b="1" dirty="0">
                <a:latin typeface="Trebuchet MS" panose="020B0603020202020204" pitchFamily="34" charset="0"/>
              </a:rPr>
              <a:t>cu o valoare totală de </a:t>
            </a:r>
            <a:r>
              <a:rPr lang="en-US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8.907.347 lei</a:t>
            </a:r>
            <a:r>
              <a:rPr lang="ro-RO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en-US" sz="1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ro-RO" altLang="en-US" sz="1400" b="1" dirty="0">
                <a:latin typeface="Trebuchet MS" panose="020B0603020202020204" pitchFamily="34" charset="0"/>
              </a:rPr>
              <a:t>P</a:t>
            </a:r>
            <a:r>
              <a:rPr lang="en-GB" altLang="en-US" sz="1400" b="1" dirty="0">
                <a:latin typeface="Trebuchet MS" panose="020B0603020202020204" pitchFamily="34" charset="0"/>
              </a:rPr>
              <a:t>re</a:t>
            </a:r>
            <a:r>
              <a:rPr lang="ro-RO" altLang="en-US" sz="1400" b="1" dirty="0">
                <a:latin typeface="Trebuchet MS" panose="020B0603020202020204" pitchFamily="34" charset="0"/>
              </a:rPr>
              <a:t>ț</a:t>
            </a:r>
            <a:r>
              <a:rPr lang="en-GB" altLang="en-US" sz="1400" b="1" dirty="0">
                <a:latin typeface="Trebuchet MS" panose="020B0603020202020204" pitchFamily="34" charset="0"/>
              </a:rPr>
              <a:t> </a:t>
            </a:r>
            <a:r>
              <a:rPr lang="en-GB" altLang="en-US" sz="1400" b="1" dirty="0" err="1">
                <a:latin typeface="Trebuchet MS" panose="020B0603020202020204" pitchFamily="34" charset="0"/>
              </a:rPr>
              <a:t>mediu</a:t>
            </a:r>
            <a:r>
              <a:rPr lang="en-GB" altLang="en-US" sz="1400" b="1" dirty="0">
                <a:latin typeface="Trebuchet MS" panose="020B0603020202020204" pitchFamily="34" charset="0"/>
              </a:rPr>
              <a:t> in </a:t>
            </a:r>
            <a:r>
              <a:rPr lang="en-GB" altLang="en-US" sz="1400" b="1" dirty="0" err="1">
                <a:latin typeface="Trebuchet MS" panose="020B0603020202020204" pitchFamily="34" charset="0"/>
              </a:rPr>
              <a:t>luna</a:t>
            </a:r>
            <a:r>
              <a:rPr lang="en-GB" altLang="en-US" sz="1400" b="1" dirty="0">
                <a:latin typeface="Trebuchet MS" panose="020B0603020202020204" pitchFamily="34" charset="0"/>
              </a:rPr>
              <a:t> </a:t>
            </a:r>
            <a:r>
              <a:rPr lang="en-GB" altLang="en-US" sz="1400" b="1" dirty="0" err="1">
                <a:latin typeface="Trebuchet MS" panose="020B0603020202020204" pitchFamily="34" charset="0"/>
              </a:rPr>
              <a:t>septembrie</a:t>
            </a:r>
            <a:r>
              <a:rPr lang="en-GB" altLang="en-US" sz="1400" b="1" dirty="0">
                <a:latin typeface="Trebuchet MS" panose="020B0603020202020204" pitchFamily="34" charset="0"/>
              </a:rPr>
              <a:t> 2020 </a:t>
            </a:r>
            <a:r>
              <a:rPr lang="en-US" sz="1400" dirty="0">
                <a:solidFill>
                  <a:srgbClr val="1C242A"/>
                </a:solidFill>
                <a:latin typeface="Trebuchet MS" panose="020B0603020202020204" pitchFamily="34" charset="0"/>
              </a:rPr>
              <a:t>0,5147 lei/ac</a:t>
            </a:r>
            <a:r>
              <a:rPr lang="ro-RO" sz="1400" dirty="0">
                <a:solidFill>
                  <a:srgbClr val="1C242A"/>
                </a:solidFill>
                <a:latin typeface="Trebuchet MS" panose="020B0603020202020204" pitchFamily="34" charset="0"/>
              </a:rPr>
              <a:t>ț</a:t>
            </a:r>
            <a:r>
              <a:rPr lang="en-US" sz="1400" dirty="0" err="1">
                <a:solidFill>
                  <a:srgbClr val="1C242A"/>
                </a:solidFill>
                <a:latin typeface="Trebuchet MS" panose="020B0603020202020204" pitchFamily="34" charset="0"/>
              </a:rPr>
              <a:t>iune</a:t>
            </a:r>
            <a:r>
              <a:rPr lang="en-US" sz="1400" dirty="0">
                <a:solidFill>
                  <a:srgbClr val="1C242A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400" b="1" dirty="0">
                <a:latin typeface="Trebuchet MS" panose="020B0603020202020204" pitchFamily="34" charset="0"/>
              </a:rPr>
              <a:t>per </a:t>
            </a:r>
            <a:r>
              <a:rPr lang="ro-RO" altLang="en-US" sz="1400" b="1" dirty="0">
                <a:latin typeface="Trebuchet MS" panose="020B0603020202020204" pitchFamily="34" charset="0"/>
              </a:rPr>
              <a:t>acțiun</a:t>
            </a:r>
            <a:r>
              <a:rPr lang="en-GB" altLang="en-US" sz="1400" b="1" dirty="0">
                <a:latin typeface="Trebuchet MS" panose="020B0603020202020204" pitchFamily="34" charset="0"/>
              </a:rPr>
              <a:t>e</a:t>
            </a:r>
            <a:r>
              <a:rPr lang="ro-RO" altLang="en-US" sz="1400" b="1" dirty="0">
                <a:latin typeface="Trebuchet MS" panose="020B0603020202020204" pitchFamily="34" charset="0"/>
              </a:rPr>
              <a:t>.</a:t>
            </a:r>
            <a:endParaRPr lang="en-US" altLang="en-US" sz="1400" b="1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DC613-598B-46DC-BF14-016A7B8A3C50}"/>
              </a:ext>
            </a:extLst>
          </p:cNvPr>
          <p:cNvSpPr txBox="1"/>
          <p:nvPr/>
        </p:nvSpPr>
        <p:spPr>
          <a:xfrm>
            <a:off x="-540568" y="621069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(9 </a:t>
            </a:r>
            <a:r>
              <a:rPr lang="en-US" sz="1100" dirty="0" err="1"/>
              <a:t>luni</a:t>
            </a:r>
            <a:r>
              <a:rPr lang="en-US" sz="1100" dirty="0"/>
              <a:t> 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EB7C1F-76FB-4619-860D-C57F83F31AF2}"/>
              </a:ext>
            </a:extLst>
          </p:cNvPr>
          <p:cNvSpPr txBox="1"/>
          <p:nvPr/>
        </p:nvSpPr>
        <p:spPr>
          <a:xfrm>
            <a:off x="6122597" y="622582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(9 </a:t>
            </a:r>
            <a:r>
              <a:rPr lang="en-US" sz="1100" dirty="0" err="1"/>
              <a:t>luni</a:t>
            </a:r>
            <a:r>
              <a:rPr lang="en-US" sz="1100" dirty="0"/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38074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7" y="722006"/>
            <a:ext cx="8249990" cy="379974"/>
          </a:xfrm>
        </p:spPr>
        <p:txBody>
          <a:bodyPr>
            <a:noAutofit/>
          </a:bodyPr>
          <a:lstStyle/>
          <a:p>
            <a:r>
              <a:rPr lang="ro-RO" sz="2800" dirty="0">
                <a:latin typeface="Antibiotice Regular" panose="02000000000000000000" pitchFamily="2" charset="0"/>
              </a:rPr>
              <a:t>Acțiunile ATB la bursa de valori</a:t>
            </a:r>
            <a:endParaRPr lang="it-IT" sz="28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5B9A7-70E8-486A-BB3A-10B75E33D98D}"/>
              </a:ext>
            </a:extLst>
          </p:cNvPr>
          <p:cNvSpPr txBox="1"/>
          <p:nvPr/>
        </p:nvSpPr>
        <p:spPr>
          <a:xfrm>
            <a:off x="-14104" y="5727155"/>
            <a:ext cx="8207375" cy="76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altLang="en-US" dirty="0">
                <a:cs typeface="Segoe UI" panose="020B0502040204020203" pitchFamily="34" charset="0"/>
              </a:rPr>
              <a:t>Au fost</a:t>
            </a:r>
            <a:r>
              <a:rPr lang="en-US" altLang="en-US" dirty="0"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cs typeface="Segoe UI" panose="020B0502040204020203" pitchFamily="34" charset="0"/>
              </a:rPr>
              <a:t>tranzac</a:t>
            </a:r>
            <a:r>
              <a:rPr lang="ro-RO" altLang="en-US" dirty="0">
                <a:cs typeface="Segoe UI" panose="020B0502040204020203" pitchFamily="34" charset="0"/>
              </a:rPr>
              <a:t>ț</a:t>
            </a:r>
            <a:r>
              <a:rPr lang="en-US" altLang="en-US" dirty="0" err="1">
                <a:cs typeface="Segoe UI" panose="020B0502040204020203" pitchFamily="34" charset="0"/>
              </a:rPr>
              <a:t>ionate</a:t>
            </a:r>
            <a:r>
              <a:rPr lang="en-US" altLang="en-US" dirty="0">
                <a:cs typeface="Segoe UI" panose="020B0502040204020203" pitchFamily="34" charset="0"/>
              </a:rPr>
              <a:t> 10</a:t>
            </a:r>
            <a:r>
              <a:rPr lang="en-GB" altLang="en-US" dirty="0">
                <a:cs typeface="Segoe UI" panose="020B0502040204020203" pitchFamily="34" charset="0"/>
              </a:rPr>
              <a:t>.</a:t>
            </a:r>
            <a:r>
              <a:rPr lang="en-US" altLang="en-US" dirty="0">
                <a:cs typeface="Segoe UI" panose="020B0502040204020203" pitchFamily="34" charset="0"/>
              </a:rPr>
              <a:t>404</a:t>
            </a:r>
            <a:r>
              <a:rPr lang="en-GB" altLang="en-US" dirty="0">
                <a:cs typeface="Segoe UI" panose="020B0502040204020203" pitchFamily="34" charset="0"/>
              </a:rPr>
              <a:t>.</a:t>
            </a:r>
            <a:r>
              <a:rPr lang="en-US" altLang="en-US" dirty="0">
                <a:cs typeface="Segoe UI" panose="020B0502040204020203" pitchFamily="34" charset="0"/>
              </a:rPr>
              <a:t>214 ac</a:t>
            </a:r>
            <a:r>
              <a:rPr lang="ro-RO" altLang="en-US" dirty="0">
                <a:cs typeface="Segoe UI" panose="020B0502040204020203" pitchFamily="34" charset="0"/>
              </a:rPr>
              <a:t>ț</a:t>
            </a:r>
            <a:r>
              <a:rPr lang="en-US" altLang="en-US" dirty="0" err="1">
                <a:cs typeface="Segoe UI" panose="020B0502040204020203" pitchFamily="34" charset="0"/>
              </a:rPr>
              <a:t>iuni</a:t>
            </a:r>
            <a:r>
              <a:rPr lang="en-GB" altLang="en-US" dirty="0">
                <a:cs typeface="Segoe UI" panose="020B0502040204020203" pitchFamily="34" charset="0"/>
              </a:rPr>
              <a:t> </a:t>
            </a:r>
            <a:r>
              <a:rPr lang="ro-RO" altLang="en-US" dirty="0">
                <a:cs typeface="Segoe UI" panose="020B0502040204020203" pitchFamily="34" charset="0"/>
              </a:rPr>
              <a:t>cu o valoare totală</a:t>
            </a:r>
            <a:r>
              <a:rPr lang="en-US" altLang="en-US" dirty="0">
                <a:cs typeface="Segoe UI" panose="020B0502040204020203" pitchFamily="34" charset="0"/>
              </a:rPr>
              <a:t> de 1</a:t>
            </a:r>
            <a:r>
              <a:rPr lang="en-GB" altLang="en-US" dirty="0">
                <a:cs typeface="Segoe UI" panose="020B0502040204020203" pitchFamily="34" charset="0"/>
              </a:rPr>
              <a:t>.</a:t>
            </a:r>
            <a:r>
              <a:rPr lang="en-US" altLang="en-US" dirty="0">
                <a:cs typeface="Segoe UI" panose="020B0502040204020203" pitchFamily="34" charset="0"/>
              </a:rPr>
              <a:t>105</a:t>
            </a:r>
            <a:r>
              <a:rPr lang="en-GB" altLang="en-US" dirty="0">
                <a:cs typeface="Segoe UI" panose="020B0502040204020203" pitchFamily="34" charset="0"/>
              </a:rPr>
              <a:t>.</a:t>
            </a:r>
            <a:r>
              <a:rPr lang="en-US" altLang="en-US" dirty="0">
                <a:cs typeface="Segoe UI" panose="020B0502040204020203" pitchFamily="34" charset="0"/>
              </a:rPr>
              <a:t>555</a:t>
            </a:r>
            <a:r>
              <a:rPr lang="ro-RO" altLang="en-US" dirty="0">
                <a:cs typeface="Segoe UI" panose="020B0502040204020203" pitchFamily="34" charset="0"/>
              </a:rPr>
              <a:t> </a:t>
            </a:r>
            <a:r>
              <a:rPr lang="en-GB" altLang="en-US" dirty="0">
                <a:cs typeface="Segoe UI" panose="020B0502040204020203" pitchFamily="34" charset="0"/>
              </a:rPr>
              <a:t>Euro</a:t>
            </a:r>
          </a:p>
          <a:p>
            <a:pPr marR="0" lvl="0" algn="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altLang="en-US" dirty="0">
                <a:cs typeface="Segoe UI" panose="020B0502040204020203" pitchFamily="34" charset="0"/>
              </a:rPr>
              <a:t> </a:t>
            </a:r>
            <a:r>
              <a:rPr lang="en-GB" altLang="en-US" i="1" dirty="0" err="1">
                <a:cs typeface="Segoe UI" panose="020B0502040204020203" pitchFamily="34" charset="0"/>
              </a:rPr>
              <a:t>Semestrul</a:t>
            </a:r>
            <a:r>
              <a:rPr lang="en-GB" altLang="en-US" i="1" dirty="0">
                <a:cs typeface="Segoe UI" panose="020B0502040204020203" pitchFamily="34" charset="0"/>
              </a:rPr>
              <a:t> I 2020</a:t>
            </a:r>
          </a:p>
        </p:txBody>
      </p:sp>
      <p:pic>
        <p:nvPicPr>
          <p:cNvPr id="10" name="Picture 9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F9AB2998-AB48-4F89-969E-0435E758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2" y="1121336"/>
            <a:ext cx="7032948" cy="44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en-US" sz="3300" dirty="0" err="1">
                <a:latin typeface="Antibiotice Regular" panose="02000000000000000000" pitchFamily="2" charset="0"/>
              </a:rPr>
              <a:t>Antibiotice</a:t>
            </a:r>
            <a:r>
              <a:rPr lang="ro-RO" sz="3300" dirty="0">
                <a:latin typeface="Antibiotice Regular" panose="02000000000000000000" pitchFamily="2" charset="0"/>
              </a:rPr>
              <a:t>:</a:t>
            </a:r>
            <a:r>
              <a:rPr lang="en-US" sz="3300" dirty="0">
                <a:latin typeface="Antibiotice Regular" panose="02000000000000000000" pitchFamily="2" charset="0"/>
              </a:rPr>
              <a:t> pe </a:t>
            </a:r>
            <a:r>
              <a:rPr lang="en-US" sz="3300" dirty="0" err="1">
                <a:latin typeface="Antibiotice Regular" panose="02000000000000000000" pitchFamily="2" charset="0"/>
              </a:rPr>
              <a:t>scurt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D02CE-F61D-4505-AC3B-1E010279BCF4}"/>
              </a:ext>
            </a:extLst>
          </p:cNvPr>
          <p:cNvSpPr txBox="1"/>
          <p:nvPr/>
        </p:nvSpPr>
        <p:spPr>
          <a:xfrm>
            <a:off x="5062554" y="1913732"/>
            <a:ext cx="367240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Facem medicamentele valoroase mai accesibile ca mijloc de îngrijire a sănătății pentru pacienți, medici și farmaciști. Ne punem întotdeauna forța în slujba celor care au nevoie de sprijinul nostru.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FAFE76-1C4B-4CCB-B91F-A469586D5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520632"/>
              </p:ext>
            </p:extLst>
          </p:nvPr>
        </p:nvGraphicFramePr>
        <p:xfrm>
          <a:off x="563177" y="1812904"/>
          <a:ext cx="395735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972CEE-A85D-482B-8F8D-424729034A7A}"/>
              </a:ext>
            </a:extLst>
          </p:cNvPr>
          <p:cNvSpPr txBox="1"/>
          <p:nvPr/>
        </p:nvSpPr>
        <p:spPr>
          <a:xfrm>
            <a:off x="539552" y="1251956"/>
            <a:ext cx="3963569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Antibiotice astăzi</a:t>
            </a:r>
            <a:endParaRPr lang="en-US" sz="2000" dirty="0">
              <a:solidFill>
                <a:schemeClr val="bg1"/>
              </a:solidFill>
              <a:latin typeface="Antibiotice Regular" panose="02000000000000000000" pitchFamily="2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2743-B4CB-450A-8C36-69F8C9E1C4BA}"/>
              </a:ext>
            </a:extLst>
          </p:cNvPr>
          <p:cNvSpPr txBox="1"/>
          <p:nvPr/>
        </p:nvSpPr>
        <p:spPr>
          <a:xfrm>
            <a:off x="5062554" y="1251956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Misiune</a:t>
            </a:r>
            <a:endParaRPr lang="en-US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11" name="Table 14">
            <a:extLst>
              <a:ext uri="{FF2B5EF4-FFF2-40B4-BE49-F238E27FC236}">
                <a16:creationId xmlns:a16="http://schemas.microsoft.com/office/drawing/2014/main" id="{C47523C0-6309-4B18-9DEE-79B5B1E3B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66156"/>
              </p:ext>
            </p:extLst>
          </p:nvPr>
        </p:nvGraphicFramePr>
        <p:xfrm>
          <a:off x="5063020" y="4046942"/>
          <a:ext cx="3671942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206">
                  <a:extLst>
                    <a:ext uri="{9D8B030D-6E8A-4147-A177-3AD203B41FA5}">
                      <a16:colId xmlns:a16="http://schemas.microsoft.com/office/drawing/2014/main" val="37557511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1521282"/>
                    </a:ext>
                  </a:extLst>
                </a:gridCol>
                <a:gridCol w="1138624">
                  <a:extLst>
                    <a:ext uri="{9D8B030D-6E8A-4147-A177-3AD203B41FA5}">
                      <a16:colId xmlns:a16="http://schemas.microsoft.com/office/drawing/2014/main" val="144275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400" b="0" dirty="0">
                          <a:latin typeface="+mn-lt"/>
                        </a:rPr>
                        <a:t>BVB:ATB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400" b="0" dirty="0">
                          <a:latin typeface="+mn-lt"/>
                        </a:rPr>
                        <a:t>2019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400" b="0" dirty="0">
                          <a:latin typeface="+mn-lt"/>
                        </a:rPr>
                        <a:t>Sem. I 2020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7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Cifra de afaceri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(mi</a:t>
                      </a:r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lei)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latin typeface="+mn-lt"/>
                        </a:rPr>
                        <a:t>391</a:t>
                      </a:r>
                      <a:r>
                        <a:rPr lang="ro-RO" sz="1400" b="0" dirty="0">
                          <a:latin typeface="+mn-lt"/>
                        </a:rPr>
                        <a:t>,7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9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Capitalizare bursieră (mil lei)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257300" algn="l"/>
                        </a:tabLst>
                      </a:pPr>
                      <a:r>
                        <a:rPr lang="ro-RO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rebuchet MS" panose="020B0603020202020204" pitchFamily="34" charset="0"/>
                        </a:rPr>
                        <a:t>359,2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7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400" b="0" dirty="0">
                          <a:latin typeface="+mn-lt"/>
                        </a:rPr>
                        <a:t>Număr de acțiuni (mil)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458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BD0F-86D7-4A4A-96B2-D6CEB9E88F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6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Autofit/>
          </a:bodyPr>
          <a:lstStyle/>
          <a:p>
            <a:r>
              <a:rPr lang="ro-RO" altLang="ro-RO" sz="2800" dirty="0"/>
              <a:t>Producția companiei Antibiotice 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BD0F-86D7-4A4A-96B2-D6CEB9E88F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F5582BC4-ED02-428E-8E21-FB345CFD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96" y="1302185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o-RO" alt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alt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50</a:t>
            </a:r>
            <a:r>
              <a:rPr kumimoji="0" lang="ro-RO" alt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milioane unități farmaceutice 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sub forma de comprimate, capsule, produse parenterale,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produse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topice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unguente, creme, geluri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, supozitoare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en-US" alt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ovule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Substanța activa (Nistatina)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184F87EB-C389-4BFF-9C37-F4CB3A5B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" y="2101751"/>
            <a:ext cx="5541962" cy="3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BD99441F-AF1E-45E6-9BDC-05F39DF86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140" y="2936776"/>
            <a:ext cx="33051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Anti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-infecțioase de uz sistemic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Cardiovascular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Dermatologic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Tract alimentar și m</a:t>
            </a:r>
            <a:r>
              <a:rPr kumimoji="0" lang="en-US" alt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etabolism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Sistem nervos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Sistem musculo-scheletic 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Organe senzitive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Aparat g</a:t>
            </a:r>
            <a:r>
              <a:rPr kumimoji="0" lang="en-US" alt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enito</a:t>
            </a: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-urinar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Sistem respirator 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Suplimente</a:t>
            </a:r>
            <a:r>
              <a:rPr kumimoji="0" lang="en-US" alt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alimentare</a:t>
            </a:r>
            <a:endParaRPr kumimoji="0" lang="en-US" altLang="ro-RO" sz="1400" b="0" i="0" u="none" strike="noStrike" kern="1200" cap="none" spc="0" normalizeH="0" baseline="0" noProof="0" dirty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Piloni strategici de dezvoltare</a:t>
            </a: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68A95295-E69D-4997-9FF2-EC6AA1904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963605"/>
              </p:ext>
            </p:extLst>
          </p:nvPr>
        </p:nvGraphicFramePr>
        <p:xfrm>
          <a:off x="395536" y="1772816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1F9557-C908-479B-A36B-E0872396CC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56351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D38F9-20BC-4D6E-A379-F6530AECF822}"/>
              </a:ext>
            </a:extLst>
          </p:cNvPr>
          <p:cNvSpPr txBox="1"/>
          <p:nvPr/>
        </p:nvSpPr>
        <p:spPr>
          <a:xfrm>
            <a:off x="395536" y="5733256"/>
            <a:ext cx="8249990" cy="400110"/>
          </a:xfrm>
          <a:prstGeom prst="rect">
            <a:avLst/>
          </a:prstGeom>
          <a:noFill/>
          <a:ln>
            <a:solidFill>
              <a:srgbClr val="D410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/>
              <a:t>+ Adaptare rapidă la situația extraordinară de pandemie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5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DNA">
      <a:dk1>
        <a:srgbClr val="242F38"/>
      </a:dk1>
      <a:lt1>
        <a:srgbClr val="FFFFFF"/>
      </a:lt1>
      <a:dk2>
        <a:srgbClr val="354552"/>
      </a:dk2>
      <a:lt2>
        <a:srgbClr val="FFFFFF"/>
      </a:lt2>
      <a:accent1>
        <a:srgbClr val="E51C24"/>
      </a:accent1>
      <a:accent2>
        <a:srgbClr val="8AA1AC"/>
      </a:accent2>
      <a:accent3>
        <a:srgbClr val="CF1720"/>
      </a:accent3>
      <a:accent4>
        <a:srgbClr val="6C8997"/>
      </a:accent4>
      <a:accent5>
        <a:srgbClr val="BB151D"/>
      </a:accent5>
      <a:accent6>
        <a:srgbClr val="668290"/>
      </a:accent6>
      <a:hlink>
        <a:srgbClr val="0A8CAA"/>
      </a:hlink>
      <a:folHlink>
        <a:srgbClr val="5F497A"/>
      </a:folHlink>
    </a:clrScheme>
    <a:fontScheme name="Custom 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9654</TotalTime>
  <Words>2656</Words>
  <Application>Microsoft Office PowerPoint</Application>
  <PresentationFormat>On-screen Show (4:3)</PresentationFormat>
  <Paragraphs>521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Antibiotice Regular</vt:lpstr>
      <vt:lpstr>Arial</vt:lpstr>
      <vt:lpstr>Calibri</vt:lpstr>
      <vt:lpstr>Georgia</vt:lpstr>
      <vt:lpstr>Symbol</vt:lpstr>
      <vt:lpstr>Trebuchet MS</vt:lpstr>
      <vt:lpstr>Wingdings</vt:lpstr>
      <vt:lpstr>Office Theme</vt:lpstr>
      <vt:lpstr>PowerPoint Presentation</vt:lpstr>
      <vt:lpstr>Delimitare legală</vt:lpstr>
      <vt:lpstr>   Tradiția înseamnă continuitate și recunoaștere   </vt:lpstr>
      <vt:lpstr>   Tradiția înseamnă continuitate și recunoaștere   </vt:lpstr>
      <vt:lpstr>Structura acționariatului</vt:lpstr>
      <vt:lpstr>Acțiunile ATB la bursa de valori</vt:lpstr>
      <vt:lpstr>Antibiotice: pe scurt</vt:lpstr>
      <vt:lpstr>Producția companiei Antibiotice </vt:lpstr>
      <vt:lpstr>Piloni strategici de dezvoltare</vt:lpstr>
      <vt:lpstr>Evolutia principalilor indicatori economico-financiari</vt:lpstr>
      <vt:lpstr>PowerPoint Presentation</vt:lpstr>
      <vt:lpstr>Antibiotice, o companie responsabilă</vt:lpstr>
      <vt:lpstr>PowerPoint Presentation</vt:lpstr>
      <vt:lpstr>Internaționalizarea afacerii și consolidarea pe piața internă</vt:lpstr>
      <vt:lpstr>Lider pe o piață atractivă</vt:lpstr>
      <vt:lpstr>Consolidarea pietei interne</vt:lpstr>
      <vt:lpstr>Adaptarea strategică a portofoliului</vt:lpstr>
      <vt:lpstr>Investițiile - garanția viitorului</vt:lpstr>
      <vt:lpstr>Managementul integrat al calității</vt:lpstr>
      <vt:lpstr>Adaptare rapidă la situația extraordinara de pandemie</vt:lpstr>
      <vt:lpstr>PowerPoint Presentation</vt:lpstr>
      <vt:lpstr>Concluzii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CeraselaM</cp:lastModifiedBy>
  <cp:revision>716</cp:revision>
  <cp:lastPrinted>2020-10-29T07:43:16Z</cp:lastPrinted>
  <dcterms:created xsi:type="dcterms:W3CDTF">2014-10-25T08:24:46Z</dcterms:created>
  <dcterms:modified xsi:type="dcterms:W3CDTF">2020-10-30T07:32:37Z</dcterms:modified>
</cp:coreProperties>
</file>