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7" r:id="rId2"/>
  </p:sldMasterIdLst>
  <p:notesMasterIdLst>
    <p:notesMasterId r:id="rId25"/>
  </p:notesMasterIdLst>
  <p:handoutMasterIdLst>
    <p:handoutMasterId r:id="rId26"/>
  </p:handoutMasterIdLst>
  <p:sldIdLst>
    <p:sldId id="424" r:id="rId3"/>
    <p:sldId id="445" r:id="rId4"/>
    <p:sldId id="471" r:id="rId5"/>
    <p:sldId id="461" r:id="rId6"/>
    <p:sldId id="497" r:id="rId7"/>
    <p:sldId id="466" r:id="rId8"/>
    <p:sldId id="493" r:id="rId9"/>
    <p:sldId id="496" r:id="rId10"/>
    <p:sldId id="494" r:id="rId11"/>
    <p:sldId id="492" r:id="rId12"/>
    <p:sldId id="462" r:id="rId13"/>
    <p:sldId id="463" r:id="rId14"/>
    <p:sldId id="491" r:id="rId15"/>
    <p:sldId id="488" r:id="rId16"/>
    <p:sldId id="479" r:id="rId17"/>
    <p:sldId id="489" r:id="rId18"/>
    <p:sldId id="498" r:id="rId19"/>
    <p:sldId id="490" r:id="rId20"/>
    <p:sldId id="499" r:id="rId21"/>
    <p:sldId id="504" r:id="rId22"/>
    <p:sldId id="500" r:id="rId23"/>
    <p:sldId id="460" r:id="rId24"/>
  </p:sldIdLst>
  <p:sldSz cx="9144000" cy="6858000" type="screen4x3"/>
  <p:notesSz cx="6889750" cy="10018713"/>
  <p:defaultTextStyle>
    <a:defPPr>
      <a:defRPr lang="uk-UA"/>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026">
          <p15:clr>
            <a:srgbClr val="A4A3A4"/>
          </p15:clr>
        </p15:guide>
        <p15:guide id="2" orient="horz" pos="3884">
          <p15:clr>
            <a:srgbClr val="A4A3A4"/>
          </p15:clr>
        </p15:guide>
        <p15:guide id="3" orient="horz" pos="3113">
          <p15:clr>
            <a:srgbClr val="A4A3A4"/>
          </p15:clr>
        </p15:guide>
        <p15:guide id="4" pos="2835">
          <p15:clr>
            <a:srgbClr val="A4A3A4"/>
          </p15:clr>
        </p15:guide>
        <p15:guide id="5" pos="295">
          <p15:clr>
            <a:srgbClr val="A4A3A4"/>
          </p15:clr>
        </p15:guide>
        <p15:guide id="6" pos="5465">
          <p15:clr>
            <a:srgbClr val="A4A3A4"/>
          </p15:clr>
        </p15:guide>
        <p15:guide id="7" pos="3515">
          <p15:clr>
            <a:srgbClr val="A4A3A4"/>
          </p15:clr>
        </p15:guide>
        <p15:guide id="8" pos="1202">
          <p15:clr>
            <a:srgbClr val="A4A3A4"/>
          </p15:clr>
        </p15:guide>
      </p15:sldGuideLst>
    </p:ext>
    <p:ext uri="{2D200454-40CA-4A62-9FC3-DE9A4176ACB9}">
      <p15:notesGuideLst xmlns:p15="http://schemas.microsoft.com/office/powerpoint/2012/main">
        <p15:guide id="1" orient="horz" pos="3156">
          <p15:clr>
            <a:srgbClr val="A4A3A4"/>
          </p15:clr>
        </p15:guide>
        <p15:guide id="2" pos="217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raselaM" initials="C" lastIdx="2" clrIdx="0">
    <p:extLst>
      <p:ext uri="{19B8F6BF-5375-455C-9EA6-DF929625EA0E}">
        <p15:presenceInfo xmlns:p15="http://schemas.microsoft.com/office/powerpoint/2012/main" userId="S-1-5-21-2877132182-3449360626-2466062372-11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8900"/>
    <a:srgbClr val="EAB200"/>
    <a:srgbClr val="50A5AE"/>
    <a:srgbClr val="54C5C8"/>
    <a:srgbClr val="4CCDD0"/>
    <a:srgbClr val="F2B800"/>
    <a:srgbClr val="00B050"/>
    <a:srgbClr val="FF3300"/>
    <a:srgbClr val="FF99FF"/>
    <a:srgbClr val="1C2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3808" autoAdjust="0"/>
  </p:normalViewPr>
  <p:slideViewPr>
    <p:cSldViewPr>
      <p:cViewPr varScale="1">
        <p:scale>
          <a:sx n="81" d="100"/>
          <a:sy n="81" d="100"/>
        </p:scale>
        <p:origin x="917" y="58"/>
      </p:cViewPr>
      <p:guideLst>
        <p:guide orient="horz" pos="1026"/>
        <p:guide orient="horz" pos="3884"/>
        <p:guide orient="horz" pos="3113"/>
        <p:guide pos="2835"/>
        <p:guide pos="295"/>
        <p:guide pos="5465"/>
        <p:guide pos="3515"/>
        <p:guide pos="1202"/>
      </p:guideLst>
    </p:cSldViewPr>
  </p:slideViewPr>
  <p:notesTextViewPr>
    <p:cViewPr>
      <p:scale>
        <a:sx n="1" d="1"/>
        <a:sy n="1" d="1"/>
      </p:scale>
      <p:origin x="0" y="0"/>
    </p:cViewPr>
  </p:notesTextViewPr>
  <p:sorterViewPr>
    <p:cViewPr>
      <p:scale>
        <a:sx n="100" d="100"/>
        <a:sy n="100" d="100"/>
      </p:scale>
      <p:origin x="0" y="12768"/>
    </p:cViewPr>
  </p:sorterViewPr>
  <p:notesViewPr>
    <p:cSldViewPr>
      <p:cViewPr varScale="1">
        <p:scale>
          <a:sx n="95" d="100"/>
          <a:sy n="95" d="100"/>
        </p:scale>
        <p:origin x="-3630" y="-108"/>
      </p:cViewPr>
      <p:guideLst>
        <p:guide orient="horz" pos="3156"/>
        <p:guide pos="217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90"/>
      <c:rotY val="250"/>
      <c:rAngAx val="0"/>
      <c:perspective val="0"/>
    </c:view3D>
    <c:floor>
      <c:thickness val="0"/>
    </c:floor>
    <c:sideWall>
      <c:thickness val="0"/>
    </c:sideWall>
    <c:backWall>
      <c:thickness val="0"/>
    </c:backWall>
    <c:plotArea>
      <c:layout>
        <c:manualLayout>
          <c:layoutTarget val="inner"/>
          <c:xMode val="edge"/>
          <c:yMode val="edge"/>
          <c:x val="0.35005777902618329"/>
          <c:y val="0"/>
          <c:w val="0.31475443429221717"/>
          <c:h val="0.64634402924935463"/>
        </c:manualLayout>
      </c:layout>
      <c:pie3DChart>
        <c:varyColors val="1"/>
        <c:ser>
          <c:idx val="0"/>
          <c:order val="0"/>
          <c:dPt>
            <c:idx val="0"/>
            <c:bubble3D val="0"/>
            <c:spPr>
              <a:solidFill>
                <a:srgbClr val="00B0F0"/>
              </a:solidFill>
            </c:spPr>
            <c:extLst>
              <c:ext xmlns:c16="http://schemas.microsoft.com/office/drawing/2014/chart" uri="{C3380CC4-5D6E-409C-BE32-E72D297353CC}">
                <c16:uniqueId val="{00000001-115C-4432-BFB4-66BBB7722C3C}"/>
              </c:ext>
            </c:extLst>
          </c:dPt>
          <c:dPt>
            <c:idx val="1"/>
            <c:bubble3D val="0"/>
            <c:spPr>
              <a:solidFill>
                <a:srgbClr val="FF0000"/>
              </a:solidFill>
            </c:spPr>
            <c:extLst>
              <c:ext xmlns:c16="http://schemas.microsoft.com/office/drawing/2014/chart" uri="{C3380CC4-5D6E-409C-BE32-E72D297353CC}">
                <c16:uniqueId val="{00000003-115C-4432-BFB4-66BBB7722C3C}"/>
              </c:ext>
            </c:extLst>
          </c:dPt>
          <c:dPt>
            <c:idx val="2"/>
            <c:bubble3D val="0"/>
            <c:spPr>
              <a:solidFill>
                <a:srgbClr val="00B050"/>
              </a:solidFill>
            </c:spPr>
            <c:extLst>
              <c:ext xmlns:c16="http://schemas.microsoft.com/office/drawing/2014/chart" uri="{C3380CC4-5D6E-409C-BE32-E72D297353CC}">
                <c16:uniqueId val="{00000005-115C-4432-BFB4-66BBB7722C3C}"/>
              </c:ext>
            </c:extLst>
          </c:dPt>
          <c:dPt>
            <c:idx val="4"/>
            <c:bubble3D val="0"/>
            <c:spPr>
              <a:solidFill>
                <a:schemeClr val="accent5">
                  <a:lumMod val="60000"/>
                  <a:lumOff val="40000"/>
                </a:schemeClr>
              </a:solidFill>
            </c:spPr>
            <c:extLst>
              <c:ext xmlns:c16="http://schemas.microsoft.com/office/drawing/2014/chart" uri="{C3380CC4-5D6E-409C-BE32-E72D297353CC}">
                <c16:uniqueId val="{00000007-115C-4432-BFB4-66BBB7722C3C}"/>
              </c:ext>
            </c:extLst>
          </c:dPt>
          <c:dPt>
            <c:idx val="5"/>
            <c:bubble3D val="0"/>
            <c:spPr>
              <a:solidFill>
                <a:schemeClr val="accent6"/>
              </a:solidFill>
            </c:spPr>
            <c:extLst>
              <c:ext xmlns:c16="http://schemas.microsoft.com/office/drawing/2014/chart" uri="{C3380CC4-5D6E-409C-BE32-E72D297353CC}">
                <c16:uniqueId val="{00000009-115C-4432-BFB4-66BBB7722C3C}"/>
              </c:ext>
            </c:extLst>
          </c:dPt>
          <c:dPt>
            <c:idx val="6"/>
            <c:bubble3D val="0"/>
            <c:spPr>
              <a:solidFill>
                <a:srgbClr val="92D050"/>
              </a:solidFill>
            </c:spPr>
            <c:extLst>
              <c:ext xmlns:c16="http://schemas.microsoft.com/office/drawing/2014/chart" uri="{C3380CC4-5D6E-409C-BE32-E72D297353CC}">
                <c16:uniqueId val="{0000000B-115C-4432-BFB4-66BBB7722C3C}"/>
              </c:ext>
            </c:extLst>
          </c:dPt>
          <c:dPt>
            <c:idx val="7"/>
            <c:bubble3D val="0"/>
            <c:spPr>
              <a:solidFill>
                <a:schemeClr val="accent6">
                  <a:lumMod val="60000"/>
                  <a:lumOff val="40000"/>
                </a:schemeClr>
              </a:solidFill>
            </c:spPr>
            <c:extLst>
              <c:ext xmlns:c16="http://schemas.microsoft.com/office/drawing/2014/chart" uri="{C3380CC4-5D6E-409C-BE32-E72D297353CC}">
                <c16:uniqueId val="{0000000D-115C-4432-BFB4-66BBB7722C3C}"/>
              </c:ext>
            </c:extLst>
          </c:dPt>
          <c:dPt>
            <c:idx val="9"/>
            <c:bubble3D val="0"/>
            <c:spPr>
              <a:solidFill>
                <a:srgbClr val="FFFF00"/>
              </a:solidFill>
            </c:spPr>
            <c:extLst>
              <c:ext xmlns:c16="http://schemas.microsoft.com/office/drawing/2014/chart" uri="{C3380CC4-5D6E-409C-BE32-E72D297353CC}">
                <c16:uniqueId val="{0000000F-115C-4432-BFB4-66BBB7722C3C}"/>
              </c:ext>
            </c:extLst>
          </c:dPt>
          <c:dPt>
            <c:idx val="10"/>
            <c:bubble3D val="0"/>
            <c:spPr>
              <a:solidFill>
                <a:schemeClr val="accent4">
                  <a:lumMod val="60000"/>
                  <a:lumOff val="40000"/>
                </a:schemeClr>
              </a:solidFill>
            </c:spPr>
            <c:extLst>
              <c:ext xmlns:c16="http://schemas.microsoft.com/office/drawing/2014/chart" uri="{C3380CC4-5D6E-409C-BE32-E72D297353CC}">
                <c16:uniqueId val="{00000011-115C-4432-BFB4-66BBB7722C3C}"/>
              </c:ext>
            </c:extLst>
          </c:dPt>
          <c:dLbls>
            <c:dLbl>
              <c:idx val="0"/>
              <c:layout>
                <c:manualLayout>
                  <c:x val="0.10049430817695544"/>
                  <c:y val="0.1482919254658385"/>
                </c:manualLayout>
              </c:layout>
              <c:tx>
                <c:rich>
                  <a:bodyPr wrap="square" lIns="38100" tIns="19050" rIns="38100" bIns="19050" anchor="ctr">
                    <a:spAutoFit/>
                  </a:bodyPr>
                  <a:lstStyle/>
                  <a:p>
                    <a:pPr>
                      <a:defRPr b="1">
                        <a:solidFill>
                          <a:schemeClr val="bg1"/>
                        </a:solidFill>
                      </a:defRPr>
                    </a:pPr>
                    <a:fld id="{80B1422D-21F1-444A-B187-B8F7250D30F1}" type="CATEGORYNAME">
                      <a:rPr lang="en-US" b="1">
                        <a:solidFill>
                          <a:schemeClr val="bg1"/>
                        </a:solidFill>
                      </a:rPr>
                      <a:pPr>
                        <a:defRPr b="1">
                          <a:solidFill>
                            <a:schemeClr val="bg1"/>
                          </a:solidFill>
                        </a:defRPr>
                      </a:pPr>
                      <a:t>[CATEGORY NAME]</a:t>
                    </a:fld>
                    <a:r>
                      <a:rPr lang="en-US" b="1" baseline="0">
                        <a:solidFill>
                          <a:schemeClr val="bg1"/>
                        </a:solidFill>
                      </a:rPr>
                      <a:t>, </a:t>
                    </a:r>
                    <a:fld id="{E9722B29-6EA2-4248-B2D5-CA8D63FE5F26}" type="VALUE">
                      <a:rPr lang="en-US" b="1" baseline="0">
                        <a:solidFill>
                          <a:schemeClr val="bg1"/>
                        </a:solidFill>
                      </a:rPr>
                      <a:pPr>
                        <a:defRPr b="1">
                          <a:solidFill>
                            <a:schemeClr val="bg1"/>
                          </a:solidFill>
                        </a:defRPr>
                      </a:pPr>
                      <a:t>[VALUE]</a:t>
                    </a:fld>
                    <a:r>
                      <a:rPr lang="en-US" b="1" baseline="0">
                        <a:solidFill>
                          <a:schemeClr val="bg1"/>
                        </a:solidFill>
                      </a:rPr>
                      <a:t>%</a:t>
                    </a:r>
                  </a:p>
                </c:rich>
              </c:tx>
              <c:spPr>
                <a:noFill/>
                <a:ln>
                  <a:noFill/>
                </a:ln>
                <a:effectLst/>
              </c:spPr>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15C-4432-BFB4-66BBB7722C3C}"/>
                </c:ext>
              </c:extLst>
            </c:dLbl>
            <c:dLbl>
              <c:idx val="1"/>
              <c:layout>
                <c:manualLayout>
                  <c:x val="-0.14307464156163449"/>
                  <c:y val="-9.9728444270553135E-2"/>
                </c:manualLayout>
              </c:layout>
              <c:tx>
                <c:rich>
                  <a:bodyPr wrap="square" lIns="38100" tIns="19050" rIns="38100" bIns="19050" anchor="ctr">
                    <a:noAutofit/>
                  </a:bodyPr>
                  <a:lstStyle/>
                  <a:p>
                    <a:pPr>
                      <a:defRPr b="1">
                        <a:solidFill>
                          <a:schemeClr val="bg1"/>
                        </a:solidFill>
                      </a:defRPr>
                    </a:pPr>
                    <a:fld id="{F225ED87-76CE-480C-A69C-069A9EDE81CB}" type="CATEGORYNAME">
                      <a:rPr lang="it-IT" b="1">
                        <a:solidFill>
                          <a:schemeClr val="bg1"/>
                        </a:solidFill>
                      </a:rPr>
                      <a:pPr>
                        <a:defRPr b="1">
                          <a:solidFill>
                            <a:schemeClr val="bg1"/>
                          </a:solidFill>
                        </a:defRPr>
                      </a:pPr>
                      <a:t>[CATEGORY NAME]</a:t>
                    </a:fld>
                    <a:r>
                      <a:rPr lang="it-IT" b="1" baseline="0">
                        <a:solidFill>
                          <a:schemeClr val="bg1"/>
                        </a:solidFill>
                      </a:rPr>
                      <a:t>, </a:t>
                    </a:r>
                    <a:fld id="{0F32934F-468F-4BDA-852B-7C958625D2C5}" type="VALUE">
                      <a:rPr lang="it-IT" b="1" baseline="0">
                        <a:solidFill>
                          <a:schemeClr val="bg1"/>
                        </a:solidFill>
                      </a:rPr>
                      <a:pPr>
                        <a:defRPr b="1">
                          <a:solidFill>
                            <a:schemeClr val="bg1"/>
                          </a:solidFill>
                        </a:defRPr>
                      </a:pPr>
                      <a:t>[VALUE]</a:t>
                    </a:fld>
                    <a:r>
                      <a:rPr lang="it-IT" b="1" baseline="0">
                        <a:solidFill>
                          <a:schemeClr val="bg1"/>
                        </a:solidFill>
                      </a:rPr>
                      <a:t>%</a:t>
                    </a:r>
                  </a:p>
                </c:rich>
              </c:tx>
              <c:spPr>
                <a:noFill/>
                <a:ln>
                  <a:noFill/>
                </a:ln>
                <a:effectLst/>
              </c:spPr>
              <c:showLegendKey val="1"/>
              <c:showVal val="1"/>
              <c:showCatName val="1"/>
              <c:showSerName val="0"/>
              <c:showPercent val="0"/>
              <c:showBubbleSize val="0"/>
              <c:extLst>
                <c:ext xmlns:c15="http://schemas.microsoft.com/office/drawing/2012/chart" uri="{CE6537A1-D6FC-4f65-9D91-7224C49458BB}">
                  <c15:layout>
                    <c:manualLayout>
                      <c:w val="0.11416422774540982"/>
                      <c:h val="0.12107155083875383"/>
                    </c:manualLayout>
                  </c15:layout>
                  <c15:dlblFieldTable/>
                  <c15:showDataLabelsRange val="0"/>
                </c:ext>
                <c:ext xmlns:c16="http://schemas.microsoft.com/office/drawing/2014/chart" uri="{C3380CC4-5D6E-409C-BE32-E72D297353CC}">
                  <c16:uniqueId val="{00000003-115C-4432-BFB4-66BBB7722C3C}"/>
                </c:ext>
              </c:extLst>
            </c:dLbl>
            <c:dLbl>
              <c:idx val="2"/>
              <c:layout>
                <c:manualLayout>
                  <c:x val="0.14395005572519776"/>
                  <c:y val="-2.0525260429402847E-2"/>
                </c:manualLayout>
              </c:layout>
              <c:tx>
                <c:rich>
                  <a:bodyPr/>
                  <a:lstStyle/>
                  <a:p>
                    <a:fld id="{11CFB393-3C82-466D-97B8-B41D93F06BCD}" type="CATEGORYNAME">
                      <a:rPr lang="en-US"/>
                      <a:pPr/>
                      <a:t>[CATEGORY NAME]</a:t>
                    </a:fld>
                    <a:r>
                      <a:rPr lang="en-US" baseline="0"/>
                      <a:t>, </a:t>
                    </a:r>
                    <a:fld id="{A1180E2D-9321-4EEB-B309-737CDF9217C8}"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15C-4432-BFB4-66BBB7722C3C}"/>
                </c:ext>
              </c:extLst>
            </c:dLbl>
            <c:dLbl>
              <c:idx val="3"/>
              <c:layout>
                <c:manualLayout>
                  <c:x val="0.27026292024198934"/>
                  <c:y val="0.12908764121876071"/>
                </c:manualLayout>
              </c:layout>
              <c:tx>
                <c:rich>
                  <a:bodyPr/>
                  <a:lstStyle/>
                  <a:p>
                    <a:fld id="{82AC9A6D-8CA9-42C1-BA2D-3A5E360F9E3F}" type="CATEGORYNAME">
                      <a:rPr lang="en-US"/>
                      <a:pPr/>
                      <a:t>[CATEGORY NAME]</a:t>
                    </a:fld>
                    <a:r>
                      <a:rPr lang="en-US" baseline="0"/>
                      <a:t>, </a:t>
                    </a:r>
                    <a:fld id="{D25E6601-A4E6-4BF9-B099-7C0B6C5CF696}"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115C-4432-BFB4-66BBB7722C3C}"/>
                </c:ext>
              </c:extLst>
            </c:dLbl>
            <c:dLbl>
              <c:idx val="4"/>
              <c:layout>
                <c:manualLayout>
                  <c:x val="0.36245178788784888"/>
                  <c:y val="0.27370421088668262"/>
                </c:manualLayout>
              </c:layout>
              <c:tx>
                <c:rich>
                  <a:bodyPr/>
                  <a:lstStyle/>
                  <a:p>
                    <a:fld id="{392633B0-7B60-4F3F-A0D0-6C14414D98CA}" type="CATEGORYNAME">
                      <a:rPr lang="en-US"/>
                      <a:pPr/>
                      <a:t>[CATEGORY NAME]</a:t>
                    </a:fld>
                    <a:r>
                      <a:rPr lang="en-US" baseline="0"/>
                      <a:t>, </a:t>
                    </a:r>
                    <a:fld id="{65D0DB90-2A6D-444E-9B0B-6457CB24E9D6}"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15C-4432-BFB4-66BBB7722C3C}"/>
                </c:ext>
              </c:extLst>
            </c:dLbl>
            <c:dLbl>
              <c:idx val="5"/>
              <c:layout>
                <c:manualLayout>
                  <c:x val="0.14606175378825639"/>
                  <c:y val="0.38949919303565306"/>
                </c:manualLayout>
              </c:layout>
              <c:tx>
                <c:rich>
                  <a:bodyPr/>
                  <a:lstStyle/>
                  <a:p>
                    <a:fld id="{A7C10DB3-EA59-4014-A2DD-F6750C11E3CD}" type="CATEGORYNAME">
                      <a:rPr lang="en-US"/>
                      <a:pPr/>
                      <a:t>[CATEGORY NAME]</a:t>
                    </a:fld>
                    <a:r>
                      <a:rPr lang="en-US" baseline="0"/>
                      <a:t>, </a:t>
                    </a:r>
                    <a:fld id="{388B285D-A888-4253-9F8F-196EE95146A0}"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15C-4432-BFB4-66BBB7722C3C}"/>
                </c:ext>
              </c:extLst>
            </c:dLbl>
            <c:dLbl>
              <c:idx val="6"/>
              <c:layout>
                <c:manualLayout>
                  <c:x val="-6.6020898140952133E-2"/>
                  <c:y val="0.35760673937496934"/>
                </c:manualLayout>
              </c:layout>
              <c:tx>
                <c:rich>
                  <a:bodyPr/>
                  <a:lstStyle/>
                  <a:p>
                    <a:fld id="{93E5DCCF-0A24-44C7-AEF4-2184F78514C9}" type="CATEGORYNAME">
                      <a:rPr lang="en-US"/>
                      <a:pPr/>
                      <a:t>[CATEGORY NAME]</a:t>
                    </a:fld>
                    <a:r>
                      <a:rPr lang="en-US" baseline="0"/>
                      <a:t>, </a:t>
                    </a:r>
                    <a:fld id="{C85E26AE-82EA-4638-BD1B-AB6605A4F80D}"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15C-4432-BFB4-66BBB7722C3C}"/>
                </c:ext>
              </c:extLst>
            </c:dLbl>
            <c:dLbl>
              <c:idx val="7"/>
              <c:layout>
                <c:manualLayout>
                  <c:x val="-0.18484221673736737"/>
                  <c:y val="0.19511419768181151"/>
                </c:manualLayout>
              </c:layout>
              <c:tx>
                <c:rich>
                  <a:bodyPr/>
                  <a:lstStyle/>
                  <a:p>
                    <a:fld id="{CADE5AD2-BC84-4B22-A810-20E91C0E51DF}" type="CATEGORYNAME">
                      <a:rPr lang="en-US"/>
                      <a:pPr/>
                      <a:t>[CATEGORY NAME]</a:t>
                    </a:fld>
                    <a:r>
                      <a:rPr lang="en-US" baseline="0"/>
                      <a:t>, </a:t>
                    </a:r>
                    <a:fld id="{9D56D9B9-C90F-4A27-92C7-477978DDE787}"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115C-4432-BFB4-66BBB7722C3C}"/>
                </c:ext>
              </c:extLst>
            </c:dLbl>
            <c:dLbl>
              <c:idx val="8"/>
              <c:layout>
                <c:manualLayout>
                  <c:x val="-0.19341430657235753"/>
                  <c:y val="6.1724213821098453E-2"/>
                </c:manualLayout>
              </c:layout>
              <c:tx>
                <c:rich>
                  <a:bodyPr/>
                  <a:lstStyle/>
                  <a:p>
                    <a:fld id="{C6AF7E75-773A-484A-A5FF-830DD9BFD87C}" type="CATEGORYNAME">
                      <a:rPr lang="en-US"/>
                      <a:pPr/>
                      <a:t>[CATEGORY NAME]</a:t>
                    </a:fld>
                    <a:r>
                      <a:rPr lang="en-US" baseline="0"/>
                      <a:t>, </a:t>
                    </a:r>
                    <a:fld id="{733569E4-F52E-4528-AFE6-ABD5FF9A7A6C}"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115C-4432-BFB4-66BBB7722C3C}"/>
                </c:ext>
              </c:extLst>
            </c:dLbl>
            <c:dLbl>
              <c:idx val="9"/>
              <c:layout>
                <c:manualLayout>
                  <c:x val="-0.20124081559608548"/>
                  <c:y val="-3.5907223553577595E-2"/>
                </c:manualLayout>
              </c:layout>
              <c:tx>
                <c:rich>
                  <a:bodyPr/>
                  <a:lstStyle/>
                  <a:p>
                    <a:fld id="{507AA582-E9AD-4A38-BB37-6F77CBD9F4B6}" type="CATEGORYNAME">
                      <a:rPr lang="en-US"/>
                      <a:pPr/>
                      <a:t>[CATEGORY NAME]</a:t>
                    </a:fld>
                    <a:r>
                      <a:rPr lang="en-US" baseline="0"/>
                      <a:t>, </a:t>
                    </a:r>
                    <a:fld id="{A870A32C-3A40-4691-BC24-F4C55F1F813E}"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15C-4432-BFB4-66BBB7722C3C}"/>
                </c:ext>
              </c:extLst>
            </c:dLbl>
            <c:dLbl>
              <c:idx val="10"/>
              <c:layout>
                <c:manualLayout>
                  <c:x val="8.2561063641498206E-2"/>
                  <c:y val="-0.18204528781728371"/>
                </c:manualLayout>
              </c:layout>
              <c:tx>
                <c:rich>
                  <a:bodyPr wrap="square" lIns="38100" tIns="19050" rIns="38100" bIns="19050" anchor="ctr">
                    <a:noAutofit/>
                  </a:bodyPr>
                  <a:lstStyle/>
                  <a:p>
                    <a:pPr>
                      <a:defRPr b="1">
                        <a:solidFill>
                          <a:schemeClr val="bg1"/>
                        </a:solidFill>
                      </a:defRPr>
                    </a:pPr>
                    <a:fld id="{468EDD2E-2D96-4512-B90B-D2B2BF3A2BB0}" type="CATEGORYNAME">
                      <a:rPr lang="it-IT" b="1">
                        <a:solidFill>
                          <a:schemeClr val="bg1"/>
                        </a:solidFill>
                      </a:rPr>
                      <a:pPr>
                        <a:defRPr b="1">
                          <a:solidFill>
                            <a:schemeClr val="bg1"/>
                          </a:solidFill>
                        </a:defRPr>
                      </a:pPr>
                      <a:t>[CATEGORY NAME]</a:t>
                    </a:fld>
                    <a:r>
                      <a:rPr lang="it-IT" b="1" baseline="0" dirty="0">
                        <a:solidFill>
                          <a:schemeClr val="bg1"/>
                        </a:solidFill>
                      </a:rPr>
                      <a:t>, </a:t>
                    </a:r>
                    <a:fld id="{AD2738BB-75AF-430B-88E3-5DBDE6DB07AA}" type="VALUE">
                      <a:rPr lang="it-IT" b="1" baseline="0">
                        <a:solidFill>
                          <a:schemeClr val="bg1"/>
                        </a:solidFill>
                      </a:rPr>
                      <a:pPr>
                        <a:defRPr b="1">
                          <a:solidFill>
                            <a:schemeClr val="bg1"/>
                          </a:solidFill>
                        </a:defRPr>
                      </a:pPr>
                      <a:t>[VALUE]</a:t>
                    </a:fld>
                    <a:r>
                      <a:rPr lang="it-IT" b="1" baseline="0" dirty="0">
                        <a:solidFill>
                          <a:schemeClr val="bg1"/>
                        </a:solidFill>
                      </a:rPr>
                      <a:t>%</a:t>
                    </a:r>
                  </a:p>
                </c:rich>
              </c:tx>
              <c:spPr>
                <a:noFill/>
                <a:ln>
                  <a:noFill/>
                </a:ln>
                <a:effectLst/>
              </c:spPr>
              <c:showLegendKey val="1"/>
              <c:showVal val="1"/>
              <c:showCatName val="1"/>
              <c:showSerName val="0"/>
              <c:showPercent val="0"/>
              <c:showBubbleSize val="0"/>
              <c:extLst>
                <c:ext xmlns:c15="http://schemas.microsoft.com/office/drawing/2012/chart" uri="{CE6537A1-D6FC-4f65-9D91-7224C49458BB}">
                  <c15:layout>
                    <c:manualLayout>
                      <c:w val="0.12189242167513871"/>
                      <c:h val="0.17201569912456596"/>
                    </c:manualLayout>
                  </c15:layout>
                  <c15:dlblFieldTable/>
                  <c15:showDataLabelsRange val="0"/>
                </c:ext>
                <c:ext xmlns:c16="http://schemas.microsoft.com/office/drawing/2014/chart" uri="{C3380CC4-5D6E-409C-BE32-E72D297353CC}">
                  <c16:uniqueId val="{00000011-115C-4432-BFB4-66BBB7722C3C}"/>
                </c:ext>
              </c:extLst>
            </c:dLbl>
            <c:spPr>
              <a:noFill/>
              <a:ln>
                <a:noFill/>
              </a:ln>
              <a:effectLst/>
            </c:spPr>
            <c:txPr>
              <a:bodyPr wrap="square" lIns="38100" tIns="19050" rIns="38100" bIns="19050" anchor="ctr">
                <a:spAutoFit/>
              </a:bodyPr>
              <a:lstStyle/>
              <a:p>
                <a:pPr>
                  <a:defRPr b="1"/>
                </a:pPr>
                <a:endParaRPr lang="en-US"/>
              </a:p>
            </c:txPr>
            <c:showLegendKey val="1"/>
            <c:showVal val="1"/>
            <c:showCatName val="1"/>
            <c:showSerName val="0"/>
            <c:showPercent val="0"/>
            <c:showBubbleSize val="0"/>
            <c:showLeaderLines val="1"/>
            <c:extLst>
              <c:ext xmlns:c15="http://schemas.microsoft.com/office/drawing/2012/chart" uri="{CE6537A1-D6FC-4f65-9D91-7224C49458BB}"/>
            </c:extLst>
          </c:dLbls>
          <c:cat>
            <c:strRef>
              <c:f>TOP!$K$11:$K$21</c:f>
              <c:strCache>
                <c:ptCount val="11"/>
                <c:pt idx="0">
                  <c:v>MINISTERUL SANATATII (*)</c:v>
                </c:pt>
                <c:pt idx="1">
                  <c:v>S.I.F. OLTENIA (*)</c:v>
                </c:pt>
                <c:pt idx="2">
                  <c:v>BROADHURST INVESTMENTS LIMITED</c:v>
                </c:pt>
                <c:pt idx="3">
                  <c:v>S.I.F. TRANSILVANIA</c:v>
                </c:pt>
                <c:pt idx="4">
                  <c:v>S.I.F. BANAT-CRISANA S.A.</c:v>
                </c:pt>
                <c:pt idx="5">
                  <c:v>A - INVEST</c:v>
                </c:pt>
                <c:pt idx="6">
                  <c:v>FOND DE PENSII ADMINISTRAT PRIVAT ARIPI/GENERALI S.A.F.P.P.</c:v>
                </c:pt>
                <c:pt idx="7">
                  <c:v>FOND DE PENSII ADMINISTRAT PRIVAT METROPOLITAN LIFE</c:v>
                </c:pt>
                <c:pt idx="8">
                  <c:v>FDI BT MAXIM ADM. BT ASSET MANAGEMENT SAI S.A.</c:v>
                </c:pt>
                <c:pt idx="9">
                  <c:v>S.C. DEDEMAN S.R.L.</c:v>
                </c:pt>
                <c:pt idx="10">
                  <c:v>Alţi acţionari (41.795 acţionari)</c:v>
                </c:pt>
              </c:strCache>
            </c:strRef>
          </c:cat>
          <c:val>
            <c:numRef>
              <c:f>TOP!$L$11:$L$21</c:f>
              <c:numCache>
                <c:formatCode>0.0000</c:formatCode>
                <c:ptCount val="11"/>
                <c:pt idx="0">
                  <c:v>53.017275022878188</c:v>
                </c:pt>
                <c:pt idx="1">
                  <c:v>18.964544598128239</c:v>
                </c:pt>
                <c:pt idx="2">
                  <c:v>4.1977306991273728</c:v>
                </c:pt>
                <c:pt idx="3">
                  <c:v>3.2632023950259099</c:v>
                </c:pt>
                <c:pt idx="4">
                  <c:v>2.1103728905336574</c:v>
                </c:pt>
                <c:pt idx="5">
                  <c:v>0.8210854549520239</c:v>
                </c:pt>
                <c:pt idx="6">
                  <c:v>0.67820795615871854</c:v>
                </c:pt>
                <c:pt idx="7">
                  <c:v>0.46887153899397688</c:v>
                </c:pt>
                <c:pt idx="8">
                  <c:v>0.394734074654849</c:v>
                </c:pt>
                <c:pt idx="9">
                  <c:v>0.34073266576701061</c:v>
                </c:pt>
                <c:pt idx="10">
                  <c:v>15.743242703668997</c:v>
                </c:pt>
              </c:numCache>
            </c:numRef>
          </c:val>
          <c:extLst>
            <c:ext xmlns:c16="http://schemas.microsoft.com/office/drawing/2014/chart" uri="{C3380CC4-5D6E-409C-BE32-E72D297353CC}">
              <c16:uniqueId val="{00000014-115C-4432-BFB4-66BBB7722C3C}"/>
            </c:ext>
          </c:extLst>
        </c:ser>
        <c:dLbls>
          <c:showLegendKey val="0"/>
          <c:showVal val="1"/>
          <c:showCatName val="0"/>
          <c:showSerName val="0"/>
          <c:showPercent val="0"/>
          <c:showBubbleSize val="0"/>
          <c:showLeaderLines val="1"/>
        </c:dLbls>
      </c:pie3DChart>
      <c:spPr>
        <a:noFill/>
        <a:ln w="25400">
          <a:noFill/>
        </a:ln>
      </c:spPr>
    </c:plotArea>
    <c:plotVisOnly val="1"/>
    <c:dispBlanksAs val="zero"/>
    <c:showDLblsOverMax val="0"/>
  </c:chart>
  <c:spPr>
    <a:solidFill>
      <a:srgbClr val="FFFFFF"/>
    </a:solidFill>
    <a:ln w="3175">
      <a:solidFill>
        <a:srgbClr val="FFFFFF"/>
      </a:solidFill>
      <a:prstDash val="solid"/>
    </a:ln>
  </c:spPr>
  <c:txPr>
    <a:bodyPr/>
    <a:lstStyle/>
    <a:p>
      <a:pPr>
        <a:defRPr sz="900"/>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0.01539</cdr:x>
      <cdr:y>0.02213</cdr:y>
    </cdr:from>
    <cdr:to>
      <cdr:x>0.41692</cdr:x>
      <cdr:y>0.14783</cdr:y>
    </cdr:to>
    <cdr:sp macro="" textlink="">
      <cdr:nvSpPr>
        <cdr:cNvPr id="2" name="TextBox 1">
          <a:extLst xmlns:a="http://schemas.openxmlformats.org/drawingml/2006/main">
            <a:ext uri="{FF2B5EF4-FFF2-40B4-BE49-F238E27FC236}">
              <a16:creationId xmlns:a16="http://schemas.microsoft.com/office/drawing/2014/main" id="{9FD5E5E1-91E8-449B-9141-68FF47C90278}"/>
            </a:ext>
          </a:extLst>
        </cdr:cNvPr>
        <cdr:cNvSpPr txBox="1"/>
      </cdr:nvSpPr>
      <cdr:spPr>
        <a:xfrm xmlns:a="http://schemas.openxmlformats.org/drawingml/2006/main">
          <a:off x="127386" y="90498"/>
          <a:ext cx="3323555" cy="5140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i="1" dirty="0">
              <a:latin typeface="Trebuchet MS" panose="020B0603020202020204" pitchFamily="34" charset="0"/>
            </a:rPr>
            <a:t>Extras din </a:t>
          </a:r>
          <a:r>
            <a:rPr lang="en-US" sz="1100" i="1" dirty="0" err="1">
              <a:latin typeface="Trebuchet MS" panose="020B0603020202020204" pitchFamily="34" charset="0"/>
            </a:rPr>
            <a:t>Registrul</a:t>
          </a:r>
          <a:r>
            <a:rPr lang="en-US" sz="1100" i="1" dirty="0">
              <a:latin typeface="Trebuchet MS" panose="020B0603020202020204" pitchFamily="34" charset="0"/>
            </a:rPr>
            <a:t> </a:t>
          </a:r>
          <a:r>
            <a:rPr lang="en-US" sz="1100" i="1" dirty="0" err="1">
              <a:latin typeface="Trebuchet MS" panose="020B0603020202020204" pitchFamily="34" charset="0"/>
            </a:rPr>
            <a:t>Actionarilor</a:t>
          </a:r>
          <a:r>
            <a:rPr lang="en-US" sz="1100" i="1" dirty="0">
              <a:latin typeface="Trebuchet MS" panose="020B0603020202020204" pitchFamily="34" charset="0"/>
            </a:rPr>
            <a:t> la data de 27.03.2020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4199" tIns="47100" rIns="94199" bIns="47100" rtlCol="0"/>
          <a:lstStyle>
            <a:lvl1pPr algn="l" eaLnBrk="1" fontAlgn="auto" hangingPunct="1">
              <a:spcBef>
                <a:spcPts val="0"/>
              </a:spcBef>
              <a:spcAft>
                <a:spcPts val="0"/>
              </a:spcAft>
              <a:defRPr sz="1200">
                <a:latin typeface="+mn-lt"/>
                <a:cs typeface="+mn-cs"/>
              </a:defRPr>
            </a:lvl1pPr>
          </a:lstStyle>
          <a:p>
            <a:pPr>
              <a:defRPr/>
            </a:pPr>
            <a:endParaRPr lang="uk-UA"/>
          </a:p>
        </p:txBody>
      </p:sp>
      <p:sp>
        <p:nvSpPr>
          <p:cNvPr id="3" name="Date Placeholder 2"/>
          <p:cNvSpPr>
            <a:spLocks noGrp="1"/>
          </p:cNvSpPr>
          <p:nvPr>
            <p:ph type="dt" sz="quarter" idx="1"/>
          </p:nvPr>
        </p:nvSpPr>
        <p:spPr>
          <a:xfrm>
            <a:off x="3902075" y="0"/>
            <a:ext cx="2986088" cy="501650"/>
          </a:xfrm>
          <a:prstGeom prst="rect">
            <a:avLst/>
          </a:prstGeom>
        </p:spPr>
        <p:txBody>
          <a:bodyPr vert="horz" lIns="94199" tIns="47100" rIns="94199" bIns="47100" rtlCol="0"/>
          <a:lstStyle>
            <a:lvl1pPr algn="r" eaLnBrk="1" fontAlgn="auto" hangingPunct="1">
              <a:spcBef>
                <a:spcPts val="0"/>
              </a:spcBef>
              <a:spcAft>
                <a:spcPts val="0"/>
              </a:spcAft>
              <a:defRPr sz="1200">
                <a:latin typeface="+mn-lt"/>
                <a:cs typeface="+mn-cs"/>
              </a:defRPr>
            </a:lvl1pPr>
          </a:lstStyle>
          <a:p>
            <a:pPr>
              <a:defRPr/>
            </a:pPr>
            <a:fld id="{29F6D583-0CCD-4E75-8EAC-EBEA3D464628}" type="datetimeFigureOut">
              <a:rPr lang="uk-UA"/>
              <a:pPr>
                <a:defRPr/>
              </a:pPr>
              <a:t>19.05.2020</a:t>
            </a:fld>
            <a:endParaRPr lang="uk-UA"/>
          </a:p>
        </p:txBody>
      </p:sp>
      <p:sp>
        <p:nvSpPr>
          <p:cNvPr id="4" name="Footer Placeholder 3"/>
          <p:cNvSpPr>
            <a:spLocks noGrp="1"/>
          </p:cNvSpPr>
          <p:nvPr>
            <p:ph type="ftr" sz="quarter" idx="2"/>
          </p:nvPr>
        </p:nvSpPr>
        <p:spPr>
          <a:xfrm>
            <a:off x="0" y="9515475"/>
            <a:ext cx="2986088" cy="501650"/>
          </a:xfrm>
          <a:prstGeom prst="rect">
            <a:avLst/>
          </a:prstGeom>
        </p:spPr>
        <p:txBody>
          <a:bodyPr vert="horz" lIns="94199" tIns="47100" rIns="94199" bIns="47100" rtlCol="0" anchor="b"/>
          <a:lstStyle>
            <a:lvl1pPr algn="l" eaLnBrk="1" fontAlgn="auto" hangingPunct="1">
              <a:spcBef>
                <a:spcPts val="0"/>
              </a:spcBef>
              <a:spcAft>
                <a:spcPts val="0"/>
              </a:spcAft>
              <a:defRPr sz="1200">
                <a:latin typeface="+mn-lt"/>
                <a:cs typeface="+mn-cs"/>
              </a:defRPr>
            </a:lvl1pPr>
          </a:lstStyle>
          <a:p>
            <a:pPr>
              <a:defRPr/>
            </a:pPr>
            <a:endParaRPr lang="uk-UA"/>
          </a:p>
        </p:txBody>
      </p:sp>
      <p:sp>
        <p:nvSpPr>
          <p:cNvPr id="5" name="Slide Number Placeholder 4"/>
          <p:cNvSpPr>
            <a:spLocks noGrp="1"/>
          </p:cNvSpPr>
          <p:nvPr>
            <p:ph type="sldNum" sz="quarter" idx="3"/>
          </p:nvPr>
        </p:nvSpPr>
        <p:spPr>
          <a:xfrm>
            <a:off x="3902075" y="9515475"/>
            <a:ext cx="2986088" cy="501650"/>
          </a:xfrm>
          <a:prstGeom prst="rect">
            <a:avLst/>
          </a:prstGeom>
        </p:spPr>
        <p:txBody>
          <a:bodyPr vert="horz" wrap="square" lIns="94199" tIns="47100" rIns="94199" bIns="47100" numCol="1" anchor="b" anchorCtr="0" compatLnSpc="1">
            <a:prstTxWarp prst="textNoShape">
              <a:avLst/>
            </a:prstTxWarp>
          </a:bodyPr>
          <a:lstStyle>
            <a:lvl1pPr algn="r" eaLnBrk="1" hangingPunct="1">
              <a:defRPr sz="1200">
                <a:latin typeface="Calibri" pitchFamily="34" charset="0"/>
              </a:defRPr>
            </a:lvl1pPr>
          </a:lstStyle>
          <a:p>
            <a:fld id="{5CD3808F-B5EB-426E-A637-CE0D25D52E83}" type="slidenum">
              <a:rPr lang="uk-UA" altLang="ro-RO"/>
              <a:pPr/>
              <a:t>‹#›</a:t>
            </a:fld>
            <a:endParaRPr lang="uk-UA" altLang="ro-RO"/>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4199" tIns="47100" rIns="94199" bIns="47100" rtlCol="0"/>
          <a:lstStyle>
            <a:lvl1pPr algn="l" eaLnBrk="1" fontAlgn="auto" hangingPunct="1">
              <a:spcBef>
                <a:spcPts val="0"/>
              </a:spcBef>
              <a:spcAft>
                <a:spcPts val="0"/>
              </a:spcAft>
              <a:defRPr sz="1200">
                <a:latin typeface="+mn-lt"/>
                <a:cs typeface="+mn-cs"/>
              </a:defRPr>
            </a:lvl1pPr>
          </a:lstStyle>
          <a:p>
            <a:pPr>
              <a:defRPr/>
            </a:pPr>
            <a:endParaRPr lang="uk-UA"/>
          </a:p>
        </p:txBody>
      </p:sp>
      <p:sp>
        <p:nvSpPr>
          <p:cNvPr id="3" name="Date Placeholder 2"/>
          <p:cNvSpPr>
            <a:spLocks noGrp="1"/>
          </p:cNvSpPr>
          <p:nvPr>
            <p:ph type="dt" idx="1"/>
          </p:nvPr>
        </p:nvSpPr>
        <p:spPr>
          <a:xfrm>
            <a:off x="3902075" y="0"/>
            <a:ext cx="2986088" cy="501650"/>
          </a:xfrm>
          <a:prstGeom prst="rect">
            <a:avLst/>
          </a:prstGeom>
        </p:spPr>
        <p:txBody>
          <a:bodyPr vert="horz" lIns="94199" tIns="47100" rIns="94199" bIns="47100" rtlCol="0"/>
          <a:lstStyle>
            <a:lvl1pPr algn="r" eaLnBrk="1" fontAlgn="auto" hangingPunct="1">
              <a:spcBef>
                <a:spcPts val="0"/>
              </a:spcBef>
              <a:spcAft>
                <a:spcPts val="0"/>
              </a:spcAft>
              <a:defRPr sz="1200">
                <a:latin typeface="+mn-lt"/>
                <a:cs typeface="+mn-cs"/>
              </a:defRPr>
            </a:lvl1pPr>
          </a:lstStyle>
          <a:p>
            <a:pPr>
              <a:defRPr/>
            </a:pPr>
            <a:fld id="{432F0275-8EDB-4F32-8979-BA7227C23C53}" type="datetimeFigureOut">
              <a:rPr lang="uk-UA"/>
              <a:pPr>
                <a:defRPr/>
              </a:pPr>
              <a:t>19.05.2020</a:t>
            </a:fld>
            <a:endParaRPr lang="uk-UA"/>
          </a:p>
        </p:txBody>
      </p:sp>
      <p:sp>
        <p:nvSpPr>
          <p:cNvPr id="4" name="Slide Image Placeholder 3"/>
          <p:cNvSpPr>
            <a:spLocks noGrp="1" noRot="1" noChangeAspect="1"/>
          </p:cNvSpPr>
          <p:nvPr>
            <p:ph type="sldImg" idx="2"/>
          </p:nvPr>
        </p:nvSpPr>
        <p:spPr>
          <a:xfrm>
            <a:off x="939800" y="750888"/>
            <a:ext cx="5010150" cy="3757612"/>
          </a:xfrm>
          <a:prstGeom prst="rect">
            <a:avLst/>
          </a:prstGeom>
          <a:noFill/>
          <a:ln w="12700">
            <a:solidFill>
              <a:prstClr val="black"/>
            </a:solidFill>
          </a:ln>
        </p:spPr>
        <p:txBody>
          <a:bodyPr vert="horz" lIns="94199" tIns="47100" rIns="94199" bIns="47100" rtlCol="0" anchor="ctr"/>
          <a:lstStyle/>
          <a:p>
            <a:pPr lvl="0"/>
            <a:endParaRPr lang="uk-UA" noProof="0"/>
          </a:p>
        </p:txBody>
      </p:sp>
      <p:sp>
        <p:nvSpPr>
          <p:cNvPr id="5" name="Notes Placeholder 4"/>
          <p:cNvSpPr>
            <a:spLocks noGrp="1"/>
          </p:cNvSpPr>
          <p:nvPr>
            <p:ph type="body" sz="quarter" idx="3"/>
          </p:nvPr>
        </p:nvSpPr>
        <p:spPr>
          <a:xfrm>
            <a:off x="690563" y="4759325"/>
            <a:ext cx="5508625" cy="4508500"/>
          </a:xfrm>
          <a:prstGeom prst="rect">
            <a:avLst/>
          </a:prstGeom>
        </p:spPr>
        <p:txBody>
          <a:bodyPr vert="horz" lIns="94199" tIns="47100" rIns="94199" bIns="4710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uk-UA" noProof="0"/>
          </a:p>
        </p:txBody>
      </p:sp>
      <p:sp>
        <p:nvSpPr>
          <p:cNvPr id="6" name="Footer Placeholder 5"/>
          <p:cNvSpPr>
            <a:spLocks noGrp="1"/>
          </p:cNvSpPr>
          <p:nvPr>
            <p:ph type="ftr" sz="quarter" idx="4"/>
          </p:nvPr>
        </p:nvSpPr>
        <p:spPr>
          <a:xfrm>
            <a:off x="0" y="9515475"/>
            <a:ext cx="2986088" cy="501650"/>
          </a:xfrm>
          <a:prstGeom prst="rect">
            <a:avLst/>
          </a:prstGeom>
        </p:spPr>
        <p:txBody>
          <a:bodyPr vert="horz" lIns="94199" tIns="47100" rIns="94199" bIns="47100" rtlCol="0" anchor="b"/>
          <a:lstStyle>
            <a:lvl1pPr algn="l" eaLnBrk="1" fontAlgn="auto" hangingPunct="1">
              <a:spcBef>
                <a:spcPts val="0"/>
              </a:spcBef>
              <a:spcAft>
                <a:spcPts val="0"/>
              </a:spcAft>
              <a:defRPr sz="1200">
                <a:latin typeface="+mn-lt"/>
                <a:cs typeface="+mn-cs"/>
              </a:defRPr>
            </a:lvl1pPr>
          </a:lstStyle>
          <a:p>
            <a:pPr>
              <a:defRPr/>
            </a:pPr>
            <a:endParaRPr lang="uk-UA"/>
          </a:p>
        </p:txBody>
      </p:sp>
      <p:sp>
        <p:nvSpPr>
          <p:cNvPr id="7" name="Slide Number Placeholder 6"/>
          <p:cNvSpPr>
            <a:spLocks noGrp="1"/>
          </p:cNvSpPr>
          <p:nvPr>
            <p:ph type="sldNum" sz="quarter" idx="5"/>
          </p:nvPr>
        </p:nvSpPr>
        <p:spPr>
          <a:xfrm>
            <a:off x="3902075" y="9515475"/>
            <a:ext cx="2986088" cy="501650"/>
          </a:xfrm>
          <a:prstGeom prst="rect">
            <a:avLst/>
          </a:prstGeom>
        </p:spPr>
        <p:txBody>
          <a:bodyPr vert="horz" wrap="square" lIns="94199" tIns="47100" rIns="94199" bIns="47100" numCol="1" anchor="b" anchorCtr="0" compatLnSpc="1">
            <a:prstTxWarp prst="textNoShape">
              <a:avLst/>
            </a:prstTxWarp>
          </a:bodyPr>
          <a:lstStyle>
            <a:lvl1pPr algn="r" eaLnBrk="1" hangingPunct="1">
              <a:defRPr sz="1200">
                <a:latin typeface="Calibri" pitchFamily="34" charset="0"/>
              </a:defRPr>
            </a:lvl1pPr>
          </a:lstStyle>
          <a:p>
            <a:fld id="{22B1ACFE-8976-4663-98F5-5D2E3FCECF4E}" type="slidenum">
              <a:rPr lang="uk-UA" altLang="ro-RO"/>
              <a:pPr/>
              <a:t>‹#›</a:t>
            </a:fld>
            <a:endParaRPr lang="uk-UA" altLang="ro-R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o-RO" alt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4339"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ro-RO"/>
          </a:p>
        </p:txBody>
      </p:sp>
      <p:sp>
        <p:nvSpPr>
          <p:cNvPr id="14340" name="Slide Number Placeholder 3"/>
          <p:cNvSpPr>
            <a:spLocks noGrp="1" noChangeArrowheads="1"/>
          </p:cNvSpPr>
          <p:nvPr>
            <p:ph type="sldNum" sz="quarter" idx="5"/>
          </p:nvPr>
        </p:nvSpPr>
        <p:spPr bwMode="auto">
          <a:noFill/>
          <a:ln>
            <a:miter lim="800000"/>
            <a:headEnd/>
            <a:tailEnd/>
          </a:ln>
        </p:spPr>
        <p:txBody>
          <a:bodyPr/>
          <a:lstStyle/>
          <a:p>
            <a:fld id="{9BCFC1BF-74E7-4E7D-AD80-EDCED10F32B5}" type="slidenum">
              <a:rPr lang="uk-UA" altLang="ro-RO"/>
              <a:pPr/>
              <a:t>4</a:t>
            </a:fld>
            <a:endParaRPr lang="uk-UA" altLang="ro-R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1507"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21508" name="Slide Number Placeholder 3"/>
          <p:cNvSpPr>
            <a:spLocks noGrp="1" noChangeArrowheads="1"/>
          </p:cNvSpPr>
          <p:nvPr>
            <p:ph type="sldNum" sz="quarter" idx="5"/>
          </p:nvPr>
        </p:nvSpPr>
        <p:spPr bwMode="auto">
          <a:noFill/>
          <a:ln>
            <a:miter lim="800000"/>
            <a:headEnd/>
            <a:tailEnd/>
          </a:ln>
        </p:spPr>
        <p:txBody>
          <a:bodyPr/>
          <a:lstStyle/>
          <a:p>
            <a:fld id="{9219E565-8911-4CFB-B540-7BD7DAA6C887}" type="slidenum">
              <a:rPr lang="uk-UA" altLang="ro-RO"/>
              <a:pPr/>
              <a:t>22</a:t>
            </a:fld>
            <a:endParaRPr lang="uk-UA" altLang="ro-RO"/>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u prezentare">
    <p:spTree>
      <p:nvGrpSpPr>
        <p:cNvPr id="1" name=""/>
        <p:cNvGrpSpPr/>
        <p:nvPr/>
      </p:nvGrpSpPr>
      <p:grpSpPr>
        <a:xfrm>
          <a:off x="0" y="0"/>
          <a:ext cx="0" cy="0"/>
          <a:chOff x="0" y="0"/>
          <a:chExt cx="0" cy="0"/>
        </a:xfrm>
      </p:grpSpPr>
      <p:sp>
        <p:nvSpPr>
          <p:cNvPr id="3" name="Rectangle 2"/>
          <p:cNvSpPr/>
          <p:nvPr userDrawn="1"/>
        </p:nvSpPr>
        <p:spPr>
          <a:xfrm>
            <a:off x="-6350" y="1241425"/>
            <a:ext cx="9144000" cy="17272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uk-UA"/>
          </a:p>
        </p:txBody>
      </p:sp>
      <p:sp>
        <p:nvSpPr>
          <p:cNvPr id="4" name="TextBox 3"/>
          <p:cNvSpPr txBox="1">
            <a:spLocks noChangeArrowheads="1"/>
          </p:cNvSpPr>
          <p:nvPr userDrawn="1"/>
        </p:nvSpPr>
        <p:spPr bwMode="auto">
          <a:xfrm>
            <a:off x="900113" y="2503488"/>
            <a:ext cx="1222375" cy="276225"/>
          </a:xfrm>
          <a:prstGeom prst="rect">
            <a:avLst/>
          </a:prstGeom>
          <a:noFill/>
          <a:ln>
            <a:noFill/>
          </a:ln>
        </p:spPr>
        <p:txBody>
          <a:bodyPr>
            <a:spAutoFit/>
          </a:bodyPr>
          <a:lstStyle>
            <a:lvl1pPr marL="87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a:solidFill>
                  <a:srgbClr val="FFFFFF"/>
                </a:solidFill>
                <a:latin typeface="Calibri" panose="020F0502020204030204" pitchFamily="34" charset="0"/>
                <a:cs typeface="+mn-cs"/>
              </a:rPr>
              <a:t>Subtitlu</a:t>
            </a:r>
            <a:endParaRPr lang="uk-UA" altLang="en-US" sz="1200">
              <a:solidFill>
                <a:srgbClr val="FFFFFF"/>
              </a:solidFill>
              <a:latin typeface="Calibri" panose="020F0502020204030204" pitchFamily="34" charset="0"/>
              <a:cs typeface="+mn-cs"/>
            </a:endParaRPr>
          </a:p>
        </p:txBody>
      </p:sp>
      <p:pic>
        <p:nvPicPr>
          <p:cNvPr id="5" name="Picture 2"/>
          <p:cNvPicPr>
            <a:picLocks noChangeAspect="1" noChangeArrowheads="1"/>
          </p:cNvPicPr>
          <p:nvPr userDrawn="1"/>
        </p:nvPicPr>
        <p:blipFill>
          <a:blip r:embed="rId2" cstate="print"/>
          <a:srcRect/>
          <a:stretch>
            <a:fillRect/>
          </a:stretch>
        </p:blipFill>
        <p:spPr bwMode="auto">
          <a:xfrm>
            <a:off x="7007225" y="115888"/>
            <a:ext cx="1763713" cy="473075"/>
          </a:xfrm>
          <a:prstGeom prst="rect">
            <a:avLst/>
          </a:prstGeom>
          <a:noFill/>
          <a:ln w="9525">
            <a:noFill/>
            <a:miter lim="800000"/>
            <a:headEnd/>
            <a:tailEnd/>
          </a:ln>
        </p:spPr>
      </p:pic>
      <p:sp>
        <p:nvSpPr>
          <p:cNvPr id="6" name="Rectangle 5"/>
          <p:cNvSpPr/>
          <p:nvPr userDrawn="1"/>
        </p:nvSpPr>
        <p:spPr>
          <a:xfrm>
            <a:off x="-6350" y="358775"/>
            <a:ext cx="6840538" cy="17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1024232" y="1607644"/>
            <a:ext cx="7772400" cy="864096"/>
          </a:xfrm>
          <a:prstGeom prst="rect">
            <a:avLst/>
          </a:prstGeom>
        </p:spPr>
        <p:txBody>
          <a:bodyPr/>
          <a:lstStyle>
            <a:lvl1pPr>
              <a:defRPr/>
            </a:lvl1pPr>
          </a:lstStyle>
          <a:p>
            <a:r>
              <a:rPr lang="en-US"/>
              <a:t>Click to edit Master title style</a:t>
            </a:r>
            <a:endParaRPr lang="uk-U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0" y="1"/>
            <a:ext cx="9144000" cy="6858000"/>
          </a:xfrm>
          <a:prstGeom prst="rect">
            <a:avLst/>
          </a:prstGeom>
        </p:spPr>
        <p:txBody>
          <a:bodyPr/>
          <a:lstStyle>
            <a:lvl1pPr>
              <a:defRPr/>
            </a:lvl1pPr>
          </a:lstStyle>
          <a:p>
            <a:pPr lvl="0"/>
            <a:r>
              <a:rPr lang="en-US" noProof="0"/>
              <a:t>Click icon to add picture</a:t>
            </a:r>
            <a:endParaRPr lang="uk-UA" noProof="0" dirty="0"/>
          </a:p>
        </p:txBody>
      </p:sp>
      <p:sp>
        <p:nvSpPr>
          <p:cNvPr id="3" name="Title 2"/>
          <p:cNvSpPr>
            <a:spLocks noGrp="1"/>
          </p:cNvSpPr>
          <p:nvPr>
            <p:ph type="title"/>
          </p:nvPr>
        </p:nvSpPr>
        <p:spPr>
          <a:xfrm>
            <a:off x="1908180" y="4747147"/>
            <a:ext cx="6408241" cy="1068439"/>
          </a:xfrm>
          <a:prstGeom prst="rect">
            <a:avLst/>
          </a:prstGeom>
        </p:spPr>
        <p:txBody>
          <a:bodyPr anchor="b">
            <a:noAutofit/>
          </a:bodyPr>
          <a:lstStyle>
            <a:lvl1pPr>
              <a:defRPr sz="3600"/>
            </a:lvl1pPr>
          </a:lstStyle>
          <a:p>
            <a:r>
              <a:rPr lang="en-US"/>
              <a:t>Click to edit Master title style</a:t>
            </a:r>
            <a:endParaRPr lang="uk-UA" dirty="0"/>
          </a:p>
        </p:txBody>
      </p:sp>
      <p:sp>
        <p:nvSpPr>
          <p:cNvPr id="13" name="Text Placeholder 7"/>
          <p:cNvSpPr>
            <a:spLocks noGrp="1"/>
          </p:cNvSpPr>
          <p:nvPr>
            <p:ph type="body" sz="quarter" idx="13"/>
          </p:nvPr>
        </p:nvSpPr>
        <p:spPr>
          <a:xfrm>
            <a:off x="1916740" y="5815585"/>
            <a:ext cx="6471689" cy="685767"/>
          </a:xfrm>
          <a:prstGeom prst="rect">
            <a:avLst/>
          </a:prstGeom>
        </p:spPr>
        <p:txBody>
          <a:bodyPr/>
          <a:lstStyle>
            <a:lvl1pPr marL="0" indent="0">
              <a:buNone/>
              <a:defRPr baseline="0"/>
            </a:lvl1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1" y="1"/>
            <a:ext cx="9153362" cy="6858000"/>
          </a:xfrm>
          <a:prstGeom prst="rect">
            <a:avLst/>
          </a:prstGeom>
        </p:spPr>
        <p:txBody>
          <a:bodyPr/>
          <a:lstStyle/>
          <a:p>
            <a:pPr lvl="0"/>
            <a:r>
              <a:rPr lang="en-US" noProof="0"/>
              <a:t>Click icon to add picture</a:t>
            </a:r>
            <a:endParaRPr lang="uk-UA" noProof="0" dirty="0"/>
          </a:p>
        </p:txBody>
      </p:sp>
      <p:sp>
        <p:nvSpPr>
          <p:cNvPr id="3" name="Title 2"/>
          <p:cNvSpPr>
            <a:spLocks noGrp="1"/>
          </p:cNvSpPr>
          <p:nvPr>
            <p:ph type="title"/>
          </p:nvPr>
        </p:nvSpPr>
        <p:spPr>
          <a:xfrm>
            <a:off x="460859" y="1411825"/>
            <a:ext cx="3103029" cy="2305215"/>
          </a:xfrm>
          <a:prstGeom prst="rect">
            <a:avLst/>
          </a:prstGeom>
        </p:spPr>
        <p:txBody>
          <a:bodyPr anchor="b">
            <a:noAutofit/>
          </a:bodyPr>
          <a:lstStyle>
            <a:lvl1pPr>
              <a:defRPr sz="3600"/>
            </a:lvl1pPr>
          </a:lstStyle>
          <a:p>
            <a:r>
              <a:rPr lang="en-US"/>
              <a:t>Click to edit Master title style</a:t>
            </a:r>
            <a:endParaRPr lang="uk-UA" dirty="0"/>
          </a:p>
        </p:txBody>
      </p:sp>
      <p:sp>
        <p:nvSpPr>
          <p:cNvPr id="13" name="Text Placeholder 7"/>
          <p:cNvSpPr>
            <a:spLocks noGrp="1"/>
          </p:cNvSpPr>
          <p:nvPr>
            <p:ph type="body" sz="quarter" idx="13"/>
          </p:nvPr>
        </p:nvSpPr>
        <p:spPr>
          <a:xfrm>
            <a:off x="471975" y="3717032"/>
            <a:ext cx="3091391" cy="1728192"/>
          </a:xfrm>
          <a:prstGeom prst="rect">
            <a:avLst/>
          </a:prstGeom>
        </p:spPr>
        <p:txBody>
          <a:bodyPr/>
          <a:lstStyle>
            <a:lvl1pPr marL="0" indent="0">
              <a:buNone/>
              <a:defRPr baseline="0"/>
            </a:lvl1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ina Goala">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fld id="{69299619-C190-4036-B9DD-22C6695F3656}" type="slidenum">
              <a:rPr lang="uk-UA" altLang="ro-RO"/>
              <a:pPr/>
              <a:t>‹#›</a:t>
            </a:fld>
            <a:endParaRPr lang="uk-UA" altLang="ro-RO"/>
          </a:p>
        </p:txBody>
      </p:sp>
      <p:sp>
        <p:nvSpPr>
          <p:cNvPr id="3" name="Footer Placeholder 1"/>
          <p:cNvSpPr>
            <a:spLocks noGrp="1"/>
          </p:cNvSpPr>
          <p:nvPr>
            <p:ph type="ftr" sz="quarter" idx="11"/>
          </p:nvPr>
        </p:nvSpPr>
        <p:spPr/>
        <p:txBody>
          <a:bodyPr/>
          <a:lstStyle>
            <a:lvl1pPr>
              <a:defRPr/>
            </a:lvl1pPr>
          </a:lstStyle>
          <a:p>
            <a:pPr>
              <a:defRPr/>
            </a:pPr>
            <a:r>
              <a:rPr lang="ro-RO"/>
              <a:t>www.antibiotice.ro</a:t>
            </a:r>
            <a:endParaRPr lang="uk-U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ina cu text ierarhic">
    <p:spTree>
      <p:nvGrpSpPr>
        <p:cNvPr id="1" name=""/>
        <p:cNvGrpSpPr/>
        <p:nvPr/>
      </p:nvGrpSpPr>
      <p:grpSpPr>
        <a:xfrm>
          <a:off x="0" y="0"/>
          <a:ext cx="0" cy="0"/>
          <a:chOff x="0" y="0"/>
          <a:chExt cx="0" cy="0"/>
        </a:xfrm>
      </p:grpSpPr>
      <p:sp>
        <p:nvSpPr>
          <p:cNvPr id="2" name="Title 1"/>
          <p:cNvSpPr>
            <a:spLocks noGrp="1"/>
          </p:cNvSpPr>
          <p:nvPr>
            <p:ph type="title"/>
          </p:nvPr>
        </p:nvSpPr>
        <p:spPr>
          <a:xfrm>
            <a:off x="457200" y="359327"/>
            <a:ext cx="8229600" cy="706089"/>
          </a:xfrm>
          <a:prstGeom prst="rect">
            <a:avLst/>
          </a:prstGeom>
        </p:spPr>
        <p:txBody>
          <a:bodyPr/>
          <a:lstStyle>
            <a:lvl1pPr>
              <a:defRPr/>
            </a:lvl1pPr>
          </a:lstStyle>
          <a:p>
            <a:r>
              <a:rPr lang="en-US"/>
              <a:t>Click to edit Master title style</a:t>
            </a:r>
            <a:endParaRPr lang="uk-UA" dirty="0"/>
          </a:p>
        </p:txBody>
      </p:sp>
      <p:sp>
        <p:nvSpPr>
          <p:cNvPr id="6" name="Content Placeholder 5"/>
          <p:cNvSpPr>
            <a:spLocks noGrp="1"/>
          </p:cNvSpPr>
          <p:nvPr>
            <p:ph sz="quarter" idx="12"/>
          </p:nvPr>
        </p:nvSpPr>
        <p:spPr>
          <a:xfrm>
            <a:off x="468319" y="2564914"/>
            <a:ext cx="8207375" cy="384012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uk-UA" dirty="0"/>
          </a:p>
        </p:txBody>
      </p:sp>
      <p:sp>
        <p:nvSpPr>
          <p:cNvPr id="8" name="Text Placeholder 7"/>
          <p:cNvSpPr>
            <a:spLocks noGrp="1"/>
          </p:cNvSpPr>
          <p:nvPr>
            <p:ph type="body" sz="quarter" idx="13"/>
          </p:nvPr>
        </p:nvSpPr>
        <p:spPr>
          <a:xfrm>
            <a:off x="468319" y="1028734"/>
            <a:ext cx="8207375" cy="383084"/>
          </a:xfrm>
          <a:prstGeom prst="rect">
            <a:avLst/>
          </a:prstGeom>
        </p:spPr>
        <p:txBody>
          <a:bodyPr/>
          <a:lstStyle>
            <a:lvl1pPr marL="0" indent="0">
              <a:buNone/>
              <a:defRPr baseline="0"/>
            </a:lvl1pPr>
          </a:lstStyle>
          <a:p>
            <a:pPr lvl="0"/>
            <a:r>
              <a:rPr lang="en-US"/>
              <a:t>Click to edit Master text styles</a:t>
            </a:r>
          </a:p>
        </p:txBody>
      </p:sp>
      <p:sp>
        <p:nvSpPr>
          <p:cNvPr id="7" name="Text Placeholder 7"/>
          <p:cNvSpPr>
            <a:spLocks noGrp="1"/>
          </p:cNvSpPr>
          <p:nvPr>
            <p:ph type="body" sz="quarter" idx="26"/>
          </p:nvPr>
        </p:nvSpPr>
        <p:spPr>
          <a:xfrm>
            <a:off x="456523" y="1604434"/>
            <a:ext cx="8219171" cy="864460"/>
          </a:xfrm>
          <a:prstGeom prst="rect">
            <a:avLst/>
          </a:prstGeom>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uk-UA" dirty="0"/>
          </a:p>
        </p:txBody>
      </p:sp>
      <p:sp>
        <p:nvSpPr>
          <p:cNvPr id="9" name="Slide Number Placeholder 5"/>
          <p:cNvSpPr>
            <a:spLocks noGrp="1"/>
          </p:cNvSpPr>
          <p:nvPr>
            <p:ph type="sldNum" sz="quarter" idx="27"/>
          </p:nvPr>
        </p:nvSpPr>
        <p:spPr/>
        <p:txBody>
          <a:bodyPr/>
          <a:lstStyle>
            <a:lvl1pPr>
              <a:defRPr/>
            </a:lvl1pPr>
          </a:lstStyle>
          <a:p>
            <a:fld id="{11218F74-BB85-4515-8F8F-1C24300286A9}" type="slidenum">
              <a:rPr lang="uk-UA" altLang="ro-RO"/>
              <a:pPr/>
              <a:t>‹#›</a:t>
            </a:fld>
            <a:endParaRPr lang="uk-UA" altLang="ro-RO"/>
          </a:p>
        </p:txBody>
      </p:sp>
      <p:sp>
        <p:nvSpPr>
          <p:cNvPr id="10" name="Footer Placeholder 3"/>
          <p:cNvSpPr>
            <a:spLocks noGrp="1"/>
          </p:cNvSpPr>
          <p:nvPr>
            <p:ph type="ftr" sz="quarter" idx="28"/>
          </p:nvPr>
        </p:nvSpPr>
        <p:spPr/>
        <p:txBody>
          <a:bodyPr/>
          <a:lstStyle>
            <a:lvl1pPr>
              <a:defRPr/>
            </a:lvl1pPr>
          </a:lstStyle>
          <a:p>
            <a:pPr>
              <a:defRPr/>
            </a:pPr>
            <a:r>
              <a:rPr lang="en-US"/>
              <a:t>www.antibiotice.ro</a:t>
            </a:r>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59327"/>
            <a:ext cx="8229600" cy="706089"/>
          </a:xfrm>
          <a:prstGeom prst="rect">
            <a:avLst/>
          </a:prstGeom>
        </p:spPr>
        <p:txBody>
          <a:bodyPr/>
          <a:lstStyle>
            <a:lvl1pPr>
              <a:defRPr/>
            </a:lvl1pPr>
          </a:lstStyle>
          <a:p>
            <a:r>
              <a:rPr lang="en-US"/>
              <a:t>Click to edit Master title style</a:t>
            </a:r>
            <a:endParaRPr lang="uk-UA" dirty="0"/>
          </a:p>
        </p:txBody>
      </p:sp>
      <p:sp>
        <p:nvSpPr>
          <p:cNvPr id="8" name="Text Placeholder 7"/>
          <p:cNvSpPr>
            <a:spLocks noGrp="1"/>
          </p:cNvSpPr>
          <p:nvPr>
            <p:ph type="body" sz="quarter" idx="13"/>
          </p:nvPr>
        </p:nvSpPr>
        <p:spPr>
          <a:xfrm>
            <a:off x="468319" y="1028734"/>
            <a:ext cx="8207375" cy="383084"/>
          </a:xfrm>
          <a:prstGeom prst="rect">
            <a:avLst/>
          </a:prstGeom>
        </p:spPr>
        <p:txBody>
          <a:bodyPr/>
          <a:lstStyle>
            <a:lvl1pPr marL="0" indent="0">
              <a:buNone/>
              <a:defRPr baseline="0"/>
            </a:lvl1pPr>
          </a:lstStyle>
          <a:p>
            <a:pPr lvl="0"/>
            <a:r>
              <a:rPr lang="en-US"/>
              <a:t>Click to edit Master text styles</a:t>
            </a:r>
          </a:p>
        </p:txBody>
      </p:sp>
      <p:sp>
        <p:nvSpPr>
          <p:cNvPr id="11" name="Text Placeholder 7"/>
          <p:cNvSpPr>
            <a:spLocks noGrp="1"/>
          </p:cNvSpPr>
          <p:nvPr>
            <p:ph type="body" sz="quarter" idx="31"/>
          </p:nvPr>
        </p:nvSpPr>
        <p:spPr>
          <a:xfrm>
            <a:off x="1115617" y="5922724"/>
            <a:ext cx="2448272" cy="288032"/>
          </a:xfrm>
          <a:prstGeom prst="rect">
            <a:avLst/>
          </a:prstGeom>
        </p:spPr>
        <p:txBody>
          <a:bodyPr anchor="t">
            <a:noAutofit/>
          </a:bodyPr>
          <a:lstStyle>
            <a:lvl1pPr marL="0" indent="0" algn="r">
              <a:buNone/>
              <a:defRPr sz="1200">
                <a:latin typeface="+mn-lt"/>
              </a:defRPr>
            </a:lvl1pPr>
            <a:lvl2pPr>
              <a:defRPr sz="1000"/>
            </a:lvl2pPr>
            <a:lvl3pPr>
              <a:defRPr sz="1000"/>
            </a:lvl3pPr>
            <a:lvl4pPr>
              <a:defRPr sz="1000"/>
            </a:lvl4pPr>
            <a:lvl5pPr>
              <a:defRPr sz="1000"/>
            </a:lvl5pPr>
          </a:lstStyle>
          <a:p>
            <a:pPr lvl="0"/>
            <a:r>
              <a:rPr lang="en-US"/>
              <a:t>Click to edit Master text styles</a:t>
            </a:r>
          </a:p>
        </p:txBody>
      </p:sp>
      <p:sp>
        <p:nvSpPr>
          <p:cNvPr id="12" name="Text Placeholder 7"/>
          <p:cNvSpPr>
            <a:spLocks noGrp="1"/>
          </p:cNvSpPr>
          <p:nvPr>
            <p:ph type="body" sz="quarter" idx="32"/>
          </p:nvPr>
        </p:nvSpPr>
        <p:spPr>
          <a:xfrm>
            <a:off x="1115617" y="5447788"/>
            <a:ext cx="2448272" cy="573511"/>
          </a:xfrm>
          <a:prstGeom prst="rect">
            <a:avLst/>
          </a:prstGeom>
        </p:spPr>
        <p:txBody>
          <a:bodyPr anchor="ctr">
            <a:normAutofit/>
          </a:bodyPr>
          <a:lstStyle>
            <a:lvl1pPr marL="0" indent="0" algn="r">
              <a:buNone/>
              <a:defRPr sz="2400">
                <a:latin typeface="+mj-lt"/>
              </a:defRPr>
            </a:lvl1pPr>
            <a:lvl2pPr>
              <a:defRPr sz="1000"/>
            </a:lvl2pPr>
            <a:lvl3pPr>
              <a:defRPr sz="1000"/>
            </a:lvl3pPr>
            <a:lvl4pPr>
              <a:defRPr sz="1000"/>
            </a:lvl4pPr>
            <a:lvl5pPr>
              <a:defRPr sz="1000"/>
            </a:lvl5pPr>
          </a:lstStyle>
          <a:p>
            <a:pPr lvl="0"/>
            <a:r>
              <a:rPr lang="en-US"/>
              <a:t>Click to edit Master text styles</a:t>
            </a:r>
          </a:p>
        </p:txBody>
      </p:sp>
      <p:sp>
        <p:nvSpPr>
          <p:cNvPr id="13" name="Text Placeholder 7"/>
          <p:cNvSpPr>
            <a:spLocks noGrp="1"/>
          </p:cNvSpPr>
          <p:nvPr>
            <p:ph type="body" sz="quarter" idx="33"/>
          </p:nvPr>
        </p:nvSpPr>
        <p:spPr>
          <a:xfrm>
            <a:off x="5576068" y="5922724"/>
            <a:ext cx="2380308" cy="288032"/>
          </a:xfrm>
          <a:prstGeom prst="rect">
            <a:avLst/>
          </a:prstGeom>
        </p:spPr>
        <p:txBody>
          <a:bodyPr anchor="t">
            <a:noAutofit/>
          </a:bodyPr>
          <a:lstStyle>
            <a:lvl1pPr marL="0" indent="0" algn="l">
              <a:buNone/>
              <a:defRPr sz="1200">
                <a:latin typeface="+mn-lt"/>
              </a:defRPr>
            </a:lvl1pPr>
            <a:lvl2pPr>
              <a:defRPr sz="1000"/>
            </a:lvl2pPr>
            <a:lvl3pPr>
              <a:defRPr sz="1000"/>
            </a:lvl3pPr>
            <a:lvl4pPr>
              <a:defRPr sz="1000"/>
            </a:lvl4pPr>
            <a:lvl5pPr>
              <a:defRPr sz="1000"/>
            </a:lvl5pPr>
          </a:lstStyle>
          <a:p>
            <a:pPr lvl="0"/>
            <a:r>
              <a:rPr lang="en-US"/>
              <a:t>Click to edit Master text styles</a:t>
            </a:r>
          </a:p>
        </p:txBody>
      </p:sp>
      <p:sp>
        <p:nvSpPr>
          <p:cNvPr id="14" name="Text Placeholder 7"/>
          <p:cNvSpPr>
            <a:spLocks noGrp="1"/>
          </p:cNvSpPr>
          <p:nvPr>
            <p:ph type="body" sz="quarter" idx="34"/>
          </p:nvPr>
        </p:nvSpPr>
        <p:spPr>
          <a:xfrm>
            <a:off x="5576068" y="5447788"/>
            <a:ext cx="2380308" cy="573511"/>
          </a:xfrm>
          <a:prstGeom prst="rect">
            <a:avLst/>
          </a:prstGeom>
        </p:spPr>
        <p:txBody>
          <a:bodyPr anchor="ctr">
            <a:normAutofit/>
          </a:bodyPr>
          <a:lstStyle>
            <a:lvl1pPr marL="0" indent="0" algn="l">
              <a:buNone/>
              <a:defRPr sz="2400">
                <a:latin typeface="+mj-lt"/>
              </a:defRPr>
            </a:lvl1pPr>
            <a:lvl2pPr>
              <a:defRPr sz="1000"/>
            </a:lvl2pPr>
            <a:lvl3pPr>
              <a:defRPr sz="1000"/>
            </a:lvl3pPr>
            <a:lvl4pPr>
              <a:defRPr sz="1000"/>
            </a:lvl4pPr>
            <a:lvl5pPr>
              <a:defRPr sz="1000"/>
            </a:lvl5pPr>
          </a:lstStyle>
          <a:p>
            <a:pPr lvl="0"/>
            <a:r>
              <a:rPr lang="en-US"/>
              <a:t>Click to edit Master text styles</a:t>
            </a:r>
          </a:p>
        </p:txBody>
      </p:sp>
      <p:sp>
        <p:nvSpPr>
          <p:cNvPr id="9" name="Slide Number Placeholder 5"/>
          <p:cNvSpPr>
            <a:spLocks noGrp="1"/>
          </p:cNvSpPr>
          <p:nvPr>
            <p:ph type="sldNum" sz="quarter" idx="35"/>
          </p:nvPr>
        </p:nvSpPr>
        <p:spPr/>
        <p:txBody>
          <a:bodyPr/>
          <a:lstStyle>
            <a:lvl1pPr>
              <a:defRPr/>
            </a:lvl1pPr>
          </a:lstStyle>
          <a:p>
            <a:fld id="{CF2BAF51-6094-4E8A-832F-9F38B9C6AE2E}" type="slidenum">
              <a:rPr lang="uk-UA" altLang="ro-RO"/>
              <a:pPr/>
              <a:t>‹#›</a:t>
            </a:fld>
            <a:endParaRPr lang="uk-UA" altLang="ro-RO"/>
          </a:p>
        </p:txBody>
      </p:sp>
      <p:sp>
        <p:nvSpPr>
          <p:cNvPr id="10" name="Footer Placeholder 3"/>
          <p:cNvSpPr>
            <a:spLocks noGrp="1"/>
          </p:cNvSpPr>
          <p:nvPr>
            <p:ph type="ftr" sz="quarter" idx="36"/>
          </p:nvPr>
        </p:nvSpPr>
        <p:spPr/>
        <p:txBody>
          <a:bodyPr/>
          <a:lstStyle>
            <a:lvl1pPr>
              <a:defRPr/>
            </a:lvl1pPr>
          </a:lstStyle>
          <a:p>
            <a:pPr>
              <a:defRPr/>
            </a:pPr>
            <a:r>
              <a:rPr lang="en-US"/>
              <a:t>www.antibiotice.ro</a:t>
            </a:r>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7200" y="359327"/>
            <a:ext cx="8229600" cy="706089"/>
          </a:xfrm>
          <a:prstGeom prst="rect">
            <a:avLst/>
          </a:prstGeom>
        </p:spPr>
        <p:txBody>
          <a:bodyPr/>
          <a:lstStyle>
            <a:lvl1pPr>
              <a:defRPr/>
            </a:lvl1pPr>
          </a:lstStyle>
          <a:p>
            <a:r>
              <a:rPr lang="en-US"/>
              <a:t>Click to edit Master title style</a:t>
            </a:r>
            <a:endParaRPr lang="uk-UA" dirty="0"/>
          </a:p>
        </p:txBody>
      </p:sp>
      <p:sp>
        <p:nvSpPr>
          <p:cNvPr id="7" name="Text Placeholder 7"/>
          <p:cNvSpPr>
            <a:spLocks noGrp="1"/>
          </p:cNvSpPr>
          <p:nvPr>
            <p:ph type="body" sz="quarter" idx="13"/>
          </p:nvPr>
        </p:nvSpPr>
        <p:spPr>
          <a:xfrm>
            <a:off x="468319" y="1028734"/>
            <a:ext cx="8207375" cy="383084"/>
          </a:xfrm>
          <a:prstGeom prst="rect">
            <a:avLst/>
          </a:prstGeom>
        </p:spPr>
        <p:txBody>
          <a:bodyPr/>
          <a:lstStyle>
            <a:lvl1pPr marL="0" indent="0">
              <a:buNone/>
              <a:defRPr baseline="0"/>
            </a:lvl1pPr>
          </a:lstStyle>
          <a:p>
            <a:pPr lvl="0"/>
            <a:r>
              <a:rPr lang="en-US"/>
              <a:t>Click to edit Master text styles</a:t>
            </a:r>
          </a:p>
        </p:txBody>
      </p:sp>
      <p:sp>
        <p:nvSpPr>
          <p:cNvPr id="4" name="Slide Number Placeholder 5"/>
          <p:cNvSpPr>
            <a:spLocks noGrp="1"/>
          </p:cNvSpPr>
          <p:nvPr>
            <p:ph type="sldNum" sz="quarter" idx="14"/>
          </p:nvPr>
        </p:nvSpPr>
        <p:spPr/>
        <p:txBody>
          <a:bodyPr/>
          <a:lstStyle>
            <a:lvl1pPr>
              <a:defRPr/>
            </a:lvl1pPr>
          </a:lstStyle>
          <a:p>
            <a:fld id="{A0B7100F-FB52-4030-9E02-A9A02820FB15}" type="slidenum">
              <a:rPr lang="uk-UA" altLang="ro-RO"/>
              <a:pPr/>
              <a:t>‹#›</a:t>
            </a:fld>
            <a:endParaRPr lang="uk-UA" altLang="ro-RO"/>
          </a:p>
        </p:txBody>
      </p:sp>
      <p:sp>
        <p:nvSpPr>
          <p:cNvPr id="5" name="Footer Placeholder 3"/>
          <p:cNvSpPr>
            <a:spLocks noGrp="1"/>
          </p:cNvSpPr>
          <p:nvPr>
            <p:ph type="ftr" sz="quarter" idx="15"/>
          </p:nvPr>
        </p:nvSpPr>
        <p:spPr/>
        <p:txBody>
          <a:bodyPr/>
          <a:lstStyle>
            <a:lvl1pPr>
              <a:defRPr/>
            </a:lvl1pPr>
          </a:lstStyle>
          <a:p>
            <a:pPr>
              <a:defRPr/>
            </a:pPr>
            <a:r>
              <a:rPr lang="en-US"/>
              <a:t>www.antibiotice.ro</a:t>
            </a:r>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604806"/>
            <a:ext cx="9144000" cy="2496277"/>
          </a:xfrm>
          <a:prstGeom prst="rect">
            <a:avLst/>
          </a:prstGeom>
        </p:spPr>
        <p:txBody>
          <a:bodyPr/>
          <a:lstStyle/>
          <a:p>
            <a:pPr lvl="0"/>
            <a:endParaRPr lang="uk-UA" noProof="0"/>
          </a:p>
        </p:txBody>
      </p:sp>
      <p:sp>
        <p:nvSpPr>
          <p:cNvPr id="23" name="Content Placeholder 6"/>
          <p:cNvSpPr>
            <a:spLocks noGrp="1"/>
          </p:cNvSpPr>
          <p:nvPr>
            <p:ph sz="quarter" idx="19"/>
          </p:nvPr>
        </p:nvSpPr>
        <p:spPr>
          <a:xfrm>
            <a:off x="451162" y="4869171"/>
            <a:ext cx="8224526" cy="1535873"/>
          </a:xfrm>
          <a:prstGeom prst="rect">
            <a:avLst/>
          </a:prstGeom>
        </p:spPr>
        <p:txBody>
          <a:bodyPr>
            <a:normAutofit/>
          </a:bodyPr>
          <a:lstStyle>
            <a:lvl1pPr marL="0" indent="0" algn="l">
              <a:buNone/>
              <a:defRPr sz="1000"/>
            </a:lvl1pPr>
          </a:lstStyle>
          <a:p>
            <a:pPr lvl="0"/>
            <a:r>
              <a:rPr lang="en-US" dirty="0"/>
              <a:t>Click to edit Master text styles</a:t>
            </a:r>
          </a:p>
        </p:txBody>
      </p:sp>
      <p:sp>
        <p:nvSpPr>
          <p:cNvPr id="24" name="Text Placeholder 13"/>
          <p:cNvSpPr>
            <a:spLocks noGrp="1"/>
          </p:cNvSpPr>
          <p:nvPr>
            <p:ph type="body" sz="quarter" idx="20"/>
          </p:nvPr>
        </p:nvSpPr>
        <p:spPr>
          <a:xfrm>
            <a:off x="451228" y="4293096"/>
            <a:ext cx="8224335" cy="576064"/>
          </a:xfrm>
          <a:prstGeom prst="rect">
            <a:avLst/>
          </a:prstGeom>
        </p:spPr>
        <p:txBody>
          <a:bodyPr anchor="ctr">
            <a:noAutofit/>
          </a:bodyPr>
          <a:lstStyle>
            <a:lvl1pPr marL="0" indent="0" algn="l">
              <a:buNone/>
              <a:defRPr sz="2000">
                <a:latin typeface="+mj-lt"/>
              </a:defRPr>
            </a:lvl1pPr>
          </a:lstStyle>
          <a:p>
            <a:pPr lvl="0"/>
            <a:r>
              <a:rPr lang="en-US"/>
              <a:t>Click to edit Master text styles</a:t>
            </a:r>
          </a:p>
        </p:txBody>
      </p:sp>
      <p:sp>
        <p:nvSpPr>
          <p:cNvPr id="13" name="Title 1"/>
          <p:cNvSpPr>
            <a:spLocks noGrp="1"/>
          </p:cNvSpPr>
          <p:nvPr>
            <p:ph type="title"/>
          </p:nvPr>
        </p:nvSpPr>
        <p:spPr>
          <a:xfrm>
            <a:off x="457200" y="359327"/>
            <a:ext cx="8229600" cy="706089"/>
          </a:xfrm>
          <a:prstGeom prst="rect">
            <a:avLst/>
          </a:prstGeom>
        </p:spPr>
        <p:txBody>
          <a:bodyPr/>
          <a:lstStyle>
            <a:lvl1pPr>
              <a:defRPr/>
            </a:lvl1pPr>
          </a:lstStyle>
          <a:p>
            <a:r>
              <a:rPr lang="en-US"/>
              <a:t>Click to edit Master title style</a:t>
            </a:r>
            <a:endParaRPr lang="uk-UA" dirty="0"/>
          </a:p>
        </p:txBody>
      </p:sp>
      <p:sp>
        <p:nvSpPr>
          <p:cNvPr id="14" name="Text Placeholder 7"/>
          <p:cNvSpPr>
            <a:spLocks noGrp="1"/>
          </p:cNvSpPr>
          <p:nvPr>
            <p:ph type="body" sz="quarter" idx="13"/>
          </p:nvPr>
        </p:nvSpPr>
        <p:spPr>
          <a:xfrm>
            <a:off x="468319" y="1028734"/>
            <a:ext cx="8207375" cy="383084"/>
          </a:xfrm>
          <a:prstGeom prst="rect">
            <a:avLst/>
          </a:prstGeom>
        </p:spPr>
        <p:txBody>
          <a:bodyPr/>
          <a:lstStyle>
            <a:lvl1pPr marL="0" indent="0">
              <a:buNone/>
              <a:defRPr baseline="0"/>
            </a:lvl1pPr>
          </a:lstStyle>
          <a:p>
            <a:pPr lvl="0"/>
            <a:r>
              <a:rPr lang="en-US"/>
              <a:t>Click to edit Master text styles</a:t>
            </a:r>
          </a:p>
        </p:txBody>
      </p:sp>
      <p:sp>
        <p:nvSpPr>
          <p:cNvPr id="7" name="Slide Number Placeholder 5"/>
          <p:cNvSpPr>
            <a:spLocks noGrp="1"/>
          </p:cNvSpPr>
          <p:nvPr>
            <p:ph type="sldNum" sz="quarter" idx="21"/>
          </p:nvPr>
        </p:nvSpPr>
        <p:spPr/>
        <p:txBody>
          <a:bodyPr/>
          <a:lstStyle>
            <a:lvl1pPr>
              <a:defRPr/>
            </a:lvl1pPr>
          </a:lstStyle>
          <a:p>
            <a:fld id="{3B34D45F-FA47-4ED8-B10B-AC992E7E59D0}" type="slidenum">
              <a:rPr lang="uk-UA" altLang="ro-RO"/>
              <a:pPr/>
              <a:t>‹#›</a:t>
            </a:fld>
            <a:endParaRPr lang="uk-UA" altLang="ro-RO"/>
          </a:p>
        </p:txBody>
      </p:sp>
      <p:sp>
        <p:nvSpPr>
          <p:cNvPr id="8" name="Footer Placeholder 3"/>
          <p:cNvSpPr>
            <a:spLocks noGrp="1"/>
          </p:cNvSpPr>
          <p:nvPr>
            <p:ph type="ftr" sz="quarter" idx="22"/>
          </p:nvPr>
        </p:nvSpPr>
        <p:spPr/>
        <p:txBody>
          <a:bodyPr/>
          <a:lstStyle>
            <a:lvl1pPr>
              <a:defRPr/>
            </a:lvl1pPr>
          </a:lstStyle>
          <a:p>
            <a:pPr>
              <a:defRPr/>
            </a:pPr>
            <a:r>
              <a:rPr lang="en-US"/>
              <a:t>www.antibiotice.ro</a:t>
            </a:r>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0" y="1"/>
            <a:ext cx="9144000" cy="6858000"/>
          </a:xfrm>
          <a:prstGeom prst="rect">
            <a:avLst/>
          </a:prstGeom>
        </p:spPr>
        <p:txBody>
          <a:bodyPr/>
          <a:lstStyle/>
          <a:p>
            <a:pPr lvl="0"/>
            <a:r>
              <a:rPr lang="en-US" noProof="0"/>
              <a:t>Click icon to add picture</a:t>
            </a:r>
            <a:endParaRPr lang="uk-UA" noProof="0" dirty="0"/>
          </a:p>
        </p:txBody>
      </p:sp>
      <p:sp>
        <p:nvSpPr>
          <p:cNvPr id="3" name="Title 2"/>
          <p:cNvSpPr>
            <a:spLocks noGrp="1"/>
          </p:cNvSpPr>
          <p:nvPr>
            <p:ph type="title"/>
          </p:nvPr>
        </p:nvSpPr>
        <p:spPr>
          <a:xfrm>
            <a:off x="5713017" y="1411825"/>
            <a:ext cx="3179464" cy="2305215"/>
          </a:xfrm>
          <a:prstGeom prst="rect">
            <a:avLst/>
          </a:prstGeom>
        </p:spPr>
        <p:txBody>
          <a:bodyPr anchor="b">
            <a:noAutofit/>
          </a:bodyPr>
          <a:lstStyle>
            <a:lvl1pPr>
              <a:defRPr sz="3600" baseline="0"/>
            </a:lvl1pPr>
          </a:lstStyle>
          <a:p>
            <a:r>
              <a:rPr lang="en-US"/>
              <a:t>Click to edit Master title style</a:t>
            </a:r>
            <a:endParaRPr lang="uk-UA" dirty="0"/>
          </a:p>
        </p:txBody>
      </p:sp>
      <p:sp>
        <p:nvSpPr>
          <p:cNvPr id="13" name="Text Placeholder 7"/>
          <p:cNvSpPr>
            <a:spLocks noGrp="1"/>
          </p:cNvSpPr>
          <p:nvPr>
            <p:ph type="body" sz="quarter" idx="13"/>
          </p:nvPr>
        </p:nvSpPr>
        <p:spPr>
          <a:xfrm>
            <a:off x="5724133" y="3717032"/>
            <a:ext cx="3167539" cy="1728192"/>
          </a:xfrm>
          <a:prstGeom prst="rect">
            <a:avLst/>
          </a:prstGeom>
        </p:spPr>
        <p:txBody>
          <a:bodyPr/>
          <a:lstStyle>
            <a:lvl1pPr marL="0" indent="0">
              <a:buNone/>
              <a:defRPr baseline="0"/>
            </a:lvl1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2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0" y="1"/>
            <a:ext cx="9144000" cy="6858000"/>
          </a:xfrm>
          <a:prstGeom prst="rect">
            <a:avLst/>
          </a:prstGeom>
        </p:spPr>
        <p:txBody>
          <a:bodyPr/>
          <a:lstStyle>
            <a:lvl1pPr>
              <a:defRPr/>
            </a:lvl1pPr>
          </a:lstStyle>
          <a:p>
            <a:pPr lvl="0"/>
            <a:r>
              <a:rPr lang="en-US" noProof="0"/>
              <a:t>Click icon to add picture</a:t>
            </a:r>
            <a:endParaRPr lang="uk-UA" noProof="0" dirty="0"/>
          </a:p>
        </p:txBody>
      </p:sp>
      <p:sp>
        <p:nvSpPr>
          <p:cNvPr id="3" name="Title 2"/>
          <p:cNvSpPr>
            <a:spLocks noGrp="1"/>
          </p:cNvSpPr>
          <p:nvPr>
            <p:ph type="title"/>
          </p:nvPr>
        </p:nvSpPr>
        <p:spPr>
          <a:xfrm>
            <a:off x="755579" y="451827"/>
            <a:ext cx="7488832" cy="864939"/>
          </a:xfrm>
          <a:prstGeom prst="rect">
            <a:avLst/>
          </a:prstGeom>
        </p:spPr>
        <p:txBody>
          <a:bodyPr anchor="b">
            <a:noAutofit/>
          </a:bodyPr>
          <a:lstStyle>
            <a:lvl1pPr>
              <a:defRPr sz="3600"/>
            </a:lvl1pPr>
          </a:lstStyle>
          <a:p>
            <a:r>
              <a:rPr lang="en-US"/>
              <a:t>Click to edit Master title style</a:t>
            </a:r>
            <a:endParaRPr lang="uk-UA" dirty="0"/>
          </a:p>
        </p:txBody>
      </p:sp>
      <p:sp>
        <p:nvSpPr>
          <p:cNvPr id="13" name="Text Placeholder 7"/>
          <p:cNvSpPr>
            <a:spLocks noGrp="1"/>
          </p:cNvSpPr>
          <p:nvPr>
            <p:ph type="body" sz="quarter" idx="13"/>
          </p:nvPr>
        </p:nvSpPr>
        <p:spPr>
          <a:xfrm>
            <a:off x="766687" y="1316775"/>
            <a:ext cx="7460744" cy="767971"/>
          </a:xfrm>
          <a:prstGeom prst="rect">
            <a:avLst/>
          </a:prstGeom>
        </p:spPr>
        <p:txBody>
          <a:bodyPr/>
          <a:lstStyle>
            <a:lvl1pPr marL="0" indent="0">
              <a:buNone/>
              <a:defRPr baseline="0"/>
            </a:lvl1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0" y="1"/>
            <a:ext cx="9144000" cy="6858000"/>
          </a:xfrm>
          <a:prstGeom prst="rect">
            <a:avLst/>
          </a:prstGeom>
        </p:spPr>
        <p:txBody>
          <a:bodyPr/>
          <a:lstStyle/>
          <a:p>
            <a:pPr lvl="0"/>
            <a:r>
              <a:rPr lang="en-US" noProof="0"/>
              <a:t>Click icon to add picture</a:t>
            </a:r>
            <a:endParaRPr lang="uk-UA" noProof="0" dirty="0"/>
          </a:p>
        </p:txBody>
      </p:sp>
      <p:sp>
        <p:nvSpPr>
          <p:cNvPr id="3" name="Title 2"/>
          <p:cNvSpPr>
            <a:spLocks noGrp="1"/>
          </p:cNvSpPr>
          <p:nvPr>
            <p:ph type="title"/>
          </p:nvPr>
        </p:nvSpPr>
        <p:spPr>
          <a:xfrm>
            <a:off x="1043610" y="4747147"/>
            <a:ext cx="7272808" cy="1068439"/>
          </a:xfrm>
          <a:prstGeom prst="rect">
            <a:avLst/>
          </a:prstGeom>
        </p:spPr>
        <p:txBody>
          <a:bodyPr anchor="b">
            <a:noAutofit/>
          </a:bodyPr>
          <a:lstStyle>
            <a:lvl1pPr>
              <a:defRPr sz="3600"/>
            </a:lvl1pPr>
          </a:lstStyle>
          <a:p>
            <a:r>
              <a:rPr lang="en-US"/>
              <a:t>Click to edit Master title style</a:t>
            </a:r>
            <a:endParaRPr lang="uk-UA" dirty="0"/>
          </a:p>
        </p:txBody>
      </p:sp>
      <p:sp>
        <p:nvSpPr>
          <p:cNvPr id="13" name="Text Placeholder 7"/>
          <p:cNvSpPr>
            <a:spLocks noGrp="1"/>
          </p:cNvSpPr>
          <p:nvPr>
            <p:ph type="body" sz="quarter" idx="13"/>
          </p:nvPr>
        </p:nvSpPr>
        <p:spPr>
          <a:xfrm>
            <a:off x="1043609" y="5815585"/>
            <a:ext cx="7344816" cy="685767"/>
          </a:xfrm>
          <a:prstGeom prst="rect">
            <a:avLst/>
          </a:prstGeom>
        </p:spPr>
        <p:txBody>
          <a:bodyPr/>
          <a:lstStyle>
            <a:lvl1pPr marL="0" indent="0">
              <a:buNone/>
              <a:defRPr baseline="0"/>
            </a:lvl1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val 6"/>
          <p:cNvSpPr/>
          <p:nvPr userDrawn="1"/>
        </p:nvSpPr>
        <p:spPr>
          <a:xfrm>
            <a:off x="8820150" y="6440488"/>
            <a:ext cx="215900" cy="21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uk-UA"/>
          </a:p>
        </p:txBody>
      </p:sp>
      <p:sp>
        <p:nvSpPr>
          <p:cNvPr id="6" name="Slide Number Placeholder 5"/>
          <p:cNvSpPr>
            <a:spLocks noGrp="1"/>
          </p:cNvSpPr>
          <p:nvPr>
            <p:ph type="sldNum" sz="quarter" idx="4"/>
          </p:nvPr>
        </p:nvSpPr>
        <p:spPr>
          <a:xfrm>
            <a:off x="8734425" y="6356350"/>
            <a:ext cx="3873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a:solidFill>
                  <a:schemeClr val="bg1"/>
                </a:solidFill>
                <a:latin typeface="Calibri" pitchFamily="34" charset="0"/>
              </a:defRPr>
            </a:lvl1pPr>
          </a:lstStyle>
          <a:p>
            <a:fld id="{403EFF94-C8D0-4D09-878A-998AD5476CFC}" type="slidenum">
              <a:rPr lang="uk-UA" altLang="ro-RO"/>
              <a:pPr/>
              <a:t>‹#›</a:t>
            </a:fld>
            <a:endParaRPr lang="uk-UA" altLang="ro-RO"/>
          </a:p>
        </p:txBody>
      </p:sp>
      <p:sp>
        <p:nvSpPr>
          <p:cNvPr id="4" name="Footer Placeholder 3"/>
          <p:cNvSpPr>
            <a:spLocks noGrp="1"/>
          </p:cNvSpPr>
          <p:nvPr>
            <p:ph type="ftr" sz="quarter" idx="3"/>
          </p:nvPr>
        </p:nvSpPr>
        <p:spPr>
          <a:xfrm>
            <a:off x="5749925" y="6356350"/>
            <a:ext cx="2895600" cy="366713"/>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cs typeface="+mn-cs"/>
              </a:defRPr>
            </a:lvl1pPr>
          </a:lstStyle>
          <a:p>
            <a:pPr>
              <a:defRPr/>
            </a:pPr>
            <a:r>
              <a:rPr lang="en-US"/>
              <a:t>www.antibiotice.ro</a:t>
            </a:r>
            <a:endParaRPr lang="uk-UA"/>
          </a:p>
        </p:txBody>
      </p:sp>
      <p:sp>
        <p:nvSpPr>
          <p:cNvPr id="9" name="Rectangle 8"/>
          <p:cNvSpPr/>
          <p:nvPr userDrawn="1"/>
        </p:nvSpPr>
        <p:spPr>
          <a:xfrm>
            <a:off x="0" y="-26988"/>
            <a:ext cx="9144000" cy="1484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Box 11"/>
          <p:cNvSpPr txBox="1">
            <a:spLocks noChangeArrowheads="1"/>
          </p:cNvSpPr>
          <p:nvPr userDrawn="1"/>
        </p:nvSpPr>
        <p:spPr bwMode="auto">
          <a:xfrm>
            <a:off x="-6350" y="727075"/>
            <a:ext cx="1222375" cy="277813"/>
          </a:xfrm>
          <a:prstGeom prst="rect">
            <a:avLst/>
          </a:prstGeom>
          <a:noFill/>
          <a:ln>
            <a:noFill/>
          </a:ln>
        </p:spPr>
        <p:txBody>
          <a:bodyPr>
            <a:spAutoFit/>
          </a:bodyPr>
          <a:lstStyle>
            <a:lvl1pPr marL="87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a:solidFill>
                  <a:srgbClr val="FFFFFF"/>
                </a:solidFill>
                <a:latin typeface="Calibri" panose="020F0502020204030204" pitchFamily="34" charset="0"/>
                <a:cs typeface="+mn-cs"/>
              </a:rPr>
              <a:t>Write it here</a:t>
            </a:r>
            <a:endParaRPr lang="uk-UA" altLang="en-US" sz="1200">
              <a:solidFill>
                <a:srgbClr val="FFFFFF"/>
              </a:solidFill>
              <a:latin typeface="Calibri" panose="020F0502020204030204" pitchFamily="34" charset="0"/>
              <a:cs typeface="+mn-cs"/>
            </a:endParaRPr>
          </a:p>
        </p:txBody>
      </p:sp>
      <p:sp>
        <p:nvSpPr>
          <p:cNvPr id="13" name="Rectangle 12"/>
          <p:cNvSpPr/>
          <p:nvPr userDrawn="1"/>
        </p:nvSpPr>
        <p:spPr>
          <a:xfrm>
            <a:off x="-6350" y="358775"/>
            <a:ext cx="6840538" cy="17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32" name="Picture 2"/>
          <p:cNvPicPr>
            <a:picLocks noChangeAspect="1" noChangeArrowheads="1"/>
          </p:cNvPicPr>
          <p:nvPr userDrawn="1"/>
        </p:nvPicPr>
        <p:blipFill>
          <a:blip r:embed="rId15" cstate="print"/>
          <a:srcRect/>
          <a:stretch>
            <a:fillRect/>
          </a:stretch>
        </p:blipFill>
        <p:spPr bwMode="auto">
          <a:xfrm>
            <a:off x="7007225" y="115888"/>
            <a:ext cx="1763713" cy="473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40" r:id="rId1"/>
    <p:sldLayoutId id="2147484641" r:id="rId2"/>
    <p:sldLayoutId id="2147484625" r:id="rId3"/>
    <p:sldLayoutId id="2147484626" r:id="rId4"/>
    <p:sldLayoutId id="2147484627" r:id="rId5"/>
    <p:sldLayoutId id="2147484628" r:id="rId6"/>
    <p:sldLayoutId id="2147484642" r:id="rId7"/>
    <p:sldLayoutId id="2147484643" r:id="rId8"/>
    <p:sldLayoutId id="2147484644" r:id="rId9"/>
    <p:sldLayoutId id="2147484645" r:id="rId10"/>
    <p:sldLayoutId id="2147484646" r:id="rId11"/>
    <p:sldLayoutId id="2147484647" r:id="rId12"/>
    <p:sldLayoutId id="2147484648"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hf hdr="0" dt="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Georgia" panose="02040502050405020303" pitchFamily="18" charset="0"/>
        </a:defRPr>
      </a:lvl2pPr>
      <a:lvl3pPr algn="l" rtl="0" eaLnBrk="0" fontAlgn="base" hangingPunct="0">
        <a:spcBef>
          <a:spcPct val="0"/>
        </a:spcBef>
        <a:spcAft>
          <a:spcPct val="0"/>
        </a:spcAft>
        <a:defRPr sz="3600">
          <a:solidFill>
            <a:schemeClr val="tx1"/>
          </a:solidFill>
          <a:latin typeface="Georgia" panose="02040502050405020303" pitchFamily="18" charset="0"/>
        </a:defRPr>
      </a:lvl3pPr>
      <a:lvl4pPr algn="l" rtl="0" eaLnBrk="0" fontAlgn="base" hangingPunct="0">
        <a:spcBef>
          <a:spcPct val="0"/>
        </a:spcBef>
        <a:spcAft>
          <a:spcPct val="0"/>
        </a:spcAft>
        <a:defRPr sz="3600">
          <a:solidFill>
            <a:schemeClr val="tx1"/>
          </a:solidFill>
          <a:latin typeface="Georgia" panose="02040502050405020303" pitchFamily="18" charset="0"/>
        </a:defRPr>
      </a:lvl4pPr>
      <a:lvl5pPr algn="l" rtl="0" eaLnBrk="0" fontAlgn="base" hangingPunct="0">
        <a:spcBef>
          <a:spcPct val="0"/>
        </a:spcBef>
        <a:spcAft>
          <a:spcPct val="0"/>
        </a:spcAft>
        <a:defRPr sz="3600">
          <a:solidFill>
            <a:schemeClr val="tx1"/>
          </a:solidFill>
          <a:latin typeface="Georgia" panose="02040502050405020303" pitchFamily="18" charset="0"/>
        </a:defRPr>
      </a:lvl5pPr>
      <a:lvl6pPr marL="457200" algn="l" rtl="0" fontAlgn="base">
        <a:spcBef>
          <a:spcPct val="0"/>
        </a:spcBef>
        <a:spcAft>
          <a:spcPct val="0"/>
        </a:spcAft>
        <a:defRPr sz="3600">
          <a:solidFill>
            <a:schemeClr val="tx1"/>
          </a:solidFill>
          <a:latin typeface="Georgia" panose="02040502050405020303" pitchFamily="18" charset="0"/>
        </a:defRPr>
      </a:lvl6pPr>
      <a:lvl7pPr marL="914400" algn="l" rtl="0" fontAlgn="base">
        <a:spcBef>
          <a:spcPct val="0"/>
        </a:spcBef>
        <a:spcAft>
          <a:spcPct val="0"/>
        </a:spcAft>
        <a:defRPr sz="3600">
          <a:solidFill>
            <a:schemeClr val="tx1"/>
          </a:solidFill>
          <a:latin typeface="Georgia" panose="02040502050405020303" pitchFamily="18" charset="0"/>
        </a:defRPr>
      </a:lvl7pPr>
      <a:lvl8pPr marL="1371600" algn="l" rtl="0" fontAlgn="base">
        <a:spcBef>
          <a:spcPct val="0"/>
        </a:spcBef>
        <a:spcAft>
          <a:spcPct val="0"/>
        </a:spcAft>
        <a:defRPr sz="3600">
          <a:solidFill>
            <a:schemeClr val="tx1"/>
          </a:solidFill>
          <a:latin typeface="Georgia" panose="02040502050405020303" pitchFamily="18" charset="0"/>
        </a:defRPr>
      </a:lvl8pPr>
      <a:lvl9pPr marL="1828800" algn="l" rtl="0" fontAlgn="base">
        <a:spcBef>
          <a:spcPct val="0"/>
        </a:spcBef>
        <a:spcAft>
          <a:spcPct val="0"/>
        </a:spcAft>
        <a:defRPr sz="3600">
          <a:solidFill>
            <a:schemeClr val="tx1"/>
          </a:solidFill>
          <a:latin typeface="Georgia" panose="02040502050405020303" pitchFamily="18" charset="0"/>
        </a:defRPr>
      </a:lvl9pPr>
    </p:titleStyle>
    <p:bodyStyle>
      <a:lvl1pPr marL="342900" indent="-342900" algn="l" rtl="0" eaLnBrk="0" fontAlgn="base" hangingPunct="0">
        <a:spcBef>
          <a:spcPct val="20000"/>
        </a:spcBef>
        <a:spcAft>
          <a:spcPct val="0"/>
        </a:spcAft>
        <a:buFont typeface="Arial" charset="0"/>
        <a:buChar char="•"/>
        <a:defRPr sz="1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11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1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pagina_deschidere"/>
          <p:cNvPicPr>
            <a:picLocks noChangeAspect="1" noChangeArrowheads="1"/>
          </p:cNvPicPr>
          <p:nvPr userDrawn="1"/>
        </p:nvPicPr>
        <p:blipFill>
          <a:blip r:embed="rId13" cstate="print"/>
          <a:srcRect/>
          <a:stretch>
            <a:fillRect/>
          </a:stretch>
        </p:blipFill>
        <p:spPr bwMode="auto">
          <a:xfrm>
            <a:off x="0" y="-9525"/>
            <a:ext cx="9144000" cy="6877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5"/>
          <p:cNvGrpSpPr>
            <a:grpSpLocks/>
          </p:cNvGrpSpPr>
          <p:nvPr/>
        </p:nvGrpSpPr>
        <p:grpSpPr bwMode="auto">
          <a:xfrm>
            <a:off x="838200" y="2586038"/>
            <a:ext cx="7467600" cy="538162"/>
            <a:chOff x="528" y="1197"/>
            <a:chExt cx="4704" cy="339"/>
          </a:xfrm>
        </p:grpSpPr>
        <p:sp>
          <p:nvSpPr>
            <p:cNvPr id="9220" name="Text Box 15"/>
            <p:cNvSpPr txBox="1">
              <a:spLocks noChangeArrowheads="1"/>
            </p:cNvSpPr>
            <p:nvPr/>
          </p:nvSpPr>
          <p:spPr bwMode="auto">
            <a:xfrm>
              <a:off x="816" y="1197"/>
              <a:ext cx="4416" cy="327"/>
            </a:xfrm>
            <a:prstGeom prst="rect">
              <a:avLst/>
            </a:prstGeom>
            <a:noFill/>
            <a:ln w="9525" algn="ctr">
              <a:noFill/>
              <a:miter lim="800000"/>
              <a:headEnd/>
              <a:tailEnd/>
            </a:ln>
          </p:spPr>
          <p:txBody>
            <a:bodyPr>
              <a:spAutoFit/>
            </a:bodyPr>
            <a:lstStyle/>
            <a:p>
              <a:pPr eaLnBrk="1" hangingPunct="1"/>
              <a:r>
                <a:rPr lang="pt-BR" altLang="en-US" sz="2800" b="1">
                  <a:solidFill>
                    <a:srgbClr val="FFFFFF"/>
                  </a:solidFill>
                  <a:latin typeface="Trebuchet MS" pitchFamily="34" charset="0"/>
                </a:rPr>
                <a:t>Prezentare companie</a:t>
              </a:r>
              <a:endParaRPr lang="en-US" altLang="en-US" sz="2800" b="1">
                <a:solidFill>
                  <a:srgbClr val="FFFFFF"/>
                </a:solidFill>
                <a:latin typeface="Trebuchet MS" pitchFamily="34" charset="0"/>
              </a:endParaRPr>
            </a:p>
          </p:txBody>
        </p:sp>
        <p:sp>
          <p:nvSpPr>
            <p:cNvPr id="9221" name="Rectangle 4"/>
            <p:cNvSpPr>
              <a:spLocks noChangeArrowheads="1"/>
            </p:cNvSpPr>
            <p:nvPr/>
          </p:nvSpPr>
          <p:spPr bwMode="auto">
            <a:xfrm>
              <a:off x="528" y="1200"/>
              <a:ext cx="95" cy="336"/>
            </a:xfrm>
            <a:prstGeom prst="rect">
              <a:avLst/>
            </a:prstGeom>
            <a:solidFill>
              <a:schemeClr val="bg1"/>
            </a:solidFill>
            <a:ln w="9525" algn="ctr">
              <a:noFill/>
              <a:miter lim="800000"/>
              <a:headEnd/>
              <a:tailEnd/>
            </a:ln>
          </p:spPr>
          <p:txBody>
            <a:bodyPr anchor="ctr">
              <a:spAutoFit/>
            </a:bodyPr>
            <a:lstStyle/>
            <a:p>
              <a:pPr algn="ctr" eaLnBrk="1" hangingPunct="1"/>
              <a:endParaRPr lang="ro-RO" altLang="en-US" sz="4400">
                <a:solidFill>
                  <a:srgbClr val="000000"/>
                </a:solidFill>
              </a:endParaRPr>
            </a:p>
          </p:txBody>
        </p:sp>
      </p:grpSp>
      <p:pic>
        <p:nvPicPr>
          <p:cNvPr id="9219" name="Picture 4" descr="pastilute"/>
          <p:cNvPicPr>
            <a:picLocks noChangeAspect="1" noChangeArrowheads="1"/>
          </p:cNvPicPr>
          <p:nvPr/>
        </p:nvPicPr>
        <p:blipFill>
          <a:blip r:embed="rId3" cstate="print"/>
          <a:srcRect/>
          <a:stretch>
            <a:fillRect/>
          </a:stretch>
        </p:blipFill>
        <p:spPr bwMode="auto">
          <a:xfrm>
            <a:off x="-9525" y="0"/>
            <a:ext cx="9144000" cy="685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99226E-928A-4C84-84A2-264032556BB7}"/>
              </a:ext>
            </a:extLst>
          </p:cNvPr>
          <p:cNvSpPr txBox="1"/>
          <p:nvPr/>
        </p:nvSpPr>
        <p:spPr>
          <a:xfrm>
            <a:off x="777622" y="1439488"/>
            <a:ext cx="7821575" cy="1080120"/>
          </a:xfrm>
          <a:prstGeom prst="rect">
            <a:avLst/>
          </a:prstGeom>
          <a:solidFill>
            <a:schemeClr val="accent1"/>
          </a:solidFill>
        </p:spPr>
        <p:txBody>
          <a:bodyPr wrap="square" rtlCol="0">
            <a:spAutoFit/>
          </a:bodyPr>
          <a:lstStyle/>
          <a:p>
            <a:endParaRPr lang="en-US" dirty="0"/>
          </a:p>
        </p:txBody>
      </p:sp>
      <p:sp useBgFill="1">
        <p:nvSpPr>
          <p:cNvPr id="5" name="TextBox 4">
            <a:extLst>
              <a:ext uri="{FF2B5EF4-FFF2-40B4-BE49-F238E27FC236}">
                <a16:creationId xmlns:a16="http://schemas.microsoft.com/office/drawing/2014/main" id="{DA61587F-1360-41D8-A4EB-6B2E0C053183}"/>
              </a:ext>
            </a:extLst>
          </p:cNvPr>
          <p:cNvSpPr txBox="1"/>
          <p:nvPr/>
        </p:nvSpPr>
        <p:spPr>
          <a:xfrm>
            <a:off x="853014" y="1602455"/>
            <a:ext cx="7607418" cy="738664"/>
          </a:xfrm>
          <a:prstGeom prst="rect">
            <a:avLst/>
          </a:prstGeom>
        </p:spPr>
        <p:txBody>
          <a:bodyPr wrap="square" rtlCol="0">
            <a:spAutoFit/>
          </a:bodyPr>
          <a:lstStyle/>
          <a:p>
            <a:pPr algn="just"/>
            <a:r>
              <a:rPr lang="en-US" sz="1400" dirty="0" err="1">
                <a:latin typeface="Trebuchet MS" panose="020B0603020202020204" pitchFamily="34" charset="0"/>
              </a:rPr>
              <a:t>Reluarea</a:t>
            </a:r>
            <a:r>
              <a:rPr lang="en-US" sz="1400" dirty="0">
                <a:latin typeface="Trebuchet MS" panose="020B0603020202020204" pitchFamily="34" charset="0"/>
              </a:rPr>
              <a:t> </a:t>
            </a:r>
            <a:r>
              <a:rPr lang="en-US" sz="1400" dirty="0" err="1">
                <a:latin typeface="Trebuchet MS" panose="020B0603020202020204" pitchFamily="34" charset="0"/>
              </a:rPr>
              <a:t>produc</a:t>
            </a:r>
            <a:r>
              <a:rPr lang="ro-RO" sz="1400" dirty="0">
                <a:latin typeface="Trebuchet MS" panose="020B0603020202020204" pitchFamily="34" charset="0"/>
              </a:rPr>
              <a:t>ț</a:t>
            </a:r>
            <a:r>
              <a:rPr lang="en-US" sz="1400" dirty="0" err="1">
                <a:latin typeface="Trebuchet MS" panose="020B0603020202020204" pitchFamily="34" charset="0"/>
              </a:rPr>
              <a:t>iei</a:t>
            </a:r>
            <a:r>
              <a:rPr lang="en-US" sz="1400" dirty="0">
                <a:latin typeface="Trebuchet MS" panose="020B0603020202020204" pitchFamily="34" charset="0"/>
              </a:rPr>
              <a:t> de Paracetamol </a:t>
            </a:r>
            <a:r>
              <a:rPr lang="en-US" sz="1400" dirty="0" err="1">
                <a:latin typeface="Trebuchet MS" panose="020B0603020202020204" pitchFamily="34" charset="0"/>
              </a:rPr>
              <a:t>si</a:t>
            </a:r>
            <a:r>
              <a:rPr lang="en-US" sz="1400" dirty="0">
                <a:latin typeface="Trebuchet MS" panose="020B0603020202020204" pitchFamily="34" charset="0"/>
              </a:rPr>
              <a:t> </a:t>
            </a:r>
            <a:r>
              <a:rPr lang="ro-RO" sz="1400" dirty="0">
                <a:latin typeface="Trebuchet MS" panose="020B0603020202020204" pitchFamily="34" charset="0"/>
              </a:rPr>
              <a:t>Novocalmin®</a:t>
            </a:r>
            <a:r>
              <a:rPr lang="en-US" sz="1400" dirty="0">
                <a:latin typeface="Trebuchet MS" panose="020B0603020202020204" pitchFamily="34" charset="0"/>
              </a:rPr>
              <a:t> </a:t>
            </a:r>
            <a:r>
              <a:rPr lang="en-US" sz="1400" dirty="0" err="1">
                <a:latin typeface="Trebuchet MS" panose="020B0603020202020204" pitchFamily="34" charset="0"/>
              </a:rPr>
              <a:t>deoarece</a:t>
            </a:r>
            <a:r>
              <a:rPr lang="en-US" sz="1400" dirty="0">
                <a:latin typeface="Trebuchet MS" panose="020B0603020202020204" pitchFamily="34" charset="0"/>
              </a:rPr>
              <a:t> au </a:t>
            </a:r>
            <a:r>
              <a:rPr lang="en-US" sz="1400" dirty="0" err="1">
                <a:latin typeface="Trebuchet MS" panose="020B0603020202020204" pitchFamily="34" charset="0"/>
              </a:rPr>
              <a:t>fost</a:t>
            </a:r>
            <a:r>
              <a:rPr lang="en-US" sz="1400" dirty="0">
                <a:latin typeface="Trebuchet MS" panose="020B0603020202020204" pitchFamily="34" charset="0"/>
              </a:rPr>
              <a:t> </a:t>
            </a:r>
            <a:r>
              <a:rPr lang="en-US" sz="1400" dirty="0" err="1">
                <a:latin typeface="Trebuchet MS" panose="020B0603020202020204" pitchFamily="34" charset="0"/>
              </a:rPr>
              <a:t>incluse</a:t>
            </a:r>
            <a:r>
              <a:rPr lang="en-US" sz="1400" dirty="0">
                <a:latin typeface="Trebuchet MS" panose="020B0603020202020204" pitchFamily="34" charset="0"/>
              </a:rPr>
              <a:t> in </a:t>
            </a:r>
            <a:r>
              <a:rPr lang="en-US" sz="1400" dirty="0" err="1">
                <a:latin typeface="Trebuchet MS" panose="020B0603020202020204" pitchFamily="34" charset="0"/>
              </a:rPr>
              <a:t>cele</a:t>
            </a:r>
            <a:r>
              <a:rPr lang="en-US" sz="1400" dirty="0">
                <a:latin typeface="Trebuchet MS" panose="020B0603020202020204" pitchFamily="34" charset="0"/>
              </a:rPr>
              <a:t> </a:t>
            </a:r>
            <a:r>
              <a:rPr lang="en-US" sz="1400" dirty="0" err="1">
                <a:latin typeface="Trebuchet MS" panose="020B0603020202020204" pitchFamily="34" charset="0"/>
              </a:rPr>
              <a:t>mai</a:t>
            </a:r>
            <a:r>
              <a:rPr lang="en-US" sz="1400" dirty="0">
                <a:latin typeface="Trebuchet MS" panose="020B0603020202020204" pitchFamily="34" charset="0"/>
              </a:rPr>
              <a:t> </a:t>
            </a:r>
            <a:r>
              <a:rPr lang="en-US" sz="1400" dirty="0" err="1">
                <a:latin typeface="Trebuchet MS" panose="020B0603020202020204" pitchFamily="34" charset="0"/>
              </a:rPr>
              <a:t>multe</a:t>
            </a:r>
            <a:r>
              <a:rPr lang="en-US" sz="1400" dirty="0">
                <a:latin typeface="Trebuchet MS" panose="020B0603020202020204" pitchFamily="34" charset="0"/>
              </a:rPr>
              <a:t> </a:t>
            </a:r>
            <a:r>
              <a:rPr lang="en-US" sz="1400" dirty="0" err="1">
                <a:latin typeface="Trebuchet MS" panose="020B0603020202020204" pitchFamily="34" charset="0"/>
              </a:rPr>
              <a:t>ghiduri</a:t>
            </a:r>
            <a:r>
              <a:rPr lang="en-US" sz="1400" dirty="0">
                <a:latin typeface="Trebuchet MS" panose="020B0603020202020204" pitchFamily="34" charset="0"/>
              </a:rPr>
              <a:t> </a:t>
            </a:r>
            <a:r>
              <a:rPr lang="en-US" sz="1400" dirty="0" err="1">
                <a:latin typeface="Trebuchet MS" panose="020B0603020202020204" pitchFamily="34" charset="0"/>
              </a:rPr>
              <a:t>na</a:t>
            </a:r>
            <a:r>
              <a:rPr lang="ro-RO" sz="1400" dirty="0">
                <a:latin typeface="Trebuchet MS" panose="020B0603020202020204" pitchFamily="34" charset="0"/>
              </a:rPr>
              <a:t>ț</a:t>
            </a:r>
            <a:r>
              <a:rPr lang="en-US" sz="1400" dirty="0" err="1">
                <a:latin typeface="Trebuchet MS" panose="020B0603020202020204" pitchFamily="34" charset="0"/>
              </a:rPr>
              <a:t>ionale</a:t>
            </a:r>
            <a:r>
              <a:rPr lang="en-US" sz="1400" dirty="0">
                <a:latin typeface="Trebuchet MS" panose="020B0603020202020204" pitchFamily="34" charset="0"/>
              </a:rPr>
              <a:t> de </a:t>
            </a:r>
            <a:r>
              <a:rPr lang="en-US" sz="1400" dirty="0" err="1">
                <a:latin typeface="Trebuchet MS" panose="020B0603020202020204" pitchFamily="34" charset="0"/>
              </a:rPr>
              <a:t>tratament</a:t>
            </a:r>
            <a:r>
              <a:rPr lang="en-US" sz="1400" dirty="0">
                <a:latin typeface="Trebuchet MS" panose="020B0603020202020204" pitchFamily="34" charset="0"/>
              </a:rPr>
              <a:t> </a:t>
            </a:r>
            <a:r>
              <a:rPr lang="ro-RO" sz="1400" dirty="0">
                <a:latin typeface="Trebuchet MS" panose="020B0603020202020204" pitchFamily="34" charset="0"/>
              </a:rPr>
              <a:t>î</a:t>
            </a:r>
            <a:r>
              <a:rPr lang="en-US" sz="1400" dirty="0">
                <a:latin typeface="Trebuchet MS" panose="020B0603020202020204" pitchFamily="34" charset="0"/>
              </a:rPr>
              <a:t>n UE, ca prima op</a:t>
            </a:r>
            <a:r>
              <a:rPr lang="ro-RO" sz="1400" dirty="0">
                <a:latin typeface="Trebuchet MS" panose="020B0603020202020204" pitchFamily="34" charset="0"/>
              </a:rPr>
              <a:t>ț</a:t>
            </a:r>
            <a:r>
              <a:rPr lang="en-US" sz="1400" dirty="0" err="1">
                <a:latin typeface="Trebuchet MS" panose="020B0603020202020204" pitchFamily="34" charset="0"/>
              </a:rPr>
              <a:t>iune</a:t>
            </a:r>
            <a:r>
              <a:rPr lang="en-US" sz="1400" dirty="0">
                <a:latin typeface="Trebuchet MS" panose="020B0603020202020204" pitchFamily="34" charset="0"/>
              </a:rPr>
              <a:t> la </a:t>
            </a:r>
            <a:r>
              <a:rPr lang="en-US" sz="1400" dirty="0" err="1">
                <a:latin typeface="Trebuchet MS" panose="020B0603020202020204" pitchFamily="34" charset="0"/>
              </a:rPr>
              <a:t>ini</a:t>
            </a:r>
            <a:r>
              <a:rPr lang="ro-RO" sz="1400" dirty="0">
                <a:latin typeface="Trebuchet MS" panose="020B0603020202020204" pitchFamily="34" charset="0"/>
              </a:rPr>
              <a:t>ț</a:t>
            </a:r>
            <a:r>
              <a:rPr lang="en-US" sz="1400" dirty="0" err="1">
                <a:latin typeface="Trebuchet MS" panose="020B0603020202020204" pitchFamily="34" charset="0"/>
              </a:rPr>
              <a:t>ierea</a:t>
            </a:r>
            <a:r>
              <a:rPr lang="en-US" sz="1400" dirty="0">
                <a:latin typeface="Trebuchet MS" panose="020B0603020202020204" pitchFamily="34" charset="0"/>
              </a:rPr>
              <a:t> </a:t>
            </a:r>
            <a:r>
              <a:rPr lang="en-US" sz="1400" dirty="0" err="1">
                <a:latin typeface="Trebuchet MS" panose="020B0603020202020204" pitchFamily="34" charset="0"/>
              </a:rPr>
              <a:t>tratamentului</a:t>
            </a:r>
            <a:r>
              <a:rPr lang="en-US" sz="1400" dirty="0">
                <a:latin typeface="Trebuchet MS" panose="020B0603020202020204" pitchFamily="34" charset="0"/>
              </a:rPr>
              <a:t> </a:t>
            </a:r>
            <a:r>
              <a:rPr lang="ro-RO" sz="1400" dirty="0">
                <a:latin typeface="Trebuchet MS" panose="020B0603020202020204" pitchFamily="34" charset="0"/>
              </a:rPr>
              <a:t>febrei sau durerii provocate de infecția cu COVID 19.</a:t>
            </a:r>
            <a:endParaRPr lang="en-US" sz="1400" dirty="0">
              <a:latin typeface="Trebuchet MS" panose="020B0603020202020204" pitchFamily="34" charset="0"/>
            </a:endParaRPr>
          </a:p>
        </p:txBody>
      </p:sp>
      <p:sp>
        <p:nvSpPr>
          <p:cNvPr id="6" name="TextBox 5">
            <a:extLst>
              <a:ext uri="{FF2B5EF4-FFF2-40B4-BE49-F238E27FC236}">
                <a16:creationId xmlns:a16="http://schemas.microsoft.com/office/drawing/2014/main" id="{F4F41C23-9AFF-43BD-9752-FC87F302FCB3}"/>
              </a:ext>
            </a:extLst>
          </p:cNvPr>
          <p:cNvSpPr txBox="1"/>
          <p:nvPr/>
        </p:nvSpPr>
        <p:spPr>
          <a:xfrm>
            <a:off x="745936" y="2996474"/>
            <a:ext cx="7821574" cy="1080120"/>
          </a:xfrm>
          <a:prstGeom prst="rect">
            <a:avLst/>
          </a:prstGeom>
          <a:solidFill>
            <a:srgbClr val="54C5C8"/>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3C1BC19D-63A9-421F-A8E5-348D15F12CF4}"/>
              </a:ext>
            </a:extLst>
          </p:cNvPr>
          <p:cNvSpPr txBox="1"/>
          <p:nvPr/>
        </p:nvSpPr>
        <p:spPr>
          <a:xfrm>
            <a:off x="853014" y="3184861"/>
            <a:ext cx="7607418" cy="738664"/>
          </a:xfrm>
          <a:prstGeom prst="rect">
            <a:avLst/>
          </a:prstGeom>
          <a:solidFill>
            <a:schemeClr val="bg1"/>
          </a:solidFill>
        </p:spPr>
        <p:txBody>
          <a:bodyPr wrap="square" rtlCol="0">
            <a:spAutoFit/>
          </a:bodyPr>
          <a:lstStyle/>
          <a:p>
            <a:pPr algn="just"/>
            <a:r>
              <a:rPr lang="ro-RO" sz="1400" dirty="0">
                <a:latin typeface="Trebuchet MS" panose="020B0603020202020204" pitchFamily="34" charset="0"/>
              </a:rPr>
              <a:t>Demersuri finalizate cu succes pentru fabricarea medicamentului pe bază de hidroxiclorochină</a:t>
            </a:r>
            <a:r>
              <a:rPr lang="en-US" sz="1400" dirty="0">
                <a:latin typeface="Trebuchet MS" panose="020B0603020202020204" pitchFamily="34" charset="0"/>
              </a:rPr>
              <a:t>,</a:t>
            </a:r>
            <a:r>
              <a:rPr lang="ro-RO" sz="1400" dirty="0">
                <a:latin typeface="Trebuchet MS" panose="020B0603020202020204" pitchFamily="34" charset="0"/>
              </a:rPr>
              <a:t> medicament eficient pentru bolnavii în stare gravă, infectați cu virusul SARS-CoV-2. </a:t>
            </a:r>
            <a:endParaRPr lang="en-US" sz="1400" dirty="0">
              <a:latin typeface="Trebuchet MS" panose="020B0603020202020204" pitchFamily="34" charset="0"/>
            </a:endParaRPr>
          </a:p>
        </p:txBody>
      </p:sp>
      <p:sp>
        <p:nvSpPr>
          <p:cNvPr id="9" name="TextBox 8">
            <a:extLst>
              <a:ext uri="{FF2B5EF4-FFF2-40B4-BE49-F238E27FC236}">
                <a16:creationId xmlns:a16="http://schemas.microsoft.com/office/drawing/2014/main" id="{9A6CE4FC-903B-40D5-B244-6C29F1A3C509}"/>
              </a:ext>
            </a:extLst>
          </p:cNvPr>
          <p:cNvSpPr txBox="1"/>
          <p:nvPr/>
        </p:nvSpPr>
        <p:spPr>
          <a:xfrm>
            <a:off x="745936" y="4509120"/>
            <a:ext cx="7821574" cy="990689"/>
          </a:xfrm>
          <a:prstGeom prst="rect">
            <a:avLst/>
          </a:prstGeom>
          <a:solidFill>
            <a:srgbClr val="92D050"/>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8963CEC2-DC7B-40C2-A2F3-FD963F281154}"/>
              </a:ext>
            </a:extLst>
          </p:cNvPr>
          <p:cNvSpPr txBox="1"/>
          <p:nvPr/>
        </p:nvSpPr>
        <p:spPr>
          <a:xfrm>
            <a:off x="813935" y="4635132"/>
            <a:ext cx="7607418" cy="738664"/>
          </a:xfrm>
          <a:prstGeom prst="rect">
            <a:avLst/>
          </a:prstGeom>
          <a:solidFill>
            <a:schemeClr val="bg1"/>
          </a:solidFill>
        </p:spPr>
        <p:txBody>
          <a:bodyPr wrap="square" rtlCol="0">
            <a:spAutoFit/>
          </a:bodyPr>
          <a:lstStyle/>
          <a:p>
            <a:r>
              <a:rPr lang="ro-RO" sz="1400" b="1" dirty="0">
                <a:latin typeface="Trebuchet MS" panose="020B0603020202020204" pitchFamily="34" charset="0"/>
              </a:rPr>
              <a:t>Trei tipuri de dezinfectanți, aflati în curs de autorizare</a:t>
            </a:r>
            <a:endParaRPr lang="en-US" sz="1400" b="1" dirty="0">
              <a:latin typeface="Trebuchet MS" panose="020B0603020202020204" pitchFamily="34" charset="0"/>
            </a:endParaRPr>
          </a:p>
          <a:p>
            <a:pPr marL="742950" lvl="1" indent="-285750">
              <a:buFont typeface="Wingdings" panose="05000000000000000000" pitchFamily="2" charset="2"/>
              <a:buChar char="v"/>
            </a:pPr>
            <a:r>
              <a:rPr lang="ro-RO" sz="1400" dirty="0">
                <a:latin typeface="Trebuchet MS" panose="020B0603020202020204" pitchFamily="34" charset="0"/>
              </a:rPr>
              <a:t>o formulă de gel dezinfectant pentru mâini și </a:t>
            </a:r>
            <a:endParaRPr lang="en-US" sz="1400" dirty="0">
              <a:latin typeface="Trebuchet MS" panose="020B0603020202020204" pitchFamily="34" charset="0"/>
            </a:endParaRPr>
          </a:p>
          <a:p>
            <a:pPr marL="742950" lvl="1" indent="-285750">
              <a:buFont typeface="Wingdings" panose="05000000000000000000" pitchFamily="2" charset="2"/>
              <a:buChar char="v"/>
            </a:pPr>
            <a:r>
              <a:rPr lang="ro-RO" sz="1400" dirty="0">
                <a:latin typeface="Trebuchet MS" panose="020B0603020202020204" pitchFamily="34" charset="0"/>
              </a:rPr>
              <a:t>două formule pentru dezinfectant de suprafețe.</a:t>
            </a:r>
            <a:r>
              <a:rPr lang="en-US" sz="1400" b="1" dirty="0">
                <a:latin typeface="Trebuchet MS" panose="020B0603020202020204" pitchFamily="34" charset="0"/>
              </a:rPr>
              <a:t> </a:t>
            </a:r>
            <a:endParaRPr lang="en-US" sz="1400" dirty="0">
              <a:latin typeface="Trebuchet MS" panose="020B0603020202020204" pitchFamily="34" charset="0"/>
            </a:endParaRPr>
          </a:p>
        </p:txBody>
      </p:sp>
      <p:sp>
        <p:nvSpPr>
          <p:cNvPr id="16" name="TextBox 15">
            <a:extLst>
              <a:ext uri="{FF2B5EF4-FFF2-40B4-BE49-F238E27FC236}">
                <a16:creationId xmlns:a16="http://schemas.microsoft.com/office/drawing/2014/main" id="{F1BE0E72-8FF5-4002-8C79-268A109DC097}"/>
              </a:ext>
            </a:extLst>
          </p:cNvPr>
          <p:cNvSpPr txBox="1"/>
          <p:nvPr/>
        </p:nvSpPr>
        <p:spPr>
          <a:xfrm>
            <a:off x="747378" y="548680"/>
            <a:ext cx="6804756" cy="338554"/>
          </a:xfrm>
          <a:prstGeom prst="rect">
            <a:avLst/>
          </a:prstGeom>
          <a:noFill/>
        </p:spPr>
        <p:txBody>
          <a:bodyPr wrap="square" rtlCol="0">
            <a:spAutoFit/>
          </a:bodyPr>
          <a:lstStyle/>
          <a:p>
            <a:r>
              <a:rPr lang="en-US" sz="1600" b="1" i="1" u="sng" dirty="0" err="1">
                <a:solidFill>
                  <a:schemeClr val="bg1">
                    <a:lumMod val="50000"/>
                  </a:schemeClr>
                </a:solidFill>
                <a:latin typeface="Trebuchet MS" panose="020B0603020202020204" pitchFamily="34" charset="0"/>
              </a:rPr>
              <a:t>Antibiotice</a:t>
            </a:r>
            <a:r>
              <a:rPr lang="en-US" sz="1600" b="1" i="1" u="sng" dirty="0">
                <a:solidFill>
                  <a:schemeClr val="bg1">
                    <a:lumMod val="50000"/>
                  </a:schemeClr>
                </a:solidFill>
                <a:latin typeface="Trebuchet MS" panose="020B0603020202020204" pitchFamily="34" charset="0"/>
              </a:rPr>
              <a:t> </a:t>
            </a:r>
            <a:r>
              <a:rPr lang="en-US" sz="1600" b="1" i="1" u="sng" dirty="0" err="1">
                <a:solidFill>
                  <a:schemeClr val="bg1">
                    <a:lumMod val="50000"/>
                  </a:schemeClr>
                </a:solidFill>
                <a:latin typeface="Trebuchet MS" panose="020B0603020202020204" pitchFamily="34" charset="0"/>
              </a:rPr>
              <a:t>sprijina</a:t>
            </a:r>
            <a:r>
              <a:rPr lang="en-US" sz="1600" b="1" i="1" u="sng" dirty="0">
                <a:solidFill>
                  <a:schemeClr val="bg1">
                    <a:lumMod val="50000"/>
                  </a:schemeClr>
                </a:solidFill>
                <a:latin typeface="Trebuchet MS" panose="020B0603020202020204" pitchFamily="34" charset="0"/>
              </a:rPr>
              <a:t> </a:t>
            </a:r>
            <a:r>
              <a:rPr lang="en-US" sz="1600" b="1" i="1" u="sng" dirty="0" err="1">
                <a:solidFill>
                  <a:schemeClr val="bg1">
                    <a:lumMod val="50000"/>
                  </a:schemeClr>
                </a:solidFill>
                <a:latin typeface="Trebuchet MS" panose="020B0603020202020204" pitchFamily="34" charset="0"/>
              </a:rPr>
              <a:t>sistemul</a:t>
            </a:r>
            <a:r>
              <a:rPr lang="en-US" sz="1600" b="1" i="1" u="sng" dirty="0">
                <a:solidFill>
                  <a:schemeClr val="bg1">
                    <a:lumMod val="50000"/>
                  </a:schemeClr>
                </a:solidFill>
                <a:latin typeface="Trebuchet MS" panose="020B0603020202020204" pitchFamily="34" charset="0"/>
              </a:rPr>
              <a:t> medical </a:t>
            </a:r>
            <a:r>
              <a:rPr lang="en-US" sz="1600" b="1" i="1" u="sng" dirty="0" err="1">
                <a:solidFill>
                  <a:schemeClr val="bg1">
                    <a:lumMod val="50000"/>
                  </a:schemeClr>
                </a:solidFill>
                <a:latin typeface="Trebuchet MS" panose="020B0603020202020204" pitchFamily="34" charset="0"/>
              </a:rPr>
              <a:t>Romanesc</a:t>
            </a:r>
            <a:endParaRPr lang="en-US" sz="1600" b="1" i="1" u="sng" dirty="0">
              <a:solidFill>
                <a:schemeClr val="bg1">
                  <a:lumMod val="50000"/>
                </a:schemeClr>
              </a:solidFill>
              <a:latin typeface="Trebuchet MS" panose="020B0603020202020204" pitchFamily="34" charset="0"/>
            </a:endParaRPr>
          </a:p>
        </p:txBody>
      </p:sp>
      <p:sp>
        <p:nvSpPr>
          <p:cNvPr id="11" name="TextBox 10">
            <a:extLst>
              <a:ext uri="{FF2B5EF4-FFF2-40B4-BE49-F238E27FC236}">
                <a16:creationId xmlns:a16="http://schemas.microsoft.com/office/drawing/2014/main" id="{9D38CC91-D22A-4E2F-B425-69C922F495D4}"/>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12" name="TextBox 11">
            <a:extLst>
              <a:ext uri="{FF2B5EF4-FFF2-40B4-BE49-F238E27FC236}">
                <a16:creationId xmlns:a16="http://schemas.microsoft.com/office/drawing/2014/main" id="{78683954-4A42-41C3-BCC2-26729D244DD7}"/>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extLst>
      <p:ext uri="{BB962C8B-B14F-4D97-AF65-F5344CB8AC3E}">
        <p14:creationId xmlns:p14="http://schemas.microsoft.com/office/powerpoint/2010/main" val="4174156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bwMode="auto">
          <a:xfrm>
            <a:off x="457200" y="358775"/>
            <a:ext cx="8229600" cy="496888"/>
          </a:xfrm>
          <a:noFill/>
          <a:ln>
            <a:miter lim="800000"/>
            <a:headEnd/>
            <a:tailEnd/>
          </a:ln>
        </p:spPr>
        <p:txBody>
          <a:bodyPr vert="horz" wrap="square" lIns="91440" tIns="45720" rIns="91440" bIns="45720" numCol="1" anchor="t" anchorCtr="0" compatLnSpc="1">
            <a:prstTxWarp prst="textNoShape">
              <a:avLst/>
            </a:prstTxWarp>
          </a:bodyPr>
          <a:lstStyle/>
          <a:p>
            <a:r>
              <a:rPr lang="ro-RO" altLang="ro-RO" sz="1600" b="1" i="1" u="sng" dirty="0">
                <a:solidFill>
                  <a:schemeClr val="bg1">
                    <a:lumMod val="50000"/>
                  </a:schemeClr>
                </a:solidFill>
                <a:latin typeface="Trebuchet MS" pitchFamily="34" charset="0"/>
              </a:rPr>
              <a:t>Producția companiei Antibiotice  </a:t>
            </a:r>
            <a:endParaRPr lang="en-US" altLang="ro-RO" sz="1600" b="1" i="1" u="sng" dirty="0">
              <a:solidFill>
                <a:schemeClr val="bg1">
                  <a:lumMod val="50000"/>
                </a:schemeClr>
              </a:solidFill>
              <a:latin typeface="Trebuchet MS" pitchFamily="34" charset="0"/>
            </a:endParaRPr>
          </a:p>
        </p:txBody>
      </p:sp>
      <p:sp>
        <p:nvSpPr>
          <p:cNvPr id="15363" name="Slide Number Placeholder 5"/>
          <p:cNvSpPr>
            <a:spLocks noGrp="1" noChangeArrowheads="1"/>
          </p:cNvSpPr>
          <p:nvPr>
            <p:ph type="sldNum" sz="quarter" idx="27"/>
          </p:nvPr>
        </p:nvSpPr>
        <p:spPr bwMode="auto">
          <a:noFill/>
          <a:ln>
            <a:miter lim="800000"/>
            <a:headEnd/>
            <a:tailEnd/>
          </a:ln>
        </p:spPr>
        <p:txBody>
          <a:bodyPr/>
          <a:lstStyle/>
          <a:p>
            <a:fld id="{2FB0BBCC-3A75-4544-AEB6-516F84071C28}" type="slidenum">
              <a:rPr lang="uk-UA" altLang="ro-RO"/>
              <a:pPr/>
              <a:t>11</a:t>
            </a:fld>
            <a:endParaRPr lang="uk-UA" altLang="ro-RO"/>
          </a:p>
        </p:txBody>
      </p:sp>
      <p:sp>
        <p:nvSpPr>
          <p:cNvPr id="7" name="Footer Placeholder 6"/>
          <p:cNvSpPr>
            <a:spLocks noGrp="1"/>
          </p:cNvSpPr>
          <p:nvPr>
            <p:ph type="ftr" sz="quarter" idx="28"/>
          </p:nvPr>
        </p:nvSpPr>
        <p:spPr/>
        <p:txBody>
          <a:bodyPr/>
          <a:lstStyle/>
          <a:p>
            <a:pPr>
              <a:defRPr/>
            </a:pPr>
            <a:r>
              <a:rPr lang="en-US" dirty="0"/>
              <a:t>www.antibiotice.ro</a:t>
            </a:r>
            <a:endParaRPr lang="uk-UA" dirty="0"/>
          </a:p>
        </p:txBody>
      </p:sp>
      <p:sp>
        <p:nvSpPr>
          <p:cNvPr id="8" name="TextBox 7">
            <a:extLst>
              <a:ext uri="{FF2B5EF4-FFF2-40B4-BE49-F238E27FC236}">
                <a16:creationId xmlns:a16="http://schemas.microsoft.com/office/drawing/2014/main" id="{C492604D-9CDB-4492-AD44-811F9E3D1F75}"/>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grpSp>
        <p:nvGrpSpPr>
          <p:cNvPr id="9" name="Group 8">
            <a:extLst>
              <a:ext uri="{FF2B5EF4-FFF2-40B4-BE49-F238E27FC236}">
                <a16:creationId xmlns:a16="http://schemas.microsoft.com/office/drawing/2014/main" id="{4D3C1DA5-BC42-4795-BFE5-3505FD90E079}"/>
              </a:ext>
            </a:extLst>
          </p:cNvPr>
          <p:cNvGrpSpPr/>
          <p:nvPr/>
        </p:nvGrpSpPr>
        <p:grpSpPr>
          <a:xfrm>
            <a:off x="1144154" y="826586"/>
            <a:ext cx="1657254" cy="1392929"/>
            <a:chOff x="2190340" y="578961"/>
            <a:chExt cx="1957018" cy="1529258"/>
          </a:xfrm>
          <a:solidFill>
            <a:srgbClr val="FF0000"/>
          </a:solidFill>
        </p:grpSpPr>
        <p:sp>
          <p:nvSpPr>
            <p:cNvPr id="10" name="Freeform 7">
              <a:extLst>
                <a:ext uri="{FF2B5EF4-FFF2-40B4-BE49-F238E27FC236}">
                  <a16:creationId xmlns:a16="http://schemas.microsoft.com/office/drawing/2014/main" id="{A7952BE2-0F1C-4C83-B01A-56F411FD7BD6}"/>
                </a:ext>
              </a:extLst>
            </p:cNvPr>
            <p:cNvSpPr>
              <a:spLocks/>
            </p:cNvSpPr>
            <p:nvPr/>
          </p:nvSpPr>
          <p:spPr bwMode="auto">
            <a:xfrm>
              <a:off x="2191646" y="1399204"/>
              <a:ext cx="1955712" cy="709015"/>
            </a:xfrm>
            <a:custGeom>
              <a:avLst/>
              <a:gdLst>
                <a:gd name="T0" fmla="*/ 0 w 2236"/>
                <a:gd name="T1" fmla="*/ 523 h 821"/>
                <a:gd name="T2" fmla="*/ 1118 w 2236"/>
                <a:gd name="T3" fmla="*/ 821 h 821"/>
                <a:gd name="T4" fmla="*/ 2236 w 2236"/>
                <a:gd name="T5" fmla="*/ 523 h 821"/>
                <a:gd name="T6" fmla="*/ 2236 w 2236"/>
                <a:gd name="T7" fmla="*/ 0 h 821"/>
                <a:gd name="T8" fmla="*/ 0 w 2236"/>
                <a:gd name="T9" fmla="*/ 0 h 821"/>
                <a:gd name="T10" fmla="*/ 0 w 2236"/>
                <a:gd name="T11" fmla="*/ 523 h 821"/>
              </a:gdLst>
              <a:ahLst/>
              <a:cxnLst>
                <a:cxn ang="0">
                  <a:pos x="T0" y="T1"/>
                </a:cxn>
                <a:cxn ang="0">
                  <a:pos x="T2" y="T3"/>
                </a:cxn>
                <a:cxn ang="0">
                  <a:pos x="T4" y="T5"/>
                </a:cxn>
                <a:cxn ang="0">
                  <a:pos x="T6" y="T7"/>
                </a:cxn>
                <a:cxn ang="0">
                  <a:pos x="T8" y="T9"/>
                </a:cxn>
                <a:cxn ang="0">
                  <a:pos x="T10" y="T11"/>
                </a:cxn>
              </a:cxnLst>
              <a:rect l="0" t="0" r="r" b="b"/>
              <a:pathLst>
                <a:path w="2236" h="821">
                  <a:moveTo>
                    <a:pt x="0" y="523"/>
                  </a:moveTo>
                  <a:lnTo>
                    <a:pt x="1118" y="821"/>
                  </a:lnTo>
                  <a:lnTo>
                    <a:pt x="2236" y="523"/>
                  </a:lnTo>
                  <a:lnTo>
                    <a:pt x="2236" y="0"/>
                  </a:lnTo>
                  <a:lnTo>
                    <a:pt x="0" y="0"/>
                  </a:lnTo>
                  <a:lnTo>
                    <a:pt x="0" y="523"/>
                  </a:lnTo>
                  <a:close/>
                </a:path>
              </a:pathLst>
            </a:custGeom>
            <a:solidFill>
              <a:srgbClr val="C0000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5">
              <a:extLst>
                <a:ext uri="{FF2B5EF4-FFF2-40B4-BE49-F238E27FC236}">
                  <a16:creationId xmlns:a16="http://schemas.microsoft.com/office/drawing/2014/main" id="{68F54827-F171-4AC2-A91D-C40DEBADF4B4}"/>
                </a:ext>
              </a:extLst>
            </p:cNvPr>
            <p:cNvSpPr>
              <a:spLocks/>
            </p:cNvSpPr>
            <p:nvPr/>
          </p:nvSpPr>
          <p:spPr bwMode="auto">
            <a:xfrm>
              <a:off x="2190340" y="578962"/>
              <a:ext cx="977856" cy="1230629"/>
            </a:xfrm>
            <a:custGeom>
              <a:avLst/>
              <a:gdLst>
                <a:gd name="T0" fmla="*/ 0 w 1118"/>
                <a:gd name="T1" fmla="*/ 1407 h 1407"/>
                <a:gd name="T2" fmla="*/ 1118 w 1118"/>
                <a:gd name="T3" fmla="*/ 974 h 1407"/>
                <a:gd name="T4" fmla="*/ 1118 w 1118"/>
                <a:gd name="T5" fmla="*/ 0 h 1407"/>
                <a:gd name="T6" fmla="*/ 0 w 1118"/>
                <a:gd name="T7" fmla="*/ 622 h 1407"/>
                <a:gd name="T8" fmla="*/ 0 w 1118"/>
                <a:gd name="T9" fmla="*/ 1407 h 1407"/>
              </a:gdLst>
              <a:ahLst/>
              <a:cxnLst>
                <a:cxn ang="0">
                  <a:pos x="T0" y="T1"/>
                </a:cxn>
                <a:cxn ang="0">
                  <a:pos x="T2" y="T3"/>
                </a:cxn>
                <a:cxn ang="0">
                  <a:pos x="T4" y="T5"/>
                </a:cxn>
                <a:cxn ang="0">
                  <a:pos x="T6" y="T7"/>
                </a:cxn>
                <a:cxn ang="0">
                  <a:pos x="T8" y="T9"/>
                </a:cxn>
              </a:cxnLst>
              <a:rect l="0" t="0" r="r" b="b"/>
              <a:pathLst>
                <a:path w="1118" h="1407">
                  <a:moveTo>
                    <a:pt x="0" y="1407"/>
                  </a:moveTo>
                  <a:lnTo>
                    <a:pt x="1118" y="974"/>
                  </a:lnTo>
                  <a:lnTo>
                    <a:pt x="1118" y="0"/>
                  </a:lnTo>
                  <a:lnTo>
                    <a:pt x="0" y="622"/>
                  </a:lnTo>
                  <a:lnTo>
                    <a:pt x="0" y="1407"/>
                  </a:lnTo>
                  <a:close/>
                </a:path>
              </a:pathLst>
            </a:custGeom>
            <a:grp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5D22B9CF-1C88-4BFC-BD72-B3B3072F7249}"/>
                </a:ext>
              </a:extLst>
            </p:cNvPr>
            <p:cNvSpPr>
              <a:spLocks/>
            </p:cNvSpPr>
            <p:nvPr/>
          </p:nvSpPr>
          <p:spPr bwMode="auto">
            <a:xfrm>
              <a:off x="3169502" y="578961"/>
              <a:ext cx="977856" cy="1230630"/>
            </a:xfrm>
            <a:custGeom>
              <a:avLst/>
              <a:gdLst>
                <a:gd name="T0" fmla="*/ 1118 w 1118"/>
                <a:gd name="T1" fmla="*/ 1407 h 1407"/>
                <a:gd name="T2" fmla="*/ 0 w 1118"/>
                <a:gd name="T3" fmla="*/ 974 h 1407"/>
                <a:gd name="T4" fmla="*/ 0 w 1118"/>
                <a:gd name="T5" fmla="*/ 0 h 1407"/>
                <a:gd name="T6" fmla="*/ 1118 w 1118"/>
                <a:gd name="T7" fmla="*/ 622 h 1407"/>
                <a:gd name="T8" fmla="*/ 1118 w 1118"/>
                <a:gd name="T9" fmla="*/ 1407 h 1407"/>
              </a:gdLst>
              <a:ahLst/>
              <a:cxnLst>
                <a:cxn ang="0">
                  <a:pos x="T0" y="T1"/>
                </a:cxn>
                <a:cxn ang="0">
                  <a:pos x="T2" y="T3"/>
                </a:cxn>
                <a:cxn ang="0">
                  <a:pos x="T4" y="T5"/>
                </a:cxn>
                <a:cxn ang="0">
                  <a:pos x="T6" y="T7"/>
                </a:cxn>
                <a:cxn ang="0">
                  <a:pos x="T8" y="T9"/>
                </a:cxn>
              </a:cxnLst>
              <a:rect l="0" t="0" r="r" b="b"/>
              <a:pathLst>
                <a:path w="1118" h="1407">
                  <a:moveTo>
                    <a:pt x="1118" y="1407"/>
                  </a:moveTo>
                  <a:lnTo>
                    <a:pt x="0" y="974"/>
                  </a:lnTo>
                  <a:lnTo>
                    <a:pt x="0" y="0"/>
                  </a:lnTo>
                  <a:lnTo>
                    <a:pt x="1118" y="622"/>
                  </a:lnTo>
                  <a:lnTo>
                    <a:pt x="1118" y="1407"/>
                  </a:lnTo>
                  <a:close/>
                </a:path>
              </a:pathLst>
            </a:custGeom>
            <a:solidFill>
              <a:srgbClr val="FF000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6">
            <a:extLst>
              <a:ext uri="{FF2B5EF4-FFF2-40B4-BE49-F238E27FC236}">
                <a16:creationId xmlns:a16="http://schemas.microsoft.com/office/drawing/2014/main" id="{7E62E581-81BC-4972-BE8D-9BDB37DF0B6D}"/>
              </a:ext>
            </a:extLst>
          </p:cNvPr>
          <p:cNvSpPr>
            <a:spLocks/>
          </p:cNvSpPr>
          <p:nvPr/>
        </p:nvSpPr>
        <p:spPr bwMode="auto">
          <a:xfrm>
            <a:off x="2787246" y="1327275"/>
            <a:ext cx="5842992" cy="645809"/>
          </a:xfrm>
          <a:custGeom>
            <a:avLst/>
            <a:gdLst>
              <a:gd name="connsiteX0" fmla="*/ 0 w 4709920"/>
              <a:gd name="connsiteY0" fmla="*/ 0 h 764162"/>
              <a:gd name="connsiteX1" fmla="*/ 3051594 w 4709920"/>
              <a:gd name="connsiteY1" fmla="*/ 0 h 764162"/>
              <a:gd name="connsiteX2" fmla="*/ 3051594 w 4709920"/>
              <a:gd name="connsiteY2" fmla="*/ 895 h 764162"/>
              <a:gd name="connsiteX3" fmla="*/ 4317203 w 4709920"/>
              <a:gd name="connsiteY3" fmla="*/ 895 h 764162"/>
              <a:gd name="connsiteX4" fmla="*/ 4513999 w 4709920"/>
              <a:gd name="connsiteY4" fmla="*/ 190312 h 764162"/>
              <a:gd name="connsiteX5" fmla="*/ 4709920 w 4709920"/>
              <a:gd name="connsiteY5" fmla="*/ 382529 h 764162"/>
              <a:gd name="connsiteX6" fmla="*/ 4513999 w 4709920"/>
              <a:gd name="connsiteY6" fmla="*/ 574745 h 764162"/>
              <a:gd name="connsiteX7" fmla="*/ 4317203 w 4709920"/>
              <a:gd name="connsiteY7" fmla="*/ 764162 h 764162"/>
              <a:gd name="connsiteX8" fmla="*/ 3051594 w 4709920"/>
              <a:gd name="connsiteY8" fmla="*/ 764162 h 764162"/>
              <a:gd name="connsiteX9" fmla="*/ 2059738 w 4709920"/>
              <a:gd name="connsiteY9" fmla="*/ 764162 h 764162"/>
              <a:gd name="connsiteX10" fmla="*/ 0 w 4709920"/>
              <a:gd name="connsiteY10" fmla="*/ 764162 h 7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9920" h="764162">
                <a:moveTo>
                  <a:pt x="0" y="0"/>
                </a:moveTo>
                <a:lnTo>
                  <a:pt x="3051594" y="0"/>
                </a:lnTo>
                <a:lnTo>
                  <a:pt x="3051594" y="895"/>
                </a:lnTo>
                <a:lnTo>
                  <a:pt x="4317203" y="895"/>
                </a:lnTo>
                <a:lnTo>
                  <a:pt x="4513999" y="190312"/>
                </a:lnTo>
                <a:lnTo>
                  <a:pt x="4709920" y="382529"/>
                </a:lnTo>
                <a:lnTo>
                  <a:pt x="4513999" y="574745"/>
                </a:lnTo>
                <a:lnTo>
                  <a:pt x="4317203" y="764162"/>
                </a:lnTo>
                <a:lnTo>
                  <a:pt x="3051594" y="764162"/>
                </a:lnTo>
                <a:lnTo>
                  <a:pt x="2059738" y="764162"/>
                </a:lnTo>
                <a:lnTo>
                  <a:pt x="0" y="764162"/>
                </a:lnTo>
                <a:close/>
              </a:path>
            </a:pathLst>
          </a:cu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pPr lvl="0" eaLnBrk="1" fontAlgn="auto" hangingPunct="1">
              <a:spcBef>
                <a:spcPts val="0"/>
              </a:spcBef>
              <a:spcAft>
                <a:spcPts val="0"/>
              </a:spcAft>
              <a:defRPr/>
            </a:pPr>
            <a:r>
              <a:rPr lang="en-US" altLang="ro-RO" sz="1200" b="1" dirty="0">
                <a:solidFill>
                  <a:srgbClr val="242F38"/>
                </a:solidFill>
                <a:latin typeface="Trebuchet MS" pitchFamily="34" charset="0"/>
                <a:cs typeface="Times New Roman" pitchFamily="18" charset="0"/>
              </a:rPr>
              <a:t>135 </a:t>
            </a:r>
            <a:r>
              <a:rPr lang="ro-RO" altLang="ro-RO" sz="1200" b="1" dirty="0">
                <a:solidFill>
                  <a:srgbClr val="242F38"/>
                </a:solidFill>
                <a:latin typeface="Trebuchet MS" pitchFamily="34" charset="0"/>
                <a:cs typeface="Times New Roman" pitchFamily="18" charset="0"/>
              </a:rPr>
              <a:t>milioane unități farmaceutice </a:t>
            </a:r>
            <a:r>
              <a:rPr lang="ro-RO" altLang="ro-RO" sz="1200" dirty="0">
                <a:solidFill>
                  <a:srgbClr val="242F38"/>
                </a:solidFill>
                <a:latin typeface="Trebuchet MS" pitchFamily="34" charset="0"/>
                <a:cs typeface="Times New Roman" pitchFamily="18" charset="0"/>
              </a:rPr>
              <a:t>sub forma de comprimate, capsule, produse parenterale,</a:t>
            </a:r>
            <a:r>
              <a:rPr lang="en-US" altLang="ro-RO" sz="1200" dirty="0">
                <a:solidFill>
                  <a:srgbClr val="242F38"/>
                </a:solidFill>
                <a:latin typeface="Trebuchet MS" pitchFamily="34" charset="0"/>
                <a:cs typeface="Times New Roman" pitchFamily="18" charset="0"/>
              </a:rPr>
              <a:t> </a:t>
            </a:r>
            <a:r>
              <a:rPr lang="en-US" altLang="ro-RO" sz="1200" dirty="0" err="1">
                <a:solidFill>
                  <a:srgbClr val="242F38"/>
                </a:solidFill>
                <a:latin typeface="Trebuchet MS" pitchFamily="34" charset="0"/>
                <a:cs typeface="Times New Roman" pitchFamily="18" charset="0"/>
              </a:rPr>
              <a:t>produse</a:t>
            </a:r>
            <a:r>
              <a:rPr lang="en-US" altLang="ro-RO" sz="1200" dirty="0">
                <a:solidFill>
                  <a:srgbClr val="242F38"/>
                </a:solidFill>
                <a:latin typeface="Trebuchet MS" pitchFamily="34" charset="0"/>
                <a:cs typeface="Times New Roman" pitchFamily="18" charset="0"/>
              </a:rPr>
              <a:t> </a:t>
            </a:r>
            <a:r>
              <a:rPr lang="en-US" altLang="ro-RO" sz="1200" dirty="0" err="1">
                <a:solidFill>
                  <a:srgbClr val="242F38"/>
                </a:solidFill>
                <a:latin typeface="Trebuchet MS" pitchFamily="34" charset="0"/>
                <a:cs typeface="Times New Roman" pitchFamily="18" charset="0"/>
              </a:rPr>
              <a:t>topice</a:t>
            </a:r>
            <a:r>
              <a:rPr lang="en-US" altLang="ro-RO" sz="1200" dirty="0">
                <a:solidFill>
                  <a:srgbClr val="242F38"/>
                </a:solidFill>
                <a:latin typeface="Trebuchet MS" pitchFamily="34" charset="0"/>
                <a:cs typeface="Times New Roman" pitchFamily="18" charset="0"/>
              </a:rPr>
              <a:t> (</a:t>
            </a:r>
            <a:r>
              <a:rPr lang="ro-RO" altLang="ro-RO" sz="1200" dirty="0">
                <a:solidFill>
                  <a:srgbClr val="242F38"/>
                </a:solidFill>
                <a:latin typeface="Trebuchet MS" pitchFamily="34" charset="0"/>
                <a:cs typeface="Times New Roman" pitchFamily="18" charset="0"/>
              </a:rPr>
              <a:t>unguente, creme, geluri</a:t>
            </a:r>
            <a:r>
              <a:rPr lang="en-US" altLang="ro-RO" sz="1200" dirty="0">
                <a:solidFill>
                  <a:srgbClr val="242F38"/>
                </a:solidFill>
                <a:latin typeface="Trebuchet MS" pitchFamily="34" charset="0"/>
                <a:cs typeface="Times New Roman" pitchFamily="18" charset="0"/>
              </a:rPr>
              <a:t>)</a:t>
            </a:r>
            <a:r>
              <a:rPr lang="ro-RO" altLang="ro-RO" sz="1200" dirty="0">
                <a:solidFill>
                  <a:srgbClr val="242F38"/>
                </a:solidFill>
                <a:latin typeface="Trebuchet MS" pitchFamily="34" charset="0"/>
                <a:cs typeface="Times New Roman" pitchFamily="18" charset="0"/>
              </a:rPr>
              <a:t>, supozitoare</a:t>
            </a:r>
            <a:r>
              <a:rPr lang="en-US" altLang="ro-RO" sz="1200" dirty="0">
                <a:solidFill>
                  <a:srgbClr val="242F38"/>
                </a:solidFill>
                <a:latin typeface="Trebuchet MS" pitchFamily="34" charset="0"/>
                <a:cs typeface="Times New Roman" pitchFamily="18" charset="0"/>
              </a:rPr>
              <a:t> </a:t>
            </a:r>
            <a:r>
              <a:rPr lang="ro-RO" altLang="ro-RO" sz="1200" dirty="0">
                <a:solidFill>
                  <a:srgbClr val="242F38"/>
                </a:solidFill>
                <a:latin typeface="Trebuchet MS" pitchFamily="34" charset="0"/>
                <a:cs typeface="Times New Roman" pitchFamily="18" charset="0"/>
              </a:rPr>
              <a:t>ș</a:t>
            </a:r>
            <a:r>
              <a:rPr lang="en-US" altLang="ro-RO" sz="1200" dirty="0" err="1">
                <a:solidFill>
                  <a:srgbClr val="242F38"/>
                </a:solidFill>
                <a:latin typeface="Trebuchet MS" pitchFamily="34" charset="0"/>
                <a:cs typeface="Times New Roman" pitchFamily="18" charset="0"/>
              </a:rPr>
              <a:t>i</a:t>
            </a:r>
            <a:r>
              <a:rPr lang="en-US" altLang="ro-RO" sz="1200" dirty="0">
                <a:solidFill>
                  <a:srgbClr val="242F38"/>
                </a:solidFill>
                <a:latin typeface="Trebuchet MS" pitchFamily="34" charset="0"/>
                <a:cs typeface="Times New Roman" pitchFamily="18" charset="0"/>
              </a:rPr>
              <a:t> ovule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Freeform 15">
            <a:extLst>
              <a:ext uri="{FF2B5EF4-FFF2-40B4-BE49-F238E27FC236}">
                <a16:creationId xmlns:a16="http://schemas.microsoft.com/office/drawing/2014/main" id="{8200373F-978A-4A18-B6B0-320A6C796496}"/>
              </a:ext>
            </a:extLst>
          </p:cNvPr>
          <p:cNvSpPr>
            <a:spLocks/>
          </p:cNvSpPr>
          <p:nvPr/>
        </p:nvSpPr>
        <p:spPr bwMode="auto">
          <a:xfrm>
            <a:off x="2897303" y="2269763"/>
            <a:ext cx="5704765" cy="664692"/>
          </a:xfrm>
          <a:custGeom>
            <a:avLst/>
            <a:gdLst>
              <a:gd name="connsiteX0" fmla="*/ 0 w 5172672"/>
              <a:gd name="connsiteY0" fmla="*/ 0 h 764162"/>
              <a:gd name="connsiteX1" fmla="*/ 3352425 w 5172672"/>
              <a:gd name="connsiteY1" fmla="*/ 0 h 764162"/>
              <a:gd name="connsiteX2" fmla="*/ 3352425 w 5172672"/>
              <a:gd name="connsiteY2" fmla="*/ 895 h 764162"/>
              <a:gd name="connsiteX3" fmla="*/ 4779955 w 5172672"/>
              <a:gd name="connsiteY3" fmla="*/ 895 h 764162"/>
              <a:gd name="connsiteX4" fmla="*/ 4976751 w 5172672"/>
              <a:gd name="connsiteY4" fmla="*/ 190312 h 764162"/>
              <a:gd name="connsiteX5" fmla="*/ 5172672 w 5172672"/>
              <a:gd name="connsiteY5" fmla="*/ 382529 h 764162"/>
              <a:gd name="connsiteX6" fmla="*/ 4976751 w 5172672"/>
              <a:gd name="connsiteY6" fmla="*/ 574745 h 764162"/>
              <a:gd name="connsiteX7" fmla="*/ 4779955 w 5172672"/>
              <a:gd name="connsiteY7" fmla="*/ 764162 h 764162"/>
              <a:gd name="connsiteX8" fmla="*/ 3352425 w 5172672"/>
              <a:gd name="connsiteY8" fmla="*/ 764162 h 764162"/>
              <a:gd name="connsiteX9" fmla="*/ 2522490 w 5172672"/>
              <a:gd name="connsiteY9" fmla="*/ 764162 h 764162"/>
              <a:gd name="connsiteX10" fmla="*/ 0 w 5172672"/>
              <a:gd name="connsiteY10" fmla="*/ 764162 h 7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72672" h="764162">
                <a:moveTo>
                  <a:pt x="0" y="0"/>
                </a:moveTo>
                <a:lnTo>
                  <a:pt x="3352425" y="0"/>
                </a:lnTo>
                <a:lnTo>
                  <a:pt x="3352425" y="895"/>
                </a:lnTo>
                <a:lnTo>
                  <a:pt x="4779955" y="895"/>
                </a:lnTo>
                <a:lnTo>
                  <a:pt x="4976751" y="190312"/>
                </a:lnTo>
                <a:lnTo>
                  <a:pt x="5172672" y="382529"/>
                </a:lnTo>
                <a:lnTo>
                  <a:pt x="4976751" y="574745"/>
                </a:lnTo>
                <a:lnTo>
                  <a:pt x="4779955" y="764162"/>
                </a:lnTo>
                <a:lnTo>
                  <a:pt x="3352425" y="764162"/>
                </a:lnTo>
                <a:lnTo>
                  <a:pt x="2522490" y="764162"/>
                </a:lnTo>
                <a:lnTo>
                  <a:pt x="0" y="764162"/>
                </a:lnTo>
                <a:close/>
              </a:path>
            </a:pathLst>
          </a:cu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pPr>
              <a:lnSpc>
                <a:spcPct val="115000"/>
              </a:lnSpc>
              <a:tabLst>
                <a:tab pos="457200" algn="l"/>
              </a:tabLst>
            </a:pPr>
            <a:endParaRPr lang="en-US" altLang="ro-RO" sz="1400" dirty="0">
              <a:solidFill>
                <a:srgbClr val="242F38"/>
              </a:solidFill>
              <a:latin typeface="Trebuchet MS" pitchFamily="34" charset="0"/>
              <a:cs typeface="Times New Roman" pitchFamily="18" charset="0"/>
            </a:endParaRPr>
          </a:p>
          <a:p>
            <a:pPr>
              <a:lnSpc>
                <a:spcPct val="115000"/>
              </a:lnSpc>
              <a:tabLst>
                <a:tab pos="457200" algn="l"/>
              </a:tabLst>
            </a:pPr>
            <a:r>
              <a:rPr lang="en-US" altLang="ro-RO" sz="1200" b="1" dirty="0">
                <a:solidFill>
                  <a:srgbClr val="242F38"/>
                </a:solidFill>
                <a:latin typeface="Trebuchet MS" pitchFamily="34" charset="0"/>
                <a:cs typeface="Times New Roman" pitchFamily="18" charset="0"/>
              </a:rPr>
              <a:t>139 de mii MUI </a:t>
            </a:r>
            <a:r>
              <a:rPr lang="ro-RO" altLang="ro-RO" sz="1200" dirty="0">
                <a:solidFill>
                  <a:srgbClr val="242F38"/>
                </a:solidFill>
                <a:latin typeface="Trebuchet MS" pitchFamily="34" charset="0"/>
                <a:cs typeface="Times New Roman" pitchFamily="18" charset="0"/>
              </a:rPr>
              <a:t>Substanța activa (Nistatina)</a:t>
            </a:r>
            <a:endParaRPr lang="en-US" altLang="ro-RO" sz="1200" dirty="0"/>
          </a:p>
        </p:txBody>
      </p:sp>
      <p:sp>
        <p:nvSpPr>
          <p:cNvPr id="22" name="Freeform 13">
            <a:extLst>
              <a:ext uri="{FF2B5EF4-FFF2-40B4-BE49-F238E27FC236}">
                <a16:creationId xmlns:a16="http://schemas.microsoft.com/office/drawing/2014/main" id="{5292AF6A-C300-4228-A86C-5E8FE9FAF8A1}"/>
              </a:ext>
            </a:extLst>
          </p:cNvPr>
          <p:cNvSpPr>
            <a:spLocks/>
          </p:cNvSpPr>
          <p:nvPr/>
        </p:nvSpPr>
        <p:spPr bwMode="auto">
          <a:xfrm>
            <a:off x="3017982" y="3267495"/>
            <a:ext cx="5560046" cy="708606"/>
          </a:xfrm>
          <a:custGeom>
            <a:avLst/>
            <a:gdLst>
              <a:gd name="connsiteX0" fmla="*/ 0 w 6086883"/>
              <a:gd name="connsiteY0" fmla="*/ 0 h 764162"/>
              <a:gd name="connsiteX1" fmla="*/ 3727958 w 6086883"/>
              <a:gd name="connsiteY1" fmla="*/ 0 h 764162"/>
              <a:gd name="connsiteX2" fmla="*/ 3727958 w 6086883"/>
              <a:gd name="connsiteY2" fmla="*/ 895 h 764162"/>
              <a:gd name="connsiteX3" fmla="*/ 5694166 w 6086883"/>
              <a:gd name="connsiteY3" fmla="*/ 895 h 764162"/>
              <a:gd name="connsiteX4" fmla="*/ 5890962 w 6086883"/>
              <a:gd name="connsiteY4" fmla="*/ 190312 h 764162"/>
              <a:gd name="connsiteX5" fmla="*/ 6086883 w 6086883"/>
              <a:gd name="connsiteY5" fmla="*/ 382529 h 764162"/>
              <a:gd name="connsiteX6" fmla="*/ 5890962 w 6086883"/>
              <a:gd name="connsiteY6" fmla="*/ 574745 h 764162"/>
              <a:gd name="connsiteX7" fmla="*/ 5694166 w 6086883"/>
              <a:gd name="connsiteY7" fmla="*/ 764162 h 764162"/>
              <a:gd name="connsiteX8" fmla="*/ 3727958 w 6086883"/>
              <a:gd name="connsiteY8" fmla="*/ 764162 h 764162"/>
              <a:gd name="connsiteX9" fmla="*/ 3436701 w 6086883"/>
              <a:gd name="connsiteY9" fmla="*/ 764162 h 764162"/>
              <a:gd name="connsiteX10" fmla="*/ 0 w 6086883"/>
              <a:gd name="connsiteY10" fmla="*/ 764162 h 7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86883" h="764162">
                <a:moveTo>
                  <a:pt x="0" y="0"/>
                </a:moveTo>
                <a:lnTo>
                  <a:pt x="3727958" y="0"/>
                </a:lnTo>
                <a:lnTo>
                  <a:pt x="3727958" y="895"/>
                </a:lnTo>
                <a:lnTo>
                  <a:pt x="5694166" y="895"/>
                </a:lnTo>
                <a:lnTo>
                  <a:pt x="5890962" y="190312"/>
                </a:lnTo>
                <a:lnTo>
                  <a:pt x="6086883" y="382529"/>
                </a:lnTo>
                <a:lnTo>
                  <a:pt x="5890962" y="574745"/>
                </a:lnTo>
                <a:lnTo>
                  <a:pt x="5694166" y="764162"/>
                </a:lnTo>
                <a:lnTo>
                  <a:pt x="3727958" y="764162"/>
                </a:lnTo>
                <a:lnTo>
                  <a:pt x="3436701" y="764162"/>
                </a:lnTo>
                <a:lnTo>
                  <a:pt x="0" y="764162"/>
                </a:lnTo>
                <a:close/>
              </a:path>
            </a:pathLst>
          </a:cu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pPr eaLnBrk="1" fontAlgn="auto" hangingPunct="1">
              <a:spcBef>
                <a:spcPts val="0"/>
              </a:spcBef>
              <a:spcAft>
                <a:spcPts val="0"/>
              </a:spcAft>
              <a:defRPr/>
            </a:pPr>
            <a:r>
              <a:rPr lang="en-US" sz="1200" dirty="0" err="1">
                <a:latin typeface="Trebuchet MS" panose="020B0603020202020204" pitchFamily="34" charset="0"/>
              </a:rPr>
              <a:t>Valoarea</a:t>
            </a:r>
            <a:r>
              <a:rPr lang="en-US" sz="1200" dirty="0">
                <a:latin typeface="Trebuchet MS" panose="020B0603020202020204" pitchFamily="34" charset="0"/>
              </a:rPr>
              <a:t> </a:t>
            </a:r>
            <a:r>
              <a:rPr lang="en-US" sz="1200" dirty="0" err="1">
                <a:latin typeface="Trebuchet MS" panose="020B0603020202020204" pitchFamily="34" charset="0"/>
              </a:rPr>
              <a:t>totală</a:t>
            </a:r>
            <a:r>
              <a:rPr lang="en-US" sz="1200" dirty="0">
                <a:latin typeface="Trebuchet MS" panose="020B0603020202020204" pitchFamily="34" charset="0"/>
              </a:rPr>
              <a:t> a </a:t>
            </a:r>
            <a:r>
              <a:rPr lang="en-US" sz="1200" dirty="0" err="1">
                <a:latin typeface="Trebuchet MS" panose="020B0603020202020204" pitchFamily="34" charset="0"/>
              </a:rPr>
              <a:t>producției</a:t>
            </a:r>
            <a:r>
              <a:rPr lang="en-US" sz="1200" dirty="0">
                <a:latin typeface="Trebuchet MS" panose="020B0603020202020204" pitchFamily="34" charset="0"/>
              </a:rPr>
              <a:t> fabricate </a:t>
            </a:r>
            <a:r>
              <a:rPr lang="en-US" sz="1200" dirty="0" err="1">
                <a:latin typeface="Trebuchet MS" panose="020B0603020202020204" pitchFamily="34" charset="0"/>
              </a:rPr>
              <a:t>în</a:t>
            </a:r>
            <a:r>
              <a:rPr lang="en-US" sz="1200" dirty="0">
                <a:latin typeface="Trebuchet MS" panose="020B0603020202020204" pitchFamily="34" charset="0"/>
              </a:rPr>
              <a:t> </a:t>
            </a:r>
            <a:r>
              <a:rPr lang="en-US" sz="1200" dirty="0" err="1">
                <a:latin typeface="Trebuchet MS" panose="020B0603020202020204" pitchFamily="34" charset="0"/>
              </a:rPr>
              <a:t>trimestrul</a:t>
            </a:r>
            <a:r>
              <a:rPr lang="en-US" sz="1200" dirty="0">
                <a:latin typeface="Trebuchet MS" panose="020B0603020202020204" pitchFamily="34" charset="0"/>
              </a:rPr>
              <a:t> I </a:t>
            </a:r>
            <a:r>
              <a:rPr lang="en-US" sz="1200" dirty="0" err="1">
                <a:latin typeface="Trebuchet MS" panose="020B0603020202020204" pitchFamily="34" charset="0"/>
              </a:rPr>
              <a:t>este</a:t>
            </a:r>
            <a:r>
              <a:rPr lang="en-US" sz="1200" dirty="0">
                <a:latin typeface="Trebuchet MS" panose="020B0603020202020204" pitchFamily="34" charset="0"/>
              </a:rPr>
              <a:t> de </a:t>
            </a:r>
            <a:r>
              <a:rPr lang="en-US" sz="1200" b="1" dirty="0">
                <a:latin typeface="Trebuchet MS" panose="020B0603020202020204" pitchFamily="34" charset="0"/>
              </a:rPr>
              <a:t>101,2 </a:t>
            </a:r>
            <a:r>
              <a:rPr lang="en-US" sz="1200" b="1" dirty="0" err="1">
                <a:latin typeface="Trebuchet MS" panose="020B0603020202020204" pitchFamily="34" charset="0"/>
              </a:rPr>
              <a:t>milioane</a:t>
            </a:r>
            <a:r>
              <a:rPr lang="en-US" sz="1200" b="1" dirty="0">
                <a:latin typeface="Trebuchet MS" panose="020B0603020202020204" pitchFamily="34" charset="0"/>
              </a:rPr>
              <a:t> lei</a:t>
            </a:r>
            <a:r>
              <a:rPr lang="en-US" sz="1200" dirty="0">
                <a:latin typeface="Trebuchet MS" panose="020B0603020202020204" pitchFamily="34" charset="0"/>
              </a:rPr>
              <a:t>, </a:t>
            </a:r>
            <a:r>
              <a:rPr lang="en-US" sz="1200" dirty="0" err="1">
                <a:latin typeface="Trebuchet MS" panose="020B0603020202020204" pitchFamily="34" charset="0"/>
              </a:rPr>
              <a:t>comparabilă</a:t>
            </a:r>
            <a:r>
              <a:rPr lang="en-US" sz="1200" dirty="0">
                <a:latin typeface="Trebuchet MS" panose="020B0603020202020204" pitchFamily="34" charset="0"/>
              </a:rPr>
              <a:t> cu </a:t>
            </a:r>
            <a:r>
              <a:rPr lang="en-US" sz="1200" dirty="0" err="1">
                <a:latin typeface="Trebuchet MS" panose="020B0603020202020204" pitchFamily="34" charset="0"/>
              </a:rPr>
              <a:t>cea</a:t>
            </a:r>
            <a:r>
              <a:rPr lang="en-US" sz="1200" dirty="0">
                <a:latin typeface="Trebuchet MS" panose="020B0603020202020204" pitchFamily="34" charset="0"/>
              </a:rPr>
              <a:t> </a:t>
            </a:r>
            <a:r>
              <a:rPr lang="en-US" sz="1200" dirty="0" err="1">
                <a:latin typeface="Trebuchet MS" panose="020B0603020202020204" pitchFamily="34" charset="0"/>
              </a:rPr>
              <a:t>realizată</a:t>
            </a:r>
            <a:r>
              <a:rPr lang="en-US" sz="1200" dirty="0">
                <a:latin typeface="Trebuchet MS" panose="020B0603020202020204" pitchFamily="34" charset="0"/>
              </a:rPr>
              <a:t> </a:t>
            </a:r>
            <a:r>
              <a:rPr lang="en-US" sz="1200" dirty="0" err="1">
                <a:latin typeface="Trebuchet MS" panose="020B0603020202020204" pitchFamily="34" charset="0"/>
              </a:rPr>
              <a:t>în</a:t>
            </a:r>
            <a:r>
              <a:rPr lang="en-US" sz="1200" dirty="0">
                <a:latin typeface="Trebuchet MS" panose="020B0603020202020204" pitchFamily="34" charset="0"/>
              </a:rPr>
              <a:t> </a:t>
            </a:r>
            <a:r>
              <a:rPr lang="en-US" sz="1200" dirty="0" err="1">
                <a:latin typeface="Trebuchet MS" panose="020B0603020202020204" pitchFamily="34" charset="0"/>
              </a:rPr>
              <a:t>aceeași</a:t>
            </a:r>
            <a:r>
              <a:rPr lang="en-US" sz="1200" dirty="0">
                <a:latin typeface="Trebuchet MS" panose="020B0603020202020204" pitchFamily="34" charset="0"/>
              </a:rPr>
              <a:t> </a:t>
            </a:r>
            <a:r>
              <a:rPr lang="en-US" sz="1200" dirty="0" err="1">
                <a:latin typeface="Trebuchet MS" panose="020B0603020202020204" pitchFamily="34" charset="0"/>
              </a:rPr>
              <a:t>perioadă</a:t>
            </a:r>
            <a:r>
              <a:rPr lang="en-US" sz="1200" dirty="0">
                <a:latin typeface="Trebuchet MS" panose="020B0603020202020204" pitchFamily="34" charset="0"/>
              </a:rPr>
              <a:t> a </a:t>
            </a:r>
            <a:r>
              <a:rPr lang="en-US" sz="1200" dirty="0" err="1">
                <a:latin typeface="Trebuchet MS" panose="020B0603020202020204" pitchFamily="34" charset="0"/>
              </a:rPr>
              <a:t>anului</a:t>
            </a:r>
            <a:r>
              <a:rPr lang="en-US" sz="1200" dirty="0">
                <a:latin typeface="Trebuchet MS" panose="020B0603020202020204" pitchFamily="34" charset="0"/>
              </a:rPr>
              <a:t>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Freeform 13">
            <a:extLst>
              <a:ext uri="{FF2B5EF4-FFF2-40B4-BE49-F238E27FC236}">
                <a16:creationId xmlns:a16="http://schemas.microsoft.com/office/drawing/2014/main" id="{7F0DD19F-2847-45C4-AC68-000CC3350B5A}"/>
              </a:ext>
            </a:extLst>
          </p:cNvPr>
          <p:cNvSpPr>
            <a:spLocks/>
          </p:cNvSpPr>
          <p:nvPr/>
        </p:nvSpPr>
        <p:spPr bwMode="auto">
          <a:xfrm>
            <a:off x="3150722" y="4309141"/>
            <a:ext cx="5450121" cy="802645"/>
          </a:xfrm>
          <a:custGeom>
            <a:avLst/>
            <a:gdLst>
              <a:gd name="connsiteX0" fmla="*/ 0 w 6086883"/>
              <a:gd name="connsiteY0" fmla="*/ 0 h 764162"/>
              <a:gd name="connsiteX1" fmla="*/ 3727958 w 6086883"/>
              <a:gd name="connsiteY1" fmla="*/ 0 h 764162"/>
              <a:gd name="connsiteX2" fmla="*/ 3727958 w 6086883"/>
              <a:gd name="connsiteY2" fmla="*/ 895 h 764162"/>
              <a:gd name="connsiteX3" fmla="*/ 5694166 w 6086883"/>
              <a:gd name="connsiteY3" fmla="*/ 895 h 764162"/>
              <a:gd name="connsiteX4" fmla="*/ 5890962 w 6086883"/>
              <a:gd name="connsiteY4" fmla="*/ 190312 h 764162"/>
              <a:gd name="connsiteX5" fmla="*/ 6086883 w 6086883"/>
              <a:gd name="connsiteY5" fmla="*/ 382529 h 764162"/>
              <a:gd name="connsiteX6" fmla="*/ 5890962 w 6086883"/>
              <a:gd name="connsiteY6" fmla="*/ 574745 h 764162"/>
              <a:gd name="connsiteX7" fmla="*/ 5694166 w 6086883"/>
              <a:gd name="connsiteY7" fmla="*/ 764162 h 764162"/>
              <a:gd name="connsiteX8" fmla="*/ 3727958 w 6086883"/>
              <a:gd name="connsiteY8" fmla="*/ 764162 h 764162"/>
              <a:gd name="connsiteX9" fmla="*/ 3436701 w 6086883"/>
              <a:gd name="connsiteY9" fmla="*/ 764162 h 764162"/>
              <a:gd name="connsiteX10" fmla="*/ 0 w 6086883"/>
              <a:gd name="connsiteY10" fmla="*/ 764162 h 7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86883" h="764162">
                <a:moveTo>
                  <a:pt x="0" y="0"/>
                </a:moveTo>
                <a:lnTo>
                  <a:pt x="3727958" y="0"/>
                </a:lnTo>
                <a:lnTo>
                  <a:pt x="3727958" y="895"/>
                </a:lnTo>
                <a:lnTo>
                  <a:pt x="5694166" y="895"/>
                </a:lnTo>
                <a:lnTo>
                  <a:pt x="5890962" y="190312"/>
                </a:lnTo>
                <a:lnTo>
                  <a:pt x="6086883" y="382529"/>
                </a:lnTo>
                <a:lnTo>
                  <a:pt x="5890962" y="574745"/>
                </a:lnTo>
                <a:lnTo>
                  <a:pt x="5694166" y="764162"/>
                </a:lnTo>
                <a:lnTo>
                  <a:pt x="3727958" y="764162"/>
                </a:lnTo>
                <a:lnTo>
                  <a:pt x="3436701" y="764162"/>
                </a:lnTo>
                <a:lnTo>
                  <a:pt x="0" y="764162"/>
                </a:lnTo>
                <a:close/>
              </a:path>
            </a:pathLst>
          </a:cu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pPr eaLnBrk="1" fontAlgn="auto" hangingPunct="1">
              <a:spcBef>
                <a:spcPts val="0"/>
              </a:spcBef>
              <a:spcAft>
                <a:spcPts val="0"/>
              </a:spcAft>
              <a:defRPr/>
            </a:pPr>
            <a:r>
              <a:rPr lang="en-US" sz="1200" dirty="0" err="1">
                <a:latin typeface="Trebuchet MS" panose="020B0603020202020204" pitchFamily="34" charset="0"/>
              </a:rPr>
              <a:t>Valoarea</a:t>
            </a:r>
            <a:r>
              <a:rPr lang="en-US" sz="1200" dirty="0">
                <a:latin typeface="Trebuchet MS" panose="020B0603020202020204" pitchFamily="34" charset="0"/>
              </a:rPr>
              <a:t> </a:t>
            </a:r>
            <a:r>
              <a:rPr lang="en-US" sz="1200" dirty="0" err="1">
                <a:latin typeface="Trebuchet MS" panose="020B0603020202020204" pitchFamily="34" charset="0"/>
              </a:rPr>
              <a:t>producției</a:t>
            </a:r>
            <a:r>
              <a:rPr lang="en-US" sz="1200" dirty="0">
                <a:latin typeface="Trebuchet MS" panose="020B0603020202020204" pitchFamily="34" charset="0"/>
              </a:rPr>
              <a:t> de </a:t>
            </a:r>
            <a:r>
              <a:rPr lang="en-US" sz="1200" dirty="0" err="1">
                <a:latin typeface="Trebuchet MS" panose="020B0603020202020204" pitchFamily="34" charset="0"/>
              </a:rPr>
              <a:t>Nistatină</a:t>
            </a:r>
            <a:r>
              <a:rPr lang="en-US" sz="1200" dirty="0">
                <a:latin typeface="Trebuchet MS" panose="020B0603020202020204" pitchFamily="34" charset="0"/>
              </a:rPr>
              <a:t>, </a:t>
            </a:r>
            <a:r>
              <a:rPr lang="en-US" sz="1200" dirty="0" err="1">
                <a:latin typeface="Trebuchet MS" panose="020B0603020202020204" pitchFamily="34" charset="0"/>
              </a:rPr>
              <a:t>substanța</a:t>
            </a:r>
            <a:r>
              <a:rPr lang="en-US" sz="1200" dirty="0">
                <a:latin typeface="Trebuchet MS" panose="020B0603020202020204" pitchFamily="34" charset="0"/>
              </a:rPr>
              <a:t> </a:t>
            </a:r>
            <a:r>
              <a:rPr lang="en-US" sz="1200" dirty="0" err="1">
                <a:latin typeface="Trebuchet MS" panose="020B0603020202020204" pitchFamily="34" charset="0"/>
              </a:rPr>
              <a:t>activă</a:t>
            </a:r>
            <a:r>
              <a:rPr lang="en-US" sz="1200" dirty="0">
                <a:latin typeface="Trebuchet MS" panose="020B0603020202020204" pitchFamily="34" charset="0"/>
              </a:rPr>
              <a:t> </a:t>
            </a:r>
            <a:r>
              <a:rPr lang="en-US" sz="1200" dirty="0" err="1">
                <a:latin typeface="Trebuchet MS" panose="020B0603020202020204" pitchFamily="34" charset="0"/>
              </a:rPr>
              <a:t>și</a:t>
            </a:r>
            <a:r>
              <a:rPr lang="en-US" sz="1200" dirty="0">
                <a:latin typeface="Trebuchet MS" panose="020B0603020202020204" pitchFamily="34" charset="0"/>
              </a:rPr>
              <a:t> a </a:t>
            </a:r>
            <a:r>
              <a:rPr lang="en-US" sz="1200" dirty="0" err="1">
                <a:latin typeface="Trebuchet MS" panose="020B0603020202020204" pitchFamily="34" charset="0"/>
              </a:rPr>
              <a:t>produselor</a:t>
            </a:r>
            <a:r>
              <a:rPr lang="en-US" sz="1200" dirty="0">
                <a:latin typeface="Trebuchet MS" panose="020B0603020202020204" pitchFamily="34" charset="0"/>
              </a:rPr>
              <a:t> finite destinate </a:t>
            </a:r>
            <a:r>
              <a:rPr lang="en-US" sz="1200" dirty="0" err="1">
                <a:latin typeface="Trebuchet MS" panose="020B0603020202020204" pitchFamily="34" charset="0"/>
              </a:rPr>
              <a:t>celorlalte</a:t>
            </a:r>
            <a:r>
              <a:rPr lang="en-US" sz="1200" dirty="0">
                <a:latin typeface="Trebuchet MS" panose="020B0603020202020204" pitchFamily="34" charset="0"/>
              </a:rPr>
              <a:t> </a:t>
            </a:r>
            <a:r>
              <a:rPr lang="en-US" sz="1200" dirty="0" err="1">
                <a:latin typeface="Trebuchet MS" panose="020B0603020202020204" pitchFamily="34" charset="0"/>
              </a:rPr>
              <a:t>teritorii</a:t>
            </a:r>
            <a:r>
              <a:rPr lang="en-US" sz="1200" dirty="0">
                <a:latin typeface="Trebuchet MS" panose="020B0603020202020204" pitchFamily="34" charset="0"/>
              </a:rPr>
              <a:t>, </a:t>
            </a:r>
            <a:r>
              <a:rPr lang="en-US" sz="1200" dirty="0" err="1">
                <a:latin typeface="Trebuchet MS" panose="020B0603020202020204" pitchFamily="34" charset="0"/>
              </a:rPr>
              <a:t>excluzând</a:t>
            </a:r>
            <a:r>
              <a:rPr lang="en-US" sz="1200" dirty="0">
                <a:latin typeface="Trebuchet MS" panose="020B0603020202020204" pitchFamily="34" charset="0"/>
              </a:rPr>
              <a:t> </a:t>
            </a:r>
            <a:r>
              <a:rPr lang="en-US" sz="1200" dirty="0" err="1">
                <a:latin typeface="Trebuchet MS" panose="020B0603020202020204" pitchFamily="34" charset="0"/>
              </a:rPr>
              <a:t>România</a:t>
            </a:r>
            <a:r>
              <a:rPr lang="en-US" sz="1200" dirty="0">
                <a:latin typeface="Trebuchet MS" panose="020B0603020202020204" pitchFamily="34" charset="0"/>
              </a:rPr>
              <a:t> (</a:t>
            </a:r>
            <a:r>
              <a:rPr lang="en-US" sz="1200" dirty="0" err="1">
                <a:latin typeface="Trebuchet MS" panose="020B0603020202020204" pitchFamily="34" charset="0"/>
              </a:rPr>
              <a:t>ce</a:t>
            </a:r>
            <a:r>
              <a:rPr lang="en-US" sz="1200" dirty="0">
                <a:latin typeface="Trebuchet MS" panose="020B0603020202020204" pitchFamily="34" charset="0"/>
              </a:rPr>
              <a:t> </a:t>
            </a:r>
            <a:r>
              <a:rPr lang="en-US" sz="1200" dirty="0" err="1">
                <a:latin typeface="Trebuchet MS" panose="020B0603020202020204" pitchFamily="34" charset="0"/>
              </a:rPr>
              <a:t>reprezintă</a:t>
            </a:r>
            <a:r>
              <a:rPr lang="en-US" sz="1200" dirty="0">
                <a:latin typeface="Trebuchet MS" panose="020B0603020202020204" pitchFamily="34" charset="0"/>
              </a:rPr>
              <a:t> </a:t>
            </a:r>
            <a:r>
              <a:rPr lang="en-US" sz="1200" b="1" dirty="0">
                <a:latin typeface="Trebuchet MS" panose="020B0603020202020204" pitchFamily="34" charset="0"/>
              </a:rPr>
              <a:t>27,45%</a:t>
            </a:r>
            <a:r>
              <a:rPr lang="en-US" sz="1200" dirty="0">
                <a:latin typeface="Trebuchet MS" panose="020B0603020202020204" pitchFamily="34" charset="0"/>
              </a:rPr>
              <a:t> din </a:t>
            </a:r>
            <a:r>
              <a:rPr lang="en-US" sz="1200" dirty="0" err="1">
                <a:latin typeface="Trebuchet MS" panose="020B0603020202020204" pitchFamily="34" charset="0"/>
              </a:rPr>
              <a:t>valoarea</a:t>
            </a:r>
            <a:r>
              <a:rPr lang="en-US" sz="1200" dirty="0">
                <a:latin typeface="Trebuchet MS" panose="020B0603020202020204" pitchFamily="34" charset="0"/>
              </a:rPr>
              <a:t> </a:t>
            </a:r>
            <a:r>
              <a:rPr lang="en-US" sz="1200" dirty="0" err="1">
                <a:latin typeface="Trebuchet MS" panose="020B0603020202020204" pitchFamily="34" charset="0"/>
              </a:rPr>
              <a:t>producției</a:t>
            </a:r>
            <a:r>
              <a:rPr lang="en-US" sz="1200" dirty="0">
                <a:latin typeface="Trebuchet MS" panose="020B0603020202020204" pitchFamily="34" charset="0"/>
              </a:rPr>
              <a:t> </a:t>
            </a:r>
            <a:r>
              <a:rPr lang="en-US" sz="1200" dirty="0" err="1">
                <a:latin typeface="Trebuchet MS" panose="020B0603020202020204" pitchFamily="34" charset="0"/>
              </a:rPr>
              <a:t>totale</a:t>
            </a:r>
            <a:r>
              <a:rPr lang="en-US" sz="1200" dirty="0">
                <a:latin typeface="Trebuchet MS" panose="020B0603020202020204" pitchFamily="34" charset="0"/>
              </a:rPr>
              <a:t>) a </a:t>
            </a:r>
            <a:r>
              <a:rPr lang="en-US" sz="1200" dirty="0" err="1">
                <a:latin typeface="Trebuchet MS" panose="020B0603020202020204" pitchFamily="34" charset="0"/>
              </a:rPr>
              <a:t>crescut</a:t>
            </a:r>
            <a:r>
              <a:rPr lang="en-US" sz="1200" dirty="0">
                <a:latin typeface="Trebuchet MS" panose="020B0603020202020204" pitchFamily="34" charset="0"/>
              </a:rPr>
              <a:t> cu </a:t>
            </a:r>
            <a:r>
              <a:rPr lang="en-US" sz="1200" b="1" dirty="0">
                <a:latin typeface="Trebuchet MS" panose="020B0603020202020204" pitchFamily="34" charset="0"/>
              </a:rPr>
              <a:t>14,2%</a:t>
            </a:r>
            <a:r>
              <a:rPr lang="en-US" sz="1200" dirty="0">
                <a:latin typeface="Trebuchet MS" panose="020B0603020202020204" pitchFamily="34" charset="0"/>
              </a:rPr>
              <a:t> </a:t>
            </a:r>
            <a:r>
              <a:rPr lang="en-US" sz="1200" dirty="0" err="1">
                <a:latin typeface="Trebuchet MS" panose="020B0603020202020204" pitchFamily="34" charset="0"/>
              </a:rPr>
              <a:t>față</a:t>
            </a:r>
            <a:r>
              <a:rPr lang="en-US" sz="1200" dirty="0">
                <a:latin typeface="Trebuchet MS" panose="020B0603020202020204" pitchFamily="34" charset="0"/>
              </a:rPr>
              <a:t> de </a:t>
            </a:r>
            <a:r>
              <a:rPr lang="en-US" sz="1200" dirty="0" err="1">
                <a:latin typeface="Trebuchet MS" panose="020B0603020202020204" pitchFamily="34" charset="0"/>
              </a:rPr>
              <a:t>cea</a:t>
            </a:r>
            <a:r>
              <a:rPr lang="en-US" sz="1200" dirty="0">
                <a:latin typeface="Trebuchet MS" panose="020B0603020202020204" pitchFamily="34" charset="0"/>
              </a:rPr>
              <a:t> </a:t>
            </a:r>
            <a:r>
              <a:rPr lang="en-US" sz="1200" dirty="0" err="1">
                <a:latin typeface="Trebuchet MS" panose="020B0603020202020204" pitchFamily="34" charset="0"/>
              </a:rPr>
              <a:t>realizată</a:t>
            </a:r>
            <a:r>
              <a:rPr lang="en-US" sz="1200" dirty="0">
                <a:latin typeface="Trebuchet MS" panose="020B0603020202020204" pitchFamily="34" charset="0"/>
              </a:rPr>
              <a:t> </a:t>
            </a:r>
            <a:r>
              <a:rPr lang="en-US" sz="1200" dirty="0" err="1">
                <a:latin typeface="Trebuchet MS" panose="020B0603020202020204" pitchFamily="34" charset="0"/>
              </a:rPr>
              <a:t>în</a:t>
            </a:r>
            <a:r>
              <a:rPr lang="en-US" sz="1200" dirty="0">
                <a:latin typeface="Trebuchet MS" panose="020B0603020202020204" pitchFamily="34" charset="0"/>
              </a:rPr>
              <a:t> </a:t>
            </a:r>
            <a:r>
              <a:rPr lang="en-US" sz="1200" dirty="0" err="1">
                <a:latin typeface="Trebuchet MS" panose="020B0603020202020204" pitchFamily="34" charset="0"/>
              </a:rPr>
              <a:t>trimestrul</a:t>
            </a:r>
            <a:r>
              <a:rPr lang="en-US" sz="1200" dirty="0">
                <a:latin typeface="Trebuchet MS" panose="020B0603020202020204" pitchFamily="34" charset="0"/>
              </a:rPr>
              <a:t> I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0" name="Group 39">
            <a:extLst>
              <a:ext uri="{FF2B5EF4-FFF2-40B4-BE49-F238E27FC236}">
                <a16:creationId xmlns:a16="http://schemas.microsoft.com/office/drawing/2014/main" id="{46964583-4824-4E1D-B229-64E2E118050C}"/>
              </a:ext>
            </a:extLst>
          </p:cNvPr>
          <p:cNvGrpSpPr/>
          <p:nvPr/>
        </p:nvGrpSpPr>
        <p:grpSpPr>
          <a:xfrm>
            <a:off x="1006695" y="1703802"/>
            <a:ext cx="1893718" cy="1533232"/>
            <a:chOff x="2190340" y="578961"/>
            <a:chExt cx="1957018" cy="1529258"/>
          </a:xfrm>
          <a:solidFill>
            <a:srgbClr val="FF0000"/>
          </a:solidFill>
        </p:grpSpPr>
        <p:sp>
          <p:nvSpPr>
            <p:cNvPr id="41" name="Freeform 7">
              <a:extLst>
                <a:ext uri="{FF2B5EF4-FFF2-40B4-BE49-F238E27FC236}">
                  <a16:creationId xmlns:a16="http://schemas.microsoft.com/office/drawing/2014/main" id="{05DF1F0D-A9C4-4C1F-9E34-CB847D28AC23}"/>
                </a:ext>
              </a:extLst>
            </p:cNvPr>
            <p:cNvSpPr>
              <a:spLocks/>
            </p:cNvSpPr>
            <p:nvPr/>
          </p:nvSpPr>
          <p:spPr bwMode="auto">
            <a:xfrm>
              <a:off x="2191646" y="1399204"/>
              <a:ext cx="1955712" cy="709015"/>
            </a:xfrm>
            <a:custGeom>
              <a:avLst/>
              <a:gdLst>
                <a:gd name="T0" fmla="*/ 0 w 2236"/>
                <a:gd name="T1" fmla="*/ 523 h 821"/>
                <a:gd name="T2" fmla="*/ 1118 w 2236"/>
                <a:gd name="T3" fmla="*/ 821 h 821"/>
                <a:gd name="T4" fmla="*/ 2236 w 2236"/>
                <a:gd name="T5" fmla="*/ 523 h 821"/>
                <a:gd name="T6" fmla="*/ 2236 w 2236"/>
                <a:gd name="T7" fmla="*/ 0 h 821"/>
                <a:gd name="T8" fmla="*/ 0 w 2236"/>
                <a:gd name="T9" fmla="*/ 0 h 821"/>
                <a:gd name="T10" fmla="*/ 0 w 2236"/>
                <a:gd name="T11" fmla="*/ 523 h 821"/>
              </a:gdLst>
              <a:ahLst/>
              <a:cxnLst>
                <a:cxn ang="0">
                  <a:pos x="T0" y="T1"/>
                </a:cxn>
                <a:cxn ang="0">
                  <a:pos x="T2" y="T3"/>
                </a:cxn>
                <a:cxn ang="0">
                  <a:pos x="T4" y="T5"/>
                </a:cxn>
                <a:cxn ang="0">
                  <a:pos x="T6" y="T7"/>
                </a:cxn>
                <a:cxn ang="0">
                  <a:pos x="T8" y="T9"/>
                </a:cxn>
                <a:cxn ang="0">
                  <a:pos x="T10" y="T11"/>
                </a:cxn>
              </a:cxnLst>
              <a:rect l="0" t="0" r="r" b="b"/>
              <a:pathLst>
                <a:path w="2236" h="821">
                  <a:moveTo>
                    <a:pt x="0" y="523"/>
                  </a:moveTo>
                  <a:lnTo>
                    <a:pt x="1118" y="821"/>
                  </a:lnTo>
                  <a:lnTo>
                    <a:pt x="2236" y="523"/>
                  </a:lnTo>
                  <a:lnTo>
                    <a:pt x="2236" y="0"/>
                  </a:lnTo>
                  <a:lnTo>
                    <a:pt x="0" y="0"/>
                  </a:lnTo>
                  <a:lnTo>
                    <a:pt x="0" y="523"/>
                  </a:lnTo>
                  <a:close/>
                </a:path>
              </a:pathLst>
            </a:custGeom>
            <a:solidFill>
              <a:schemeClr val="bg1">
                <a:lumMod val="65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5">
              <a:extLst>
                <a:ext uri="{FF2B5EF4-FFF2-40B4-BE49-F238E27FC236}">
                  <a16:creationId xmlns:a16="http://schemas.microsoft.com/office/drawing/2014/main" id="{5284012F-A88D-42E2-9468-2C883C692726}"/>
                </a:ext>
              </a:extLst>
            </p:cNvPr>
            <p:cNvSpPr>
              <a:spLocks/>
            </p:cNvSpPr>
            <p:nvPr/>
          </p:nvSpPr>
          <p:spPr bwMode="auto">
            <a:xfrm>
              <a:off x="2190340" y="578962"/>
              <a:ext cx="977856" cy="1230629"/>
            </a:xfrm>
            <a:custGeom>
              <a:avLst/>
              <a:gdLst>
                <a:gd name="T0" fmla="*/ 0 w 1118"/>
                <a:gd name="T1" fmla="*/ 1407 h 1407"/>
                <a:gd name="T2" fmla="*/ 1118 w 1118"/>
                <a:gd name="T3" fmla="*/ 974 h 1407"/>
                <a:gd name="T4" fmla="*/ 1118 w 1118"/>
                <a:gd name="T5" fmla="*/ 0 h 1407"/>
                <a:gd name="T6" fmla="*/ 0 w 1118"/>
                <a:gd name="T7" fmla="*/ 622 h 1407"/>
                <a:gd name="T8" fmla="*/ 0 w 1118"/>
                <a:gd name="T9" fmla="*/ 1407 h 1407"/>
              </a:gdLst>
              <a:ahLst/>
              <a:cxnLst>
                <a:cxn ang="0">
                  <a:pos x="T0" y="T1"/>
                </a:cxn>
                <a:cxn ang="0">
                  <a:pos x="T2" y="T3"/>
                </a:cxn>
                <a:cxn ang="0">
                  <a:pos x="T4" y="T5"/>
                </a:cxn>
                <a:cxn ang="0">
                  <a:pos x="T6" y="T7"/>
                </a:cxn>
                <a:cxn ang="0">
                  <a:pos x="T8" y="T9"/>
                </a:cxn>
              </a:cxnLst>
              <a:rect l="0" t="0" r="r" b="b"/>
              <a:pathLst>
                <a:path w="1118" h="1407">
                  <a:moveTo>
                    <a:pt x="0" y="1407"/>
                  </a:moveTo>
                  <a:lnTo>
                    <a:pt x="1118" y="974"/>
                  </a:lnTo>
                  <a:lnTo>
                    <a:pt x="1118" y="0"/>
                  </a:lnTo>
                  <a:lnTo>
                    <a:pt x="0" y="622"/>
                  </a:lnTo>
                  <a:lnTo>
                    <a:pt x="0" y="1407"/>
                  </a:lnTo>
                  <a:close/>
                </a:path>
              </a:pathLst>
            </a:custGeom>
            <a:solidFill>
              <a:schemeClr val="bg1">
                <a:lumMod val="95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6">
              <a:extLst>
                <a:ext uri="{FF2B5EF4-FFF2-40B4-BE49-F238E27FC236}">
                  <a16:creationId xmlns:a16="http://schemas.microsoft.com/office/drawing/2014/main" id="{BDABFB48-E9BD-4856-A66F-D2A582AA547B}"/>
                </a:ext>
              </a:extLst>
            </p:cNvPr>
            <p:cNvSpPr>
              <a:spLocks/>
            </p:cNvSpPr>
            <p:nvPr/>
          </p:nvSpPr>
          <p:spPr bwMode="auto">
            <a:xfrm>
              <a:off x="3169502" y="578961"/>
              <a:ext cx="977856" cy="1230630"/>
            </a:xfrm>
            <a:custGeom>
              <a:avLst/>
              <a:gdLst>
                <a:gd name="T0" fmla="*/ 1118 w 1118"/>
                <a:gd name="T1" fmla="*/ 1407 h 1407"/>
                <a:gd name="T2" fmla="*/ 0 w 1118"/>
                <a:gd name="T3" fmla="*/ 974 h 1407"/>
                <a:gd name="T4" fmla="*/ 0 w 1118"/>
                <a:gd name="T5" fmla="*/ 0 h 1407"/>
                <a:gd name="T6" fmla="*/ 1118 w 1118"/>
                <a:gd name="T7" fmla="*/ 622 h 1407"/>
                <a:gd name="T8" fmla="*/ 1118 w 1118"/>
                <a:gd name="T9" fmla="*/ 1407 h 1407"/>
              </a:gdLst>
              <a:ahLst/>
              <a:cxnLst>
                <a:cxn ang="0">
                  <a:pos x="T0" y="T1"/>
                </a:cxn>
                <a:cxn ang="0">
                  <a:pos x="T2" y="T3"/>
                </a:cxn>
                <a:cxn ang="0">
                  <a:pos x="T4" y="T5"/>
                </a:cxn>
                <a:cxn ang="0">
                  <a:pos x="T6" y="T7"/>
                </a:cxn>
                <a:cxn ang="0">
                  <a:pos x="T8" y="T9"/>
                </a:cxn>
              </a:cxnLst>
              <a:rect l="0" t="0" r="r" b="b"/>
              <a:pathLst>
                <a:path w="1118" h="1407">
                  <a:moveTo>
                    <a:pt x="1118" y="1407"/>
                  </a:moveTo>
                  <a:lnTo>
                    <a:pt x="0" y="974"/>
                  </a:lnTo>
                  <a:lnTo>
                    <a:pt x="0" y="0"/>
                  </a:lnTo>
                  <a:lnTo>
                    <a:pt x="1118" y="622"/>
                  </a:lnTo>
                  <a:lnTo>
                    <a:pt x="1118" y="1407"/>
                  </a:lnTo>
                  <a:close/>
                </a:path>
              </a:pathLst>
            </a:custGeom>
            <a:solidFill>
              <a:schemeClr val="bg1">
                <a:lumMod val="85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43">
            <a:extLst>
              <a:ext uri="{FF2B5EF4-FFF2-40B4-BE49-F238E27FC236}">
                <a16:creationId xmlns:a16="http://schemas.microsoft.com/office/drawing/2014/main" id="{7DB5C5CB-791B-413C-9F0A-21C9429E11E9}"/>
              </a:ext>
            </a:extLst>
          </p:cNvPr>
          <p:cNvGrpSpPr/>
          <p:nvPr/>
        </p:nvGrpSpPr>
        <p:grpSpPr>
          <a:xfrm>
            <a:off x="893571" y="2656871"/>
            <a:ext cx="2125940" cy="1591524"/>
            <a:chOff x="2190340" y="578961"/>
            <a:chExt cx="1948014" cy="1478547"/>
          </a:xfrm>
          <a:solidFill>
            <a:srgbClr val="FF0000"/>
          </a:solidFill>
        </p:grpSpPr>
        <p:sp>
          <p:nvSpPr>
            <p:cNvPr id="45" name="Freeform 7">
              <a:extLst>
                <a:ext uri="{FF2B5EF4-FFF2-40B4-BE49-F238E27FC236}">
                  <a16:creationId xmlns:a16="http://schemas.microsoft.com/office/drawing/2014/main" id="{F732DAA7-F20C-4344-B4F8-244088DD8A39}"/>
                </a:ext>
              </a:extLst>
            </p:cNvPr>
            <p:cNvSpPr>
              <a:spLocks/>
            </p:cNvSpPr>
            <p:nvPr/>
          </p:nvSpPr>
          <p:spPr bwMode="auto">
            <a:xfrm>
              <a:off x="2191646" y="1399204"/>
              <a:ext cx="1945452" cy="658304"/>
            </a:xfrm>
            <a:custGeom>
              <a:avLst/>
              <a:gdLst>
                <a:gd name="T0" fmla="*/ 0 w 2236"/>
                <a:gd name="T1" fmla="*/ 523 h 821"/>
                <a:gd name="T2" fmla="*/ 1118 w 2236"/>
                <a:gd name="T3" fmla="*/ 821 h 821"/>
                <a:gd name="T4" fmla="*/ 2236 w 2236"/>
                <a:gd name="T5" fmla="*/ 523 h 821"/>
                <a:gd name="T6" fmla="*/ 2236 w 2236"/>
                <a:gd name="T7" fmla="*/ 0 h 821"/>
                <a:gd name="T8" fmla="*/ 0 w 2236"/>
                <a:gd name="T9" fmla="*/ 0 h 821"/>
                <a:gd name="T10" fmla="*/ 0 w 2236"/>
                <a:gd name="T11" fmla="*/ 523 h 821"/>
              </a:gdLst>
              <a:ahLst/>
              <a:cxnLst>
                <a:cxn ang="0">
                  <a:pos x="T0" y="T1"/>
                </a:cxn>
                <a:cxn ang="0">
                  <a:pos x="T2" y="T3"/>
                </a:cxn>
                <a:cxn ang="0">
                  <a:pos x="T4" y="T5"/>
                </a:cxn>
                <a:cxn ang="0">
                  <a:pos x="T6" y="T7"/>
                </a:cxn>
                <a:cxn ang="0">
                  <a:pos x="T8" y="T9"/>
                </a:cxn>
                <a:cxn ang="0">
                  <a:pos x="T10" y="T11"/>
                </a:cxn>
              </a:cxnLst>
              <a:rect l="0" t="0" r="r" b="b"/>
              <a:pathLst>
                <a:path w="2236" h="821">
                  <a:moveTo>
                    <a:pt x="0" y="523"/>
                  </a:moveTo>
                  <a:lnTo>
                    <a:pt x="1118" y="821"/>
                  </a:lnTo>
                  <a:lnTo>
                    <a:pt x="2236" y="523"/>
                  </a:lnTo>
                  <a:lnTo>
                    <a:pt x="2236" y="0"/>
                  </a:lnTo>
                  <a:lnTo>
                    <a:pt x="0" y="0"/>
                  </a:lnTo>
                  <a:lnTo>
                    <a:pt x="0" y="523"/>
                  </a:lnTo>
                  <a:close/>
                </a:path>
              </a:pathLst>
            </a:custGeom>
            <a:solidFill>
              <a:srgbClr val="50A5AE"/>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5">
              <a:extLst>
                <a:ext uri="{FF2B5EF4-FFF2-40B4-BE49-F238E27FC236}">
                  <a16:creationId xmlns:a16="http://schemas.microsoft.com/office/drawing/2014/main" id="{2F53582C-6DC0-48BA-A25D-B37FAA59C7A8}"/>
                </a:ext>
              </a:extLst>
            </p:cNvPr>
            <p:cNvSpPr>
              <a:spLocks/>
            </p:cNvSpPr>
            <p:nvPr/>
          </p:nvSpPr>
          <p:spPr bwMode="auto">
            <a:xfrm>
              <a:off x="2190340" y="578962"/>
              <a:ext cx="977856" cy="1230629"/>
            </a:xfrm>
            <a:custGeom>
              <a:avLst/>
              <a:gdLst>
                <a:gd name="T0" fmla="*/ 0 w 1118"/>
                <a:gd name="T1" fmla="*/ 1407 h 1407"/>
                <a:gd name="T2" fmla="*/ 1118 w 1118"/>
                <a:gd name="T3" fmla="*/ 974 h 1407"/>
                <a:gd name="T4" fmla="*/ 1118 w 1118"/>
                <a:gd name="T5" fmla="*/ 0 h 1407"/>
                <a:gd name="T6" fmla="*/ 0 w 1118"/>
                <a:gd name="T7" fmla="*/ 622 h 1407"/>
                <a:gd name="T8" fmla="*/ 0 w 1118"/>
                <a:gd name="T9" fmla="*/ 1407 h 1407"/>
              </a:gdLst>
              <a:ahLst/>
              <a:cxnLst>
                <a:cxn ang="0">
                  <a:pos x="T0" y="T1"/>
                </a:cxn>
                <a:cxn ang="0">
                  <a:pos x="T2" y="T3"/>
                </a:cxn>
                <a:cxn ang="0">
                  <a:pos x="T4" y="T5"/>
                </a:cxn>
                <a:cxn ang="0">
                  <a:pos x="T6" y="T7"/>
                </a:cxn>
                <a:cxn ang="0">
                  <a:pos x="T8" y="T9"/>
                </a:cxn>
              </a:cxnLst>
              <a:rect l="0" t="0" r="r" b="b"/>
              <a:pathLst>
                <a:path w="1118" h="1407">
                  <a:moveTo>
                    <a:pt x="0" y="1407"/>
                  </a:moveTo>
                  <a:lnTo>
                    <a:pt x="1118" y="974"/>
                  </a:lnTo>
                  <a:lnTo>
                    <a:pt x="1118" y="0"/>
                  </a:lnTo>
                  <a:lnTo>
                    <a:pt x="0" y="622"/>
                  </a:lnTo>
                  <a:lnTo>
                    <a:pt x="0" y="1407"/>
                  </a:lnTo>
                  <a:close/>
                </a:path>
              </a:pathLst>
            </a:custGeom>
            <a:solidFill>
              <a:srgbClr val="4CCDD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6">
              <a:extLst>
                <a:ext uri="{FF2B5EF4-FFF2-40B4-BE49-F238E27FC236}">
                  <a16:creationId xmlns:a16="http://schemas.microsoft.com/office/drawing/2014/main" id="{FAD072DD-6ED1-4DE0-8AFB-532A3053C4F5}"/>
                </a:ext>
              </a:extLst>
            </p:cNvPr>
            <p:cNvSpPr>
              <a:spLocks/>
            </p:cNvSpPr>
            <p:nvPr/>
          </p:nvSpPr>
          <p:spPr bwMode="auto">
            <a:xfrm>
              <a:off x="3160498" y="578961"/>
              <a:ext cx="977856" cy="1230630"/>
            </a:xfrm>
            <a:custGeom>
              <a:avLst/>
              <a:gdLst>
                <a:gd name="T0" fmla="*/ 1118 w 1118"/>
                <a:gd name="T1" fmla="*/ 1407 h 1407"/>
                <a:gd name="T2" fmla="*/ 0 w 1118"/>
                <a:gd name="T3" fmla="*/ 974 h 1407"/>
                <a:gd name="T4" fmla="*/ 0 w 1118"/>
                <a:gd name="T5" fmla="*/ 0 h 1407"/>
                <a:gd name="T6" fmla="*/ 1118 w 1118"/>
                <a:gd name="T7" fmla="*/ 622 h 1407"/>
                <a:gd name="T8" fmla="*/ 1118 w 1118"/>
                <a:gd name="T9" fmla="*/ 1407 h 1407"/>
              </a:gdLst>
              <a:ahLst/>
              <a:cxnLst>
                <a:cxn ang="0">
                  <a:pos x="T0" y="T1"/>
                </a:cxn>
                <a:cxn ang="0">
                  <a:pos x="T2" y="T3"/>
                </a:cxn>
                <a:cxn ang="0">
                  <a:pos x="T4" y="T5"/>
                </a:cxn>
                <a:cxn ang="0">
                  <a:pos x="T6" y="T7"/>
                </a:cxn>
                <a:cxn ang="0">
                  <a:pos x="T8" y="T9"/>
                </a:cxn>
              </a:cxnLst>
              <a:rect l="0" t="0" r="r" b="b"/>
              <a:pathLst>
                <a:path w="1118" h="1407">
                  <a:moveTo>
                    <a:pt x="1118" y="1407"/>
                  </a:moveTo>
                  <a:lnTo>
                    <a:pt x="0" y="974"/>
                  </a:lnTo>
                  <a:lnTo>
                    <a:pt x="0" y="0"/>
                  </a:lnTo>
                  <a:lnTo>
                    <a:pt x="1118" y="622"/>
                  </a:lnTo>
                  <a:lnTo>
                    <a:pt x="1118" y="1407"/>
                  </a:lnTo>
                  <a:close/>
                </a:path>
              </a:pathLst>
            </a:custGeom>
            <a:solidFill>
              <a:srgbClr val="54C5C8"/>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DE0A23CD-A41D-4745-92CA-1841708D00B1}"/>
              </a:ext>
            </a:extLst>
          </p:cNvPr>
          <p:cNvGrpSpPr/>
          <p:nvPr/>
        </p:nvGrpSpPr>
        <p:grpSpPr>
          <a:xfrm>
            <a:off x="761595" y="3678305"/>
            <a:ext cx="2390730" cy="1722264"/>
            <a:chOff x="2190340" y="578961"/>
            <a:chExt cx="1948014" cy="1478547"/>
          </a:xfrm>
          <a:solidFill>
            <a:srgbClr val="FF0000"/>
          </a:solidFill>
        </p:grpSpPr>
        <p:sp>
          <p:nvSpPr>
            <p:cNvPr id="49" name="Freeform 7">
              <a:extLst>
                <a:ext uri="{FF2B5EF4-FFF2-40B4-BE49-F238E27FC236}">
                  <a16:creationId xmlns:a16="http://schemas.microsoft.com/office/drawing/2014/main" id="{9D9551FD-F192-4189-B635-D5616E48386E}"/>
                </a:ext>
              </a:extLst>
            </p:cNvPr>
            <p:cNvSpPr>
              <a:spLocks/>
            </p:cNvSpPr>
            <p:nvPr/>
          </p:nvSpPr>
          <p:spPr bwMode="auto">
            <a:xfrm>
              <a:off x="2191646" y="1399204"/>
              <a:ext cx="1945452" cy="658304"/>
            </a:xfrm>
            <a:custGeom>
              <a:avLst/>
              <a:gdLst>
                <a:gd name="T0" fmla="*/ 0 w 2236"/>
                <a:gd name="T1" fmla="*/ 523 h 821"/>
                <a:gd name="T2" fmla="*/ 1118 w 2236"/>
                <a:gd name="T3" fmla="*/ 821 h 821"/>
                <a:gd name="T4" fmla="*/ 2236 w 2236"/>
                <a:gd name="T5" fmla="*/ 523 h 821"/>
                <a:gd name="T6" fmla="*/ 2236 w 2236"/>
                <a:gd name="T7" fmla="*/ 0 h 821"/>
                <a:gd name="T8" fmla="*/ 0 w 2236"/>
                <a:gd name="T9" fmla="*/ 0 h 821"/>
                <a:gd name="T10" fmla="*/ 0 w 2236"/>
                <a:gd name="T11" fmla="*/ 523 h 821"/>
              </a:gdLst>
              <a:ahLst/>
              <a:cxnLst>
                <a:cxn ang="0">
                  <a:pos x="T0" y="T1"/>
                </a:cxn>
                <a:cxn ang="0">
                  <a:pos x="T2" y="T3"/>
                </a:cxn>
                <a:cxn ang="0">
                  <a:pos x="T4" y="T5"/>
                </a:cxn>
                <a:cxn ang="0">
                  <a:pos x="T6" y="T7"/>
                </a:cxn>
                <a:cxn ang="0">
                  <a:pos x="T8" y="T9"/>
                </a:cxn>
                <a:cxn ang="0">
                  <a:pos x="T10" y="T11"/>
                </a:cxn>
              </a:cxnLst>
              <a:rect l="0" t="0" r="r" b="b"/>
              <a:pathLst>
                <a:path w="2236" h="821">
                  <a:moveTo>
                    <a:pt x="0" y="523"/>
                  </a:moveTo>
                  <a:lnTo>
                    <a:pt x="1118" y="821"/>
                  </a:lnTo>
                  <a:lnTo>
                    <a:pt x="2236" y="523"/>
                  </a:lnTo>
                  <a:lnTo>
                    <a:pt x="2236" y="0"/>
                  </a:lnTo>
                  <a:lnTo>
                    <a:pt x="0" y="0"/>
                  </a:lnTo>
                  <a:lnTo>
                    <a:pt x="0" y="523"/>
                  </a:lnTo>
                  <a:close/>
                </a:path>
              </a:pathLst>
            </a:custGeom>
            <a:solidFill>
              <a:srgbClr val="B4890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5">
              <a:extLst>
                <a:ext uri="{FF2B5EF4-FFF2-40B4-BE49-F238E27FC236}">
                  <a16:creationId xmlns:a16="http://schemas.microsoft.com/office/drawing/2014/main" id="{408A4486-6E2E-4C27-AC21-6D4B14975DA4}"/>
                </a:ext>
              </a:extLst>
            </p:cNvPr>
            <p:cNvSpPr>
              <a:spLocks/>
            </p:cNvSpPr>
            <p:nvPr/>
          </p:nvSpPr>
          <p:spPr bwMode="auto">
            <a:xfrm>
              <a:off x="2190340" y="578962"/>
              <a:ext cx="977856" cy="1230629"/>
            </a:xfrm>
            <a:custGeom>
              <a:avLst/>
              <a:gdLst>
                <a:gd name="T0" fmla="*/ 0 w 1118"/>
                <a:gd name="T1" fmla="*/ 1407 h 1407"/>
                <a:gd name="T2" fmla="*/ 1118 w 1118"/>
                <a:gd name="T3" fmla="*/ 974 h 1407"/>
                <a:gd name="T4" fmla="*/ 1118 w 1118"/>
                <a:gd name="T5" fmla="*/ 0 h 1407"/>
                <a:gd name="T6" fmla="*/ 0 w 1118"/>
                <a:gd name="T7" fmla="*/ 622 h 1407"/>
                <a:gd name="T8" fmla="*/ 0 w 1118"/>
                <a:gd name="T9" fmla="*/ 1407 h 1407"/>
              </a:gdLst>
              <a:ahLst/>
              <a:cxnLst>
                <a:cxn ang="0">
                  <a:pos x="T0" y="T1"/>
                </a:cxn>
                <a:cxn ang="0">
                  <a:pos x="T2" y="T3"/>
                </a:cxn>
                <a:cxn ang="0">
                  <a:pos x="T4" y="T5"/>
                </a:cxn>
                <a:cxn ang="0">
                  <a:pos x="T6" y="T7"/>
                </a:cxn>
                <a:cxn ang="0">
                  <a:pos x="T8" y="T9"/>
                </a:cxn>
              </a:cxnLst>
              <a:rect l="0" t="0" r="r" b="b"/>
              <a:pathLst>
                <a:path w="1118" h="1407">
                  <a:moveTo>
                    <a:pt x="0" y="1407"/>
                  </a:moveTo>
                  <a:lnTo>
                    <a:pt x="1118" y="974"/>
                  </a:lnTo>
                  <a:lnTo>
                    <a:pt x="1118" y="0"/>
                  </a:lnTo>
                  <a:lnTo>
                    <a:pt x="0" y="622"/>
                  </a:lnTo>
                  <a:lnTo>
                    <a:pt x="0" y="1407"/>
                  </a:lnTo>
                  <a:close/>
                </a:path>
              </a:pathLst>
            </a:custGeom>
            <a:solidFill>
              <a:srgbClr val="FFC00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6">
              <a:extLst>
                <a:ext uri="{FF2B5EF4-FFF2-40B4-BE49-F238E27FC236}">
                  <a16:creationId xmlns:a16="http://schemas.microsoft.com/office/drawing/2014/main" id="{9ECDD301-0928-42C6-A681-3FB040634970}"/>
                </a:ext>
              </a:extLst>
            </p:cNvPr>
            <p:cNvSpPr>
              <a:spLocks/>
            </p:cNvSpPr>
            <p:nvPr/>
          </p:nvSpPr>
          <p:spPr bwMode="auto">
            <a:xfrm>
              <a:off x="3160498" y="578961"/>
              <a:ext cx="977856" cy="1230630"/>
            </a:xfrm>
            <a:custGeom>
              <a:avLst/>
              <a:gdLst>
                <a:gd name="T0" fmla="*/ 1118 w 1118"/>
                <a:gd name="T1" fmla="*/ 1407 h 1407"/>
                <a:gd name="T2" fmla="*/ 0 w 1118"/>
                <a:gd name="T3" fmla="*/ 974 h 1407"/>
                <a:gd name="T4" fmla="*/ 0 w 1118"/>
                <a:gd name="T5" fmla="*/ 0 h 1407"/>
                <a:gd name="T6" fmla="*/ 1118 w 1118"/>
                <a:gd name="T7" fmla="*/ 622 h 1407"/>
                <a:gd name="T8" fmla="*/ 1118 w 1118"/>
                <a:gd name="T9" fmla="*/ 1407 h 1407"/>
              </a:gdLst>
              <a:ahLst/>
              <a:cxnLst>
                <a:cxn ang="0">
                  <a:pos x="T0" y="T1"/>
                </a:cxn>
                <a:cxn ang="0">
                  <a:pos x="T2" y="T3"/>
                </a:cxn>
                <a:cxn ang="0">
                  <a:pos x="T4" y="T5"/>
                </a:cxn>
                <a:cxn ang="0">
                  <a:pos x="T6" y="T7"/>
                </a:cxn>
                <a:cxn ang="0">
                  <a:pos x="T8" y="T9"/>
                </a:cxn>
              </a:cxnLst>
              <a:rect l="0" t="0" r="r" b="b"/>
              <a:pathLst>
                <a:path w="1118" h="1407">
                  <a:moveTo>
                    <a:pt x="1118" y="1407"/>
                  </a:moveTo>
                  <a:lnTo>
                    <a:pt x="0" y="974"/>
                  </a:lnTo>
                  <a:lnTo>
                    <a:pt x="0" y="0"/>
                  </a:lnTo>
                  <a:lnTo>
                    <a:pt x="1118" y="622"/>
                  </a:lnTo>
                  <a:lnTo>
                    <a:pt x="1118" y="1407"/>
                  </a:lnTo>
                  <a:close/>
                </a:path>
              </a:pathLst>
            </a:custGeom>
            <a:solidFill>
              <a:srgbClr val="EAB20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bwMode="auto">
          <a:xfrm>
            <a:off x="395288" y="357188"/>
            <a:ext cx="8469312" cy="4079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ro-RO" altLang="en-US" sz="1600" b="1" i="1" u="sng" dirty="0">
                <a:solidFill>
                  <a:schemeClr val="bg1">
                    <a:lumMod val="50000"/>
                  </a:schemeClr>
                </a:solidFill>
                <a:latin typeface="Trebuchet MS" pitchFamily="34" charset="0"/>
              </a:rPr>
              <a:t>Internaționalizarea afacerii </a:t>
            </a:r>
            <a:br>
              <a:rPr lang="en-US" altLang="en-US" sz="2400" dirty="0">
                <a:latin typeface="Trebuchet MS" pitchFamily="34" charset="0"/>
                <a:cs typeface="Times New Roman" pitchFamily="18" charset="0"/>
              </a:rPr>
            </a:br>
            <a:br>
              <a:rPr lang="en-US" altLang="en-US" sz="2400" dirty="0">
                <a:solidFill>
                  <a:srgbClr val="FFFFFF"/>
                </a:solidFill>
                <a:latin typeface="Trebuchet MS" pitchFamily="34" charset="0"/>
              </a:rPr>
            </a:br>
            <a:endParaRPr lang="en-US" altLang="en-US" sz="2400" dirty="0"/>
          </a:p>
        </p:txBody>
      </p:sp>
      <p:sp>
        <p:nvSpPr>
          <p:cNvPr id="17411" name="Slide Number Placeholder 1"/>
          <p:cNvSpPr>
            <a:spLocks noGrp="1" noChangeArrowheads="1"/>
          </p:cNvSpPr>
          <p:nvPr>
            <p:ph type="sldNum" sz="quarter" idx="27"/>
          </p:nvPr>
        </p:nvSpPr>
        <p:spPr bwMode="auto">
          <a:noFill/>
          <a:ln>
            <a:miter lim="800000"/>
            <a:headEnd/>
            <a:tailEnd/>
          </a:ln>
        </p:spPr>
        <p:txBody>
          <a:bodyPr/>
          <a:lstStyle/>
          <a:p>
            <a:fld id="{6864353C-9FA6-4976-AA00-CE063401EA91}" type="slidenum">
              <a:rPr lang="uk-UA" altLang="en-US">
                <a:solidFill>
                  <a:srgbClr val="FFFFFF"/>
                </a:solidFill>
              </a:rPr>
              <a:pPr/>
              <a:t>12</a:t>
            </a:fld>
            <a:endParaRPr lang="uk-UA" altLang="en-US">
              <a:solidFill>
                <a:srgbClr val="FFFFFF"/>
              </a:solidFill>
            </a:endParaRPr>
          </a:p>
        </p:txBody>
      </p:sp>
      <p:sp>
        <p:nvSpPr>
          <p:cNvPr id="5124" name="Content Placeholder 4"/>
          <p:cNvSpPr>
            <a:spLocks noGrp="1"/>
          </p:cNvSpPr>
          <p:nvPr>
            <p:ph sz="quarter" idx="12"/>
          </p:nvPr>
        </p:nvSpPr>
        <p:spPr bwMode="auto">
          <a:xfrm>
            <a:off x="539751" y="2780927"/>
            <a:ext cx="5688434" cy="5020047"/>
          </a:xfrm>
        </p:spPr>
        <p:txBody>
          <a:bodyPr vert="horz" wrap="square" lIns="91440" tIns="45720" rIns="91440" bIns="45720" numCol="1" anchor="t" anchorCtr="0" compatLnSpc="1">
            <a:prstTxWarp prst="textNoShape">
              <a:avLst/>
            </a:prstTxWarp>
          </a:bodyPr>
          <a:lstStyle/>
          <a:p>
            <a:pPr eaLnBrk="1" hangingPunct="1">
              <a:buFontTx/>
              <a:buNone/>
              <a:defRPr/>
            </a:pPr>
            <a:endParaRPr lang="en-US" dirty="0">
              <a:solidFill>
                <a:srgbClr val="000000"/>
              </a:solidFill>
              <a:latin typeface="Trebuchet MS" pitchFamily="34" charset="0"/>
            </a:endParaRPr>
          </a:p>
          <a:p>
            <a:pPr marL="0" indent="0" eaLnBrk="1" hangingPunct="1">
              <a:buFont typeface="Arial" panose="020B0604020202020204" pitchFamily="34" charset="0"/>
              <a:buNone/>
              <a:defRPr/>
            </a:pPr>
            <a:endParaRPr lang="en-US" dirty="0"/>
          </a:p>
        </p:txBody>
      </p:sp>
      <p:sp>
        <p:nvSpPr>
          <p:cNvPr id="3" name="Footer Placeholder 2"/>
          <p:cNvSpPr>
            <a:spLocks noGrp="1"/>
          </p:cNvSpPr>
          <p:nvPr>
            <p:ph type="ftr" sz="quarter" idx="28"/>
          </p:nvPr>
        </p:nvSpPr>
        <p:spPr/>
        <p:txBody>
          <a:bodyPr/>
          <a:lstStyle/>
          <a:p>
            <a:pPr>
              <a:defRPr/>
            </a:pPr>
            <a:r>
              <a:rPr lang="ro-RO" dirty="0">
                <a:solidFill>
                  <a:srgbClr val="242F38">
                    <a:tint val="75000"/>
                  </a:srgbClr>
                </a:solidFill>
              </a:rPr>
              <a:t>www.antibiotice.ro</a:t>
            </a:r>
            <a:endParaRPr lang="uk-UA" dirty="0">
              <a:solidFill>
                <a:srgbClr val="242F38">
                  <a:tint val="75000"/>
                </a:srgbClr>
              </a:solidFill>
            </a:endParaRPr>
          </a:p>
        </p:txBody>
      </p:sp>
      <p:sp>
        <p:nvSpPr>
          <p:cNvPr id="17414" name="TextBox 1"/>
          <p:cNvSpPr txBox="1">
            <a:spLocks noChangeArrowheads="1"/>
          </p:cNvSpPr>
          <p:nvPr/>
        </p:nvSpPr>
        <p:spPr bwMode="auto">
          <a:xfrm>
            <a:off x="539751" y="1125538"/>
            <a:ext cx="7927974" cy="338554"/>
          </a:xfrm>
          <a:prstGeom prst="rect">
            <a:avLst/>
          </a:prstGeom>
          <a:solidFill>
            <a:srgbClr val="FFFFFF"/>
          </a:solidFill>
          <a:ln w="9525">
            <a:noFill/>
            <a:miter lim="800000"/>
            <a:headEnd/>
            <a:tailEnd/>
          </a:ln>
        </p:spPr>
        <p:txBody>
          <a:bodyPr wrap="square">
            <a:spAutoFit/>
          </a:bodyPr>
          <a:lstStyle/>
          <a:p>
            <a:r>
              <a:rPr lang="ro-RO" sz="1600" dirty="0">
                <a:latin typeface="Trebuchet MS" panose="020B0603020202020204" pitchFamily="34" charset="0"/>
              </a:rPr>
              <a:t>Direcțiile de dezvoltare a</a:t>
            </a:r>
            <a:r>
              <a:rPr lang="en-US" sz="1600" dirty="0">
                <a:latin typeface="Trebuchet MS" panose="020B0603020202020204" pitchFamily="34" charset="0"/>
              </a:rPr>
              <a:t>le</a:t>
            </a:r>
            <a:r>
              <a:rPr lang="ro-RO" sz="1600" dirty="0">
                <a:latin typeface="Trebuchet MS" panose="020B0603020202020204" pitchFamily="34" charset="0"/>
              </a:rPr>
              <a:t> componentei internaționale a afacerii pentru anul 2020 </a:t>
            </a:r>
            <a:endParaRPr lang="en-US" altLang="en-US" sz="1600" dirty="0">
              <a:latin typeface="Trebuchet MS" panose="020B0603020202020204" pitchFamily="34" charset="0"/>
            </a:endParaRPr>
          </a:p>
        </p:txBody>
      </p:sp>
      <p:grpSp>
        <p:nvGrpSpPr>
          <p:cNvPr id="17416" name="Group 1"/>
          <p:cNvGrpSpPr>
            <a:grpSpLocks/>
          </p:cNvGrpSpPr>
          <p:nvPr/>
        </p:nvGrpSpPr>
        <p:grpSpPr bwMode="auto">
          <a:xfrm>
            <a:off x="676275" y="1586482"/>
            <a:ext cx="2823938" cy="4516664"/>
            <a:chOff x="299597" y="1675993"/>
            <a:chExt cx="2824603" cy="2268934"/>
          </a:xfrm>
        </p:grpSpPr>
        <p:sp>
          <p:nvSpPr>
            <p:cNvPr id="25" name="Rectangle 50"/>
            <p:cNvSpPr>
              <a:spLocks noChangeArrowheads="1"/>
            </p:cNvSpPr>
            <p:nvPr/>
          </p:nvSpPr>
          <p:spPr bwMode="auto">
            <a:xfrm>
              <a:off x="299600" y="1675993"/>
              <a:ext cx="2824600" cy="514122"/>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o-RO" sz="1400" dirty="0">
                  <a:solidFill>
                    <a:srgbClr val="FF0000"/>
                  </a:solidFill>
                  <a:latin typeface="Trebuchet MS" panose="020B0603020202020204" pitchFamily="34" charset="0"/>
                </a:rPr>
                <a:t>N</a:t>
              </a:r>
              <a:r>
                <a:rPr lang="ro-RO" altLang="ro-RO" sz="1400" dirty="0">
                  <a:solidFill>
                    <a:srgbClr val="FF0000"/>
                  </a:solidFill>
                  <a:latin typeface="Trebuchet MS" panose="020B0603020202020204" pitchFamily="34" charset="0"/>
                </a:rPr>
                <a:t>istatină API</a:t>
              </a:r>
              <a:r>
                <a:rPr lang="en-US" altLang="ro-RO" sz="1400" dirty="0">
                  <a:solidFill>
                    <a:srgbClr val="FF0000"/>
                  </a:solidFill>
                  <a:latin typeface="Trebuchet MS" panose="020B0603020202020204" pitchFamily="34" charset="0"/>
                </a:rPr>
                <a:t> – </a:t>
              </a:r>
              <a:r>
                <a:rPr lang="pt-BR"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Consolidarea și menținerea poziției de </a:t>
              </a:r>
              <a:r>
                <a:rPr lang="pt-BR" sz="1400" dirty="0">
                  <a:solidFill>
                    <a:schemeClr val="accent1"/>
                  </a:solidFill>
                  <a:latin typeface="Trebuchet MS" panose="020B0603020202020204" pitchFamily="34" charset="0"/>
                  <a:ea typeface="Times New Roman" panose="02020603050405020304" pitchFamily="18" charset="0"/>
                  <a:cs typeface="Segoe UI" panose="020B0502040204020203" pitchFamily="34" charset="0"/>
                </a:rPr>
                <a:t>lider pe piața mondială</a:t>
              </a:r>
              <a:r>
                <a:rPr lang="pt-BR"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 pentru substanța activă Nistatină</a:t>
              </a:r>
              <a:endParaRPr lang="ro-RO" altLang="ro-RO" sz="1400" dirty="0">
                <a:solidFill>
                  <a:srgbClr val="FF0000"/>
                </a:solidFill>
                <a:latin typeface="Trebuchet MS" panose="020B0603020202020204" pitchFamily="34" charset="0"/>
              </a:endParaRPr>
            </a:p>
          </p:txBody>
        </p:sp>
        <p:sp>
          <p:nvSpPr>
            <p:cNvPr id="27" name="Rectangle 50"/>
            <p:cNvSpPr>
              <a:spLocks noChangeArrowheads="1"/>
            </p:cNvSpPr>
            <p:nvPr/>
          </p:nvSpPr>
          <p:spPr bwMode="auto">
            <a:xfrm>
              <a:off x="299597" y="2159957"/>
              <a:ext cx="2824602" cy="971184"/>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lvl1pPr eaLnBrk="0" hangingPunct="0">
                <a:defRPr sz="4400">
                  <a:solidFill>
                    <a:schemeClr val="tx2"/>
                  </a:solidFill>
                  <a:latin typeface="Arial" panose="020B0604020202020204" pitchFamily="34" charset="0"/>
                </a:defRPr>
              </a:lvl1pPr>
              <a:lvl2pPr marL="742950" indent="-285750" eaLnBrk="0" hangingPunct="0">
                <a:defRPr sz="4400">
                  <a:solidFill>
                    <a:schemeClr val="tx2"/>
                  </a:solidFill>
                  <a:latin typeface="Arial" panose="020B0604020202020204" pitchFamily="34" charset="0"/>
                </a:defRPr>
              </a:lvl2pPr>
              <a:lvl3pPr marL="1143000" indent="-228600" eaLnBrk="0" hangingPunct="0">
                <a:defRPr sz="4400">
                  <a:solidFill>
                    <a:schemeClr val="tx2"/>
                  </a:solidFill>
                  <a:latin typeface="Arial" panose="020B0604020202020204" pitchFamily="34" charset="0"/>
                </a:defRPr>
              </a:lvl3pPr>
              <a:lvl4pPr marL="1600200" indent="-228600" eaLnBrk="0" hangingPunct="0">
                <a:defRPr sz="4400">
                  <a:solidFill>
                    <a:schemeClr val="tx2"/>
                  </a:solidFill>
                  <a:latin typeface="Arial" panose="020B0604020202020204" pitchFamily="34" charset="0"/>
                </a:defRPr>
              </a:lvl4pPr>
              <a:lvl5pPr marL="2057400" indent="-228600" eaLnBrk="0" hangingPunct="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pPr marR="0" lvl="0" algn="just">
                <a:spcBef>
                  <a:spcPts val="0"/>
                </a:spcBef>
                <a:spcAft>
                  <a:spcPts val="0"/>
                </a:spcAft>
              </a:pPr>
              <a:r>
                <a:rPr lang="pt-BR"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Creșterea vânzărilor în teritoriile în care compania are deschise reprezentanțe proprii</a:t>
              </a:r>
              <a:endParaRPr lang="en-US" sz="1400" dirty="0">
                <a:latin typeface="Trebuchet MS" panose="020B0603020202020204" pitchFamily="34" charset="0"/>
                <a:ea typeface="Calibri" panose="020F0502020204030204" pitchFamily="34" charset="0"/>
                <a:cs typeface="Times New Roman" panose="02020603050405020304" pitchFamily="18" charset="0"/>
              </a:endParaRPr>
            </a:p>
          </p:txBody>
        </p:sp>
        <p:sp>
          <p:nvSpPr>
            <p:cNvPr id="28" name="Rectangle 50"/>
            <p:cNvSpPr>
              <a:spLocks noChangeArrowheads="1"/>
            </p:cNvSpPr>
            <p:nvPr/>
          </p:nvSpPr>
          <p:spPr bwMode="auto">
            <a:xfrm>
              <a:off x="299598" y="3082529"/>
              <a:ext cx="2824602" cy="862398"/>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lvl1pPr eaLnBrk="0" hangingPunct="0">
                <a:defRPr sz="4400">
                  <a:solidFill>
                    <a:schemeClr val="tx2"/>
                  </a:solidFill>
                  <a:latin typeface="Arial" panose="020B0604020202020204" pitchFamily="34" charset="0"/>
                </a:defRPr>
              </a:lvl1pPr>
              <a:lvl2pPr marL="742950" indent="-285750" eaLnBrk="0" hangingPunct="0">
                <a:defRPr sz="4400">
                  <a:solidFill>
                    <a:schemeClr val="tx2"/>
                  </a:solidFill>
                  <a:latin typeface="Arial" panose="020B0604020202020204" pitchFamily="34" charset="0"/>
                </a:defRPr>
              </a:lvl2pPr>
              <a:lvl3pPr marL="1143000" indent="-228600" eaLnBrk="0" hangingPunct="0">
                <a:defRPr sz="4400">
                  <a:solidFill>
                    <a:schemeClr val="tx2"/>
                  </a:solidFill>
                  <a:latin typeface="Arial" panose="020B0604020202020204" pitchFamily="34" charset="0"/>
                </a:defRPr>
              </a:lvl3pPr>
              <a:lvl4pPr marL="1600200" indent="-228600" eaLnBrk="0" hangingPunct="0">
                <a:defRPr sz="4400">
                  <a:solidFill>
                    <a:schemeClr val="tx2"/>
                  </a:solidFill>
                  <a:latin typeface="Arial" panose="020B0604020202020204" pitchFamily="34" charset="0"/>
                </a:defRPr>
              </a:lvl4pPr>
              <a:lvl5pPr marL="2057400" indent="-228600" eaLnBrk="0" hangingPunct="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pPr eaLnBrk="1" fontAlgn="auto" hangingPunct="1">
                <a:spcBef>
                  <a:spcPts val="0"/>
                </a:spcBef>
                <a:spcAft>
                  <a:spcPts val="0"/>
                </a:spcAft>
                <a:defRPr/>
              </a:pPr>
              <a:endParaRPr lang="pt-BR"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endParaRPr>
            </a:p>
            <a:p>
              <a:pPr eaLnBrk="1" fontAlgn="auto" hangingPunct="1">
                <a:spcBef>
                  <a:spcPts val="0"/>
                </a:spcBef>
                <a:spcAft>
                  <a:spcPts val="0"/>
                </a:spcAft>
                <a:defRPr/>
              </a:pPr>
              <a:r>
                <a:rPr lang="pt-BR"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Expansiunea teritorială, ca pilon principal de creștere pe termen lung construita pe doua directii principale</a:t>
              </a:r>
            </a:p>
            <a:p>
              <a:pPr eaLnBrk="1" fontAlgn="auto" hangingPunct="1">
                <a:spcBef>
                  <a:spcPts val="0"/>
                </a:spcBef>
                <a:spcAft>
                  <a:spcPts val="0"/>
                </a:spcAft>
                <a:defRPr/>
              </a:pPr>
              <a:endParaRPr lang="pt-BR" altLang="ro-RO" sz="1400" kern="0" dirty="0">
                <a:solidFill>
                  <a:srgbClr val="000000"/>
                </a:solidFill>
                <a:latin typeface="Trebuchet MS" panose="020B0603020202020204" pitchFamily="34" charset="0"/>
                <a:cs typeface="Segoe UI" panose="020B0502040204020203" pitchFamily="34" charset="0"/>
              </a:endParaRPr>
            </a:p>
            <a:p>
              <a:pPr eaLnBrk="1" fontAlgn="auto" hangingPunct="1">
                <a:spcBef>
                  <a:spcPts val="0"/>
                </a:spcBef>
                <a:spcAft>
                  <a:spcPts val="0"/>
                </a:spcAft>
                <a:defRPr/>
              </a:pPr>
              <a:endParaRPr lang="ro-RO" altLang="ro-RO" sz="1400" kern="0" dirty="0">
                <a:solidFill>
                  <a:srgbClr val="000000"/>
                </a:solidFill>
                <a:latin typeface="Trebuchet MS" panose="020B0603020202020204" pitchFamily="34" charset="0"/>
                <a:cs typeface="+mn-cs"/>
              </a:endParaRPr>
            </a:p>
          </p:txBody>
        </p:sp>
      </p:grpSp>
      <p:sp>
        <p:nvSpPr>
          <p:cNvPr id="5" name="TextBox 4">
            <a:extLst>
              <a:ext uri="{FF2B5EF4-FFF2-40B4-BE49-F238E27FC236}">
                <a16:creationId xmlns:a16="http://schemas.microsoft.com/office/drawing/2014/main" id="{DB84BC50-07DB-491E-9758-190967498F28}"/>
              </a:ext>
            </a:extLst>
          </p:cNvPr>
          <p:cNvSpPr txBox="1"/>
          <p:nvPr/>
        </p:nvSpPr>
        <p:spPr>
          <a:xfrm>
            <a:off x="3782723" y="1713310"/>
            <a:ext cx="4543797" cy="646331"/>
          </a:xfrm>
          <a:prstGeom prst="rect">
            <a:avLst/>
          </a:prstGeom>
          <a:noFill/>
        </p:spPr>
        <p:txBody>
          <a:bodyPr wrap="square" rtlCol="0">
            <a:spAutoFit/>
          </a:bodyPr>
          <a:lstStyle/>
          <a:p>
            <a:pPr algn="just"/>
            <a:r>
              <a:rPr lang="en-GB" sz="1200" dirty="0" err="1">
                <a:latin typeface="Trebuchet MS" panose="020B0603020202020204" pitchFamily="34" charset="0"/>
              </a:rPr>
              <a:t>Vanzarile</a:t>
            </a:r>
            <a:r>
              <a:rPr lang="en-GB" sz="1200" dirty="0">
                <a:latin typeface="Trebuchet MS" panose="020B0603020202020204" pitchFamily="34" charset="0"/>
              </a:rPr>
              <a:t> de </a:t>
            </a:r>
            <a:r>
              <a:rPr lang="en-GB" sz="1200" dirty="0" err="1">
                <a:latin typeface="Trebuchet MS" panose="020B0603020202020204" pitchFamily="34" charset="0"/>
              </a:rPr>
              <a:t>Nistatina</a:t>
            </a:r>
            <a:r>
              <a:rPr lang="en-GB" sz="1200" dirty="0">
                <a:latin typeface="Trebuchet MS" panose="020B0603020202020204" pitchFamily="34" charset="0"/>
              </a:rPr>
              <a:t> au </a:t>
            </a:r>
            <a:r>
              <a:rPr lang="en-GB" sz="1200" dirty="0" err="1">
                <a:latin typeface="Trebuchet MS" panose="020B0603020202020204" pitchFamily="34" charset="0"/>
              </a:rPr>
              <a:t>inregistarat</a:t>
            </a:r>
            <a:r>
              <a:rPr lang="en-GB" sz="1200" dirty="0">
                <a:latin typeface="Trebuchet MS" panose="020B0603020202020204" pitchFamily="34" charset="0"/>
              </a:rPr>
              <a:t> o </a:t>
            </a:r>
            <a:r>
              <a:rPr lang="en-GB" sz="1200" dirty="0" err="1">
                <a:latin typeface="Trebuchet MS" panose="020B0603020202020204" pitchFamily="34" charset="0"/>
              </a:rPr>
              <a:t>crestere</a:t>
            </a:r>
            <a:r>
              <a:rPr lang="en-GB" sz="1200" dirty="0">
                <a:latin typeface="Trebuchet MS" panose="020B0603020202020204" pitchFamily="34" charset="0"/>
              </a:rPr>
              <a:t> cu 13% fata de </a:t>
            </a:r>
            <a:r>
              <a:rPr lang="en-GB" sz="1200" dirty="0" err="1">
                <a:latin typeface="Trebuchet MS" panose="020B0603020202020204" pitchFamily="34" charset="0"/>
              </a:rPr>
              <a:t>nivelul</a:t>
            </a:r>
            <a:r>
              <a:rPr lang="en-GB" sz="1200" dirty="0">
                <a:latin typeface="Trebuchet MS" panose="020B0603020202020204" pitchFamily="34" charset="0"/>
              </a:rPr>
              <a:t> </a:t>
            </a:r>
            <a:r>
              <a:rPr lang="en-GB" sz="1200" dirty="0" err="1">
                <a:latin typeface="Trebuchet MS" panose="020B0603020202020204" pitchFamily="34" charset="0"/>
              </a:rPr>
              <a:t>planificat</a:t>
            </a:r>
            <a:r>
              <a:rPr lang="en-GB" sz="1200" dirty="0">
                <a:latin typeface="Trebuchet MS" panose="020B0603020202020204" pitchFamily="34" charset="0"/>
              </a:rPr>
              <a:t> </a:t>
            </a:r>
            <a:r>
              <a:rPr lang="en-GB" sz="1200" dirty="0" err="1">
                <a:latin typeface="Trebuchet MS" panose="020B0603020202020204" pitchFamily="34" charset="0"/>
              </a:rPr>
              <a:t>si</a:t>
            </a:r>
            <a:r>
              <a:rPr lang="en-GB" sz="1200" dirty="0">
                <a:latin typeface="Trebuchet MS" panose="020B0603020202020204" pitchFamily="34" charset="0"/>
              </a:rPr>
              <a:t> cu 27% fata de </a:t>
            </a:r>
            <a:r>
              <a:rPr lang="en-GB" sz="1200" dirty="0" err="1">
                <a:latin typeface="Trebuchet MS" panose="020B0603020202020204" pitchFamily="34" charset="0"/>
              </a:rPr>
              <a:t>aceeasi</a:t>
            </a:r>
            <a:r>
              <a:rPr lang="en-GB" sz="1200" dirty="0">
                <a:latin typeface="Trebuchet MS" panose="020B0603020202020204" pitchFamily="34" charset="0"/>
              </a:rPr>
              <a:t> </a:t>
            </a:r>
            <a:r>
              <a:rPr lang="en-GB" sz="1200" dirty="0" err="1">
                <a:latin typeface="Trebuchet MS" panose="020B0603020202020204" pitchFamily="34" charset="0"/>
              </a:rPr>
              <a:t>perioada</a:t>
            </a:r>
            <a:r>
              <a:rPr lang="en-GB" sz="1200" dirty="0">
                <a:latin typeface="Trebuchet MS" panose="020B0603020202020204" pitchFamily="34" charset="0"/>
              </a:rPr>
              <a:t> a </a:t>
            </a:r>
            <a:r>
              <a:rPr lang="en-GB" sz="1200" dirty="0" err="1">
                <a:latin typeface="Trebuchet MS" panose="020B0603020202020204" pitchFamily="34" charset="0"/>
              </a:rPr>
              <a:t>anului</a:t>
            </a:r>
            <a:r>
              <a:rPr lang="en-GB" sz="1200" dirty="0">
                <a:latin typeface="Trebuchet MS" panose="020B0603020202020204" pitchFamily="34" charset="0"/>
              </a:rPr>
              <a:t> 2019, </a:t>
            </a:r>
            <a:r>
              <a:rPr lang="en-GB" sz="1200" dirty="0" err="1">
                <a:latin typeface="Trebuchet MS" panose="020B0603020202020204" pitchFamily="34" charset="0"/>
              </a:rPr>
              <a:t>atingand</a:t>
            </a:r>
            <a:r>
              <a:rPr lang="en-GB" sz="1200" dirty="0">
                <a:latin typeface="Trebuchet MS" panose="020B0603020202020204" pitchFamily="34" charset="0"/>
              </a:rPr>
              <a:t> o </a:t>
            </a:r>
            <a:r>
              <a:rPr lang="en-GB" sz="1200" dirty="0" err="1">
                <a:latin typeface="Trebuchet MS" panose="020B0603020202020204" pitchFamily="34" charset="0"/>
              </a:rPr>
              <a:t>valoare</a:t>
            </a:r>
            <a:r>
              <a:rPr lang="en-GB" sz="1200" dirty="0">
                <a:latin typeface="Trebuchet MS" panose="020B0603020202020204" pitchFamily="34" charset="0"/>
              </a:rPr>
              <a:t> de </a:t>
            </a:r>
            <a:r>
              <a:rPr lang="en-GB" sz="1200" dirty="0" err="1">
                <a:latin typeface="Trebuchet MS" panose="020B0603020202020204" pitchFamily="34" charset="0"/>
              </a:rPr>
              <a:t>aproximativ</a:t>
            </a:r>
            <a:r>
              <a:rPr lang="en-GB" sz="1200" dirty="0">
                <a:latin typeface="Trebuchet MS" panose="020B0603020202020204" pitchFamily="34" charset="0"/>
              </a:rPr>
              <a:t> 18 mil. lei</a:t>
            </a:r>
            <a:endParaRPr lang="en-US" sz="1200" dirty="0">
              <a:latin typeface="Trebuchet MS" panose="020B0603020202020204" pitchFamily="34" charset="0"/>
            </a:endParaRPr>
          </a:p>
        </p:txBody>
      </p:sp>
      <p:sp>
        <p:nvSpPr>
          <p:cNvPr id="6" name="TextBox 5">
            <a:extLst>
              <a:ext uri="{FF2B5EF4-FFF2-40B4-BE49-F238E27FC236}">
                <a16:creationId xmlns:a16="http://schemas.microsoft.com/office/drawing/2014/main" id="{8B7AC4BA-1C11-428B-B7F1-1106AF4C4779}"/>
              </a:ext>
            </a:extLst>
          </p:cNvPr>
          <p:cNvSpPr txBox="1"/>
          <p:nvPr/>
        </p:nvSpPr>
        <p:spPr>
          <a:xfrm>
            <a:off x="3735656" y="2590243"/>
            <a:ext cx="4543797" cy="1938992"/>
          </a:xfrm>
          <a:prstGeom prst="rect">
            <a:avLst/>
          </a:prstGeom>
          <a:noFill/>
        </p:spPr>
        <p:txBody>
          <a:bodyPr wrap="square" rtlCol="0">
            <a:spAutoFit/>
          </a:bodyPr>
          <a:lstStyle/>
          <a:p>
            <a:pPr algn="just"/>
            <a:r>
              <a:rPr lang="it-IT" sz="1200" dirty="0">
                <a:latin typeface="Trebuchet MS" panose="020B0603020202020204" pitchFamily="34" charset="0"/>
              </a:rPr>
              <a:t>Odata cu restrangerea limitărilor legislative impuse de situația pandemică asupra livrărilor în afara teritoriului României in perioada urmatoare se va inregistra o </a:t>
            </a:r>
            <a:r>
              <a:rPr lang="it-IT" sz="1200" b="1" dirty="0">
                <a:latin typeface="Trebuchet MS" panose="020B0603020202020204" pitchFamily="34" charset="0"/>
              </a:rPr>
              <a:t>creștere semnificativă a cantităților fabricate și livrate la export pentru medicamentele antiinfecțioase</a:t>
            </a:r>
            <a:r>
              <a:rPr lang="it-IT" sz="1200" dirty="0">
                <a:latin typeface="Trebuchet MS" panose="020B0603020202020204" pitchFamily="34" charset="0"/>
              </a:rPr>
              <a:t> (în special cele din gama peniciline, combinații de penicilină, paracetamol). Cererea este corelată cu nevoia guvernelor pentru medicația asociată infecțiilor cu SARS-CoV2 atât pe termen scurt, imediat, cât și pentru asigurarea unui stoc de siguranță pe termen mediu. </a:t>
            </a:r>
          </a:p>
          <a:p>
            <a:pPr marL="171450" indent="-171450" algn="just">
              <a:buFont typeface="Arial" panose="020B0604020202020204" pitchFamily="34" charset="0"/>
              <a:buChar char="•"/>
            </a:pPr>
            <a:endParaRPr lang="en-US" sz="1200" dirty="0">
              <a:latin typeface="Trebuchet MS" panose="020B0603020202020204" pitchFamily="34" charset="0"/>
            </a:endParaRPr>
          </a:p>
        </p:txBody>
      </p:sp>
      <p:sp>
        <p:nvSpPr>
          <p:cNvPr id="8" name="TextBox 7">
            <a:extLst>
              <a:ext uri="{FF2B5EF4-FFF2-40B4-BE49-F238E27FC236}">
                <a16:creationId xmlns:a16="http://schemas.microsoft.com/office/drawing/2014/main" id="{0EEFFF25-CCEB-4A0D-8F35-58B71EE94A40}"/>
              </a:ext>
            </a:extLst>
          </p:cNvPr>
          <p:cNvSpPr txBox="1"/>
          <p:nvPr/>
        </p:nvSpPr>
        <p:spPr>
          <a:xfrm>
            <a:off x="3829792" y="4759838"/>
            <a:ext cx="4449661" cy="1015663"/>
          </a:xfrm>
          <a:prstGeom prst="rect">
            <a:avLst/>
          </a:prstGeom>
          <a:noFill/>
        </p:spPr>
        <p:txBody>
          <a:bodyPr wrap="square" rtlCol="0">
            <a:spAutoFit/>
          </a:bodyPr>
          <a:lstStyle/>
          <a:p>
            <a:pPr algn="just"/>
            <a:r>
              <a:rPr lang="it-IT" sz="1200" dirty="0">
                <a:latin typeface="Trebuchet MS" panose="020B0603020202020204" pitchFamily="34" charset="0"/>
              </a:rPr>
              <a:t>• dezvoltarea portofoliului de produse în teritoriile actuale;</a:t>
            </a:r>
            <a:endParaRPr lang="en-US" sz="1200" dirty="0">
              <a:latin typeface="Trebuchet MS" panose="020B0603020202020204" pitchFamily="34" charset="0"/>
            </a:endParaRPr>
          </a:p>
          <a:p>
            <a:pPr algn="just"/>
            <a:r>
              <a:rPr lang="it-IT" sz="1200" dirty="0">
                <a:latin typeface="Trebuchet MS" panose="020B0603020202020204" pitchFamily="34" charset="0"/>
              </a:rPr>
              <a:t>• accesarea de noi piețe din regiunea ASEAN, UE și Orientul Mijlociu, piețe cu potențial recunoscut de consum pentru medicația antiinfecțioasă, dermatologică și cardiovasculară, pentru care Antibiotice are tradiție și experiență.</a:t>
            </a:r>
            <a:endParaRPr lang="en-US" sz="1200" dirty="0">
              <a:latin typeface="Trebuchet MS" panose="020B0603020202020204" pitchFamily="34" charset="0"/>
            </a:endParaRPr>
          </a:p>
        </p:txBody>
      </p:sp>
      <p:sp>
        <p:nvSpPr>
          <p:cNvPr id="15" name="TextBox 14">
            <a:extLst>
              <a:ext uri="{FF2B5EF4-FFF2-40B4-BE49-F238E27FC236}">
                <a16:creationId xmlns:a16="http://schemas.microsoft.com/office/drawing/2014/main" id="{B516E707-8D6F-4C24-99D2-7DE545B9D8EF}"/>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4732E8-F2F1-4E67-A871-9C761B9FDD25}"/>
              </a:ext>
            </a:extLst>
          </p:cNvPr>
          <p:cNvSpPr>
            <a:spLocks noGrp="1"/>
          </p:cNvSpPr>
          <p:nvPr>
            <p:ph sz="quarter" idx="12"/>
          </p:nvPr>
        </p:nvSpPr>
        <p:spPr>
          <a:xfrm>
            <a:off x="323528" y="836712"/>
            <a:ext cx="8640959" cy="5551515"/>
          </a:xfrm>
        </p:spPr>
        <p:txBody>
          <a:bodyPr/>
          <a:lstStyle/>
          <a:p>
            <a:pPr lvl="0" algn="just">
              <a:buFont typeface="Wingdings" panose="05000000000000000000" pitchFamily="2" charset="2"/>
              <a:buChar char="Ø"/>
            </a:pPr>
            <a:r>
              <a:rPr lang="it-IT" sz="1400" dirty="0">
                <a:latin typeface="Trebuchet MS" panose="020B0603020202020204" pitchFamily="34" charset="0"/>
              </a:rPr>
              <a:t>lansarea pe piața din Vietnam a unui nou produs din gama antiinfecțioase – </a:t>
            </a:r>
            <a:r>
              <a:rPr lang="it-IT" sz="1400" b="1" dirty="0">
                <a:latin typeface="Trebuchet MS" panose="020B0603020202020204" pitchFamily="34" charset="0"/>
              </a:rPr>
              <a:t>Claritromicină comprimate 500 mg</a:t>
            </a:r>
            <a:r>
              <a:rPr lang="it-IT" sz="1400" dirty="0">
                <a:latin typeface="Trebuchet MS" panose="020B0603020202020204" pitchFamily="34" charset="0"/>
              </a:rPr>
              <a:t>, </a:t>
            </a:r>
          </a:p>
          <a:p>
            <a:pPr marL="0" lvl="0" indent="0" algn="just">
              <a:buNone/>
            </a:pPr>
            <a:r>
              <a:rPr lang="it-IT" sz="1400" dirty="0">
                <a:latin typeface="Trebuchet MS" panose="020B0603020202020204" pitchFamily="34" charset="0"/>
              </a:rPr>
              <a:t> </a:t>
            </a:r>
            <a:endParaRPr lang="en-US" sz="14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studiu de piață și negocieri finalizate pentru accesarea pieței Vietnamului cu </a:t>
            </a:r>
            <a:r>
              <a:rPr lang="it-IT" sz="1400" b="1" dirty="0">
                <a:latin typeface="Trebuchet MS" panose="020B0603020202020204" pitchFamily="34" charset="0"/>
              </a:rPr>
              <a:t>3 noi produse dermatologice</a:t>
            </a:r>
            <a:r>
              <a:rPr lang="it-IT" sz="1400" dirty="0">
                <a:latin typeface="Trebuchet MS" panose="020B0603020202020204" pitchFamily="34" charset="0"/>
              </a:rPr>
              <a:t>, printr-un nou parteneriat pe termen lung cu un distribuitor local cu experiență și tradiție pe segmentul retail; </a:t>
            </a:r>
            <a:endParaRPr lang="en-US" sz="1400" dirty="0">
              <a:latin typeface="Trebuchet MS" panose="020B0603020202020204" pitchFamily="34" charset="0"/>
            </a:endParaRPr>
          </a:p>
          <a:p>
            <a:pPr marL="0" indent="0" algn="just">
              <a:buNone/>
            </a:pPr>
            <a:endParaRPr lang="en-US" sz="8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accesarea segmentului hospital din Republica Moldova prin adjudecarea licitației pentru un număr de </a:t>
            </a:r>
            <a:r>
              <a:rPr lang="it-IT" sz="1400" b="1" dirty="0">
                <a:latin typeface="Trebuchet MS" panose="020B0603020202020204" pitchFamily="34" charset="0"/>
              </a:rPr>
              <a:t>3 medicamente antiinfecțioase</a:t>
            </a:r>
            <a:r>
              <a:rPr lang="it-IT" sz="1400" dirty="0">
                <a:latin typeface="Trebuchet MS" panose="020B0603020202020204" pitchFamily="34" charset="0"/>
              </a:rPr>
              <a:t>;</a:t>
            </a:r>
            <a:endParaRPr lang="en-US" sz="1400" dirty="0">
              <a:latin typeface="Trebuchet MS" panose="020B0603020202020204" pitchFamily="34" charset="0"/>
            </a:endParaRPr>
          </a:p>
          <a:p>
            <a:pPr marL="0" indent="0" algn="just">
              <a:buNone/>
            </a:pPr>
            <a:endParaRPr lang="en-US" sz="8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participarea și adjudecarea licitației în Ungaria pentru Amoxicilina/Clavulanat 1,2 g pulbere sterilă injectabilă, în cadrul proiectului de accesare de noi piețe europene cu produse antiinfecțioase;</a:t>
            </a:r>
            <a:endParaRPr lang="en-US" sz="1400" dirty="0">
              <a:latin typeface="Trebuchet MS" panose="020B0603020202020204" pitchFamily="34" charset="0"/>
            </a:endParaRPr>
          </a:p>
          <a:p>
            <a:pPr marL="0" indent="0" algn="just">
              <a:buNone/>
            </a:pPr>
            <a:r>
              <a:rPr lang="it-IT" sz="1400" dirty="0">
                <a:latin typeface="Trebuchet MS" panose="020B0603020202020204" pitchFamily="34" charset="0"/>
              </a:rPr>
              <a:t> </a:t>
            </a:r>
            <a:endParaRPr lang="en-US" sz="14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demararea procedurilor de upgradare dosar și fabricație pentru accesarea pieței SUA, începând cu luna iunie 2020 prin </a:t>
            </a:r>
            <a:r>
              <a:rPr lang="it-IT" sz="1400" b="1" dirty="0">
                <a:latin typeface="Trebuchet MS" panose="020B0603020202020204" pitchFamily="34" charset="0"/>
              </a:rPr>
              <a:t>2 noi produse antiinfecțioase injectabile</a:t>
            </a:r>
            <a:r>
              <a:rPr lang="it-IT" sz="1400" dirty="0">
                <a:latin typeface="Trebuchet MS" panose="020B0603020202020204" pitchFamily="34" charset="0"/>
              </a:rPr>
              <a:t> (Ampicilina/Sulbactam 1,5 g si 3 g);</a:t>
            </a:r>
            <a:endParaRPr lang="en-US" sz="1400" dirty="0">
              <a:latin typeface="Trebuchet MS" panose="020B0603020202020204" pitchFamily="34" charset="0"/>
            </a:endParaRPr>
          </a:p>
          <a:p>
            <a:pPr marL="0" indent="0" algn="just">
              <a:buNone/>
            </a:pPr>
            <a:r>
              <a:rPr lang="it-IT" sz="1400" dirty="0">
                <a:latin typeface="Trebuchet MS" panose="020B0603020202020204" pitchFamily="34" charset="0"/>
              </a:rPr>
              <a:t> </a:t>
            </a:r>
            <a:endParaRPr lang="en-US" sz="14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demararea înregistrărilor pentru 2 produse (Meropenem pulbere sterilă injectabilă și Lisinopril comprimate) în cadrul proiectului din </a:t>
            </a:r>
            <a:r>
              <a:rPr lang="it-IT" sz="1400" b="1" dirty="0">
                <a:latin typeface="Trebuchet MS" panose="020B0603020202020204" pitchFamily="34" charset="0"/>
              </a:rPr>
              <a:t>țările Scandinave</a:t>
            </a:r>
            <a:r>
              <a:rPr lang="it-IT" sz="1400" dirty="0">
                <a:latin typeface="Trebuchet MS" panose="020B0603020202020204" pitchFamily="34" charset="0"/>
              </a:rPr>
              <a:t>;</a:t>
            </a:r>
            <a:endParaRPr lang="en-US" sz="1400" dirty="0">
              <a:latin typeface="Trebuchet MS" panose="020B0603020202020204" pitchFamily="34" charset="0"/>
            </a:endParaRPr>
          </a:p>
          <a:p>
            <a:pPr marL="0" indent="0" algn="just">
              <a:buNone/>
            </a:pPr>
            <a:r>
              <a:rPr lang="it-IT" sz="1400" dirty="0">
                <a:latin typeface="Trebuchet MS" panose="020B0603020202020204" pitchFamily="34" charset="0"/>
              </a:rPr>
              <a:t> </a:t>
            </a:r>
            <a:endParaRPr lang="en-US" sz="14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studiu de piață și negocieri pentru accesarea pieței Slovaciei cu </a:t>
            </a:r>
            <a:r>
              <a:rPr lang="it-IT" sz="1400" b="1" dirty="0">
                <a:latin typeface="Trebuchet MS" panose="020B0603020202020204" pitchFamily="34" charset="0"/>
              </a:rPr>
              <a:t>4 medicamente antiinfecțioase pulberi sterile injectabile; </a:t>
            </a:r>
            <a:endParaRPr lang="en-US" sz="1400" dirty="0">
              <a:latin typeface="Trebuchet MS" panose="020B0603020202020204" pitchFamily="34" charset="0"/>
            </a:endParaRPr>
          </a:p>
          <a:p>
            <a:pPr marL="0" indent="0" algn="just">
              <a:buNone/>
            </a:pPr>
            <a:r>
              <a:rPr lang="it-IT" sz="1400" dirty="0">
                <a:latin typeface="Trebuchet MS" panose="020B0603020202020204" pitchFamily="34" charset="0"/>
              </a:rPr>
              <a:t> </a:t>
            </a:r>
            <a:endParaRPr lang="en-US" sz="14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studiu de piață și negocieri pentru accesarea pieței Germaniei cu </a:t>
            </a:r>
            <a:r>
              <a:rPr lang="it-IT" sz="1400" b="1" dirty="0">
                <a:latin typeface="Trebuchet MS" panose="020B0603020202020204" pitchFamily="34" charset="0"/>
              </a:rPr>
              <a:t>7 medicamente antiinfecțioase pulberi sterile injectabile.</a:t>
            </a:r>
            <a:endParaRPr lang="en-US" sz="1400" dirty="0">
              <a:latin typeface="Trebuchet MS" panose="020B0603020202020204" pitchFamily="34" charset="0"/>
            </a:endParaRPr>
          </a:p>
          <a:p>
            <a:endParaRPr lang="en-US" dirty="0"/>
          </a:p>
        </p:txBody>
      </p:sp>
      <p:sp>
        <p:nvSpPr>
          <p:cNvPr id="5" name="Text Placeholder 4">
            <a:extLst>
              <a:ext uri="{FF2B5EF4-FFF2-40B4-BE49-F238E27FC236}">
                <a16:creationId xmlns:a16="http://schemas.microsoft.com/office/drawing/2014/main" id="{A4840929-1789-425F-A513-4CD105D0D061}"/>
              </a:ext>
            </a:extLst>
          </p:cNvPr>
          <p:cNvSpPr>
            <a:spLocks noGrp="1"/>
          </p:cNvSpPr>
          <p:nvPr>
            <p:ph type="body" sz="quarter" idx="26"/>
          </p:nvPr>
        </p:nvSpPr>
        <p:spPr>
          <a:xfrm>
            <a:off x="467544" y="469773"/>
            <a:ext cx="5171403" cy="294931"/>
          </a:xfrm>
        </p:spPr>
        <p:txBody>
          <a:bodyPr>
            <a:noAutofit/>
          </a:bodyPr>
          <a:lstStyle/>
          <a:p>
            <a:r>
              <a:rPr lang="it-IT" sz="1600" b="1" i="1" u="sng" dirty="0">
                <a:solidFill>
                  <a:schemeClr val="bg1">
                    <a:lumMod val="50000"/>
                  </a:schemeClr>
                </a:solidFill>
                <a:latin typeface="Trebuchet MS" panose="020B0603020202020204" pitchFamily="34" charset="0"/>
              </a:rPr>
              <a:t>Acțiuni finalizate in trimestrul I 2020</a:t>
            </a:r>
            <a:endParaRPr lang="en-US" sz="1600" b="1" i="1" u="sng" dirty="0">
              <a:solidFill>
                <a:schemeClr val="bg1">
                  <a:lumMod val="50000"/>
                </a:schemeClr>
              </a:solidFill>
            </a:endParaRPr>
          </a:p>
        </p:txBody>
      </p:sp>
      <p:sp>
        <p:nvSpPr>
          <p:cNvPr id="6" name="Slide Number Placeholder 5">
            <a:extLst>
              <a:ext uri="{FF2B5EF4-FFF2-40B4-BE49-F238E27FC236}">
                <a16:creationId xmlns:a16="http://schemas.microsoft.com/office/drawing/2014/main" id="{7B99ACDE-2DE4-40D5-BB28-663FBD204D02}"/>
              </a:ext>
            </a:extLst>
          </p:cNvPr>
          <p:cNvSpPr>
            <a:spLocks noGrp="1"/>
          </p:cNvSpPr>
          <p:nvPr>
            <p:ph type="sldNum" sz="quarter" idx="27"/>
          </p:nvPr>
        </p:nvSpPr>
        <p:spPr/>
        <p:txBody>
          <a:bodyPr/>
          <a:lstStyle/>
          <a:p>
            <a:fld id="{11218F74-BB85-4515-8F8F-1C24300286A9}" type="slidenum">
              <a:rPr lang="uk-UA" altLang="ro-RO" smtClean="0"/>
              <a:pPr/>
              <a:t>13</a:t>
            </a:fld>
            <a:endParaRPr lang="uk-UA" altLang="ro-RO"/>
          </a:p>
        </p:txBody>
      </p:sp>
      <p:sp>
        <p:nvSpPr>
          <p:cNvPr id="7" name="Footer Placeholder 6">
            <a:extLst>
              <a:ext uri="{FF2B5EF4-FFF2-40B4-BE49-F238E27FC236}">
                <a16:creationId xmlns:a16="http://schemas.microsoft.com/office/drawing/2014/main" id="{C620599D-02D0-4EB3-9512-74882FB15A82}"/>
              </a:ext>
            </a:extLst>
          </p:cNvPr>
          <p:cNvSpPr>
            <a:spLocks noGrp="1"/>
          </p:cNvSpPr>
          <p:nvPr>
            <p:ph type="ftr" sz="quarter" idx="28"/>
          </p:nvPr>
        </p:nvSpPr>
        <p:spPr/>
        <p:txBody>
          <a:bodyPr/>
          <a:lstStyle/>
          <a:p>
            <a:pPr>
              <a:defRPr/>
            </a:pPr>
            <a:r>
              <a:rPr lang="en-US"/>
              <a:t>www.antibiotice.ro</a:t>
            </a:r>
            <a:endParaRPr lang="uk-UA"/>
          </a:p>
        </p:txBody>
      </p:sp>
      <p:sp>
        <p:nvSpPr>
          <p:cNvPr id="8" name="TextBox 7">
            <a:extLst>
              <a:ext uri="{FF2B5EF4-FFF2-40B4-BE49-F238E27FC236}">
                <a16:creationId xmlns:a16="http://schemas.microsoft.com/office/drawing/2014/main" id="{492F4CDE-3029-4579-A451-4EA377986C11}"/>
              </a:ext>
            </a:extLst>
          </p:cNvPr>
          <p:cNvSpPr txBox="1"/>
          <p:nvPr/>
        </p:nvSpPr>
        <p:spPr>
          <a:xfrm>
            <a:off x="124856" y="6545773"/>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extLst>
      <p:ext uri="{BB962C8B-B14F-4D97-AF65-F5344CB8AC3E}">
        <p14:creationId xmlns:p14="http://schemas.microsoft.com/office/powerpoint/2010/main" val="44719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539552" y="404664"/>
            <a:ext cx="5472608" cy="427127"/>
          </a:xfrm>
          <a:noFill/>
          <a:ln>
            <a:miter lim="800000"/>
            <a:headEnd/>
            <a:tailEnd/>
          </a:ln>
        </p:spPr>
        <p:txBody>
          <a:bodyPr vert="horz" wrap="square" lIns="91440" tIns="45720" rIns="91440" bIns="45720" numCol="1" anchor="t" anchorCtr="0" compatLnSpc="1">
            <a:prstTxWarp prst="textNoShape">
              <a:avLst/>
            </a:prstTxWarp>
          </a:bodyPr>
          <a:lstStyle/>
          <a:p>
            <a:pPr lvl="0"/>
            <a:r>
              <a:rPr lang="ro-RO" sz="1600" b="1" i="1" u="sng" dirty="0">
                <a:solidFill>
                  <a:schemeClr val="bg1">
                    <a:lumMod val="50000"/>
                  </a:schemeClr>
                </a:solidFill>
                <a:latin typeface="Trebuchet MS" panose="020B0603020202020204" pitchFamily="34" charset="0"/>
              </a:rPr>
              <a:t>Situația rezultatului global</a:t>
            </a:r>
            <a:endParaRPr lang="en-US" sz="1600" b="1" i="1" u="sng" dirty="0">
              <a:solidFill>
                <a:schemeClr val="bg1">
                  <a:lumMod val="50000"/>
                </a:schemeClr>
              </a:solidFill>
              <a:latin typeface="Trebuchet MS" panose="020B0603020202020204" pitchFamily="34" charset="0"/>
            </a:endParaRPr>
          </a:p>
        </p:txBody>
      </p:sp>
      <p:sp>
        <p:nvSpPr>
          <p:cNvPr id="18435" name="Slide Number Placeholder 7"/>
          <p:cNvSpPr>
            <a:spLocks noGrp="1" noChangeArrowheads="1"/>
          </p:cNvSpPr>
          <p:nvPr>
            <p:ph type="sldNum" sz="quarter" idx="35"/>
          </p:nvPr>
        </p:nvSpPr>
        <p:spPr bwMode="auto">
          <a:noFill/>
          <a:ln>
            <a:miter lim="800000"/>
            <a:headEnd/>
            <a:tailEnd/>
          </a:ln>
        </p:spPr>
        <p:txBody>
          <a:bodyPr/>
          <a:lstStyle/>
          <a:p>
            <a:fld id="{D458C8B8-5BCD-433A-86D0-F526D62BC41C}" type="slidenum">
              <a:rPr lang="uk-UA" altLang="ro-RO"/>
              <a:pPr/>
              <a:t>14</a:t>
            </a:fld>
            <a:endParaRPr lang="uk-UA" altLang="ro-RO"/>
          </a:p>
        </p:txBody>
      </p:sp>
      <p:sp>
        <p:nvSpPr>
          <p:cNvPr id="9" name="Footer Placeholder 8"/>
          <p:cNvSpPr>
            <a:spLocks noGrp="1"/>
          </p:cNvSpPr>
          <p:nvPr>
            <p:ph type="ftr" sz="quarter" idx="36"/>
          </p:nvPr>
        </p:nvSpPr>
        <p:spPr/>
        <p:txBody>
          <a:bodyPr/>
          <a:lstStyle/>
          <a:p>
            <a:pPr>
              <a:defRPr/>
            </a:pPr>
            <a:r>
              <a:rPr lang="en-US"/>
              <a:t>www.antibiotice.ro</a:t>
            </a:r>
            <a:endParaRPr lang="uk-UA"/>
          </a:p>
        </p:txBody>
      </p:sp>
      <p:graphicFrame>
        <p:nvGraphicFramePr>
          <p:cNvPr id="3" name="Table 2">
            <a:extLst>
              <a:ext uri="{FF2B5EF4-FFF2-40B4-BE49-F238E27FC236}">
                <a16:creationId xmlns:a16="http://schemas.microsoft.com/office/drawing/2014/main" id="{D2C27A56-AACA-4B5B-805C-7FA9EC2007A8}"/>
              </a:ext>
            </a:extLst>
          </p:cNvPr>
          <p:cNvGraphicFramePr>
            <a:graphicFrameLocks noGrp="1"/>
          </p:cNvGraphicFramePr>
          <p:nvPr>
            <p:extLst>
              <p:ext uri="{D42A27DB-BD31-4B8C-83A1-F6EECF244321}">
                <p14:modId xmlns:p14="http://schemas.microsoft.com/office/powerpoint/2010/main" val="2097695832"/>
              </p:ext>
            </p:extLst>
          </p:nvPr>
        </p:nvGraphicFramePr>
        <p:xfrm>
          <a:off x="539552" y="836712"/>
          <a:ext cx="8064895" cy="5092623"/>
        </p:xfrm>
        <a:graphic>
          <a:graphicData uri="http://schemas.openxmlformats.org/drawingml/2006/table">
            <a:tbl>
              <a:tblPr firstRow="1" firstCol="1" bandRow="1">
                <a:tableStyleId>{5C22544A-7EE6-4342-B048-85BDC9FD1C3A}</a:tableStyleId>
              </a:tblPr>
              <a:tblGrid>
                <a:gridCol w="3871771">
                  <a:extLst>
                    <a:ext uri="{9D8B030D-6E8A-4147-A177-3AD203B41FA5}">
                      <a16:colId xmlns:a16="http://schemas.microsoft.com/office/drawing/2014/main" val="1154431897"/>
                    </a:ext>
                  </a:extLst>
                </a:gridCol>
                <a:gridCol w="1390893">
                  <a:extLst>
                    <a:ext uri="{9D8B030D-6E8A-4147-A177-3AD203B41FA5}">
                      <a16:colId xmlns:a16="http://schemas.microsoft.com/office/drawing/2014/main" val="3971381794"/>
                    </a:ext>
                  </a:extLst>
                </a:gridCol>
                <a:gridCol w="1507007">
                  <a:extLst>
                    <a:ext uri="{9D8B030D-6E8A-4147-A177-3AD203B41FA5}">
                      <a16:colId xmlns:a16="http://schemas.microsoft.com/office/drawing/2014/main" val="3556127132"/>
                    </a:ext>
                  </a:extLst>
                </a:gridCol>
                <a:gridCol w="1295224">
                  <a:extLst>
                    <a:ext uri="{9D8B030D-6E8A-4147-A177-3AD203B41FA5}">
                      <a16:colId xmlns:a16="http://schemas.microsoft.com/office/drawing/2014/main" val="3517940350"/>
                    </a:ext>
                  </a:extLst>
                </a:gridCol>
              </a:tblGrid>
              <a:tr h="504922">
                <a:tc>
                  <a:txBody>
                    <a:bodyPr/>
                    <a:lstStyle/>
                    <a:p>
                      <a:pPr algn="just">
                        <a:lnSpc>
                          <a:spcPct val="107000"/>
                        </a:lnSpc>
                        <a:spcAft>
                          <a:spcPts val="0"/>
                        </a:spcAft>
                      </a:pPr>
                      <a:r>
                        <a:rPr lang="ro-RO" sz="1400">
                          <a:effectLst/>
                          <a:latin typeface="Trebuchet MS" panose="020B0603020202020204" pitchFamily="34" charset="0"/>
                        </a:rPr>
                        <a:t>Situația rezultatului global (lei)</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just">
                        <a:lnSpc>
                          <a:spcPct val="107000"/>
                        </a:lnSpc>
                      </a:pPr>
                      <a:r>
                        <a:rPr lang="ro-RO" sz="1400">
                          <a:effectLst/>
                          <a:latin typeface="Trebuchet MS" panose="020B0603020202020204" pitchFamily="34" charset="0"/>
                        </a:rPr>
                        <a:t>31.03.2019</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just">
                        <a:lnSpc>
                          <a:spcPct val="107000"/>
                        </a:lnSpc>
                      </a:pPr>
                      <a:r>
                        <a:rPr lang="ro-RO" sz="1400">
                          <a:effectLst/>
                          <a:latin typeface="Trebuchet MS" panose="020B0603020202020204" pitchFamily="34" charset="0"/>
                        </a:rPr>
                        <a:t>31.03.2020</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just">
                        <a:lnSpc>
                          <a:spcPct val="107000"/>
                        </a:lnSpc>
                      </a:pPr>
                      <a:r>
                        <a:rPr lang="ro-RO" sz="1400">
                          <a:effectLst/>
                          <a:latin typeface="Trebuchet MS" panose="020B0603020202020204" pitchFamily="34" charset="0"/>
                        </a:rPr>
                        <a:t>2020/2019</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1323915"/>
                  </a:ext>
                </a:extLst>
              </a:tr>
              <a:tr h="242362">
                <a:tc>
                  <a:txBody>
                    <a:bodyPr/>
                    <a:lstStyle/>
                    <a:p>
                      <a:pPr algn="ctr">
                        <a:lnSpc>
                          <a:spcPct val="107000"/>
                        </a:lnSpc>
                      </a:pPr>
                      <a:r>
                        <a:rPr lang="ro-RO" sz="800" dirty="0">
                          <a:effectLst/>
                          <a:latin typeface="Trebuchet MS" panose="020B0603020202020204" pitchFamily="34" charset="0"/>
                        </a:rPr>
                        <a:t>1</a:t>
                      </a:r>
                      <a:endParaRPr lang="en-US" sz="8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ctr">
                        <a:lnSpc>
                          <a:spcPct val="107000"/>
                        </a:lnSpc>
                      </a:pPr>
                      <a:r>
                        <a:rPr lang="ro-RO" sz="800" dirty="0">
                          <a:effectLst/>
                          <a:latin typeface="Trebuchet MS" panose="020B0603020202020204" pitchFamily="34" charset="0"/>
                        </a:rPr>
                        <a:t>2</a:t>
                      </a:r>
                      <a:endParaRPr lang="en-US" sz="8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ctr">
                        <a:lnSpc>
                          <a:spcPct val="107000"/>
                        </a:lnSpc>
                      </a:pPr>
                      <a:r>
                        <a:rPr lang="ro-RO" sz="800" dirty="0">
                          <a:effectLst/>
                          <a:latin typeface="Trebuchet MS" panose="020B0603020202020204" pitchFamily="34" charset="0"/>
                        </a:rPr>
                        <a:t>3</a:t>
                      </a:r>
                      <a:endParaRPr lang="en-US" sz="8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ctr">
                        <a:lnSpc>
                          <a:spcPct val="107000"/>
                        </a:lnSpc>
                      </a:pPr>
                      <a:r>
                        <a:rPr lang="ro-RO" sz="800" dirty="0">
                          <a:effectLst/>
                          <a:latin typeface="Trebuchet MS" panose="020B0603020202020204" pitchFamily="34" charset="0"/>
                        </a:rPr>
                        <a:t>4=3/2</a:t>
                      </a:r>
                      <a:endParaRPr lang="en-US" sz="800" dirty="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3907565"/>
                  </a:ext>
                </a:extLst>
              </a:tr>
              <a:tr h="227215">
                <a:tc>
                  <a:txBody>
                    <a:bodyPr/>
                    <a:lstStyle/>
                    <a:p>
                      <a:pPr algn="just">
                        <a:lnSpc>
                          <a:spcPct val="107000"/>
                        </a:lnSpc>
                      </a:pPr>
                      <a:r>
                        <a:rPr lang="ro-RO" sz="1400" dirty="0">
                          <a:effectLst/>
                          <a:latin typeface="Trebuchet MS" panose="020B0603020202020204" pitchFamily="34" charset="0"/>
                        </a:rPr>
                        <a:t>Venituri din vânzări</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65.066.014</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73.631.604</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1,13</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8794033"/>
                  </a:ext>
                </a:extLst>
              </a:tr>
              <a:tr h="227215">
                <a:tc>
                  <a:txBody>
                    <a:bodyPr/>
                    <a:lstStyle/>
                    <a:p>
                      <a:pPr algn="just">
                        <a:lnSpc>
                          <a:spcPct val="107000"/>
                        </a:lnSpc>
                      </a:pPr>
                      <a:r>
                        <a:rPr lang="ro-RO" sz="1400">
                          <a:effectLst/>
                          <a:latin typeface="Trebuchet MS" panose="020B0603020202020204" pitchFamily="34" charset="0"/>
                        </a:rPr>
                        <a:t>Alte venituri din exploatare</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8.952.087</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6.716.382</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0,75</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5148751"/>
                  </a:ext>
                </a:extLst>
              </a:tr>
              <a:tr h="466251">
                <a:tc>
                  <a:txBody>
                    <a:bodyPr/>
                    <a:lstStyle/>
                    <a:p>
                      <a:pPr algn="just">
                        <a:lnSpc>
                          <a:spcPct val="107000"/>
                        </a:lnSpc>
                      </a:pPr>
                      <a:r>
                        <a:rPr lang="ro-RO" sz="1400">
                          <a:effectLst/>
                          <a:latin typeface="Trebuchet MS" panose="020B0603020202020204" pitchFamily="34" charset="0"/>
                        </a:rPr>
                        <a:t>Venituri aferente costurilor stocurilor de produse</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16.661.315</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14.301.700</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0,86</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598436"/>
                  </a:ext>
                </a:extLst>
              </a:tr>
              <a:tr h="466251">
                <a:tc>
                  <a:txBody>
                    <a:bodyPr/>
                    <a:lstStyle/>
                    <a:p>
                      <a:pPr algn="just">
                        <a:lnSpc>
                          <a:spcPct val="107000"/>
                        </a:lnSpc>
                      </a:pPr>
                      <a:r>
                        <a:rPr lang="ro-RO" sz="1400">
                          <a:effectLst/>
                          <a:latin typeface="Trebuchet MS" panose="020B0603020202020204" pitchFamily="34" charset="0"/>
                        </a:rPr>
                        <a:t>Venituri din activitatea realizată de entitate și capitalizată</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1.035.011</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891.777</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0,86</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7572827"/>
                  </a:ext>
                </a:extLst>
              </a:tr>
              <a:tr h="466251">
                <a:tc>
                  <a:txBody>
                    <a:bodyPr/>
                    <a:lstStyle/>
                    <a:p>
                      <a:pPr algn="just">
                        <a:lnSpc>
                          <a:spcPct val="107000"/>
                        </a:lnSpc>
                      </a:pPr>
                      <a:r>
                        <a:rPr lang="ro-RO" sz="1400">
                          <a:effectLst/>
                          <a:latin typeface="Trebuchet MS" panose="020B0603020202020204" pitchFamily="34" charset="0"/>
                        </a:rPr>
                        <a:t>Cheltuieli cu materiile prime și materialele consumabile</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33.120.317</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35.483.832</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1,07</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6370756"/>
                  </a:ext>
                </a:extLst>
              </a:tr>
              <a:tr h="271817">
                <a:tc>
                  <a:txBody>
                    <a:bodyPr/>
                    <a:lstStyle/>
                    <a:p>
                      <a:pPr algn="just">
                        <a:lnSpc>
                          <a:spcPct val="107000"/>
                        </a:lnSpc>
                      </a:pPr>
                      <a:r>
                        <a:rPr lang="ro-RO" sz="1400">
                          <a:effectLst/>
                          <a:latin typeface="Trebuchet MS" panose="020B0603020202020204" pitchFamily="34" charset="0"/>
                        </a:rPr>
                        <a:t>Cheltuieli cu personalul</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23.718.951</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23.225.551</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0,98</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1983290"/>
                  </a:ext>
                </a:extLst>
              </a:tr>
              <a:tr h="368076">
                <a:tc>
                  <a:txBody>
                    <a:bodyPr/>
                    <a:lstStyle/>
                    <a:p>
                      <a:pPr algn="just">
                        <a:lnSpc>
                          <a:spcPct val="107000"/>
                        </a:lnSpc>
                      </a:pPr>
                      <a:r>
                        <a:rPr lang="ro-RO" sz="1400" dirty="0">
                          <a:effectLst/>
                          <a:latin typeface="Trebuchet MS" panose="020B0603020202020204" pitchFamily="34" charset="0"/>
                        </a:rPr>
                        <a:t>Cheltuieli cu amortizarea și deprecierea </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5.159.090</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5.519.475</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1,07</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9922693"/>
                  </a:ext>
                </a:extLst>
              </a:tr>
              <a:tr h="290330">
                <a:tc>
                  <a:txBody>
                    <a:bodyPr/>
                    <a:lstStyle/>
                    <a:p>
                      <a:pPr algn="just">
                        <a:lnSpc>
                          <a:spcPct val="107000"/>
                        </a:lnSpc>
                      </a:pPr>
                      <a:r>
                        <a:rPr lang="ro-RO" sz="1400">
                          <a:effectLst/>
                          <a:latin typeface="Trebuchet MS" panose="020B0603020202020204" pitchFamily="34" charset="0"/>
                        </a:rPr>
                        <a:t>Alte cheltuieli de exploatare</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24.549.531</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25.861.137</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1,05</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3348148"/>
                  </a:ext>
                </a:extLst>
              </a:tr>
              <a:tr h="252461">
                <a:tc>
                  <a:txBody>
                    <a:bodyPr/>
                    <a:lstStyle/>
                    <a:p>
                      <a:pPr algn="just">
                        <a:lnSpc>
                          <a:spcPct val="107000"/>
                        </a:lnSpc>
                      </a:pPr>
                      <a:r>
                        <a:rPr lang="ro-RO" sz="1400">
                          <a:effectLst/>
                          <a:latin typeface="Trebuchet MS" panose="020B0603020202020204" pitchFamily="34" charset="0"/>
                        </a:rPr>
                        <a:t>Profit din exploatare</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5.166.539</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5.451.468</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1,06</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2618627"/>
                  </a:ext>
                </a:extLst>
              </a:tr>
              <a:tr h="252461">
                <a:tc>
                  <a:txBody>
                    <a:bodyPr/>
                    <a:lstStyle/>
                    <a:p>
                      <a:pPr algn="just">
                        <a:lnSpc>
                          <a:spcPct val="107000"/>
                        </a:lnSpc>
                      </a:pPr>
                      <a:r>
                        <a:rPr lang="ro-RO" sz="1400">
                          <a:effectLst/>
                          <a:latin typeface="Trebuchet MS" panose="020B0603020202020204" pitchFamily="34" charset="0"/>
                        </a:rPr>
                        <a:t>Costuri de finanțare</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-1.032.744</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-1.259.835</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1,22</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6824117"/>
                  </a:ext>
                </a:extLst>
              </a:tr>
              <a:tr h="332408">
                <a:tc>
                  <a:txBody>
                    <a:bodyPr/>
                    <a:lstStyle/>
                    <a:p>
                      <a:pPr algn="just">
                        <a:lnSpc>
                          <a:spcPct val="107000"/>
                        </a:lnSpc>
                      </a:pPr>
                      <a:r>
                        <a:rPr lang="ro-RO" sz="1400">
                          <a:effectLst/>
                          <a:latin typeface="Trebuchet MS" panose="020B0603020202020204" pitchFamily="34" charset="0"/>
                        </a:rPr>
                        <a:t>Profit înainte de impozitare</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4.133.795</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4.191.633</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1,01</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0333241"/>
                  </a:ext>
                </a:extLst>
              </a:tr>
              <a:tr h="466251">
                <a:tc>
                  <a:txBody>
                    <a:bodyPr/>
                    <a:lstStyle/>
                    <a:p>
                      <a:pPr algn="just">
                        <a:lnSpc>
                          <a:spcPct val="107000"/>
                        </a:lnSpc>
                      </a:pPr>
                      <a:r>
                        <a:rPr lang="ro-RO" sz="1400">
                          <a:effectLst/>
                          <a:latin typeface="Trebuchet MS" panose="020B0603020202020204" pitchFamily="34" charset="0"/>
                        </a:rPr>
                        <a:t>Cheltuieli cu impozit pe profit curent și amânat</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864.384</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111.024</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0,13</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6194812"/>
                  </a:ext>
                </a:extLst>
              </a:tr>
              <a:tr h="258352">
                <a:tc>
                  <a:txBody>
                    <a:bodyPr/>
                    <a:lstStyle/>
                    <a:p>
                      <a:pPr algn="just">
                        <a:lnSpc>
                          <a:spcPct val="107000"/>
                        </a:lnSpc>
                      </a:pPr>
                      <a:r>
                        <a:rPr lang="ro-RO" sz="1400">
                          <a:effectLst/>
                          <a:latin typeface="Trebuchet MS" panose="020B0603020202020204" pitchFamily="34" charset="0"/>
                        </a:rPr>
                        <a:t>Profit</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3.269.411</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4.080.609</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dirty="0">
                          <a:effectLst/>
                          <a:latin typeface="Trebuchet MS" panose="020B0603020202020204" pitchFamily="34" charset="0"/>
                        </a:rPr>
                        <a:t>1,25</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7860871"/>
                  </a:ext>
                </a:extLst>
              </a:tr>
            </a:tbl>
          </a:graphicData>
        </a:graphic>
      </p:graphicFrame>
      <p:sp>
        <p:nvSpPr>
          <p:cNvPr id="7" name="TextBox 6">
            <a:extLst>
              <a:ext uri="{FF2B5EF4-FFF2-40B4-BE49-F238E27FC236}">
                <a16:creationId xmlns:a16="http://schemas.microsoft.com/office/drawing/2014/main" id="{8714CEDD-5F88-4F97-BD3E-F98A80F0B9D2}"/>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457200" y="358775"/>
            <a:ext cx="8188325" cy="373062"/>
          </a:xfrm>
          <a:noFill/>
          <a:ln>
            <a:miter lim="800000"/>
            <a:headEnd/>
            <a:tailEnd/>
          </a:ln>
        </p:spPr>
        <p:txBody>
          <a:bodyPr vert="horz" wrap="square" lIns="91440" tIns="45720" rIns="91440" bIns="45720" numCol="1" anchor="t" anchorCtr="0" compatLnSpc="1">
            <a:prstTxWarp prst="textNoShape">
              <a:avLst/>
            </a:prstTxWarp>
          </a:bodyPr>
          <a:lstStyle/>
          <a:p>
            <a:pPr lvl="0"/>
            <a:r>
              <a:rPr lang="it-IT" sz="1600" b="1" i="1" u="sng" dirty="0">
                <a:solidFill>
                  <a:schemeClr val="bg1">
                    <a:lumMod val="50000"/>
                  </a:schemeClr>
                </a:solidFill>
                <a:latin typeface="Trebuchet MS" panose="020B0603020202020204" pitchFamily="34" charset="0"/>
              </a:rPr>
              <a:t>Situația poziției financiare</a:t>
            </a:r>
            <a:endParaRPr lang="en-US" sz="1600" b="1" i="1" u="sng" dirty="0">
              <a:solidFill>
                <a:schemeClr val="bg1">
                  <a:lumMod val="50000"/>
                </a:schemeClr>
              </a:solidFill>
              <a:latin typeface="Trebuchet MS" panose="020B0603020202020204" pitchFamily="34" charset="0"/>
            </a:endParaRPr>
          </a:p>
        </p:txBody>
      </p:sp>
      <p:sp>
        <p:nvSpPr>
          <p:cNvPr id="19459" name="Slide Number Placeholder 7"/>
          <p:cNvSpPr>
            <a:spLocks noGrp="1" noChangeArrowheads="1"/>
          </p:cNvSpPr>
          <p:nvPr>
            <p:ph type="sldNum" sz="quarter" idx="35"/>
          </p:nvPr>
        </p:nvSpPr>
        <p:spPr bwMode="auto">
          <a:noFill/>
          <a:ln>
            <a:miter lim="800000"/>
            <a:headEnd/>
            <a:tailEnd/>
          </a:ln>
        </p:spPr>
        <p:txBody>
          <a:bodyPr/>
          <a:lstStyle/>
          <a:p>
            <a:fld id="{7E0F51B6-AB20-4524-8A52-2DDFE9031B93}" type="slidenum">
              <a:rPr lang="uk-UA" altLang="ro-RO"/>
              <a:pPr/>
              <a:t>15</a:t>
            </a:fld>
            <a:endParaRPr lang="uk-UA" altLang="ro-RO"/>
          </a:p>
        </p:txBody>
      </p:sp>
      <p:sp>
        <p:nvSpPr>
          <p:cNvPr id="9" name="Footer Placeholder 8"/>
          <p:cNvSpPr>
            <a:spLocks noGrp="1"/>
          </p:cNvSpPr>
          <p:nvPr>
            <p:ph type="ftr" sz="quarter" idx="36"/>
          </p:nvPr>
        </p:nvSpPr>
        <p:spPr/>
        <p:txBody>
          <a:bodyPr/>
          <a:lstStyle/>
          <a:p>
            <a:pPr>
              <a:defRPr/>
            </a:pPr>
            <a:r>
              <a:rPr lang="en-US"/>
              <a:t>www.antibiotice.ro</a:t>
            </a:r>
            <a:endParaRPr lang="uk-UA"/>
          </a:p>
        </p:txBody>
      </p:sp>
      <p:graphicFrame>
        <p:nvGraphicFramePr>
          <p:cNvPr id="3" name="Table 2">
            <a:extLst>
              <a:ext uri="{FF2B5EF4-FFF2-40B4-BE49-F238E27FC236}">
                <a16:creationId xmlns:a16="http://schemas.microsoft.com/office/drawing/2014/main" id="{BB868DFD-86D9-43D2-A429-B48ED2C71D14}"/>
              </a:ext>
            </a:extLst>
          </p:cNvPr>
          <p:cNvGraphicFramePr>
            <a:graphicFrameLocks noGrp="1"/>
          </p:cNvGraphicFramePr>
          <p:nvPr>
            <p:extLst>
              <p:ext uri="{D42A27DB-BD31-4B8C-83A1-F6EECF244321}">
                <p14:modId xmlns:p14="http://schemas.microsoft.com/office/powerpoint/2010/main" val="1814160126"/>
              </p:ext>
            </p:extLst>
          </p:nvPr>
        </p:nvGraphicFramePr>
        <p:xfrm>
          <a:off x="528187" y="731837"/>
          <a:ext cx="8004253" cy="5719346"/>
        </p:xfrm>
        <a:graphic>
          <a:graphicData uri="http://schemas.openxmlformats.org/drawingml/2006/table">
            <a:tbl>
              <a:tblPr firstRow="1" firstCol="1" bandRow="1">
                <a:tableStyleId>{5C22544A-7EE6-4342-B048-85BDC9FD1C3A}</a:tableStyleId>
              </a:tblPr>
              <a:tblGrid>
                <a:gridCol w="3530017">
                  <a:extLst>
                    <a:ext uri="{9D8B030D-6E8A-4147-A177-3AD203B41FA5}">
                      <a16:colId xmlns:a16="http://schemas.microsoft.com/office/drawing/2014/main" val="750994066"/>
                    </a:ext>
                  </a:extLst>
                </a:gridCol>
                <a:gridCol w="1531032">
                  <a:extLst>
                    <a:ext uri="{9D8B030D-6E8A-4147-A177-3AD203B41FA5}">
                      <a16:colId xmlns:a16="http://schemas.microsoft.com/office/drawing/2014/main" val="3378188567"/>
                    </a:ext>
                  </a:extLst>
                </a:gridCol>
                <a:gridCol w="1517732">
                  <a:extLst>
                    <a:ext uri="{9D8B030D-6E8A-4147-A177-3AD203B41FA5}">
                      <a16:colId xmlns:a16="http://schemas.microsoft.com/office/drawing/2014/main" val="534220957"/>
                    </a:ext>
                  </a:extLst>
                </a:gridCol>
                <a:gridCol w="1425472">
                  <a:extLst>
                    <a:ext uri="{9D8B030D-6E8A-4147-A177-3AD203B41FA5}">
                      <a16:colId xmlns:a16="http://schemas.microsoft.com/office/drawing/2014/main" val="3180949082"/>
                    </a:ext>
                  </a:extLst>
                </a:gridCol>
              </a:tblGrid>
              <a:tr h="426139">
                <a:tc>
                  <a:txBody>
                    <a:bodyPr/>
                    <a:lstStyle/>
                    <a:p>
                      <a:pPr marL="0" marR="0" algn="just">
                        <a:lnSpc>
                          <a:spcPct val="106000"/>
                        </a:lnSpc>
                        <a:spcBef>
                          <a:spcPts val="0"/>
                        </a:spcBef>
                        <a:spcAft>
                          <a:spcPts val="0"/>
                        </a:spcAft>
                      </a:pPr>
                      <a:r>
                        <a:rPr lang="ro-RO" sz="1400">
                          <a:effectLst/>
                          <a:latin typeface="Trebuchet MS" panose="020B0603020202020204" pitchFamily="34" charset="0"/>
                        </a:rPr>
                        <a:t>Elemente patrimoniale (lei)</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just">
                        <a:lnSpc>
                          <a:spcPct val="106000"/>
                        </a:lnSpc>
                        <a:spcBef>
                          <a:spcPts val="0"/>
                        </a:spcBef>
                        <a:spcAft>
                          <a:spcPts val="0"/>
                        </a:spcAft>
                      </a:pPr>
                      <a:r>
                        <a:rPr lang="ro-RO" sz="1400">
                          <a:effectLst/>
                          <a:latin typeface="Trebuchet MS" panose="020B0603020202020204" pitchFamily="34" charset="0"/>
                        </a:rPr>
                        <a:t>01.01.2020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just">
                        <a:lnSpc>
                          <a:spcPct val="106000"/>
                        </a:lnSpc>
                        <a:spcBef>
                          <a:spcPts val="0"/>
                        </a:spcBef>
                        <a:spcAft>
                          <a:spcPts val="0"/>
                        </a:spcAft>
                      </a:pPr>
                      <a:r>
                        <a:rPr lang="ro-RO" sz="1400">
                          <a:effectLst/>
                          <a:latin typeface="Trebuchet MS" panose="020B0603020202020204" pitchFamily="34" charset="0"/>
                        </a:rPr>
                        <a:t>31.03.2020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31.03.2020</a:t>
                      </a:r>
                      <a:r>
                        <a:rPr lang="en-GB" sz="1400" dirty="0">
                          <a:effectLst/>
                          <a:latin typeface="Trebuchet MS" panose="020B0603020202020204" pitchFamily="34" charset="0"/>
                        </a:rPr>
                        <a:t> </a:t>
                      </a:r>
                      <a:r>
                        <a:rPr lang="ro-RO" sz="1400" dirty="0">
                          <a:effectLst/>
                          <a:latin typeface="Trebuchet MS" panose="020B0603020202020204" pitchFamily="34" charset="0"/>
                        </a:rPr>
                        <a:t>/</a:t>
                      </a:r>
                      <a:endParaRPr lang="en-GB" sz="1400" dirty="0">
                        <a:effectLst/>
                        <a:latin typeface="Trebuchet MS" panose="020B0603020202020204" pitchFamily="34" charset="0"/>
                      </a:endParaRPr>
                    </a:p>
                    <a:p>
                      <a:pPr marL="0" marR="0" algn="just">
                        <a:lnSpc>
                          <a:spcPct val="106000"/>
                        </a:lnSpc>
                        <a:spcBef>
                          <a:spcPts val="0"/>
                        </a:spcBef>
                        <a:spcAft>
                          <a:spcPts val="0"/>
                        </a:spcAft>
                      </a:pPr>
                      <a:r>
                        <a:rPr lang="ro-RO" sz="1400" dirty="0">
                          <a:effectLst/>
                          <a:latin typeface="Trebuchet MS" panose="020B0603020202020204" pitchFamily="34" charset="0"/>
                        </a:rPr>
                        <a:t>01.01.2020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extLst>
                  <a:ext uri="{0D108BD9-81ED-4DB2-BD59-A6C34878D82A}">
                    <a16:rowId xmlns:a16="http://schemas.microsoft.com/office/drawing/2014/main" val="671664784"/>
                  </a:ext>
                </a:extLst>
              </a:tr>
              <a:tr h="117363">
                <a:tc>
                  <a:txBody>
                    <a:bodyPr/>
                    <a:lstStyle/>
                    <a:p>
                      <a:pPr marL="0" marR="0" algn="ctr">
                        <a:lnSpc>
                          <a:spcPct val="106000"/>
                        </a:lnSpc>
                        <a:spcBef>
                          <a:spcPts val="0"/>
                        </a:spcBef>
                        <a:spcAft>
                          <a:spcPts val="0"/>
                        </a:spcAft>
                      </a:pPr>
                      <a:r>
                        <a:rPr lang="ro-RO" sz="800" dirty="0">
                          <a:effectLst/>
                          <a:latin typeface="Trebuchet MS" panose="020B0603020202020204" pitchFamily="34" charset="0"/>
                        </a:rPr>
                        <a:t>1</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ctr">
                        <a:lnSpc>
                          <a:spcPct val="106000"/>
                        </a:lnSpc>
                        <a:spcBef>
                          <a:spcPts val="0"/>
                        </a:spcBef>
                        <a:spcAft>
                          <a:spcPts val="0"/>
                        </a:spcAft>
                      </a:pPr>
                      <a:r>
                        <a:rPr lang="ro-RO" sz="800" dirty="0">
                          <a:effectLst/>
                          <a:latin typeface="Trebuchet MS" panose="020B0603020202020204" pitchFamily="34" charset="0"/>
                        </a:rPr>
                        <a:t>2</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ctr">
                        <a:lnSpc>
                          <a:spcPct val="106000"/>
                        </a:lnSpc>
                        <a:spcBef>
                          <a:spcPts val="0"/>
                        </a:spcBef>
                        <a:spcAft>
                          <a:spcPts val="0"/>
                        </a:spcAft>
                      </a:pPr>
                      <a:r>
                        <a:rPr lang="ro-RO" sz="800" dirty="0">
                          <a:effectLst/>
                          <a:latin typeface="Trebuchet MS" panose="020B0603020202020204" pitchFamily="34" charset="0"/>
                        </a:rPr>
                        <a:t>3</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ctr">
                        <a:lnSpc>
                          <a:spcPct val="106000"/>
                        </a:lnSpc>
                        <a:spcBef>
                          <a:spcPts val="0"/>
                        </a:spcBef>
                        <a:spcAft>
                          <a:spcPts val="0"/>
                        </a:spcAft>
                      </a:pPr>
                      <a:r>
                        <a:rPr lang="ro-RO" sz="800" dirty="0">
                          <a:effectLst/>
                          <a:latin typeface="Trebuchet MS" panose="020B0603020202020204" pitchFamily="34" charset="0"/>
                        </a:rPr>
                        <a:t>4 = 3/2</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560634307"/>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ACTIVE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1788871578"/>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ACTIVE IMOBILIZATE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10829222"/>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Imobilizari corporale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363.616.611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378.105.379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1,04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4155894321"/>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Imobilizari necorporale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16.385.709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16.426.775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1,00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933657043"/>
                  </a:ext>
                </a:extLst>
              </a:tr>
              <a:tr h="249636">
                <a:tc>
                  <a:txBody>
                    <a:bodyPr/>
                    <a:lstStyle/>
                    <a:p>
                      <a:pPr marL="0" marR="0" algn="just">
                        <a:lnSpc>
                          <a:spcPct val="106000"/>
                        </a:lnSpc>
                        <a:spcBef>
                          <a:spcPts val="0"/>
                        </a:spcBef>
                        <a:spcAft>
                          <a:spcPts val="0"/>
                        </a:spcAft>
                      </a:pPr>
                      <a:r>
                        <a:rPr lang="ro-RO" sz="1400">
                          <a:effectLst/>
                          <a:latin typeface="Trebuchet MS" panose="020B0603020202020204" pitchFamily="34" charset="0"/>
                        </a:rPr>
                        <a:t>TOTAL ACTIVE IMOBILIZATE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380.002.320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394.532.154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1,04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1956549144"/>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ACTIVE CIRCULANTE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910558543"/>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Stocuri</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73.975.988</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86.687.280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1,17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934355035"/>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Creanțe comerciale și similare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338.159.774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318.870.854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0,94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556857902"/>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Numerar și echivalente numerar</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1.877.409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2.113.181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1,13</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891562959"/>
                  </a:ext>
                </a:extLst>
              </a:tr>
              <a:tr h="249636">
                <a:tc>
                  <a:txBody>
                    <a:bodyPr/>
                    <a:lstStyle/>
                    <a:p>
                      <a:pPr marL="0" marR="0" algn="just">
                        <a:lnSpc>
                          <a:spcPct val="106000"/>
                        </a:lnSpc>
                        <a:spcBef>
                          <a:spcPts val="0"/>
                        </a:spcBef>
                        <a:spcAft>
                          <a:spcPts val="0"/>
                        </a:spcAft>
                      </a:pPr>
                      <a:r>
                        <a:rPr lang="ro-RO" sz="1400">
                          <a:effectLst/>
                          <a:latin typeface="Trebuchet MS" panose="020B0603020202020204" pitchFamily="34" charset="0"/>
                        </a:rPr>
                        <a:t>TOTAL ACTIVE  CIRCULANTE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414.013.171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407.671.315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0,98</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962045023"/>
                  </a:ext>
                </a:extLst>
              </a:tr>
              <a:tr h="249636">
                <a:tc>
                  <a:txBody>
                    <a:bodyPr/>
                    <a:lstStyle/>
                    <a:p>
                      <a:pPr marL="0" marR="0" algn="just">
                        <a:lnSpc>
                          <a:spcPct val="106000"/>
                        </a:lnSpc>
                        <a:spcBef>
                          <a:spcPts val="0"/>
                        </a:spcBef>
                        <a:spcAft>
                          <a:spcPts val="0"/>
                        </a:spcAft>
                      </a:pPr>
                      <a:r>
                        <a:rPr lang="ro-RO" sz="1400">
                          <a:effectLst/>
                          <a:latin typeface="Trebuchet MS" panose="020B0603020202020204" pitchFamily="34" charset="0"/>
                        </a:rPr>
                        <a:t>TOTAL ACTIVE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794.015.491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a:effectLst/>
                          <a:latin typeface="Trebuchet MS" panose="020B0603020202020204" pitchFamily="34" charset="0"/>
                        </a:rPr>
                        <a:t>802.203.469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a:effectLst/>
                          <a:latin typeface="Trebuchet MS" panose="020B0603020202020204" pitchFamily="34" charset="0"/>
                        </a:rPr>
                        <a:t>1,01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989975727"/>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DATORII</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4278380714"/>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DATORII CURENTE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818060798"/>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Datorii comerciale și similare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72.337.840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a:effectLst/>
                          <a:latin typeface="Trebuchet MS" panose="020B0603020202020204" pitchFamily="34" charset="0"/>
                        </a:rPr>
                        <a:t>74.066.736</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a:effectLst/>
                          <a:latin typeface="Trebuchet MS" panose="020B0603020202020204" pitchFamily="34" charset="0"/>
                        </a:rPr>
                        <a:t>1,02</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1311306506"/>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4231634949"/>
                  </a:ext>
                </a:extLst>
              </a:tr>
              <a:tr h="265265">
                <a:tc>
                  <a:txBody>
                    <a:bodyPr/>
                    <a:lstStyle/>
                    <a:p>
                      <a:pPr marL="0" marR="0" algn="just">
                        <a:lnSpc>
                          <a:spcPct val="106000"/>
                        </a:lnSpc>
                        <a:spcBef>
                          <a:spcPts val="0"/>
                        </a:spcBef>
                        <a:spcAft>
                          <a:spcPts val="0"/>
                        </a:spcAft>
                      </a:pPr>
                      <a:r>
                        <a:rPr lang="ro-RO" sz="1400">
                          <a:effectLst/>
                          <a:latin typeface="Trebuchet MS" panose="020B0603020202020204" pitchFamily="34" charset="0"/>
                        </a:rPr>
                        <a:t>Sume datorate instituțiilor de credit</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125.875.879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121.473.192</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0,97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4243326712"/>
                  </a:ext>
                </a:extLst>
              </a:tr>
              <a:tr h="265265">
                <a:tc>
                  <a:txBody>
                    <a:bodyPr/>
                    <a:lstStyle/>
                    <a:p>
                      <a:pPr marL="0" marR="0" algn="just">
                        <a:lnSpc>
                          <a:spcPct val="106000"/>
                        </a:lnSpc>
                        <a:spcBef>
                          <a:spcPts val="0"/>
                        </a:spcBef>
                        <a:spcAft>
                          <a:spcPts val="0"/>
                        </a:spcAft>
                      </a:pPr>
                      <a:r>
                        <a:rPr lang="ro-RO" sz="1400">
                          <a:effectLst/>
                          <a:latin typeface="Trebuchet MS" panose="020B0603020202020204" pitchFamily="34" charset="0"/>
                        </a:rPr>
                        <a:t>Datorii din impozite și taxe curente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13.267.396</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10.112.983</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0,76</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498665706"/>
                  </a:ext>
                </a:extLst>
              </a:tr>
              <a:tr h="249636">
                <a:tc>
                  <a:txBody>
                    <a:bodyPr/>
                    <a:lstStyle/>
                    <a:p>
                      <a:pPr marL="0" marR="0" algn="just">
                        <a:lnSpc>
                          <a:spcPct val="106000"/>
                        </a:lnSpc>
                        <a:spcBef>
                          <a:spcPts val="0"/>
                        </a:spcBef>
                        <a:spcAft>
                          <a:spcPts val="0"/>
                        </a:spcAft>
                      </a:pPr>
                      <a:r>
                        <a:rPr lang="ro-RO" sz="1400">
                          <a:effectLst/>
                          <a:latin typeface="Trebuchet MS" panose="020B0603020202020204" pitchFamily="34" charset="0"/>
                        </a:rPr>
                        <a:t>TOTAL  DATORII CURENTE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211.481.115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205.652.911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0,97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660280173"/>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DATORII PE TERMEN LUNG</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1519073597"/>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Subvenții pentru investiții</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3.079.169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3.002.597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0,98</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071172520"/>
                  </a:ext>
                </a:extLst>
              </a:tr>
              <a:tr h="205417">
                <a:tc>
                  <a:txBody>
                    <a:bodyPr/>
                    <a:lstStyle/>
                    <a:p>
                      <a:pPr marL="0" marR="0" algn="just">
                        <a:lnSpc>
                          <a:spcPct val="106000"/>
                        </a:lnSpc>
                        <a:spcBef>
                          <a:spcPts val="0"/>
                        </a:spcBef>
                        <a:spcAft>
                          <a:spcPts val="0"/>
                        </a:spcAft>
                      </a:pPr>
                      <a:r>
                        <a:rPr lang="ro-RO" sz="1400">
                          <a:effectLst/>
                          <a:latin typeface="Trebuchet MS" panose="020B0603020202020204" pitchFamily="34" charset="0"/>
                        </a:rPr>
                        <a:t>Impozit amânat</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25.531.938</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25.642.962</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1,00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813075004"/>
                  </a:ext>
                </a:extLst>
              </a:tr>
              <a:tr h="265265">
                <a:tc>
                  <a:txBody>
                    <a:bodyPr/>
                    <a:lstStyle/>
                    <a:p>
                      <a:pPr marL="0" marR="0" algn="just">
                        <a:lnSpc>
                          <a:spcPct val="106000"/>
                        </a:lnSpc>
                        <a:spcBef>
                          <a:spcPts val="0"/>
                        </a:spcBef>
                        <a:spcAft>
                          <a:spcPts val="0"/>
                        </a:spcAft>
                      </a:pPr>
                      <a:r>
                        <a:rPr lang="ro-RO" sz="1400">
                          <a:effectLst/>
                          <a:latin typeface="Trebuchet MS" panose="020B0603020202020204" pitchFamily="34" charset="0"/>
                        </a:rPr>
                        <a:t>Sume datorate instituțiilor de credit</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57.080.354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66.981.476</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1,17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258366114"/>
                  </a:ext>
                </a:extLst>
              </a:tr>
              <a:tr h="205417">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TOTAL DATORII TERMEN LUNG</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85.691.461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95.627.035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1,12</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493763339"/>
                  </a:ext>
                </a:extLst>
              </a:tr>
            </a:tbl>
          </a:graphicData>
        </a:graphic>
      </p:graphicFrame>
      <p:sp>
        <p:nvSpPr>
          <p:cNvPr id="7" name="TextBox 6">
            <a:extLst>
              <a:ext uri="{FF2B5EF4-FFF2-40B4-BE49-F238E27FC236}">
                <a16:creationId xmlns:a16="http://schemas.microsoft.com/office/drawing/2014/main" id="{91B6E8E6-93DE-40D4-A007-37B08E343997}"/>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F08279-AAB1-49D1-9F6D-38F07E969C7F}"/>
              </a:ext>
            </a:extLst>
          </p:cNvPr>
          <p:cNvGraphicFramePr>
            <a:graphicFrameLocks noGrp="1"/>
          </p:cNvGraphicFramePr>
          <p:nvPr>
            <p:extLst>
              <p:ext uri="{D42A27DB-BD31-4B8C-83A1-F6EECF244321}">
                <p14:modId xmlns:p14="http://schemas.microsoft.com/office/powerpoint/2010/main" val="4168602302"/>
              </p:ext>
            </p:extLst>
          </p:nvPr>
        </p:nvGraphicFramePr>
        <p:xfrm>
          <a:off x="683568" y="980728"/>
          <a:ext cx="7776864" cy="4536500"/>
        </p:xfrm>
        <a:graphic>
          <a:graphicData uri="http://schemas.openxmlformats.org/drawingml/2006/table">
            <a:tbl>
              <a:tblPr firstRow="1" firstCol="1" bandRow="1">
                <a:tableStyleId>{5C22544A-7EE6-4342-B048-85BDC9FD1C3A}</a:tableStyleId>
              </a:tblPr>
              <a:tblGrid>
                <a:gridCol w="3429734">
                  <a:extLst>
                    <a:ext uri="{9D8B030D-6E8A-4147-A177-3AD203B41FA5}">
                      <a16:colId xmlns:a16="http://schemas.microsoft.com/office/drawing/2014/main" val="347374795"/>
                    </a:ext>
                  </a:extLst>
                </a:gridCol>
                <a:gridCol w="1487538">
                  <a:extLst>
                    <a:ext uri="{9D8B030D-6E8A-4147-A177-3AD203B41FA5}">
                      <a16:colId xmlns:a16="http://schemas.microsoft.com/office/drawing/2014/main" val="813681034"/>
                    </a:ext>
                  </a:extLst>
                </a:gridCol>
                <a:gridCol w="1474616">
                  <a:extLst>
                    <a:ext uri="{9D8B030D-6E8A-4147-A177-3AD203B41FA5}">
                      <a16:colId xmlns:a16="http://schemas.microsoft.com/office/drawing/2014/main" val="1738621906"/>
                    </a:ext>
                  </a:extLst>
                </a:gridCol>
                <a:gridCol w="1384976">
                  <a:extLst>
                    <a:ext uri="{9D8B030D-6E8A-4147-A177-3AD203B41FA5}">
                      <a16:colId xmlns:a16="http://schemas.microsoft.com/office/drawing/2014/main" val="1344222223"/>
                    </a:ext>
                  </a:extLst>
                </a:gridCol>
              </a:tblGrid>
              <a:tr h="425298">
                <a:tc>
                  <a:txBody>
                    <a:bodyPr/>
                    <a:lstStyle/>
                    <a:p>
                      <a:pPr marL="0" marR="0" algn="just">
                        <a:lnSpc>
                          <a:spcPct val="106000"/>
                        </a:lnSpc>
                        <a:spcBef>
                          <a:spcPts val="0"/>
                        </a:spcBef>
                        <a:spcAft>
                          <a:spcPts val="0"/>
                        </a:spcAft>
                      </a:pPr>
                      <a:r>
                        <a:rPr lang="ro-RO" sz="1400">
                          <a:effectLst/>
                          <a:latin typeface="Trebuchet MS" panose="020B0603020202020204" pitchFamily="34" charset="0"/>
                        </a:rPr>
                        <a:t>TOTAL DATORII</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297.172.576</a:t>
                      </a:r>
                      <a:endParaRPr lang="en-US" sz="1400" dirty="0">
                        <a:effectLst/>
                        <a:latin typeface="Trebuchet MS" panose="020B0603020202020204" pitchFamily="34" charset="0"/>
                        <a:ea typeface="+mn-ea"/>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301.279.946</a:t>
                      </a:r>
                      <a:endParaRPr lang="en-US" sz="1400" dirty="0">
                        <a:effectLst/>
                        <a:latin typeface="Trebuchet MS" panose="020B0603020202020204" pitchFamily="34" charset="0"/>
                        <a:ea typeface="+mn-ea"/>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1,01</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1115086"/>
                  </a:ext>
                </a:extLst>
              </a:tr>
              <a:tr h="405965">
                <a:tc>
                  <a:txBody>
                    <a:bodyPr/>
                    <a:lstStyle/>
                    <a:p>
                      <a:pPr marL="0" marR="0" algn="just">
                        <a:lnSpc>
                          <a:spcPct val="106000"/>
                        </a:lnSpc>
                        <a:spcBef>
                          <a:spcPts val="0"/>
                        </a:spcBef>
                        <a:spcAft>
                          <a:spcPts val="0"/>
                        </a:spcAft>
                      </a:pPr>
                      <a:r>
                        <a:rPr lang="ro-RO" sz="1400">
                          <a:effectLst/>
                          <a:latin typeface="Trebuchet MS" panose="020B0603020202020204" pitchFamily="34" charset="0"/>
                        </a:rPr>
                        <a:t>Capital social și rezerve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ro-RO" sz="1400" dirty="0">
                          <a:effectLst/>
                          <a:latin typeface="Trebuchet MS" panose="020B0603020202020204" pitchFamily="34" charset="0"/>
                        </a:rPr>
                        <a:t>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5548029"/>
                  </a:ext>
                </a:extLst>
              </a:tr>
              <a:tr h="405965">
                <a:tc>
                  <a:txBody>
                    <a:bodyPr/>
                    <a:lstStyle/>
                    <a:p>
                      <a:pPr marL="0" marR="0" algn="just">
                        <a:lnSpc>
                          <a:spcPct val="106000"/>
                        </a:lnSpc>
                        <a:spcBef>
                          <a:spcPts val="0"/>
                        </a:spcBef>
                        <a:spcAft>
                          <a:spcPts val="0"/>
                        </a:spcAft>
                      </a:pPr>
                      <a:r>
                        <a:rPr lang="ro-RO" sz="1400">
                          <a:effectLst/>
                          <a:latin typeface="Trebuchet MS" panose="020B0603020202020204" pitchFamily="34" charset="0"/>
                        </a:rPr>
                        <a:t>Capital social</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ro-RO" sz="1400" dirty="0">
                          <a:effectLst/>
                          <a:latin typeface="Trebuchet MS" panose="020B0603020202020204" pitchFamily="34" charset="0"/>
                        </a:rPr>
                        <a:t>264.835.156</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264.835.156</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3036859"/>
                  </a:ext>
                </a:extLst>
              </a:tr>
              <a:tr h="405965">
                <a:tc>
                  <a:txBody>
                    <a:bodyPr/>
                    <a:lstStyle/>
                    <a:p>
                      <a:pPr marL="0" marR="0" algn="just">
                        <a:lnSpc>
                          <a:spcPct val="106000"/>
                        </a:lnSpc>
                        <a:spcBef>
                          <a:spcPts val="0"/>
                        </a:spcBef>
                        <a:spcAft>
                          <a:spcPts val="0"/>
                        </a:spcAft>
                      </a:pPr>
                      <a:r>
                        <a:rPr lang="ro-RO" sz="1400">
                          <a:effectLst/>
                          <a:latin typeface="Trebuchet MS" panose="020B0603020202020204" pitchFamily="34" charset="0"/>
                        </a:rPr>
                        <a:t>Rezerve din reevaluare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50.804.319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50.151.664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0,99</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1001576"/>
                  </a:ext>
                </a:extLst>
              </a:tr>
              <a:tr h="405965">
                <a:tc>
                  <a:txBody>
                    <a:bodyPr/>
                    <a:lstStyle/>
                    <a:p>
                      <a:pPr marL="0" marR="0" algn="just">
                        <a:lnSpc>
                          <a:spcPct val="106000"/>
                        </a:lnSpc>
                        <a:spcBef>
                          <a:spcPts val="0"/>
                        </a:spcBef>
                        <a:spcAft>
                          <a:spcPts val="0"/>
                        </a:spcAft>
                      </a:pPr>
                      <a:r>
                        <a:rPr lang="ro-RO" sz="1400">
                          <a:effectLst/>
                          <a:latin typeface="Trebuchet MS" panose="020B0603020202020204" pitchFamily="34" charset="0"/>
                        </a:rPr>
                        <a:t>Rezerve legale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13.426.761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13.426.761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3940817"/>
                  </a:ext>
                </a:extLst>
              </a:tr>
              <a:tr h="405965">
                <a:tc>
                  <a:txBody>
                    <a:bodyPr/>
                    <a:lstStyle/>
                    <a:p>
                      <a:pPr marL="0" marR="0" algn="just">
                        <a:lnSpc>
                          <a:spcPct val="106000"/>
                        </a:lnSpc>
                        <a:spcBef>
                          <a:spcPts val="0"/>
                        </a:spcBef>
                        <a:spcAft>
                          <a:spcPts val="0"/>
                        </a:spcAft>
                      </a:pPr>
                      <a:r>
                        <a:rPr lang="ro-RO" sz="1400">
                          <a:effectLst/>
                          <a:latin typeface="Trebuchet MS" panose="020B0603020202020204" pitchFamily="34" charset="0"/>
                        </a:rPr>
                        <a:t>Alte rezerve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200.655.367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200.655.367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2505035"/>
                  </a:ext>
                </a:extLst>
              </a:tr>
              <a:tr h="405965">
                <a:tc>
                  <a:txBody>
                    <a:bodyPr/>
                    <a:lstStyle/>
                    <a:p>
                      <a:pPr marL="0" marR="0" algn="just">
                        <a:lnSpc>
                          <a:spcPct val="106000"/>
                        </a:lnSpc>
                        <a:spcBef>
                          <a:spcPts val="0"/>
                        </a:spcBef>
                        <a:spcAft>
                          <a:spcPts val="0"/>
                        </a:spcAft>
                      </a:pPr>
                      <a:r>
                        <a:rPr lang="ro-RO" sz="1400">
                          <a:effectLst/>
                          <a:latin typeface="Trebuchet MS" panose="020B0603020202020204" pitchFamily="34" charset="0"/>
                        </a:rPr>
                        <a:t>Rezultatul reportat</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-56.432.683</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-32.226.034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0,57</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248983"/>
                  </a:ext>
                </a:extLst>
              </a:tr>
              <a:tr h="405965">
                <a:tc>
                  <a:txBody>
                    <a:bodyPr/>
                    <a:lstStyle/>
                    <a:p>
                      <a:pPr marL="0" marR="0" algn="just">
                        <a:lnSpc>
                          <a:spcPct val="106000"/>
                        </a:lnSpc>
                        <a:spcBef>
                          <a:spcPts val="0"/>
                        </a:spcBef>
                        <a:spcAft>
                          <a:spcPts val="0"/>
                        </a:spcAft>
                      </a:pPr>
                      <a:r>
                        <a:rPr lang="ro-RO" sz="1400">
                          <a:effectLst/>
                          <a:latin typeface="Trebuchet MS" panose="020B0603020202020204" pitchFamily="34" charset="0"/>
                        </a:rPr>
                        <a:t>Repartizarea profitului</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-7.269.283</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0,00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7614679"/>
                  </a:ext>
                </a:extLst>
              </a:tr>
              <a:tr h="405965">
                <a:tc>
                  <a:txBody>
                    <a:bodyPr/>
                    <a:lstStyle/>
                    <a:p>
                      <a:pPr marL="0" marR="0" algn="just">
                        <a:lnSpc>
                          <a:spcPct val="106000"/>
                        </a:lnSpc>
                        <a:spcBef>
                          <a:spcPts val="0"/>
                        </a:spcBef>
                        <a:spcAft>
                          <a:spcPts val="0"/>
                        </a:spcAft>
                      </a:pPr>
                      <a:r>
                        <a:rPr lang="ro-RO" sz="1400">
                          <a:effectLst/>
                          <a:latin typeface="Trebuchet MS" panose="020B0603020202020204" pitchFamily="34" charset="0"/>
                        </a:rPr>
                        <a:t>Rezultatul curent</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30.823.278</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4.080.609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0,13</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6483074"/>
                  </a:ext>
                </a:extLst>
              </a:tr>
              <a:tr h="405965">
                <a:tc>
                  <a:txBody>
                    <a:bodyPr/>
                    <a:lstStyle/>
                    <a:p>
                      <a:pPr marL="0" marR="0" algn="just">
                        <a:lnSpc>
                          <a:spcPct val="106000"/>
                        </a:lnSpc>
                        <a:spcBef>
                          <a:spcPts val="0"/>
                        </a:spcBef>
                        <a:spcAft>
                          <a:spcPts val="0"/>
                        </a:spcAft>
                      </a:pPr>
                      <a:r>
                        <a:rPr lang="ro-RO" sz="1400">
                          <a:effectLst/>
                          <a:latin typeface="Trebuchet MS" panose="020B0603020202020204" pitchFamily="34" charset="0"/>
                        </a:rPr>
                        <a:t>TOTAL CAPITALURI PROPRII</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496.842.915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500.923.523</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1,01</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837093"/>
                  </a:ext>
                </a:extLst>
              </a:tr>
              <a:tr h="457517">
                <a:tc>
                  <a:txBody>
                    <a:bodyPr/>
                    <a:lstStyle/>
                    <a:p>
                      <a:pPr marL="0" marR="0" algn="just">
                        <a:lnSpc>
                          <a:spcPct val="106000"/>
                        </a:lnSpc>
                        <a:spcBef>
                          <a:spcPts val="0"/>
                        </a:spcBef>
                        <a:spcAft>
                          <a:spcPts val="0"/>
                        </a:spcAft>
                      </a:pPr>
                      <a:r>
                        <a:rPr lang="ro-RO" sz="1400">
                          <a:effectLst/>
                          <a:latin typeface="Trebuchet MS" panose="020B0603020202020204" pitchFamily="34" charset="0"/>
                        </a:rPr>
                        <a:t>TOTAL CAPITALURI ȘI DATORII</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794.015.491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802.203.469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1,01</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0501140"/>
                  </a:ext>
                </a:extLst>
              </a:tr>
            </a:tbl>
          </a:graphicData>
        </a:graphic>
      </p:graphicFrame>
      <p:sp>
        <p:nvSpPr>
          <p:cNvPr id="3" name="TextBox 2">
            <a:extLst>
              <a:ext uri="{FF2B5EF4-FFF2-40B4-BE49-F238E27FC236}">
                <a16:creationId xmlns:a16="http://schemas.microsoft.com/office/drawing/2014/main" id="{AB087CFF-352F-4893-AD27-CE6BE4B4F172}"/>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5" name="TextBox 4">
            <a:extLst>
              <a:ext uri="{FF2B5EF4-FFF2-40B4-BE49-F238E27FC236}">
                <a16:creationId xmlns:a16="http://schemas.microsoft.com/office/drawing/2014/main" id="{614CF190-C028-4781-B7BC-A2012CCD7E6F}"/>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
        <p:nvSpPr>
          <p:cNvPr id="8" name="TextBox 7">
            <a:extLst>
              <a:ext uri="{FF2B5EF4-FFF2-40B4-BE49-F238E27FC236}">
                <a16:creationId xmlns:a16="http://schemas.microsoft.com/office/drawing/2014/main" id="{E22FDD9F-B752-4D45-9BE1-0B5E6E01E26B}"/>
              </a:ext>
            </a:extLst>
          </p:cNvPr>
          <p:cNvSpPr txBox="1"/>
          <p:nvPr/>
        </p:nvSpPr>
        <p:spPr>
          <a:xfrm>
            <a:off x="683568" y="404664"/>
            <a:ext cx="2839239" cy="338554"/>
          </a:xfrm>
          <a:prstGeom prst="rect">
            <a:avLst/>
          </a:prstGeom>
          <a:noFill/>
        </p:spPr>
        <p:txBody>
          <a:bodyPr wrap="none" rtlCol="0">
            <a:spAutoFit/>
          </a:bodyPr>
          <a:lstStyle/>
          <a:p>
            <a:r>
              <a:rPr lang="it-IT" sz="1600" b="1" i="1" u="sng" dirty="0">
                <a:solidFill>
                  <a:schemeClr val="bg1">
                    <a:lumMod val="50000"/>
                  </a:schemeClr>
                </a:solidFill>
                <a:latin typeface="Trebuchet MS" panose="020B0603020202020204" pitchFamily="34" charset="0"/>
              </a:rPr>
              <a:t>Situația poziției financiare</a:t>
            </a:r>
            <a:endParaRPr lang="en-US" sz="1600" dirty="0"/>
          </a:p>
        </p:txBody>
      </p:sp>
    </p:spTree>
    <p:extLst>
      <p:ext uri="{BB962C8B-B14F-4D97-AF65-F5344CB8AC3E}">
        <p14:creationId xmlns:p14="http://schemas.microsoft.com/office/powerpoint/2010/main" val="3099174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a:extLst>
              <a:ext uri="{FF2B5EF4-FFF2-40B4-BE49-F238E27FC236}">
                <a16:creationId xmlns:a16="http://schemas.microsoft.com/office/drawing/2014/main" id="{A76E7650-BD41-4961-98C1-B38A4E7A8DD4}"/>
              </a:ext>
            </a:extLst>
          </p:cNvPr>
          <p:cNvPicPr>
            <a:picLocks noChangeAspect="1"/>
          </p:cNvPicPr>
          <p:nvPr/>
        </p:nvPicPr>
        <p:blipFill>
          <a:blip r:embed="rId2"/>
          <a:stretch>
            <a:fillRect/>
          </a:stretch>
        </p:blipFill>
        <p:spPr>
          <a:xfrm>
            <a:off x="131978" y="1340768"/>
            <a:ext cx="8895436" cy="3259430"/>
          </a:xfrm>
          <a:prstGeom prst="rect">
            <a:avLst/>
          </a:prstGeom>
        </p:spPr>
      </p:pic>
      <p:sp>
        <p:nvSpPr>
          <p:cNvPr id="151" name="TextBox 150">
            <a:extLst>
              <a:ext uri="{FF2B5EF4-FFF2-40B4-BE49-F238E27FC236}">
                <a16:creationId xmlns:a16="http://schemas.microsoft.com/office/drawing/2014/main" id="{2BADE843-C6EE-4D30-B161-F99C424E66F9}"/>
              </a:ext>
            </a:extLst>
          </p:cNvPr>
          <p:cNvSpPr txBox="1"/>
          <p:nvPr/>
        </p:nvSpPr>
        <p:spPr>
          <a:xfrm>
            <a:off x="323528" y="548680"/>
            <a:ext cx="5616624" cy="338554"/>
          </a:xfrm>
          <a:prstGeom prst="rect">
            <a:avLst/>
          </a:prstGeom>
          <a:noFill/>
        </p:spPr>
        <p:txBody>
          <a:bodyPr wrap="square" rtlCol="0">
            <a:spAutoFit/>
          </a:bodyPr>
          <a:lstStyle/>
          <a:p>
            <a:r>
              <a:rPr lang="en-US" sz="1600" b="1" i="1" u="sng" dirty="0" err="1">
                <a:solidFill>
                  <a:schemeClr val="bg1">
                    <a:lumMod val="50000"/>
                  </a:schemeClr>
                </a:solidFill>
                <a:latin typeface="Trebuchet MS" panose="020B0603020202020204" pitchFamily="34" charset="0"/>
              </a:rPr>
              <a:t>Structura</a:t>
            </a:r>
            <a:r>
              <a:rPr lang="en-US" sz="1600" b="1" i="1" u="sng" dirty="0">
                <a:solidFill>
                  <a:schemeClr val="bg1">
                    <a:lumMod val="50000"/>
                  </a:schemeClr>
                </a:solidFill>
                <a:latin typeface="Trebuchet MS" panose="020B0603020202020204" pitchFamily="34" charset="0"/>
              </a:rPr>
              <a:t> </a:t>
            </a:r>
            <a:r>
              <a:rPr lang="en-US" sz="1600" b="1" i="1" u="sng" dirty="0" err="1">
                <a:solidFill>
                  <a:schemeClr val="bg1">
                    <a:lumMod val="50000"/>
                  </a:schemeClr>
                </a:solidFill>
                <a:latin typeface="Trebuchet MS" panose="020B0603020202020204" pitchFamily="34" charset="0"/>
              </a:rPr>
              <a:t>Investitiilor</a:t>
            </a:r>
            <a:endParaRPr lang="en-US" sz="1600" b="1" i="1" u="sng" dirty="0">
              <a:solidFill>
                <a:schemeClr val="bg1">
                  <a:lumMod val="50000"/>
                </a:schemeClr>
              </a:solidFill>
              <a:latin typeface="Trebuchet MS" panose="020B0603020202020204" pitchFamily="34" charset="0"/>
            </a:endParaRPr>
          </a:p>
        </p:txBody>
      </p:sp>
      <p:sp>
        <p:nvSpPr>
          <p:cNvPr id="152" name="Rectangle 151">
            <a:extLst>
              <a:ext uri="{FF2B5EF4-FFF2-40B4-BE49-F238E27FC236}">
                <a16:creationId xmlns:a16="http://schemas.microsoft.com/office/drawing/2014/main" id="{BAB1C00A-3D6E-4B88-B03B-B95EE0827CCE}"/>
              </a:ext>
            </a:extLst>
          </p:cNvPr>
          <p:cNvSpPr/>
          <p:nvPr/>
        </p:nvSpPr>
        <p:spPr>
          <a:xfrm>
            <a:off x="7668344" y="6453336"/>
            <a:ext cx="1083951" cy="215444"/>
          </a:xfrm>
          <a:prstGeom prst="rect">
            <a:avLst/>
          </a:prstGeom>
        </p:spPr>
        <p:txBody>
          <a:bodyPr wrap="none">
            <a:spAutoFit/>
          </a:bodyPr>
          <a:lstStyle/>
          <a:p>
            <a:pPr algn="r"/>
            <a:r>
              <a:rPr lang="en-US" sz="800" dirty="0">
                <a:solidFill>
                  <a:schemeClr val="bg1">
                    <a:lumMod val="50000"/>
                  </a:schemeClr>
                </a:solidFill>
                <a:latin typeface="Trebuchet MS" panose="020B0603020202020204" pitchFamily="34" charset="0"/>
              </a:rPr>
              <a:t>www.antibiotice.ro</a:t>
            </a:r>
            <a:endParaRPr lang="uk-UA" sz="800" dirty="0">
              <a:solidFill>
                <a:schemeClr val="bg1">
                  <a:lumMod val="50000"/>
                </a:schemeClr>
              </a:solidFill>
              <a:latin typeface="Trebuchet MS" panose="020B0603020202020204" pitchFamily="34" charset="0"/>
            </a:endParaRPr>
          </a:p>
        </p:txBody>
      </p:sp>
      <p:sp>
        <p:nvSpPr>
          <p:cNvPr id="153" name="Rectangle 152">
            <a:extLst>
              <a:ext uri="{FF2B5EF4-FFF2-40B4-BE49-F238E27FC236}">
                <a16:creationId xmlns:a16="http://schemas.microsoft.com/office/drawing/2014/main" id="{38140CF3-0690-4B0D-81E6-F5FB0AF1998F}"/>
              </a:ext>
            </a:extLst>
          </p:cNvPr>
          <p:cNvSpPr/>
          <p:nvPr/>
        </p:nvSpPr>
        <p:spPr>
          <a:xfrm>
            <a:off x="107504" y="6376392"/>
            <a:ext cx="861133" cy="246221"/>
          </a:xfrm>
          <a:prstGeom prst="rect">
            <a:avLst/>
          </a:prstGeom>
        </p:spPr>
        <p:txBody>
          <a:bodyPr wrap="none">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extLst>
      <p:ext uri="{BB962C8B-B14F-4D97-AF65-F5344CB8AC3E}">
        <p14:creationId xmlns:p14="http://schemas.microsoft.com/office/powerpoint/2010/main" val="4076484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984E04-7C0B-4EAC-A442-A96062E10F70}"/>
              </a:ext>
            </a:extLst>
          </p:cNvPr>
          <p:cNvGrpSpPr/>
          <p:nvPr/>
        </p:nvGrpSpPr>
        <p:grpSpPr>
          <a:xfrm>
            <a:off x="2477108" y="1353313"/>
            <a:ext cx="4353965" cy="3976350"/>
            <a:chOff x="6149687" y="1624614"/>
            <a:chExt cx="4899170" cy="4409933"/>
          </a:xfrm>
        </p:grpSpPr>
        <p:sp>
          <p:nvSpPr>
            <p:cNvPr id="4" name="Oval 3">
              <a:extLst>
                <a:ext uri="{FF2B5EF4-FFF2-40B4-BE49-F238E27FC236}">
                  <a16:creationId xmlns:a16="http://schemas.microsoft.com/office/drawing/2014/main" id="{D7DABAD3-B340-4245-9160-4AB70D82CEE6}"/>
                </a:ext>
              </a:extLst>
            </p:cNvPr>
            <p:cNvSpPr/>
            <p:nvPr/>
          </p:nvSpPr>
          <p:spPr>
            <a:xfrm>
              <a:off x="6432768" y="1893069"/>
              <a:ext cx="4141478" cy="4141478"/>
            </a:xfrm>
            <a:prstGeom prst="ellipse">
              <a:avLst/>
            </a:prstGeom>
            <a:solidFill>
              <a:schemeClr val="bg1"/>
            </a:solidFill>
            <a:ln w="5715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A8564E82-A9A7-4978-AA5E-83A8EA83D7E8}"/>
                </a:ext>
              </a:extLst>
            </p:cNvPr>
            <p:cNvSpPr/>
            <p:nvPr/>
          </p:nvSpPr>
          <p:spPr>
            <a:xfrm>
              <a:off x="6792152" y="2252453"/>
              <a:ext cx="3422709" cy="3422709"/>
            </a:xfrm>
            <a:prstGeom prst="ellipse">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Calibri"/>
                  <a:ea typeface="+mn-ea"/>
                  <a:cs typeface="+mn-cs"/>
                </a:rPr>
                <a:t> </a:t>
              </a:r>
              <a:r>
                <a:rPr kumimoji="0" lang="en-GB" sz="1400" b="1" i="1" u="none" strike="noStrike" kern="1200" cap="none" spc="0" normalizeH="0" baseline="0" noProof="0" dirty="0">
                  <a:ln>
                    <a:noFill/>
                  </a:ln>
                  <a:solidFill>
                    <a:srgbClr val="FF0000"/>
                  </a:solidFill>
                  <a:effectLst/>
                  <a:uLnTx/>
                  <a:uFillTx/>
                  <a:latin typeface="Calibri"/>
                  <a:ea typeface="+mn-ea"/>
                  <a:cs typeface="+mn-cs"/>
                </a:rPr>
                <a:t>CELULA de CRIZA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0000"/>
                  </a:solidFill>
                  <a:effectLst/>
                  <a:uLnTx/>
                  <a:uFillTx/>
                  <a:latin typeface="Calibri"/>
                  <a:ea typeface="+mn-ea"/>
                  <a:cs typeface="+mn-cs"/>
                </a:rPr>
                <a:t> ATB</a:t>
              </a:r>
              <a:endParaRPr kumimoji="0" lang="en-US" sz="1400" b="1" i="1" u="none" strike="noStrike" kern="1200" cap="none" spc="0" normalizeH="0" baseline="0" noProof="0" dirty="0">
                <a:ln>
                  <a:noFill/>
                </a:ln>
                <a:solidFill>
                  <a:srgbClr val="FF0000"/>
                </a:solidFill>
                <a:effectLst/>
                <a:uLnTx/>
                <a:uFillTx/>
                <a:latin typeface="Calibri"/>
                <a:ea typeface="+mn-ea"/>
                <a:cs typeface="+mn-cs"/>
              </a:endParaRPr>
            </a:p>
          </p:txBody>
        </p:sp>
        <p:sp>
          <p:nvSpPr>
            <p:cNvPr id="6" name="Freeform 114">
              <a:extLst>
                <a:ext uri="{FF2B5EF4-FFF2-40B4-BE49-F238E27FC236}">
                  <a16:creationId xmlns:a16="http://schemas.microsoft.com/office/drawing/2014/main" id="{47390C6E-1575-4272-BDFC-48B1D5D987E2}"/>
                </a:ext>
              </a:extLst>
            </p:cNvPr>
            <p:cNvSpPr>
              <a:spLocks/>
            </p:cNvSpPr>
            <p:nvPr/>
          </p:nvSpPr>
          <p:spPr bwMode="auto">
            <a:xfrm>
              <a:off x="7002872" y="3307398"/>
              <a:ext cx="1625223" cy="2166344"/>
            </a:xfrm>
            <a:custGeom>
              <a:avLst/>
              <a:gdLst>
                <a:gd name="T0" fmla="*/ 358 w 369"/>
                <a:gd name="T1" fmla="*/ 321 h 492"/>
                <a:gd name="T2" fmla="*/ 358 w 369"/>
                <a:gd name="T3" fmla="*/ 321 h 492"/>
                <a:gd name="T4" fmla="*/ 344 w 369"/>
                <a:gd name="T5" fmla="*/ 322 h 492"/>
                <a:gd name="T6" fmla="*/ 171 w 369"/>
                <a:gd name="T7" fmla="*/ 150 h 492"/>
                <a:gd name="T8" fmla="*/ 189 w 369"/>
                <a:gd name="T9" fmla="*/ 73 h 492"/>
                <a:gd name="T10" fmla="*/ 189 w 369"/>
                <a:gd name="T11" fmla="*/ 73 h 492"/>
                <a:gd name="T12" fmla="*/ 126 w 369"/>
                <a:gd name="T13" fmla="*/ 7 h 492"/>
                <a:gd name="T14" fmla="*/ 35 w 369"/>
                <a:gd name="T15" fmla="*/ 0 h 492"/>
                <a:gd name="T16" fmla="*/ 0 w 369"/>
                <a:gd name="T17" fmla="*/ 150 h 492"/>
                <a:gd name="T18" fmla="*/ 344 w 369"/>
                <a:gd name="T19" fmla="*/ 492 h 492"/>
                <a:gd name="T20" fmla="*/ 369 w 369"/>
                <a:gd name="T21" fmla="*/ 491 h 492"/>
                <a:gd name="T22" fmla="*/ 331 w 369"/>
                <a:gd name="T23" fmla="*/ 410 h 492"/>
                <a:gd name="T24" fmla="*/ 358 w 369"/>
                <a:gd name="T25" fmla="*/ 321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492">
                  <a:moveTo>
                    <a:pt x="358" y="321"/>
                  </a:moveTo>
                  <a:cubicBezTo>
                    <a:pt x="358" y="321"/>
                    <a:pt x="358" y="321"/>
                    <a:pt x="358" y="321"/>
                  </a:cubicBezTo>
                  <a:cubicBezTo>
                    <a:pt x="353" y="321"/>
                    <a:pt x="348" y="322"/>
                    <a:pt x="344" y="322"/>
                  </a:cubicBezTo>
                  <a:cubicBezTo>
                    <a:pt x="248" y="322"/>
                    <a:pt x="171" y="245"/>
                    <a:pt x="171" y="150"/>
                  </a:cubicBezTo>
                  <a:cubicBezTo>
                    <a:pt x="171" y="122"/>
                    <a:pt x="177" y="96"/>
                    <a:pt x="189" y="73"/>
                  </a:cubicBezTo>
                  <a:cubicBezTo>
                    <a:pt x="189" y="73"/>
                    <a:pt x="189" y="73"/>
                    <a:pt x="189" y="73"/>
                  </a:cubicBezTo>
                  <a:cubicBezTo>
                    <a:pt x="126" y="7"/>
                    <a:pt x="126" y="7"/>
                    <a:pt x="126" y="7"/>
                  </a:cubicBezTo>
                  <a:cubicBezTo>
                    <a:pt x="35" y="0"/>
                    <a:pt x="35" y="0"/>
                    <a:pt x="35" y="0"/>
                  </a:cubicBezTo>
                  <a:cubicBezTo>
                    <a:pt x="13" y="46"/>
                    <a:pt x="0" y="96"/>
                    <a:pt x="0" y="150"/>
                  </a:cubicBezTo>
                  <a:cubicBezTo>
                    <a:pt x="0" y="339"/>
                    <a:pt x="154" y="492"/>
                    <a:pt x="344" y="492"/>
                  </a:cubicBezTo>
                  <a:cubicBezTo>
                    <a:pt x="352" y="492"/>
                    <a:pt x="361" y="491"/>
                    <a:pt x="369" y="491"/>
                  </a:cubicBezTo>
                  <a:cubicBezTo>
                    <a:pt x="331" y="410"/>
                    <a:pt x="331" y="410"/>
                    <a:pt x="331" y="410"/>
                  </a:cubicBezTo>
                  <a:lnTo>
                    <a:pt x="358" y="321"/>
                  </a:lnTo>
                  <a:close/>
                </a:path>
              </a:pathLst>
            </a:custGeom>
            <a:solidFill>
              <a:srgbClr val="3B3939"/>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15">
              <a:extLst>
                <a:ext uri="{FF2B5EF4-FFF2-40B4-BE49-F238E27FC236}">
                  <a16:creationId xmlns:a16="http://schemas.microsoft.com/office/drawing/2014/main" id="{13C3B0D2-CDA0-4F36-83AB-302AA96A32FA}"/>
                </a:ext>
              </a:extLst>
            </p:cNvPr>
            <p:cNvSpPr>
              <a:spLocks/>
            </p:cNvSpPr>
            <p:nvPr/>
          </p:nvSpPr>
          <p:spPr bwMode="auto">
            <a:xfrm>
              <a:off x="8460738" y="3114008"/>
              <a:ext cx="1567577" cy="2356015"/>
            </a:xfrm>
            <a:custGeom>
              <a:avLst/>
              <a:gdLst>
                <a:gd name="T0" fmla="*/ 356 w 356"/>
                <a:gd name="T1" fmla="*/ 194 h 535"/>
                <a:gd name="T2" fmla="*/ 295 w 356"/>
                <a:gd name="T3" fmla="*/ 0 h 535"/>
                <a:gd name="T4" fmla="*/ 246 w 356"/>
                <a:gd name="T5" fmla="*/ 74 h 535"/>
                <a:gd name="T6" fmla="*/ 154 w 356"/>
                <a:gd name="T7" fmla="*/ 96 h 535"/>
                <a:gd name="T8" fmla="*/ 154 w 356"/>
                <a:gd name="T9" fmla="*/ 96 h 535"/>
                <a:gd name="T10" fmla="*/ 186 w 356"/>
                <a:gd name="T11" fmla="*/ 194 h 535"/>
                <a:gd name="T12" fmla="*/ 27 w 356"/>
                <a:gd name="T13" fmla="*/ 365 h 535"/>
                <a:gd name="T14" fmla="*/ 27 w 356"/>
                <a:gd name="T15" fmla="*/ 365 h 535"/>
                <a:gd name="T16" fmla="*/ 0 w 356"/>
                <a:gd name="T17" fmla="*/ 454 h 535"/>
                <a:gd name="T18" fmla="*/ 38 w 356"/>
                <a:gd name="T19" fmla="*/ 535 h 535"/>
                <a:gd name="T20" fmla="*/ 356 w 356"/>
                <a:gd name="T21" fmla="*/ 19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535">
                  <a:moveTo>
                    <a:pt x="356" y="194"/>
                  </a:moveTo>
                  <a:cubicBezTo>
                    <a:pt x="356" y="122"/>
                    <a:pt x="333" y="55"/>
                    <a:pt x="295" y="0"/>
                  </a:cubicBezTo>
                  <a:cubicBezTo>
                    <a:pt x="246" y="74"/>
                    <a:pt x="246" y="74"/>
                    <a:pt x="246" y="74"/>
                  </a:cubicBezTo>
                  <a:cubicBezTo>
                    <a:pt x="154" y="96"/>
                    <a:pt x="154" y="96"/>
                    <a:pt x="154" y="96"/>
                  </a:cubicBezTo>
                  <a:cubicBezTo>
                    <a:pt x="154" y="96"/>
                    <a:pt x="154" y="96"/>
                    <a:pt x="154" y="96"/>
                  </a:cubicBezTo>
                  <a:cubicBezTo>
                    <a:pt x="174" y="123"/>
                    <a:pt x="186" y="157"/>
                    <a:pt x="186" y="194"/>
                  </a:cubicBezTo>
                  <a:cubicBezTo>
                    <a:pt x="186" y="284"/>
                    <a:pt x="116" y="358"/>
                    <a:pt x="27" y="365"/>
                  </a:cubicBezTo>
                  <a:cubicBezTo>
                    <a:pt x="27" y="365"/>
                    <a:pt x="27" y="365"/>
                    <a:pt x="27" y="365"/>
                  </a:cubicBezTo>
                  <a:cubicBezTo>
                    <a:pt x="0" y="454"/>
                    <a:pt x="0" y="454"/>
                    <a:pt x="0" y="454"/>
                  </a:cubicBezTo>
                  <a:cubicBezTo>
                    <a:pt x="38" y="535"/>
                    <a:pt x="38" y="535"/>
                    <a:pt x="38" y="535"/>
                  </a:cubicBezTo>
                  <a:cubicBezTo>
                    <a:pt x="215" y="522"/>
                    <a:pt x="356" y="374"/>
                    <a:pt x="356" y="194"/>
                  </a:cubicBezTo>
                  <a:close/>
                </a:path>
              </a:pathLst>
            </a:custGeom>
            <a:solidFill>
              <a:srgbClr val="78D2D2"/>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109">
              <a:extLst>
                <a:ext uri="{FF2B5EF4-FFF2-40B4-BE49-F238E27FC236}">
                  <a16:creationId xmlns:a16="http://schemas.microsoft.com/office/drawing/2014/main" id="{D3F62879-4B43-43F0-860C-BF11642B82A0}"/>
                </a:ext>
              </a:extLst>
            </p:cNvPr>
            <p:cNvSpPr>
              <a:spLocks noChangeArrowheads="1"/>
            </p:cNvSpPr>
            <p:nvPr/>
          </p:nvSpPr>
          <p:spPr bwMode="auto">
            <a:xfrm>
              <a:off x="9481280" y="4075977"/>
              <a:ext cx="1567577" cy="1486947"/>
            </a:xfrm>
            <a:prstGeom prst="ellipse">
              <a:avLst/>
            </a:prstGeom>
            <a:solidFill>
              <a:srgbClr val="78D2D2"/>
            </a:solidFill>
            <a:ln w="14288" cap="flat">
              <a:noFill/>
              <a:prstDash val="solid"/>
              <a:miter lim="800000"/>
              <a:headEnd/>
              <a:tailEnd/>
            </a:ln>
            <a:effectLst>
              <a:outerShdw blurRad="50800" dist="38100" dir="13500000" algn="b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13">
              <a:extLst>
                <a:ext uri="{FF2B5EF4-FFF2-40B4-BE49-F238E27FC236}">
                  <a16:creationId xmlns:a16="http://schemas.microsoft.com/office/drawing/2014/main" id="{59532728-6332-4F61-ACE7-E50F5EABB194}"/>
                </a:ext>
              </a:extLst>
            </p:cNvPr>
            <p:cNvSpPr>
              <a:spLocks/>
            </p:cNvSpPr>
            <p:nvPr/>
          </p:nvSpPr>
          <p:spPr bwMode="auto">
            <a:xfrm>
              <a:off x="7157213" y="2465034"/>
              <a:ext cx="2603332" cy="1164061"/>
            </a:xfrm>
            <a:custGeom>
              <a:avLst/>
              <a:gdLst>
                <a:gd name="T0" fmla="*/ 154 w 591"/>
                <a:gd name="T1" fmla="*/ 264 h 264"/>
                <a:gd name="T2" fmla="*/ 154 w 591"/>
                <a:gd name="T3" fmla="*/ 264 h 264"/>
                <a:gd name="T4" fmla="*/ 309 w 591"/>
                <a:gd name="T5" fmla="*/ 170 h 264"/>
                <a:gd name="T6" fmla="*/ 450 w 591"/>
                <a:gd name="T7" fmla="*/ 243 h 264"/>
                <a:gd name="T8" fmla="*/ 450 w 591"/>
                <a:gd name="T9" fmla="*/ 243 h 264"/>
                <a:gd name="T10" fmla="*/ 542 w 591"/>
                <a:gd name="T11" fmla="*/ 221 h 264"/>
                <a:gd name="T12" fmla="*/ 591 w 591"/>
                <a:gd name="T13" fmla="*/ 147 h 264"/>
                <a:gd name="T14" fmla="*/ 309 w 591"/>
                <a:gd name="T15" fmla="*/ 0 h 264"/>
                <a:gd name="T16" fmla="*/ 0 w 591"/>
                <a:gd name="T17" fmla="*/ 191 h 264"/>
                <a:gd name="T18" fmla="*/ 91 w 591"/>
                <a:gd name="T19" fmla="*/ 198 h 264"/>
                <a:gd name="T20" fmla="*/ 154 w 591"/>
                <a:gd name="T21"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264">
                  <a:moveTo>
                    <a:pt x="154" y="264"/>
                  </a:moveTo>
                  <a:cubicBezTo>
                    <a:pt x="154" y="264"/>
                    <a:pt x="154" y="264"/>
                    <a:pt x="154" y="264"/>
                  </a:cubicBezTo>
                  <a:cubicBezTo>
                    <a:pt x="183" y="208"/>
                    <a:pt x="241" y="170"/>
                    <a:pt x="309" y="170"/>
                  </a:cubicBezTo>
                  <a:cubicBezTo>
                    <a:pt x="367" y="170"/>
                    <a:pt x="419" y="199"/>
                    <a:pt x="450" y="243"/>
                  </a:cubicBezTo>
                  <a:cubicBezTo>
                    <a:pt x="450" y="243"/>
                    <a:pt x="450" y="243"/>
                    <a:pt x="450" y="243"/>
                  </a:cubicBezTo>
                  <a:cubicBezTo>
                    <a:pt x="542" y="221"/>
                    <a:pt x="542" y="221"/>
                    <a:pt x="542" y="221"/>
                  </a:cubicBezTo>
                  <a:cubicBezTo>
                    <a:pt x="591" y="147"/>
                    <a:pt x="591" y="147"/>
                    <a:pt x="591" y="147"/>
                  </a:cubicBezTo>
                  <a:cubicBezTo>
                    <a:pt x="529" y="58"/>
                    <a:pt x="425" y="0"/>
                    <a:pt x="309" y="0"/>
                  </a:cubicBezTo>
                  <a:cubicBezTo>
                    <a:pt x="173" y="0"/>
                    <a:pt x="56" y="78"/>
                    <a:pt x="0" y="191"/>
                  </a:cubicBezTo>
                  <a:cubicBezTo>
                    <a:pt x="91" y="198"/>
                    <a:pt x="91" y="198"/>
                    <a:pt x="91" y="198"/>
                  </a:cubicBezTo>
                  <a:lnTo>
                    <a:pt x="154" y="264"/>
                  </a:lnTo>
                  <a:close/>
                </a:path>
              </a:pathLst>
            </a:custGeom>
            <a:solidFill>
              <a:schemeClr val="accent1"/>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val 111">
              <a:extLst>
                <a:ext uri="{FF2B5EF4-FFF2-40B4-BE49-F238E27FC236}">
                  <a16:creationId xmlns:a16="http://schemas.microsoft.com/office/drawing/2014/main" id="{9EC584FA-79D2-40AA-9BB4-0DA7A34F7705}"/>
                </a:ext>
              </a:extLst>
            </p:cNvPr>
            <p:cNvSpPr>
              <a:spLocks noChangeArrowheads="1"/>
            </p:cNvSpPr>
            <p:nvPr/>
          </p:nvSpPr>
          <p:spPr bwMode="auto">
            <a:xfrm>
              <a:off x="7690895" y="1624614"/>
              <a:ext cx="1625223" cy="1489394"/>
            </a:xfrm>
            <a:prstGeom prst="ellipse">
              <a:avLst/>
            </a:prstGeom>
            <a:solidFill>
              <a:schemeClr val="accent1"/>
            </a:solidFill>
            <a:ln w="14288"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val 108">
              <a:extLst>
                <a:ext uri="{FF2B5EF4-FFF2-40B4-BE49-F238E27FC236}">
                  <a16:creationId xmlns:a16="http://schemas.microsoft.com/office/drawing/2014/main" id="{12A0BB1B-F910-4C2D-A04D-103FE6C923F8}"/>
                </a:ext>
              </a:extLst>
            </p:cNvPr>
            <p:cNvSpPr>
              <a:spLocks noChangeArrowheads="1"/>
            </p:cNvSpPr>
            <p:nvPr/>
          </p:nvSpPr>
          <p:spPr bwMode="auto">
            <a:xfrm>
              <a:off x="6149687" y="4151043"/>
              <a:ext cx="1549415" cy="1486947"/>
            </a:xfrm>
            <a:prstGeom prst="ellipse">
              <a:avLst/>
            </a:prstGeom>
            <a:solidFill>
              <a:schemeClr val="bg1"/>
            </a:solidFill>
            <a:ln w="14288" cap="flat">
              <a:solidFill>
                <a:srgbClr val="FF0000"/>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05E502A-96DD-4143-9774-0E2FC4264BCB}"/>
                </a:ext>
              </a:extLst>
            </p:cNvPr>
            <p:cNvSpPr txBox="1"/>
            <p:nvPr/>
          </p:nvSpPr>
          <p:spPr>
            <a:xfrm>
              <a:off x="6317542" y="4729922"/>
              <a:ext cx="1204922" cy="204802"/>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B3939"/>
                  </a:solidFill>
                  <a:effectLst/>
                  <a:uLnTx/>
                  <a:uFillTx/>
                  <a:ea typeface="+mn-ea"/>
                  <a:cs typeface="+mn-cs"/>
                </a:rPr>
                <a:t>SCENARIUL 3</a:t>
              </a:r>
            </a:p>
          </p:txBody>
        </p:sp>
        <p:sp>
          <p:nvSpPr>
            <p:cNvPr id="38" name="Freeform 126">
              <a:extLst>
                <a:ext uri="{FF2B5EF4-FFF2-40B4-BE49-F238E27FC236}">
                  <a16:creationId xmlns:a16="http://schemas.microsoft.com/office/drawing/2014/main" id="{338EEAC4-F04D-4C41-ADF7-78C7F1A4B252}"/>
                </a:ext>
              </a:extLst>
            </p:cNvPr>
            <p:cNvSpPr>
              <a:spLocks/>
            </p:cNvSpPr>
            <p:nvPr/>
          </p:nvSpPr>
          <p:spPr bwMode="auto">
            <a:xfrm>
              <a:off x="7097883" y="4773365"/>
              <a:ext cx="52259" cy="18021"/>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solidFill>
              <a:srgbClr val="3B3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3E2C0B8-F27E-4548-82F7-EB5367B4FA96}"/>
                </a:ext>
              </a:extLst>
            </p:cNvPr>
            <p:cNvSpPr txBox="1"/>
            <p:nvPr/>
          </p:nvSpPr>
          <p:spPr>
            <a:xfrm>
              <a:off x="7887374" y="2370113"/>
              <a:ext cx="1250862" cy="184666"/>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ea typeface="+mn-ea"/>
                  <a:cs typeface="+mn-cs"/>
                </a:rPr>
                <a:t>SCENARIUL 1</a:t>
              </a:r>
              <a:endParaRPr kumimoji="0" lang="en-US" sz="1200" b="1" i="0" u="none" strike="noStrike" kern="1200" cap="none" spc="0" normalizeH="0" baseline="0" noProof="0" dirty="0">
                <a:ln>
                  <a:noFill/>
                </a:ln>
                <a:solidFill>
                  <a:srgbClr val="E2583D"/>
                </a:solidFill>
                <a:effectLst/>
                <a:uLnTx/>
                <a:uFillTx/>
                <a:ea typeface="+mn-ea"/>
                <a:cs typeface="+mn-cs"/>
              </a:endParaRPr>
            </a:p>
          </p:txBody>
        </p:sp>
        <p:sp>
          <p:nvSpPr>
            <p:cNvPr id="17" name="TextBox 16">
              <a:extLst>
                <a:ext uri="{FF2B5EF4-FFF2-40B4-BE49-F238E27FC236}">
                  <a16:creationId xmlns:a16="http://schemas.microsoft.com/office/drawing/2014/main" id="{8542F536-5E50-4052-87EF-06F22B35AC30}"/>
                </a:ext>
              </a:extLst>
            </p:cNvPr>
            <p:cNvSpPr txBox="1"/>
            <p:nvPr/>
          </p:nvSpPr>
          <p:spPr>
            <a:xfrm>
              <a:off x="9672005" y="4747587"/>
              <a:ext cx="1197223" cy="184666"/>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ea typeface="+mn-ea"/>
                  <a:cs typeface="+mn-cs"/>
                </a:rPr>
                <a:t>SCENARIUL 2</a:t>
              </a:r>
            </a:p>
          </p:txBody>
        </p:sp>
        <p:grpSp>
          <p:nvGrpSpPr>
            <p:cNvPr id="18" name="Group 17">
              <a:extLst>
                <a:ext uri="{FF2B5EF4-FFF2-40B4-BE49-F238E27FC236}">
                  <a16:creationId xmlns:a16="http://schemas.microsoft.com/office/drawing/2014/main" id="{9A005828-B22D-4097-9596-FBB2FD1E00C2}"/>
                </a:ext>
              </a:extLst>
            </p:cNvPr>
            <p:cNvGrpSpPr>
              <a:grpSpLocks noChangeAspect="1"/>
            </p:cNvGrpSpPr>
            <p:nvPr/>
          </p:nvGrpSpPr>
          <p:grpSpPr>
            <a:xfrm>
              <a:off x="9758693" y="4479066"/>
              <a:ext cx="481600" cy="341267"/>
              <a:chOff x="7548563" y="349250"/>
              <a:chExt cx="3317876" cy="2351088"/>
            </a:xfrm>
            <a:solidFill>
              <a:srgbClr val="78D2D2"/>
            </a:solidFill>
          </p:grpSpPr>
          <p:sp>
            <p:nvSpPr>
              <p:cNvPr id="22" name="Freeform 139">
                <a:extLst>
                  <a:ext uri="{FF2B5EF4-FFF2-40B4-BE49-F238E27FC236}">
                    <a16:creationId xmlns:a16="http://schemas.microsoft.com/office/drawing/2014/main" id="{5C918D54-C6FB-4D3B-B7D2-D86C84DB14FC}"/>
                  </a:ext>
                </a:extLst>
              </p:cNvPr>
              <p:cNvSpPr>
                <a:spLocks noEditPoints="1"/>
              </p:cNvSpPr>
              <p:nvPr/>
            </p:nvSpPr>
            <p:spPr bwMode="auto">
              <a:xfrm>
                <a:off x="7548563" y="1316038"/>
                <a:ext cx="831850" cy="1384300"/>
              </a:xfrm>
              <a:custGeom>
                <a:avLst/>
                <a:gdLst>
                  <a:gd name="T0" fmla="*/ 165 w 221"/>
                  <a:gd name="T1" fmla="*/ 368 h 368"/>
                  <a:gd name="T2" fmla="*/ 55 w 221"/>
                  <a:gd name="T3" fmla="*/ 368 h 368"/>
                  <a:gd name="T4" fmla="*/ 37 w 221"/>
                  <a:gd name="T5" fmla="*/ 350 h 368"/>
                  <a:gd name="T6" fmla="*/ 37 w 221"/>
                  <a:gd name="T7" fmla="*/ 200 h 368"/>
                  <a:gd name="T8" fmla="*/ 0 w 221"/>
                  <a:gd name="T9" fmla="*/ 129 h 368"/>
                  <a:gd name="T10" fmla="*/ 0 w 221"/>
                  <a:gd name="T11" fmla="*/ 19 h 368"/>
                  <a:gd name="T12" fmla="*/ 18 w 221"/>
                  <a:gd name="T13" fmla="*/ 0 h 368"/>
                  <a:gd name="T14" fmla="*/ 202 w 221"/>
                  <a:gd name="T15" fmla="*/ 0 h 368"/>
                  <a:gd name="T16" fmla="*/ 221 w 221"/>
                  <a:gd name="T17" fmla="*/ 19 h 368"/>
                  <a:gd name="T18" fmla="*/ 221 w 221"/>
                  <a:gd name="T19" fmla="*/ 129 h 368"/>
                  <a:gd name="T20" fmla="*/ 184 w 221"/>
                  <a:gd name="T21" fmla="*/ 200 h 368"/>
                  <a:gd name="T22" fmla="*/ 184 w 221"/>
                  <a:gd name="T23" fmla="*/ 350 h 368"/>
                  <a:gd name="T24" fmla="*/ 165 w 221"/>
                  <a:gd name="T25" fmla="*/ 368 h 368"/>
                  <a:gd name="T26" fmla="*/ 74 w 221"/>
                  <a:gd name="T27" fmla="*/ 331 h 368"/>
                  <a:gd name="T28" fmla="*/ 147 w 221"/>
                  <a:gd name="T29" fmla="*/ 331 h 368"/>
                  <a:gd name="T30" fmla="*/ 147 w 221"/>
                  <a:gd name="T31" fmla="*/ 184 h 368"/>
                  <a:gd name="T32" fmla="*/ 165 w 221"/>
                  <a:gd name="T33" fmla="*/ 166 h 368"/>
                  <a:gd name="T34" fmla="*/ 184 w 221"/>
                  <a:gd name="T35" fmla="*/ 129 h 368"/>
                  <a:gd name="T36" fmla="*/ 184 w 221"/>
                  <a:gd name="T37" fmla="*/ 37 h 368"/>
                  <a:gd name="T38" fmla="*/ 37 w 221"/>
                  <a:gd name="T39" fmla="*/ 37 h 368"/>
                  <a:gd name="T40" fmla="*/ 37 w 221"/>
                  <a:gd name="T41" fmla="*/ 129 h 368"/>
                  <a:gd name="T42" fmla="*/ 55 w 221"/>
                  <a:gd name="T43" fmla="*/ 166 h 368"/>
                  <a:gd name="T44" fmla="*/ 74 w 221"/>
                  <a:gd name="T45" fmla="*/ 184 h 368"/>
                  <a:gd name="T46" fmla="*/ 74 w 221"/>
                  <a:gd name="T47" fmla="*/ 33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68">
                    <a:moveTo>
                      <a:pt x="165" y="368"/>
                    </a:moveTo>
                    <a:cubicBezTo>
                      <a:pt x="55" y="368"/>
                      <a:pt x="55" y="368"/>
                      <a:pt x="55" y="368"/>
                    </a:cubicBezTo>
                    <a:cubicBezTo>
                      <a:pt x="45" y="368"/>
                      <a:pt x="37" y="360"/>
                      <a:pt x="37" y="350"/>
                    </a:cubicBezTo>
                    <a:cubicBezTo>
                      <a:pt x="37" y="200"/>
                      <a:pt x="37" y="200"/>
                      <a:pt x="37" y="200"/>
                    </a:cubicBezTo>
                    <a:cubicBezTo>
                      <a:pt x="12" y="193"/>
                      <a:pt x="0" y="169"/>
                      <a:pt x="0" y="129"/>
                    </a:cubicBezTo>
                    <a:cubicBezTo>
                      <a:pt x="0" y="19"/>
                      <a:pt x="0" y="19"/>
                      <a:pt x="0" y="19"/>
                    </a:cubicBezTo>
                    <a:cubicBezTo>
                      <a:pt x="0" y="9"/>
                      <a:pt x="8" y="0"/>
                      <a:pt x="18" y="0"/>
                    </a:cubicBezTo>
                    <a:cubicBezTo>
                      <a:pt x="202" y="0"/>
                      <a:pt x="202" y="0"/>
                      <a:pt x="202" y="0"/>
                    </a:cubicBezTo>
                    <a:cubicBezTo>
                      <a:pt x="212" y="0"/>
                      <a:pt x="221" y="9"/>
                      <a:pt x="221" y="19"/>
                    </a:cubicBezTo>
                    <a:cubicBezTo>
                      <a:pt x="221" y="129"/>
                      <a:pt x="221" y="129"/>
                      <a:pt x="221" y="129"/>
                    </a:cubicBezTo>
                    <a:cubicBezTo>
                      <a:pt x="221" y="169"/>
                      <a:pt x="208" y="193"/>
                      <a:pt x="184" y="200"/>
                    </a:cubicBezTo>
                    <a:cubicBezTo>
                      <a:pt x="184" y="350"/>
                      <a:pt x="184" y="350"/>
                      <a:pt x="184" y="350"/>
                    </a:cubicBezTo>
                    <a:cubicBezTo>
                      <a:pt x="184" y="360"/>
                      <a:pt x="176" y="368"/>
                      <a:pt x="165" y="368"/>
                    </a:cubicBezTo>
                    <a:close/>
                    <a:moveTo>
                      <a:pt x="74" y="331"/>
                    </a:moveTo>
                    <a:cubicBezTo>
                      <a:pt x="147" y="331"/>
                      <a:pt x="147" y="331"/>
                      <a:pt x="147" y="331"/>
                    </a:cubicBezTo>
                    <a:cubicBezTo>
                      <a:pt x="147" y="184"/>
                      <a:pt x="147" y="184"/>
                      <a:pt x="147" y="184"/>
                    </a:cubicBezTo>
                    <a:cubicBezTo>
                      <a:pt x="147" y="174"/>
                      <a:pt x="155" y="166"/>
                      <a:pt x="165" y="166"/>
                    </a:cubicBezTo>
                    <a:cubicBezTo>
                      <a:pt x="174" y="166"/>
                      <a:pt x="184" y="166"/>
                      <a:pt x="184" y="129"/>
                    </a:cubicBezTo>
                    <a:cubicBezTo>
                      <a:pt x="184" y="37"/>
                      <a:pt x="184" y="37"/>
                      <a:pt x="184" y="37"/>
                    </a:cubicBezTo>
                    <a:cubicBezTo>
                      <a:pt x="37" y="37"/>
                      <a:pt x="37" y="37"/>
                      <a:pt x="37" y="37"/>
                    </a:cubicBezTo>
                    <a:cubicBezTo>
                      <a:pt x="37" y="129"/>
                      <a:pt x="37" y="129"/>
                      <a:pt x="37" y="129"/>
                    </a:cubicBezTo>
                    <a:cubicBezTo>
                      <a:pt x="37" y="166"/>
                      <a:pt x="47" y="166"/>
                      <a:pt x="55" y="166"/>
                    </a:cubicBezTo>
                    <a:cubicBezTo>
                      <a:pt x="65" y="166"/>
                      <a:pt x="74" y="174"/>
                      <a:pt x="74" y="184"/>
                    </a:cubicBezTo>
                    <a:lnTo>
                      <a:pt x="74"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40">
                <a:extLst>
                  <a:ext uri="{FF2B5EF4-FFF2-40B4-BE49-F238E27FC236}">
                    <a16:creationId xmlns:a16="http://schemas.microsoft.com/office/drawing/2014/main" id="{859B3B72-6378-4FCF-9144-19126C062A4D}"/>
                  </a:ext>
                </a:extLst>
              </p:cNvPr>
              <p:cNvSpPr>
                <a:spLocks noEditPoints="1"/>
              </p:cNvSpPr>
              <p:nvPr/>
            </p:nvSpPr>
            <p:spPr bwMode="auto">
              <a:xfrm>
                <a:off x="10039351" y="1316038"/>
                <a:ext cx="827088" cy="1384300"/>
              </a:xfrm>
              <a:custGeom>
                <a:avLst/>
                <a:gdLst>
                  <a:gd name="T0" fmla="*/ 165 w 220"/>
                  <a:gd name="T1" fmla="*/ 368 h 368"/>
                  <a:gd name="T2" fmla="*/ 55 w 220"/>
                  <a:gd name="T3" fmla="*/ 368 h 368"/>
                  <a:gd name="T4" fmla="*/ 36 w 220"/>
                  <a:gd name="T5" fmla="*/ 350 h 368"/>
                  <a:gd name="T6" fmla="*/ 36 w 220"/>
                  <a:gd name="T7" fmla="*/ 200 h 368"/>
                  <a:gd name="T8" fmla="*/ 0 w 220"/>
                  <a:gd name="T9" fmla="*/ 129 h 368"/>
                  <a:gd name="T10" fmla="*/ 0 w 220"/>
                  <a:gd name="T11" fmla="*/ 19 h 368"/>
                  <a:gd name="T12" fmla="*/ 18 w 220"/>
                  <a:gd name="T13" fmla="*/ 0 h 368"/>
                  <a:gd name="T14" fmla="*/ 202 w 220"/>
                  <a:gd name="T15" fmla="*/ 0 h 368"/>
                  <a:gd name="T16" fmla="*/ 220 w 220"/>
                  <a:gd name="T17" fmla="*/ 19 h 368"/>
                  <a:gd name="T18" fmla="*/ 220 w 220"/>
                  <a:gd name="T19" fmla="*/ 129 h 368"/>
                  <a:gd name="T20" fmla="*/ 184 w 220"/>
                  <a:gd name="T21" fmla="*/ 200 h 368"/>
                  <a:gd name="T22" fmla="*/ 184 w 220"/>
                  <a:gd name="T23" fmla="*/ 350 h 368"/>
                  <a:gd name="T24" fmla="*/ 165 w 220"/>
                  <a:gd name="T25" fmla="*/ 368 h 368"/>
                  <a:gd name="T26" fmla="*/ 73 w 220"/>
                  <a:gd name="T27" fmla="*/ 331 h 368"/>
                  <a:gd name="T28" fmla="*/ 147 w 220"/>
                  <a:gd name="T29" fmla="*/ 331 h 368"/>
                  <a:gd name="T30" fmla="*/ 147 w 220"/>
                  <a:gd name="T31" fmla="*/ 184 h 368"/>
                  <a:gd name="T32" fmla="*/ 165 w 220"/>
                  <a:gd name="T33" fmla="*/ 166 h 368"/>
                  <a:gd name="T34" fmla="*/ 184 w 220"/>
                  <a:gd name="T35" fmla="*/ 129 h 368"/>
                  <a:gd name="T36" fmla="*/ 184 w 220"/>
                  <a:gd name="T37" fmla="*/ 37 h 368"/>
                  <a:gd name="T38" fmla="*/ 36 w 220"/>
                  <a:gd name="T39" fmla="*/ 37 h 368"/>
                  <a:gd name="T40" fmla="*/ 36 w 220"/>
                  <a:gd name="T41" fmla="*/ 129 h 368"/>
                  <a:gd name="T42" fmla="*/ 55 w 220"/>
                  <a:gd name="T43" fmla="*/ 166 h 368"/>
                  <a:gd name="T44" fmla="*/ 73 w 220"/>
                  <a:gd name="T45" fmla="*/ 184 h 368"/>
                  <a:gd name="T46" fmla="*/ 73 w 220"/>
                  <a:gd name="T47" fmla="*/ 33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0" h="368">
                    <a:moveTo>
                      <a:pt x="165" y="368"/>
                    </a:moveTo>
                    <a:cubicBezTo>
                      <a:pt x="55" y="368"/>
                      <a:pt x="55" y="368"/>
                      <a:pt x="55" y="368"/>
                    </a:cubicBezTo>
                    <a:cubicBezTo>
                      <a:pt x="45" y="368"/>
                      <a:pt x="36" y="360"/>
                      <a:pt x="36" y="350"/>
                    </a:cubicBezTo>
                    <a:cubicBezTo>
                      <a:pt x="36" y="200"/>
                      <a:pt x="36" y="200"/>
                      <a:pt x="36" y="200"/>
                    </a:cubicBezTo>
                    <a:cubicBezTo>
                      <a:pt x="12" y="193"/>
                      <a:pt x="0" y="169"/>
                      <a:pt x="0" y="129"/>
                    </a:cubicBezTo>
                    <a:cubicBezTo>
                      <a:pt x="0" y="19"/>
                      <a:pt x="0" y="19"/>
                      <a:pt x="0" y="19"/>
                    </a:cubicBezTo>
                    <a:cubicBezTo>
                      <a:pt x="0" y="9"/>
                      <a:pt x="8" y="0"/>
                      <a:pt x="18" y="0"/>
                    </a:cubicBezTo>
                    <a:cubicBezTo>
                      <a:pt x="202" y="0"/>
                      <a:pt x="202" y="0"/>
                      <a:pt x="202" y="0"/>
                    </a:cubicBezTo>
                    <a:cubicBezTo>
                      <a:pt x="212" y="0"/>
                      <a:pt x="220" y="9"/>
                      <a:pt x="220" y="19"/>
                    </a:cubicBezTo>
                    <a:cubicBezTo>
                      <a:pt x="220" y="129"/>
                      <a:pt x="220" y="129"/>
                      <a:pt x="220" y="129"/>
                    </a:cubicBezTo>
                    <a:cubicBezTo>
                      <a:pt x="220" y="169"/>
                      <a:pt x="208" y="193"/>
                      <a:pt x="184" y="200"/>
                    </a:cubicBezTo>
                    <a:cubicBezTo>
                      <a:pt x="184" y="350"/>
                      <a:pt x="184" y="350"/>
                      <a:pt x="184" y="350"/>
                    </a:cubicBezTo>
                    <a:cubicBezTo>
                      <a:pt x="184" y="360"/>
                      <a:pt x="175" y="368"/>
                      <a:pt x="165" y="368"/>
                    </a:cubicBezTo>
                    <a:close/>
                    <a:moveTo>
                      <a:pt x="73" y="331"/>
                    </a:moveTo>
                    <a:cubicBezTo>
                      <a:pt x="147" y="331"/>
                      <a:pt x="147" y="331"/>
                      <a:pt x="147" y="331"/>
                    </a:cubicBezTo>
                    <a:cubicBezTo>
                      <a:pt x="147" y="184"/>
                      <a:pt x="147" y="184"/>
                      <a:pt x="147" y="184"/>
                    </a:cubicBezTo>
                    <a:cubicBezTo>
                      <a:pt x="147" y="174"/>
                      <a:pt x="155" y="166"/>
                      <a:pt x="165" y="166"/>
                    </a:cubicBezTo>
                    <a:cubicBezTo>
                      <a:pt x="173" y="166"/>
                      <a:pt x="183" y="166"/>
                      <a:pt x="184" y="129"/>
                    </a:cubicBezTo>
                    <a:cubicBezTo>
                      <a:pt x="184" y="37"/>
                      <a:pt x="184" y="37"/>
                      <a:pt x="184" y="37"/>
                    </a:cubicBezTo>
                    <a:cubicBezTo>
                      <a:pt x="36" y="37"/>
                      <a:pt x="36" y="37"/>
                      <a:pt x="36" y="37"/>
                    </a:cubicBezTo>
                    <a:cubicBezTo>
                      <a:pt x="36" y="129"/>
                      <a:pt x="36" y="129"/>
                      <a:pt x="36" y="129"/>
                    </a:cubicBezTo>
                    <a:cubicBezTo>
                      <a:pt x="36" y="166"/>
                      <a:pt x="47" y="166"/>
                      <a:pt x="55" y="166"/>
                    </a:cubicBezTo>
                    <a:cubicBezTo>
                      <a:pt x="65" y="166"/>
                      <a:pt x="73" y="174"/>
                      <a:pt x="73" y="184"/>
                    </a:cubicBezTo>
                    <a:lnTo>
                      <a:pt x="73"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42">
                <a:extLst>
                  <a:ext uri="{FF2B5EF4-FFF2-40B4-BE49-F238E27FC236}">
                    <a16:creationId xmlns:a16="http://schemas.microsoft.com/office/drawing/2014/main" id="{A76531ED-FB33-4273-864C-2D4B9563F5A1}"/>
                  </a:ext>
                </a:extLst>
              </p:cNvPr>
              <p:cNvSpPr>
                <a:spLocks noEditPoints="1"/>
              </p:cNvSpPr>
              <p:nvPr/>
            </p:nvSpPr>
            <p:spPr bwMode="auto">
              <a:xfrm>
                <a:off x="7688263" y="627063"/>
                <a:ext cx="552450" cy="554038"/>
              </a:xfrm>
              <a:custGeom>
                <a:avLst/>
                <a:gdLst>
                  <a:gd name="T0" fmla="*/ 73 w 147"/>
                  <a:gd name="T1" fmla="*/ 147 h 147"/>
                  <a:gd name="T2" fmla="*/ 0 w 147"/>
                  <a:gd name="T3" fmla="*/ 73 h 147"/>
                  <a:gd name="T4" fmla="*/ 73 w 147"/>
                  <a:gd name="T5" fmla="*/ 0 h 147"/>
                  <a:gd name="T6" fmla="*/ 147 w 147"/>
                  <a:gd name="T7" fmla="*/ 73 h 147"/>
                  <a:gd name="T8" fmla="*/ 73 w 147"/>
                  <a:gd name="T9" fmla="*/ 147 h 147"/>
                  <a:gd name="T10" fmla="*/ 73 w 147"/>
                  <a:gd name="T11" fmla="*/ 36 h 147"/>
                  <a:gd name="T12" fmla="*/ 37 w 147"/>
                  <a:gd name="T13" fmla="*/ 73 h 147"/>
                  <a:gd name="T14" fmla="*/ 73 w 147"/>
                  <a:gd name="T15" fmla="*/ 110 h 147"/>
                  <a:gd name="T16" fmla="*/ 110 w 147"/>
                  <a:gd name="T17" fmla="*/ 73 h 147"/>
                  <a:gd name="T18" fmla="*/ 73 w 147"/>
                  <a:gd name="T19" fmla="*/ 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73" y="147"/>
                    </a:moveTo>
                    <a:cubicBezTo>
                      <a:pt x="33" y="147"/>
                      <a:pt x="0" y="114"/>
                      <a:pt x="0" y="73"/>
                    </a:cubicBezTo>
                    <a:cubicBezTo>
                      <a:pt x="0" y="32"/>
                      <a:pt x="33" y="0"/>
                      <a:pt x="73" y="0"/>
                    </a:cubicBezTo>
                    <a:cubicBezTo>
                      <a:pt x="114" y="0"/>
                      <a:pt x="147" y="32"/>
                      <a:pt x="147" y="73"/>
                    </a:cubicBezTo>
                    <a:cubicBezTo>
                      <a:pt x="147" y="114"/>
                      <a:pt x="114" y="147"/>
                      <a:pt x="73" y="147"/>
                    </a:cubicBezTo>
                    <a:close/>
                    <a:moveTo>
                      <a:pt x="73" y="36"/>
                    </a:moveTo>
                    <a:cubicBezTo>
                      <a:pt x="53" y="36"/>
                      <a:pt x="37" y="53"/>
                      <a:pt x="37" y="73"/>
                    </a:cubicBezTo>
                    <a:cubicBezTo>
                      <a:pt x="37" y="93"/>
                      <a:pt x="53" y="110"/>
                      <a:pt x="73" y="110"/>
                    </a:cubicBezTo>
                    <a:cubicBezTo>
                      <a:pt x="94" y="110"/>
                      <a:pt x="110" y="93"/>
                      <a:pt x="110" y="73"/>
                    </a:cubicBezTo>
                    <a:cubicBezTo>
                      <a:pt x="110" y="53"/>
                      <a:pt x="94" y="36"/>
                      <a:pt x="73"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43">
                <a:extLst>
                  <a:ext uri="{FF2B5EF4-FFF2-40B4-BE49-F238E27FC236}">
                    <a16:creationId xmlns:a16="http://schemas.microsoft.com/office/drawing/2014/main" id="{7E2AA999-5F95-45B3-B11B-4D255F46BD3D}"/>
                  </a:ext>
                </a:extLst>
              </p:cNvPr>
              <p:cNvSpPr>
                <a:spLocks noEditPoints="1"/>
              </p:cNvSpPr>
              <p:nvPr/>
            </p:nvSpPr>
            <p:spPr bwMode="auto">
              <a:xfrm>
                <a:off x="10174288" y="627063"/>
                <a:ext cx="557213" cy="554038"/>
              </a:xfrm>
              <a:custGeom>
                <a:avLst/>
                <a:gdLst>
                  <a:gd name="T0" fmla="*/ 74 w 148"/>
                  <a:gd name="T1" fmla="*/ 147 h 147"/>
                  <a:gd name="T2" fmla="*/ 0 w 148"/>
                  <a:gd name="T3" fmla="*/ 73 h 147"/>
                  <a:gd name="T4" fmla="*/ 74 w 148"/>
                  <a:gd name="T5" fmla="*/ 0 h 147"/>
                  <a:gd name="T6" fmla="*/ 148 w 148"/>
                  <a:gd name="T7" fmla="*/ 73 h 147"/>
                  <a:gd name="T8" fmla="*/ 74 w 148"/>
                  <a:gd name="T9" fmla="*/ 147 h 147"/>
                  <a:gd name="T10" fmla="*/ 74 w 148"/>
                  <a:gd name="T11" fmla="*/ 36 h 147"/>
                  <a:gd name="T12" fmla="*/ 37 w 148"/>
                  <a:gd name="T13" fmla="*/ 73 h 147"/>
                  <a:gd name="T14" fmla="*/ 74 w 148"/>
                  <a:gd name="T15" fmla="*/ 110 h 147"/>
                  <a:gd name="T16" fmla="*/ 111 w 148"/>
                  <a:gd name="T17" fmla="*/ 73 h 147"/>
                  <a:gd name="T18" fmla="*/ 74 w 148"/>
                  <a:gd name="T19" fmla="*/ 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7">
                    <a:moveTo>
                      <a:pt x="74" y="147"/>
                    </a:moveTo>
                    <a:cubicBezTo>
                      <a:pt x="33" y="147"/>
                      <a:pt x="0" y="114"/>
                      <a:pt x="0" y="73"/>
                    </a:cubicBezTo>
                    <a:cubicBezTo>
                      <a:pt x="0" y="32"/>
                      <a:pt x="33" y="0"/>
                      <a:pt x="74" y="0"/>
                    </a:cubicBezTo>
                    <a:cubicBezTo>
                      <a:pt x="115" y="0"/>
                      <a:pt x="148" y="32"/>
                      <a:pt x="148" y="73"/>
                    </a:cubicBezTo>
                    <a:cubicBezTo>
                      <a:pt x="148" y="114"/>
                      <a:pt x="115" y="147"/>
                      <a:pt x="74" y="147"/>
                    </a:cubicBezTo>
                    <a:close/>
                    <a:moveTo>
                      <a:pt x="74" y="36"/>
                    </a:moveTo>
                    <a:cubicBezTo>
                      <a:pt x="54" y="36"/>
                      <a:pt x="37" y="53"/>
                      <a:pt x="37" y="73"/>
                    </a:cubicBezTo>
                    <a:cubicBezTo>
                      <a:pt x="37" y="93"/>
                      <a:pt x="54" y="110"/>
                      <a:pt x="74" y="110"/>
                    </a:cubicBezTo>
                    <a:cubicBezTo>
                      <a:pt x="94" y="110"/>
                      <a:pt x="111" y="93"/>
                      <a:pt x="111" y="73"/>
                    </a:cubicBezTo>
                    <a:cubicBezTo>
                      <a:pt x="111" y="53"/>
                      <a:pt x="94" y="36"/>
                      <a:pt x="7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44">
                <a:extLst>
                  <a:ext uri="{FF2B5EF4-FFF2-40B4-BE49-F238E27FC236}">
                    <a16:creationId xmlns:a16="http://schemas.microsoft.com/office/drawing/2014/main" id="{62458A2E-FC2C-497C-A70A-3EB1AB2980AD}"/>
                  </a:ext>
                </a:extLst>
              </p:cNvPr>
              <p:cNvSpPr>
                <a:spLocks noEditPoints="1"/>
              </p:cNvSpPr>
              <p:nvPr/>
            </p:nvSpPr>
            <p:spPr bwMode="auto">
              <a:xfrm>
                <a:off x="8793163" y="349250"/>
                <a:ext cx="828675" cy="831850"/>
              </a:xfrm>
              <a:custGeom>
                <a:avLst/>
                <a:gdLst>
                  <a:gd name="T0" fmla="*/ 110 w 220"/>
                  <a:gd name="T1" fmla="*/ 221 h 221"/>
                  <a:gd name="T2" fmla="*/ 0 w 220"/>
                  <a:gd name="T3" fmla="*/ 110 h 221"/>
                  <a:gd name="T4" fmla="*/ 110 w 220"/>
                  <a:gd name="T5" fmla="*/ 0 h 221"/>
                  <a:gd name="T6" fmla="*/ 220 w 220"/>
                  <a:gd name="T7" fmla="*/ 110 h 221"/>
                  <a:gd name="T8" fmla="*/ 110 w 220"/>
                  <a:gd name="T9" fmla="*/ 221 h 221"/>
                  <a:gd name="T10" fmla="*/ 110 w 220"/>
                  <a:gd name="T11" fmla="*/ 37 h 221"/>
                  <a:gd name="T12" fmla="*/ 37 w 220"/>
                  <a:gd name="T13" fmla="*/ 110 h 221"/>
                  <a:gd name="T14" fmla="*/ 110 w 220"/>
                  <a:gd name="T15" fmla="*/ 184 h 221"/>
                  <a:gd name="T16" fmla="*/ 184 w 220"/>
                  <a:gd name="T17" fmla="*/ 110 h 221"/>
                  <a:gd name="T18" fmla="*/ 110 w 220"/>
                  <a:gd name="T19" fmla="*/ 3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1">
                    <a:moveTo>
                      <a:pt x="110" y="221"/>
                    </a:moveTo>
                    <a:cubicBezTo>
                      <a:pt x="49" y="221"/>
                      <a:pt x="0" y="171"/>
                      <a:pt x="0" y="110"/>
                    </a:cubicBezTo>
                    <a:cubicBezTo>
                      <a:pt x="0" y="49"/>
                      <a:pt x="49" y="0"/>
                      <a:pt x="110" y="0"/>
                    </a:cubicBezTo>
                    <a:cubicBezTo>
                      <a:pt x="171" y="0"/>
                      <a:pt x="220" y="49"/>
                      <a:pt x="220" y="110"/>
                    </a:cubicBezTo>
                    <a:cubicBezTo>
                      <a:pt x="220" y="171"/>
                      <a:pt x="171" y="221"/>
                      <a:pt x="110" y="221"/>
                    </a:cubicBezTo>
                    <a:close/>
                    <a:moveTo>
                      <a:pt x="110" y="37"/>
                    </a:moveTo>
                    <a:cubicBezTo>
                      <a:pt x="70" y="37"/>
                      <a:pt x="37" y="70"/>
                      <a:pt x="37" y="110"/>
                    </a:cubicBezTo>
                    <a:cubicBezTo>
                      <a:pt x="37" y="151"/>
                      <a:pt x="70" y="184"/>
                      <a:pt x="110" y="184"/>
                    </a:cubicBezTo>
                    <a:cubicBezTo>
                      <a:pt x="151" y="184"/>
                      <a:pt x="184" y="151"/>
                      <a:pt x="184" y="110"/>
                    </a:cubicBezTo>
                    <a:cubicBezTo>
                      <a:pt x="184" y="70"/>
                      <a:pt x="151" y="37"/>
                      <a:pt x="11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3" name="TextBox 42">
            <a:extLst>
              <a:ext uri="{FF2B5EF4-FFF2-40B4-BE49-F238E27FC236}">
                <a16:creationId xmlns:a16="http://schemas.microsoft.com/office/drawing/2014/main" id="{64A925BE-A2AD-4EA4-B8E7-56DE3D024CBB}"/>
              </a:ext>
            </a:extLst>
          </p:cNvPr>
          <p:cNvSpPr txBox="1"/>
          <p:nvPr/>
        </p:nvSpPr>
        <p:spPr>
          <a:xfrm>
            <a:off x="5806385" y="995789"/>
            <a:ext cx="2690427" cy="861774"/>
          </a:xfrm>
          <a:prstGeom prst="rect">
            <a:avLst/>
          </a:prstGeom>
          <a:noFill/>
        </p:spPr>
        <p:txBody>
          <a:bodyPr wrap="square" rtlCol="0">
            <a:spAutoFit/>
          </a:bodyPr>
          <a:lstStyle/>
          <a:p>
            <a:r>
              <a:rPr lang="ro-RO" sz="1400" b="1" dirty="0">
                <a:solidFill>
                  <a:schemeClr val="accent1"/>
                </a:solidFill>
                <a:latin typeface="Trebuchet MS" panose="020B0603020202020204" pitchFamily="34" charset="0"/>
              </a:rPr>
              <a:t>Scenariul 1</a:t>
            </a:r>
            <a:endParaRPr lang="en-US" sz="1400" b="1" dirty="0">
              <a:solidFill>
                <a:schemeClr val="accent1"/>
              </a:solidFill>
              <a:latin typeface="Trebuchet MS" panose="020B0603020202020204" pitchFamily="34" charset="0"/>
            </a:endParaRPr>
          </a:p>
          <a:p>
            <a:endParaRPr lang="en-GB" sz="800" b="1" dirty="0">
              <a:solidFill>
                <a:schemeClr val="accent1"/>
              </a:solidFill>
              <a:latin typeface="Trebuchet MS" panose="020B0603020202020204" pitchFamily="34" charset="0"/>
            </a:endParaRPr>
          </a:p>
          <a:p>
            <a:r>
              <a:rPr lang="ro-RO" sz="1400" dirty="0">
                <a:latin typeface="Trebuchet MS" panose="020B0603020202020204" pitchFamily="34" charset="0"/>
              </a:rPr>
              <a:t>reducerea activitaților indirect productive, lucrul de acasa.</a:t>
            </a:r>
            <a:endParaRPr lang="en-US" sz="1400" dirty="0">
              <a:latin typeface="Trebuchet MS" panose="020B0603020202020204" pitchFamily="34" charset="0"/>
            </a:endParaRPr>
          </a:p>
        </p:txBody>
      </p:sp>
      <p:sp>
        <p:nvSpPr>
          <p:cNvPr id="45" name="TextBox 44">
            <a:extLst>
              <a:ext uri="{FF2B5EF4-FFF2-40B4-BE49-F238E27FC236}">
                <a16:creationId xmlns:a16="http://schemas.microsoft.com/office/drawing/2014/main" id="{5D4BEE80-DE31-441D-8A05-2521DDD8AD57}"/>
              </a:ext>
            </a:extLst>
          </p:cNvPr>
          <p:cNvSpPr txBox="1"/>
          <p:nvPr/>
        </p:nvSpPr>
        <p:spPr>
          <a:xfrm>
            <a:off x="6996859" y="3919830"/>
            <a:ext cx="1656860" cy="1938992"/>
          </a:xfrm>
          <a:prstGeom prst="rect">
            <a:avLst/>
          </a:prstGeom>
          <a:noFill/>
        </p:spPr>
        <p:txBody>
          <a:bodyPr wrap="square" rtlCol="0">
            <a:spAutoFit/>
          </a:bodyPr>
          <a:lstStyle/>
          <a:p>
            <a:r>
              <a:rPr lang="ro-RO" sz="1400" b="1" dirty="0">
                <a:solidFill>
                  <a:srgbClr val="54C5C8"/>
                </a:solidFill>
                <a:latin typeface="Trebuchet MS" panose="020B0603020202020204" pitchFamily="34" charset="0"/>
              </a:rPr>
              <a:t>Scenariul 2 </a:t>
            </a:r>
            <a:endParaRPr lang="en-US" sz="1400" b="1" dirty="0">
              <a:solidFill>
                <a:srgbClr val="54C5C8"/>
              </a:solidFill>
              <a:latin typeface="Trebuchet MS" panose="020B0603020202020204" pitchFamily="34" charset="0"/>
            </a:endParaRPr>
          </a:p>
          <a:p>
            <a:endParaRPr lang="en-GB" sz="800" b="1" dirty="0">
              <a:solidFill>
                <a:srgbClr val="54C5C8"/>
              </a:solidFill>
              <a:latin typeface="Trebuchet MS" panose="020B0603020202020204" pitchFamily="34" charset="0"/>
            </a:endParaRPr>
          </a:p>
          <a:p>
            <a:r>
              <a:rPr lang="ro-RO" sz="1400" dirty="0">
                <a:latin typeface="Trebuchet MS" panose="020B0603020202020204" pitchFamily="34" charset="0"/>
              </a:rPr>
              <a:t>intreruperea complete</a:t>
            </a:r>
            <a:r>
              <a:rPr lang="en-US" sz="1400" dirty="0">
                <a:latin typeface="Trebuchet MS" panose="020B0603020202020204" pitchFamily="34" charset="0"/>
              </a:rPr>
              <a:t> a</a:t>
            </a:r>
            <a:r>
              <a:rPr lang="ro-RO" sz="1400" dirty="0">
                <a:latin typeface="Trebuchet MS" panose="020B0603020202020204" pitchFamily="34" charset="0"/>
              </a:rPr>
              <a:t> activitați</a:t>
            </a:r>
            <a:r>
              <a:rPr lang="en-US" sz="1400" dirty="0" err="1">
                <a:latin typeface="Trebuchet MS" panose="020B0603020202020204" pitchFamily="34" charset="0"/>
              </a:rPr>
              <a:t>lor</a:t>
            </a:r>
            <a:r>
              <a:rPr lang="ro-RO" sz="1400" dirty="0">
                <a:latin typeface="Trebuchet MS" panose="020B0603020202020204" pitchFamily="34" charset="0"/>
              </a:rPr>
              <a:t> indirect productive si limitarea celor de producție</a:t>
            </a:r>
            <a:endParaRPr lang="en-US" sz="1400" dirty="0">
              <a:latin typeface="Trebuchet MS" panose="020B0603020202020204" pitchFamily="34" charset="0"/>
            </a:endParaRPr>
          </a:p>
        </p:txBody>
      </p:sp>
      <p:sp>
        <p:nvSpPr>
          <p:cNvPr id="46" name="TextBox 45">
            <a:extLst>
              <a:ext uri="{FF2B5EF4-FFF2-40B4-BE49-F238E27FC236}">
                <a16:creationId xmlns:a16="http://schemas.microsoft.com/office/drawing/2014/main" id="{08DB3C70-9BE9-400D-9504-CDCBA9F9F327}"/>
              </a:ext>
            </a:extLst>
          </p:cNvPr>
          <p:cNvSpPr txBox="1"/>
          <p:nvPr/>
        </p:nvSpPr>
        <p:spPr>
          <a:xfrm>
            <a:off x="323526" y="3160714"/>
            <a:ext cx="2015631" cy="2462213"/>
          </a:xfrm>
          <a:prstGeom prst="rect">
            <a:avLst/>
          </a:prstGeom>
          <a:noFill/>
        </p:spPr>
        <p:txBody>
          <a:bodyPr wrap="square" rtlCol="0">
            <a:spAutoFit/>
          </a:bodyPr>
          <a:lstStyle/>
          <a:p>
            <a:r>
              <a:rPr lang="ro-RO" sz="1400" b="1" dirty="0">
                <a:latin typeface="Trebuchet MS" panose="020B0603020202020204" pitchFamily="34" charset="0"/>
              </a:rPr>
              <a:t>Scenariul 3 </a:t>
            </a:r>
            <a:endParaRPr lang="en-US" sz="1400" b="1" dirty="0">
              <a:latin typeface="Trebuchet MS" panose="020B0603020202020204" pitchFamily="34" charset="0"/>
            </a:endParaRPr>
          </a:p>
          <a:p>
            <a:endParaRPr lang="en-GB" sz="800" b="1" dirty="0">
              <a:latin typeface="Trebuchet MS" panose="020B0603020202020204" pitchFamily="34" charset="0"/>
            </a:endParaRPr>
          </a:p>
          <a:p>
            <a:r>
              <a:rPr lang="ro-RO" sz="1400" b="1" dirty="0">
                <a:latin typeface="Trebuchet MS" panose="020B0603020202020204" pitchFamily="34" charset="0"/>
              </a:rPr>
              <a:t>– </a:t>
            </a:r>
            <a:r>
              <a:rPr lang="ro-RO" sz="1400" dirty="0">
                <a:latin typeface="Trebuchet MS" panose="020B0603020202020204" pitchFamily="34" charset="0"/>
              </a:rPr>
              <a:t>forțat in doua situatii (caz confirmat sau obligația autoritatilor) </a:t>
            </a:r>
            <a:endParaRPr lang="en-GB" sz="1400" dirty="0">
              <a:latin typeface="Trebuchet MS" panose="020B0603020202020204" pitchFamily="34" charset="0"/>
            </a:endParaRPr>
          </a:p>
          <a:p>
            <a:r>
              <a:rPr lang="ro-RO" sz="1400" dirty="0">
                <a:latin typeface="Trebuchet MS" panose="020B0603020202020204" pitchFamily="34" charset="0"/>
              </a:rPr>
              <a:t>- oprirea activitaților productive si neproductive si asigurarea pazei, ISU, monitorizare platforma. </a:t>
            </a:r>
            <a:endParaRPr lang="en-US" sz="1400" dirty="0">
              <a:latin typeface="Trebuchet MS" panose="020B0603020202020204" pitchFamily="34" charset="0"/>
            </a:endParaRPr>
          </a:p>
        </p:txBody>
      </p:sp>
      <p:sp>
        <p:nvSpPr>
          <p:cNvPr id="47" name="TextBox 46">
            <a:extLst>
              <a:ext uri="{FF2B5EF4-FFF2-40B4-BE49-F238E27FC236}">
                <a16:creationId xmlns:a16="http://schemas.microsoft.com/office/drawing/2014/main" id="{303D9A4E-DEE4-43A5-BFE3-6CB597F84CAF}"/>
              </a:ext>
            </a:extLst>
          </p:cNvPr>
          <p:cNvSpPr txBox="1"/>
          <p:nvPr/>
        </p:nvSpPr>
        <p:spPr>
          <a:xfrm>
            <a:off x="323527" y="600249"/>
            <a:ext cx="5114417" cy="338554"/>
          </a:xfrm>
          <a:prstGeom prst="rect">
            <a:avLst/>
          </a:prstGeom>
          <a:noFill/>
        </p:spPr>
        <p:txBody>
          <a:bodyPr wrap="square" rtlCol="0">
            <a:spAutoFit/>
          </a:bodyPr>
          <a:lstStyle/>
          <a:p>
            <a:r>
              <a:rPr lang="en-GB" sz="1600" b="1" i="1" u="sng" dirty="0" err="1">
                <a:solidFill>
                  <a:schemeClr val="bg1">
                    <a:lumMod val="50000"/>
                  </a:schemeClr>
                </a:solidFill>
                <a:latin typeface="Trebuchet MS" panose="020B0603020202020204" pitchFamily="34" charset="0"/>
              </a:rPr>
              <a:t>Masuri</a:t>
            </a:r>
            <a:r>
              <a:rPr lang="en-GB" sz="1600" b="1" i="1" u="sng" dirty="0">
                <a:solidFill>
                  <a:schemeClr val="bg1">
                    <a:lumMod val="50000"/>
                  </a:schemeClr>
                </a:solidFill>
                <a:latin typeface="Trebuchet MS" panose="020B0603020202020204" pitchFamily="34" charset="0"/>
              </a:rPr>
              <a:t> </a:t>
            </a:r>
            <a:r>
              <a:rPr lang="en-GB" sz="1600" b="1" i="1" u="sng" dirty="0" err="1">
                <a:solidFill>
                  <a:schemeClr val="bg1">
                    <a:lumMod val="50000"/>
                  </a:schemeClr>
                </a:solidFill>
                <a:latin typeface="Trebuchet MS" panose="020B0603020202020204" pitchFamily="34" charset="0"/>
              </a:rPr>
              <a:t>Impotriva</a:t>
            </a:r>
            <a:r>
              <a:rPr lang="en-GB" sz="1600" b="1" i="1" u="sng" dirty="0">
                <a:solidFill>
                  <a:schemeClr val="bg1">
                    <a:lumMod val="50000"/>
                  </a:schemeClr>
                </a:solidFill>
                <a:latin typeface="Trebuchet MS" panose="020B0603020202020204" pitchFamily="34" charset="0"/>
              </a:rPr>
              <a:t> </a:t>
            </a:r>
            <a:r>
              <a:rPr lang="en-GB" sz="1600" b="1" i="1" u="sng" dirty="0" err="1">
                <a:solidFill>
                  <a:schemeClr val="bg1">
                    <a:lumMod val="50000"/>
                  </a:schemeClr>
                </a:solidFill>
                <a:latin typeface="Trebuchet MS" panose="020B0603020202020204" pitchFamily="34" charset="0"/>
              </a:rPr>
              <a:t>Epidemiei</a:t>
            </a:r>
            <a:r>
              <a:rPr lang="en-GB" sz="1600" b="1" i="1" u="sng" dirty="0">
                <a:solidFill>
                  <a:schemeClr val="bg1">
                    <a:lumMod val="50000"/>
                  </a:schemeClr>
                </a:solidFill>
                <a:latin typeface="Trebuchet MS" panose="020B0603020202020204" pitchFamily="34" charset="0"/>
              </a:rPr>
              <a:t> de COVID-19  </a:t>
            </a:r>
            <a:endParaRPr lang="en-US" sz="1600" b="1" i="1" u="sng" dirty="0">
              <a:solidFill>
                <a:schemeClr val="bg1">
                  <a:lumMod val="50000"/>
                </a:schemeClr>
              </a:solidFill>
              <a:latin typeface="Trebuchet MS" panose="020B0603020202020204" pitchFamily="34" charset="0"/>
            </a:endParaRPr>
          </a:p>
        </p:txBody>
      </p:sp>
      <p:sp>
        <p:nvSpPr>
          <p:cNvPr id="28" name="TextBox 27">
            <a:extLst>
              <a:ext uri="{FF2B5EF4-FFF2-40B4-BE49-F238E27FC236}">
                <a16:creationId xmlns:a16="http://schemas.microsoft.com/office/drawing/2014/main" id="{A3CD4720-C713-4A11-9D7A-C005B2AB9140}"/>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29" name="TextBox 28">
            <a:extLst>
              <a:ext uri="{FF2B5EF4-FFF2-40B4-BE49-F238E27FC236}">
                <a16:creationId xmlns:a16="http://schemas.microsoft.com/office/drawing/2014/main" id="{E86D191F-08EE-4A2D-AC48-D4F04B3F8C13}"/>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extLst>
      <p:ext uri="{BB962C8B-B14F-4D97-AF65-F5344CB8AC3E}">
        <p14:creationId xmlns:p14="http://schemas.microsoft.com/office/powerpoint/2010/main" val="3833694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BF20CA-B9CE-47E0-9111-95341A27E312}"/>
              </a:ext>
            </a:extLst>
          </p:cNvPr>
          <p:cNvSpPr txBox="1"/>
          <p:nvPr/>
        </p:nvSpPr>
        <p:spPr>
          <a:xfrm>
            <a:off x="683568" y="384222"/>
            <a:ext cx="7920880" cy="4478149"/>
          </a:xfrm>
          <a:prstGeom prst="rect">
            <a:avLst/>
          </a:prstGeom>
          <a:noFill/>
        </p:spPr>
        <p:txBody>
          <a:bodyPr wrap="square" rtlCol="0">
            <a:spAutoFit/>
          </a:bodyPr>
          <a:lstStyle/>
          <a:p>
            <a:pPr marL="0" marR="0" algn="just">
              <a:lnSpc>
                <a:spcPct val="150000"/>
              </a:lnSpc>
              <a:spcBef>
                <a:spcPts val="0"/>
              </a:spcBef>
              <a:spcAft>
                <a:spcPts val="0"/>
              </a:spcAft>
            </a:pPr>
            <a:r>
              <a:rPr lang="ro-RO" sz="1400" b="1" i="1" dirty="0">
                <a:latin typeface="Trebuchet MS" panose="020B0603020202020204" pitchFamily="34" charset="0"/>
                <a:ea typeface="Times New Roman" panose="02020603050405020304" pitchFamily="18" charset="0"/>
                <a:cs typeface="Calibri" panose="020F0502020204030204" pitchFamily="34" charset="0"/>
              </a:rPr>
              <a:t>Primele măsuri luate pentru protejarea sănătății angajaților:</a:t>
            </a:r>
            <a:endParaRPr lang="en-US" sz="1400" b="1" i="1" dirty="0">
              <a:latin typeface="Trebuchet MS" panose="020B0603020202020204" pitchFamily="34" charset="0"/>
              <a:ea typeface="Times New Roman" panose="02020603050405020304" pitchFamily="18" charset="0"/>
              <a:cs typeface="Calibri" panose="020F0502020204030204" pitchFamily="34" charset="0"/>
            </a:endParaRPr>
          </a:p>
          <a:p>
            <a:pPr algn="just">
              <a:spcBef>
                <a:spcPts val="0"/>
              </a:spcBef>
              <a:spcAft>
                <a:spcPts val="0"/>
              </a:spcAft>
            </a:pPr>
            <a:endParaRPr lang="en-US" sz="800" dirty="0">
              <a:latin typeface="Trebuchet MS" panose="020B0603020202020204" pitchFamily="34" charset="0"/>
              <a:cs typeface="Calibri" panose="020F0502020204030204" pitchFamily="34" charset="0"/>
            </a:endParaRP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cs typeface="Calibri" panose="020F0502020204030204" pitchFamily="34" charset="0"/>
              </a:rPr>
              <a:t>instalarea de dozatoare cu dezinfectat și de covorare din cauciuc cu dezinfectanți la fiecare loc de muncă și la toate intrările principale; </a:t>
            </a:r>
            <a:endParaRPr lang="en-US" sz="1200" dirty="0">
              <a:latin typeface="Trebuchet MS" panose="020B0603020202020204" pitchFamily="34" charset="0"/>
              <a:cs typeface="Calibri" panose="020F0502020204030204" pitchFamily="34" charset="0"/>
            </a:endParaRP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ea typeface="Times New Roman" panose="02020603050405020304" pitchFamily="18" charset="0"/>
                <a:cs typeface="Calibri" panose="020F0502020204030204" pitchFamily="34" charset="0"/>
              </a:rPr>
              <a:t>punerea la dispoziția angajaților zilnic a materialelor sanitare și de protecție necesare: măști, mănuși, dezinfectanți pentru mâini și suprafețe etc.</a:t>
            </a:r>
            <a:endParaRPr lang="en-US" sz="1200" dirty="0">
              <a:latin typeface="Trebuchet MS" panose="020B0603020202020204" pitchFamily="34" charset="0"/>
            </a:endParaRP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ea typeface="Times New Roman" panose="02020603050405020304" pitchFamily="18" charset="0"/>
                <a:cs typeface="Calibri" panose="020F0502020204030204" pitchFamily="34" charset="0"/>
              </a:rPr>
              <a:t>efectuarea controalelor medicale zilnice de către cadre medicale proprii  (3 medici și 5 asistente medicale) și </a:t>
            </a:r>
            <a:r>
              <a:rPr lang="ro-RO" sz="1200"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izolarea la domiciliu a salariaților cu afecțiuni respiratorii, </a:t>
            </a:r>
            <a:endParaRPr lang="en-US" sz="1200" dirty="0">
              <a:latin typeface="Trebuchet MS" panose="020B0603020202020204" pitchFamily="34" charset="0"/>
            </a:endParaRP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ea typeface="Times New Roman" panose="02020603050405020304" pitchFamily="18" charset="0"/>
                <a:cs typeface="Calibri" panose="020F0502020204030204" pitchFamily="34" charset="0"/>
              </a:rPr>
              <a:t>dezinfectarea periodică a suprafețelor de contact cu trafic (uși, clanțe, robineți, balustrade etc.) și a autobuzelor companiei;</a:t>
            </a:r>
            <a:endParaRPr lang="en-US" sz="1200" dirty="0">
              <a:latin typeface="Trebuchet MS" panose="020B0603020202020204" pitchFamily="34" charset="0"/>
            </a:endParaRP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ea typeface="Times New Roman" panose="02020603050405020304" pitchFamily="18" charset="0"/>
                <a:cs typeface="Calibri" panose="020F0502020204030204" pitchFamily="34" charset="0"/>
              </a:rPr>
              <a:t>anularea evenimentelor interne și deplasărilor în interes de serviciu în țară și în străinătate;</a:t>
            </a:r>
            <a:endParaRPr lang="en-US" sz="1200" dirty="0">
              <a:latin typeface="Trebuchet MS" panose="020B0603020202020204" pitchFamily="34" charset="0"/>
            </a:endParaRP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ea typeface="Times New Roman" panose="02020603050405020304" pitchFamily="18" charset="0"/>
                <a:cs typeface="Calibri" panose="020F0502020204030204" pitchFamily="34" charset="0"/>
              </a:rPr>
              <a:t>limitarea la maxim a accesului in firmă pentru persoanele care nu au calitatea de salariat;</a:t>
            </a:r>
            <a:endParaRPr lang="en-US" sz="1200" dirty="0">
              <a:latin typeface="Trebuchet MS" panose="020B0603020202020204" pitchFamily="34" charset="0"/>
            </a:endParaRP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ea typeface="Times New Roman" panose="02020603050405020304" pitchFamily="18" charset="0"/>
                <a:cs typeface="Calibri" panose="020F0502020204030204" pitchFamily="34" charset="0"/>
              </a:rPr>
              <a:t>monitorizarea cu rigurozitate a transporturilor de marfă venite din țară și din afara țării, fiind permis accesul doar după dezinfecția mijlocului auto și după verificarea stării clinice a șoferilor conform procedurilor stabilite;</a:t>
            </a:r>
            <a:endParaRPr lang="en-US" sz="1200" dirty="0">
              <a:latin typeface="Trebuchet MS" panose="020B0603020202020204" pitchFamily="34" charset="0"/>
            </a:endParaRP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ea typeface="Times New Roman" panose="02020603050405020304" pitchFamily="18" charset="0"/>
                <a:cs typeface="Calibri" panose="020F0502020204030204" pitchFamily="34" charset="0"/>
              </a:rPr>
              <a:t>informarea constantă a angajaților (email, social media, afișaj la locurile de muncă/autobuze), cu privire la sporirea măsurilor de igienă și situația zilnică de pe platformă.</a:t>
            </a:r>
            <a:endParaRPr lang="en-US" sz="1200" dirty="0">
              <a:latin typeface="Trebuchet MS" panose="020B0603020202020204" pitchFamily="34" charset="0"/>
              <a:ea typeface="Times New Roman" panose="02020603050405020304" pitchFamily="18" charset="0"/>
              <a:cs typeface="Calibri" panose="020F0502020204030204" pitchFamily="34" charset="0"/>
            </a:endParaRP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cs typeface="Calibri" panose="020F0502020204030204" pitchFamily="34" charset="0"/>
              </a:rPr>
              <a:t>introducerea activității la domiciliu pentru angajații care au putut face acest lucru</a:t>
            </a:r>
            <a:r>
              <a:rPr lang="en-US" sz="1200" dirty="0">
                <a:latin typeface="Trebuchet MS" panose="020B0603020202020204" pitchFamily="34" charset="0"/>
                <a:cs typeface="Calibri" panose="020F0502020204030204" pitchFamily="34" charset="0"/>
              </a:rPr>
              <a:t>;</a:t>
            </a: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cs typeface="Calibri" panose="020F0502020204030204" pitchFamily="34" charset="0"/>
              </a:rPr>
              <a:t>dezinfectarea zilnică a autobuzelor pentru transport angajați și a spațiilor comune, prin nebulizare;</a:t>
            </a:r>
            <a:endParaRPr lang="en-US" sz="1200" dirty="0">
              <a:latin typeface="Trebuchet MS" panose="020B0603020202020204" pitchFamily="34" charset="0"/>
              <a:cs typeface="Calibri" panose="020F0502020204030204" pitchFamily="34" charset="0"/>
            </a:endParaRP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cs typeface="Calibri" panose="020F0502020204030204" pitchFamily="34" charset="0"/>
              </a:rPr>
              <a:t>sporirea controalelor medicale în rândul angajaților, impununerea distanțării la intrarea în fabrică și la locurile de muncă (1,5 metri- 2 metri și în spațiile de lucru)</a:t>
            </a:r>
            <a:r>
              <a:rPr lang="en-US" sz="1200" dirty="0">
                <a:latin typeface="Trebuchet MS" panose="020B0603020202020204" pitchFamily="34" charset="0"/>
                <a:cs typeface="Calibri" panose="020F0502020204030204" pitchFamily="34" charset="0"/>
              </a:rPr>
              <a:t>;</a:t>
            </a:r>
          </a:p>
          <a:p>
            <a:pPr marL="342900" indent="-342900" algn="just">
              <a:spcBef>
                <a:spcPts val="0"/>
              </a:spcBef>
              <a:spcAft>
                <a:spcPts val="0"/>
              </a:spcAft>
              <a:buFont typeface="Symbol" panose="05050102010706020507" pitchFamily="18" charset="2"/>
              <a:buChar char=""/>
            </a:pPr>
            <a:r>
              <a:rPr lang="ro-RO" sz="1200" dirty="0">
                <a:latin typeface="Trebuchet MS" panose="020B0603020202020204" pitchFamily="34" charset="0"/>
                <a:cs typeface="Calibri" panose="020F0502020204030204" pitchFamily="34" charset="0"/>
              </a:rPr>
              <a:t>purtarea măștii și mănușilor, din momentul urcării în autobuzele de transport și ulterior, la locul de muncă, a devenit obligatorie.</a:t>
            </a:r>
            <a:endParaRPr lang="en-US" sz="1200" dirty="0">
              <a:latin typeface="Trebuchet MS" panose="020B0603020202020204" pitchFamily="34" charset="0"/>
            </a:endParaRPr>
          </a:p>
        </p:txBody>
      </p:sp>
      <p:sp>
        <p:nvSpPr>
          <p:cNvPr id="3" name="TextBox 2">
            <a:extLst>
              <a:ext uri="{FF2B5EF4-FFF2-40B4-BE49-F238E27FC236}">
                <a16:creationId xmlns:a16="http://schemas.microsoft.com/office/drawing/2014/main" id="{667CFE46-8D67-41AB-81AB-887FBE228CBE}"/>
              </a:ext>
            </a:extLst>
          </p:cNvPr>
          <p:cNvSpPr txBox="1"/>
          <p:nvPr/>
        </p:nvSpPr>
        <p:spPr>
          <a:xfrm>
            <a:off x="683568" y="5061335"/>
            <a:ext cx="8136904" cy="830997"/>
          </a:xfrm>
          <a:prstGeom prst="rect">
            <a:avLst/>
          </a:prstGeom>
          <a:noFill/>
        </p:spPr>
        <p:txBody>
          <a:bodyPr wrap="square" rtlCol="0">
            <a:spAutoFit/>
          </a:bodyPr>
          <a:lstStyle/>
          <a:p>
            <a:pPr marL="0" marR="0" algn="just">
              <a:spcBef>
                <a:spcPts val="0"/>
              </a:spcBef>
              <a:spcAft>
                <a:spcPts val="0"/>
              </a:spcAft>
            </a:pP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Centrul</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de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Izolare</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 a</a:t>
            </a:r>
            <a:r>
              <a:rPr lang="ro-RO" sz="1200"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cest staționar are amenajate 4 saloane cu câte 8 paturi, este dotat corespunzător (</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cu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dezinfectanți</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și</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materiale</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de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curățenie</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medicamente</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de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primă</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intenție</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în</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tratarea</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afecțiunilor</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respiratorii</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materiale</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de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protecție</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individuală</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precum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și</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materiale</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pentru</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Trebuchet MS" panose="020B0603020202020204" pitchFamily="34" charset="0"/>
                <a:ea typeface="Calibri" panose="020F0502020204030204" pitchFamily="34" charset="0"/>
                <a:cs typeface="Arial" panose="020B0604020202020204" pitchFamily="34" charset="0"/>
              </a:rPr>
              <a:t>igiena</a:t>
            </a: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a:t>
            </a:r>
            <a:r>
              <a:rPr lang="ro-RO" sz="1200"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 iar în cadrul lui se pot trata formele ușoare ale actualei boli.</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5C24D49-7FCC-4E5C-B805-25DB7879F52B}"/>
              </a:ext>
            </a:extLst>
          </p:cNvPr>
          <p:cNvSpPr txBox="1"/>
          <p:nvPr/>
        </p:nvSpPr>
        <p:spPr>
          <a:xfrm>
            <a:off x="827584" y="4704701"/>
            <a:ext cx="7272808" cy="307777"/>
          </a:xfrm>
          <a:prstGeom prst="rect">
            <a:avLst/>
          </a:prstGeom>
          <a:noFill/>
        </p:spPr>
        <p:txBody>
          <a:bodyPr wrap="square" rtlCol="0">
            <a:spAutoFit/>
          </a:bodyPr>
          <a:lstStyle/>
          <a:p>
            <a:r>
              <a:rPr lang="en-US" sz="1400" b="1" i="1" dirty="0" err="1">
                <a:latin typeface="Trebuchet MS" panose="020B0603020202020204" pitchFamily="34" charset="0"/>
              </a:rPr>
              <a:t>Centrul</a:t>
            </a:r>
            <a:r>
              <a:rPr lang="en-US" sz="1400" b="1" i="1" dirty="0">
                <a:latin typeface="Trebuchet MS" panose="020B0603020202020204" pitchFamily="34" charset="0"/>
              </a:rPr>
              <a:t> de </a:t>
            </a:r>
            <a:r>
              <a:rPr lang="en-US" sz="1400" b="1" i="1" dirty="0" err="1">
                <a:latin typeface="Trebuchet MS" panose="020B0603020202020204" pitchFamily="34" charset="0"/>
              </a:rPr>
              <a:t>Izolare</a:t>
            </a:r>
            <a:r>
              <a:rPr lang="en-US" sz="1400" b="1" i="1" dirty="0">
                <a:latin typeface="Trebuchet MS" panose="020B0603020202020204" pitchFamily="34" charset="0"/>
              </a:rPr>
              <a:t> </a:t>
            </a:r>
            <a:r>
              <a:rPr lang="en-US" sz="1400" b="1" i="1" dirty="0">
                <a:solidFill>
                  <a:srgbClr val="FF0000"/>
                </a:solidFill>
                <a:latin typeface="Trebuchet MS" panose="020B0603020202020204" pitchFamily="34" charset="0"/>
              </a:rPr>
              <a:t>a+</a:t>
            </a:r>
            <a:r>
              <a:rPr lang="en-US" sz="1400" b="1" i="1" dirty="0">
                <a:latin typeface="Trebuchet MS" panose="020B0603020202020204" pitchFamily="34" charset="0"/>
              </a:rPr>
              <a:t> </a:t>
            </a:r>
            <a:r>
              <a:rPr lang="en-US" sz="1400" b="1" i="1" dirty="0" err="1">
                <a:latin typeface="Trebuchet MS" panose="020B0603020202020204" pitchFamily="34" charset="0"/>
              </a:rPr>
              <a:t>pentru</a:t>
            </a:r>
            <a:r>
              <a:rPr lang="en-US" sz="1400" b="1" i="1" dirty="0">
                <a:latin typeface="Trebuchet MS" panose="020B0603020202020204" pitchFamily="34" charset="0"/>
              </a:rPr>
              <a:t> </a:t>
            </a:r>
            <a:r>
              <a:rPr lang="en-US" sz="1400" b="1" i="1" dirty="0" err="1">
                <a:latin typeface="Trebuchet MS" panose="020B0603020202020204" pitchFamily="34" charset="0"/>
              </a:rPr>
              <a:t>proprii</a:t>
            </a:r>
            <a:r>
              <a:rPr lang="en-US" sz="1400" b="1" i="1" dirty="0">
                <a:latin typeface="Trebuchet MS" panose="020B0603020202020204" pitchFamily="34" charset="0"/>
              </a:rPr>
              <a:t> </a:t>
            </a:r>
            <a:r>
              <a:rPr lang="en-US" sz="1400" b="1" i="1" dirty="0" err="1">
                <a:latin typeface="Trebuchet MS" panose="020B0603020202020204" pitchFamily="34" charset="0"/>
              </a:rPr>
              <a:t>angajați</a:t>
            </a:r>
            <a:r>
              <a:rPr lang="en-US" sz="1400" b="1" i="1" dirty="0">
                <a:latin typeface="Trebuchet MS" panose="020B0603020202020204" pitchFamily="34" charset="0"/>
              </a:rPr>
              <a:t> </a:t>
            </a:r>
            <a:r>
              <a:rPr lang="en-US" sz="1400" b="1" i="1" dirty="0" err="1">
                <a:latin typeface="Trebuchet MS" panose="020B0603020202020204" pitchFamily="34" charset="0"/>
              </a:rPr>
              <a:t>și</a:t>
            </a:r>
            <a:r>
              <a:rPr lang="en-US" sz="1400" b="1" i="1" dirty="0">
                <a:latin typeface="Trebuchet MS" panose="020B0603020202020204" pitchFamily="34" charset="0"/>
              </a:rPr>
              <a:t> </a:t>
            </a:r>
            <a:r>
              <a:rPr lang="en-US" sz="1400" b="1" i="1" dirty="0" err="1">
                <a:latin typeface="Trebuchet MS" panose="020B0603020202020204" pitchFamily="34" charset="0"/>
              </a:rPr>
              <a:t>colaboratori</a:t>
            </a:r>
            <a:endParaRPr lang="en-US" sz="1400" dirty="0">
              <a:latin typeface="Trebuchet MS" panose="020B0603020202020204" pitchFamily="34" charset="0"/>
            </a:endParaRPr>
          </a:p>
        </p:txBody>
      </p:sp>
      <p:sp>
        <p:nvSpPr>
          <p:cNvPr id="6" name="TextBox 5">
            <a:extLst>
              <a:ext uri="{FF2B5EF4-FFF2-40B4-BE49-F238E27FC236}">
                <a16:creationId xmlns:a16="http://schemas.microsoft.com/office/drawing/2014/main" id="{11441BA6-1E2F-4368-960E-9A589989BCE3}"/>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7" name="TextBox 6">
            <a:extLst>
              <a:ext uri="{FF2B5EF4-FFF2-40B4-BE49-F238E27FC236}">
                <a16:creationId xmlns:a16="http://schemas.microsoft.com/office/drawing/2014/main" id="{05A79F11-7CBA-4C7A-8ACB-7E78917BC839}"/>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extLst>
      <p:ext uri="{BB962C8B-B14F-4D97-AF65-F5344CB8AC3E}">
        <p14:creationId xmlns:p14="http://schemas.microsoft.com/office/powerpoint/2010/main" val="626055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noChangeArrowheads="1"/>
          </p:cNvSpPr>
          <p:nvPr>
            <p:ph type="sldNum" sz="quarter" idx="27"/>
          </p:nvPr>
        </p:nvSpPr>
        <p:spPr bwMode="auto">
          <a:noFill/>
          <a:ln>
            <a:miter lim="800000"/>
            <a:headEnd/>
            <a:tailEnd/>
          </a:ln>
        </p:spPr>
        <p:txBody>
          <a:bodyPr/>
          <a:lstStyle/>
          <a:p>
            <a:fld id="{8FFF7B50-378F-428A-BB41-EDE8342F5E8E}" type="slidenum">
              <a:rPr lang="uk-UA" altLang="en-US">
                <a:solidFill>
                  <a:srgbClr val="FFFFFF"/>
                </a:solidFill>
              </a:rPr>
              <a:pPr/>
              <a:t>2</a:t>
            </a:fld>
            <a:endParaRPr lang="uk-UA" altLang="en-US">
              <a:solidFill>
                <a:srgbClr val="FFFFFF"/>
              </a:solidFill>
            </a:endParaRPr>
          </a:p>
        </p:txBody>
      </p:sp>
      <p:sp>
        <p:nvSpPr>
          <p:cNvPr id="5124" name="Content Placeholder 4"/>
          <p:cNvSpPr>
            <a:spLocks noGrp="1"/>
          </p:cNvSpPr>
          <p:nvPr>
            <p:ph sz="quarter" idx="12"/>
          </p:nvPr>
        </p:nvSpPr>
        <p:spPr bwMode="auto">
          <a:xfrm>
            <a:off x="539750" y="1628775"/>
            <a:ext cx="8888413" cy="6172200"/>
          </a:xfrm>
        </p:spPr>
        <p:txBody>
          <a:bodyPr vert="horz" wrap="square" lIns="91440" tIns="45720" rIns="91440" bIns="45720" numCol="1" anchor="t" anchorCtr="0" compatLnSpc="1">
            <a:prstTxWarp prst="textNoShape">
              <a:avLst/>
            </a:prstTxWarp>
          </a:bodyPr>
          <a:lstStyle/>
          <a:p>
            <a:pPr eaLnBrk="1" hangingPunct="1">
              <a:buFontTx/>
              <a:buNone/>
              <a:defRPr/>
            </a:pPr>
            <a:endParaRPr lang="en-US" dirty="0">
              <a:solidFill>
                <a:srgbClr val="000000"/>
              </a:solidFill>
              <a:latin typeface="Trebuchet MS" pitchFamily="34" charset="0"/>
            </a:endParaRPr>
          </a:p>
          <a:p>
            <a:pPr marL="0" indent="0" eaLnBrk="1" hangingPunct="1">
              <a:buFont typeface="Arial" panose="020B0604020202020204" pitchFamily="34" charset="0"/>
              <a:buNone/>
              <a:defRPr/>
            </a:pPr>
            <a:endParaRPr lang="en-US" dirty="0"/>
          </a:p>
        </p:txBody>
      </p:sp>
      <p:sp>
        <p:nvSpPr>
          <p:cNvPr id="3" name="Footer Placeholder 2"/>
          <p:cNvSpPr>
            <a:spLocks noGrp="1"/>
          </p:cNvSpPr>
          <p:nvPr>
            <p:ph type="ftr" sz="quarter" idx="28"/>
          </p:nvPr>
        </p:nvSpPr>
        <p:spPr/>
        <p:txBody>
          <a:bodyPr/>
          <a:lstStyle/>
          <a:p>
            <a:pPr>
              <a:defRPr/>
            </a:pPr>
            <a:r>
              <a:rPr lang="ro-RO">
                <a:solidFill>
                  <a:srgbClr val="242F38">
                    <a:tint val="75000"/>
                  </a:srgbClr>
                </a:solidFill>
              </a:rPr>
              <a:t>www.antibiotice.ro</a:t>
            </a:r>
            <a:endParaRPr lang="uk-UA">
              <a:solidFill>
                <a:srgbClr val="242F38">
                  <a:tint val="75000"/>
                </a:srgbClr>
              </a:solidFill>
            </a:endParaRPr>
          </a:p>
        </p:txBody>
      </p:sp>
      <p:sp>
        <p:nvSpPr>
          <p:cNvPr id="11269" name="Title 4"/>
          <p:cNvSpPr>
            <a:spLocks noGrp="1"/>
          </p:cNvSpPr>
          <p:nvPr>
            <p:ph type="title"/>
          </p:nvPr>
        </p:nvSpPr>
        <p:spPr bwMode="auto">
          <a:xfrm>
            <a:off x="22225" y="358775"/>
            <a:ext cx="8664575" cy="549945"/>
          </a:xfrm>
          <a:noFill/>
          <a:ln>
            <a:miter lim="800000"/>
            <a:headEnd/>
            <a:tailEnd/>
          </a:ln>
        </p:spPr>
        <p:txBody>
          <a:bodyPr vert="horz" wrap="square" lIns="91440" tIns="45720" rIns="91440" bIns="45720" numCol="1" anchor="t" anchorCtr="0" compatLnSpc="1">
            <a:prstTxWarp prst="textNoShape">
              <a:avLst/>
            </a:prstTxWarp>
          </a:bodyPr>
          <a:lstStyle/>
          <a:p>
            <a:r>
              <a:rPr lang="ro-RO" altLang="en-US" sz="2000" dirty="0">
                <a:latin typeface="Trebuchet MS" pitchFamily="34" charset="0"/>
              </a:rPr>
              <a:t> </a:t>
            </a:r>
            <a:r>
              <a:rPr lang="en-US" altLang="en-US" sz="2000" dirty="0">
                <a:latin typeface="Trebuchet MS" pitchFamily="34" charset="0"/>
              </a:rPr>
              <a:t>  </a:t>
            </a:r>
            <a:r>
              <a:rPr lang="en-US" altLang="en-US" sz="1600" b="1" i="1" u="sng" dirty="0" err="1">
                <a:solidFill>
                  <a:schemeClr val="bg1">
                    <a:lumMod val="50000"/>
                  </a:schemeClr>
                </a:solidFill>
                <a:latin typeface="Trebuchet MS" pitchFamily="34" charset="0"/>
              </a:rPr>
              <a:t>Tradi</a:t>
            </a:r>
            <a:r>
              <a:rPr lang="ro-RO" altLang="en-US" sz="1600" b="1" i="1" u="sng" dirty="0">
                <a:solidFill>
                  <a:schemeClr val="bg1">
                    <a:lumMod val="50000"/>
                  </a:schemeClr>
                </a:solidFill>
                <a:latin typeface="Trebuchet MS" pitchFamily="34" charset="0"/>
              </a:rPr>
              <a:t>ț</a:t>
            </a:r>
            <a:r>
              <a:rPr lang="en-US" altLang="en-US" sz="1600" b="1" i="1" u="sng" dirty="0" err="1">
                <a:solidFill>
                  <a:schemeClr val="bg1">
                    <a:lumMod val="50000"/>
                  </a:schemeClr>
                </a:solidFill>
                <a:latin typeface="Trebuchet MS" pitchFamily="34" charset="0"/>
              </a:rPr>
              <a:t>ia</a:t>
            </a:r>
            <a:r>
              <a:rPr lang="en-US" altLang="en-US" sz="1600" b="1" i="1" u="sng" dirty="0">
                <a:solidFill>
                  <a:schemeClr val="bg1">
                    <a:lumMod val="50000"/>
                  </a:schemeClr>
                </a:solidFill>
                <a:latin typeface="Trebuchet MS" pitchFamily="34" charset="0"/>
              </a:rPr>
              <a:t> </a:t>
            </a:r>
            <a:r>
              <a:rPr lang="ro-RO" altLang="en-US" sz="1600" b="1" i="1" u="sng" dirty="0">
                <a:solidFill>
                  <a:schemeClr val="bg1">
                    <a:lumMod val="50000"/>
                  </a:schemeClr>
                </a:solidFill>
                <a:latin typeface="Trebuchet MS" pitchFamily="34" charset="0"/>
              </a:rPr>
              <a:t>înseamnă continuitate și recunoaștere</a:t>
            </a:r>
            <a:br>
              <a:rPr lang="en-US" altLang="en-US" sz="1600" dirty="0">
                <a:solidFill>
                  <a:schemeClr val="bg1">
                    <a:lumMod val="50000"/>
                  </a:schemeClr>
                </a:solidFill>
                <a:latin typeface="Trebuchet MS" pitchFamily="34" charset="0"/>
              </a:rPr>
            </a:br>
            <a:br>
              <a:rPr lang="en-US" altLang="en-US" sz="1600" dirty="0">
                <a:solidFill>
                  <a:schemeClr val="bg1">
                    <a:lumMod val="50000"/>
                  </a:schemeClr>
                </a:solidFill>
                <a:latin typeface="Trebuchet MS" pitchFamily="34" charset="0"/>
              </a:rPr>
            </a:br>
            <a:br>
              <a:rPr lang="ro-RO" altLang="en-US" sz="2400" dirty="0">
                <a:latin typeface="Trebuchet MS" pitchFamily="34" charset="0"/>
              </a:rPr>
            </a:br>
            <a:endParaRPr lang="en-US" altLang="en-US" sz="2400" dirty="0">
              <a:latin typeface="Trebuchet MS" pitchFamily="34" charset="0"/>
            </a:endParaRPr>
          </a:p>
        </p:txBody>
      </p:sp>
      <p:graphicFrame>
        <p:nvGraphicFramePr>
          <p:cNvPr id="6" name="Table 5"/>
          <p:cNvGraphicFramePr>
            <a:graphicFrameLocks noGrp="1"/>
          </p:cNvGraphicFramePr>
          <p:nvPr/>
        </p:nvGraphicFramePr>
        <p:xfrm>
          <a:off x="395536" y="908720"/>
          <a:ext cx="8352606" cy="5425416"/>
        </p:xfrm>
        <a:graphic>
          <a:graphicData uri="http://schemas.openxmlformats.org/drawingml/2006/table">
            <a:tbl>
              <a:tblPr/>
              <a:tblGrid>
                <a:gridCol w="1519961">
                  <a:extLst>
                    <a:ext uri="{9D8B030D-6E8A-4147-A177-3AD203B41FA5}">
                      <a16:colId xmlns:a16="http://schemas.microsoft.com/office/drawing/2014/main" val="20000"/>
                    </a:ext>
                  </a:extLst>
                </a:gridCol>
                <a:gridCol w="6832645">
                  <a:extLst>
                    <a:ext uri="{9D8B030D-6E8A-4147-A177-3AD203B41FA5}">
                      <a16:colId xmlns:a16="http://schemas.microsoft.com/office/drawing/2014/main" val="20001"/>
                    </a:ext>
                  </a:extLst>
                </a:gridCol>
              </a:tblGrid>
              <a:tr h="472516">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1955</a:t>
                      </a: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171450" indent="-171450">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FF0000"/>
                        </a:buClr>
                        <a:buSzPct val="150000"/>
                        <a:buFont typeface="Wingdings" panose="05000000000000000000" pitchFamily="2" charset="2"/>
                        <a:buChar char="§"/>
                        <a:tabLst/>
                      </a:pPr>
                      <a:r>
                        <a:rPr kumimoji="0" lang="ro-RO"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L</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a </a:t>
                      </a:r>
                      <a:r>
                        <a:rPr kumimoji="0" lang="en-US" altLang="en-US" sz="1300" b="0" i="0" u="none" strike="noStrike" cap="none" normalizeH="0" baseline="0" dirty="0" err="1">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numai</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 un </a:t>
                      </a:r>
                      <a:r>
                        <a:rPr kumimoji="0" lang="en-US" altLang="en-US" sz="1300" b="0" i="0" u="none" strike="noStrike" cap="none" normalizeH="0" baseline="0" dirty="0" err="1">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deceniu</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 de la </a:t>
                      </a:r>
                      <a:r>
                        <a:rPr kumimoji="0" lang="en-US" altLang="en-US" sz="1300" b="0" i="0" u="none" strike="noStrike" cap="none" normalizeH="0" baseline="0" dirty="0" err="1">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sinteza</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en-US" altLang="en-US" sz="1300" b="0" i="0" u="none" strike="noStrike" cap="none" normalizeH="0" baseline="0" dirty="0" err="1">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Penicilinei</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en-US" altLang="en-US" sz="1300" b="0" i="0" u="none" strike="noStrike" cap="none" normalizeH="0" baseline="0" dirty="0" err="1">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își</a:t>
                      </a:r>
                      <a:r>
                        <a:rPr kumimoji="0" lang="ro-RO"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 începe activitatea Antibiotice</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en-US" altLang="en-US" sz="1300" b="0" i="0" u="none" strike="noStrike" cap="none" normalizeH="0" baseline="0" dirty="0" err="1">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primul</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en-US" altLang="en-US" sz="1300" b="0" i="0" u="none" strike="noStrike" cap="none" normalizeH="0" baseline="0" dirty="0" err="1">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produc</a:t>
                      </a:r>
                      <a:r>
                        <a:rPr kumimoji="0" lang="ro-RO"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ător al acestei substanțe active</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ro-RO"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di</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n </a:t>
                      </a:r>
                      <a:r>
                        <a:rPr kumimoji="0" lang="ro-RO"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România și Europa de Sud-Est</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a:t>
                      </a:r>
                      <a:endParaRPr kumimoji="0" lang="en-US" altLang="ro-RO" sz="1300" b="1" i="0" u="none" strike="noStrike" cap="none" normalizeH="0" baseline="0" dirty="0">
                        <a:ln>
                          <a:noFill/>
                        </a:ln>
                        <a:solidFill>
                          <a:srgbClr val="FFFFFF"/>
                        </a:solidFill>
                        <a:effectLst/>
                        <a:latin typeface="Trebuchet MS" panose="020B0603020202020204" pitchFamily="34" charset="0"/>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72516">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 </a:t>
                      </a:r>
                      <a:endParaRPr kumimoji="0" lang="ro-RO" altLang="en-US" sz="1300" b="1" i="0" u="none" strike="noStrike" cap="none" normalizeH="0" baseline="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1955-1990</a:t>
                      </a:r>
                      <a:endParaRPr kumimoji="0" lang="en-US" altLang="ro-RO" sz="1300" b="0" i="0" u="none" strike="noStrike" cap="none" normalizeH="0" baseline="0">
                        <a:ln>
                          <a:noFill/>
                        </a:ln>
                        <a:solidFill>
                          <a:srgbClr val="242F38"/>
                        </a:solidFill>
                        <a:effectLst/>
                        <a:latin typeface="Calibri" panose="020F0502020204030204" pitchFamily="34" charset="0"/>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171450" indent="-171450">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FF0000"/>
                        </a:buClr>
                        <a:buSzPct val="162000"/>
                        <a:buFont typeface="Wingdings" panose="05000000000000000000" pitchFamily="2" charset="2"/>
                        <a:buChar char="§"/>
                        <a:tabLst/>
                      </a:pPr>
                      <a:r>
                        <a:rPr kumimoji="0" lang="ro-RO" altLang="en-US" sz="1300" b="0" i="0" u="none" strike="noStrike" cap="none" normalizeH="0" baseline="0">
                          <a:ln>
                            <a:noFill/>
                          </a:ln>
                          <a:solidFill>
                            <a:srgbClr val="000000"/>
                          </a:solidFill>
                          <a:effectLst/>
                          <a:latin typeface="Trebuchet MS" panose="020B0603020202020204" pitchFamily="34" charset="0"/>
                          <a:ea typeface="Microsoft YaHei" panose="020B0503020204020204" pitchFamily="34" charset="-122"/>
                          <a:cs typeface="Times New Roman" panose="02020603050405020304" pitchFamily="18" charset="0"/>
                        </a:rPr>
                        <a:t>Se </a:t>
                      </a:r>
                      <a:r>
                        <a:rPr kumimoji="0" lang="en-US" altLang="en-US" sz="1300" b="0" i="0" u="none" strike="noStrike" cap="none" normalizeH="0" baseline="0">
                          <a:ln>
                            <a:noFill/>
                          </a:ln>
                          <a:solidFill>
                            <a:srgbClr val="000000"/>
                          </a:solidFill>
                          <a:effectLst/>
                          <a:latin typeface="Trebuchet MS" panose="020B0603020202020204" pitchFamily="34" charset="0"/>
                          <a:ea typeface="Microsoft YaHei" panose="020B0503020204020204" pitchFamily="34" charset="-122"/>
                          <a:cs typeface="Times New Roman" panose="02020603050405020304" pitchFamily="18" charset="0"/>
                        </a:rPr>
                        <a:t>dezvoltă structura de fabricație, în special pentru substanțe active, pulberi sterile pentru injecții, unguente și supozitoare.</a:t>
                      </a:r>
                      <a:endParaRPr kumimoji="0" lang="ro-RO" altLang="en-US" sz="1300" b="0" i="0" u="none" strike="noStrike" cap="none" normalizeH="0" baseline="0">
                        <a:ln>
                          <a:noFill/>
                        </a:ln>
                        <a:solidFill>
                          <a:srgbClr val="000000"/>
                        </a:solidFill>
                        <a:effectLst/>
                        <a:latin typeface="Trebuchet MS" panose="020B0603020202020204" pitchFamily="34" charset="0"/>
                        <a:ea typeface="Microsoft YaHei" panose="020B0503020204020204" pitchFamily="34" charset="-122"/>
                        <a:cs typeface="Times New Roman" panose="02020603050405020304"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11774">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1990</a:t>
                      </a:r>
                      <a:r>
                        <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en-US"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a:t>
                      </a:r>
                      <a:r>
                        <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 2000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2000 - 2005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ro-RO" sz="1300" b="0" i="0" u="none" strike="noStrike" cap="none" normalizeH="0" baseline="0" dirty="0">
                        <a:ln>
                          <a:noFill/>
                        </a:ln>
                        <a:solidFill>
                          <a:srgbClr val="242F38"/>
                        </a:solidFill>
                        <a:effectLst/>
                        <a:latin typeface="Calibri" panose="020F0502020204030204" pitchFamily="34" charset="0"/>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2286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9pPr>
                    </a:lstStyle>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Redefinirea structurii de fabricație, investiţii în marketing intern și internațional pentru adaptarea la economia de piaţă;</a:t>
                      </a:r>
                      <a:endPar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Retehnologizarea secţiilor de producţie;</a:t>
                      </a: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Listarea la Bursa de Valori București – aprilie 1997;</a:t>
                      </a: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Reaşezarea resursei de personal - schimb de generaţ</a:t>
                      </a:r>
                      <a:r>
                        <a:rPr kumimoji="0" lang="en-US" altLang="en-US" sz="13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i</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i;</a:t>
                      </a: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Adoptarea programului RICOP</a:t>
                      </a: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t>
                      </a:r>
                      <a:r>
                        <a:rPr kumimoji="0" lang="en-US" altLang="ro-RO" sz="1300" b="0" i="0" u="none" strike="noStrike" cap="none" normalizeH="0" baseline="0" dirty="0" err="1">
                          <a:ln>
                            <a:noFill/>
                          </a:ln>
                          <a:solidFill>
                            <a:schemeClr val="tx1"/>
                          </a:solidFill>
                          <a:effectLst/>
                          <a:latin typeface="Trebuchet MS" panose="020B0603020202020204" pitchFamily="34" charset="0"/>
                          <a:cs typeface="Arial" panose="020B0604020202020204" pitchFamily="34" charset="0"/>
                        </a:rPr>
                        <a:t>coordonat</a:t>
                      </a: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de </a:t>
                      </a:r>
                      <a:r>
                        <a:rPr kumimoji="0" lang="en-US" altLang="ro-RO" sz="1300" b="0" i="0" u="none" strike="noStrike" cap="none" normalizeH="0" baseline="0" dirty="0" err="1">
                          <a:ln>
                            <a:noFill/>
                          </a:ln>
                          <a:solidFill>
                            <a:schemeClr val="tx1"/>
                          </a:solidFill>
                          <a:effectLst/>
                          <a:latin typeface="Trebuchet MS" panose="020B0603020202020204" pitchFamily="34" charset="0"/>
                          <a:cs typeface="Arial" panose="020B0604020202020204" pitchFamily="34" charset="0"/>
                        </a:rPr>
                        <a:t>Banca</a:t>
                      </a: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t>
                      </a:r>
                      <a:r>
                        <a:rPr kumimoji="0" lang="en-US" altLang="ro-RO" sz="1300" b="0" i="0" u="none" strike="noStrike" cap="none" normalizeH="0" baseline="0" dirty="0" err="1">
                          <a:ln>
                            <a:noFill/>
                          </a:ln>
                          <a:solidFill>
                            <a:schemeClr val="tx1"/>
                          </a:solidFill>
                          <a:effectLst/>
                          <a:latin typeface="Trebuchet MS" panose="020B0603020202020204" pitchFamily="34" charset="0"/>
                          <a:cs typeface="Arial" panose="020B0604020202020204" pitchFamily="34" charset="0"/>
                        </a:rPr>
                        <a:t>Mondial</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ă</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t>
                      </a:r>
                      <a:r>
                        <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  </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organizarea activităților pe centre de profit şi externalizarea reţelei de distribuţie  - 2000;</a:t>
                      </a:r>
                      <a:endPar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  </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îmbunătăţirea tehnologiilor de fabricaţie la Nistatina și Vitamina B12 – 2001</a:t>
                      </a:r>
                      <a:endPar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  </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scoaterea din fabricaţie a substanţelor active Ampicilină trihidrat şi Oxacilină - 2004;</a:t>
                      </a:r>
                      <a:endPar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  </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accelerarea încasării creanţelor  - 2004.</a:t>
                      </a:r>
                    </a:p>
                    <a:p>
                      <a:pPr marL="228600" marR="0" lvl="0" indent="-228600" algn="l" defTabSz="914400" rtl="0" eaLnBrk="1" fontAlgn="base" latinLnBrk="0" hangingPunct="1">
                        <a:lnSpc>
                          <a:spcPct val="100000"/>
                        </a:lnSpc>
                        <a:spcBef>
                          <a:spcPct val="0"/>
                        </a:spcBef>
                        <a:spcAft>
                          <a:spcPct val="0"/>
                        </a:spcAft>
                        <a:buClrTx/>
                        <a:buSzTx/>
                        <a:buFontTx/>
                        <a:buChar char="-"/>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endPar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Investiții importante (60 milioane EURO) în: </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modernizarea tehnologiilor de producție, achiziționarea de echipamente moderne </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pentru creșterea competitivității; </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restructuarea producţiei de utilităţi;</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dezvoltarea portofoliului de produse;</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în protecţia mediului pentru autorizarea la cerinţele UE;</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certificarea sistemelor de calitate pentru respectarea standardelor cGMP și US FDA;</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GB"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obținerea avizarii FDA pentru Nistatină și pulberi sterile injectabile;</a:t>
                      </a: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Lansarea noii identități de brand (un nou logo a+ și un nou slogan, “Știință și suflet”).</a:t>
                      </a:r>
                      <a:endParaRPr kumimoji="0" lang="ro-RO" altLang="ro-RO" sz="1300" b="0" i="0" u="none" strike="noStrike" cap="none" normalizeH="0" baseline="0" dirty="0">
                        <a:ln>
                          <a:noFill/>
                        </a:ln>
                        <a:solidFill>
                          <a:srgbClr val="1C242A"/>
                        </a:solidFill>
                        <a:effectLst/>
                        <a:latin typeface="Trebuchet MS" panose="020B0603020202020204" pitchFamily="34" charset="0"/>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cxnSp>
        <p:nvCxnSpPr>
          <p:cNvPr id="9" name="Straight Connector 8"/>
          <p:cNvCxnSpPr/>
          <p:nvPr/>
        </p:nvCxnSpPr>
        <p:spPr>
          <a:xfrm>
            <a:off x="1945990" y="4227075"/>
            <a:ext cx="6769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44E8DAD-C8BA-4FDC-90F8-91CD1057BAFA}"/>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2A88FE-CC23-4AF9-A4D6-B1262BA61C46}"/>
              </a:ext>
            </a:extLst>
          </p:cNvPr>
          <p:cNvSpPr txBox="1"/>
          <p:nvPr/>
        </p:nvSpPr>
        <p:spPr>
          <a:xfrm>
            <a:off x="539552" y="356881"/>
            <a:ext cx="4824536" cy="338554"/>
          </a:xfrm>
          <a:prstGeom prst="rect">
            <a:avLst/>
          </a:prstGeom>
          <a:noFill/>
        </p:spPr>
        <p:txBody>
          <a:bodyPr wrap="square" rtlCol="0">
            <a:spAutoFit/>
          </a:bodyPr>
          <a:lstStyle/>
          <a:p>
            <a:r>
              <a:rPr lang="en-GB" sz="1600" b="1" i="1" u="sng" dirty="0" err="1">
                <a:solidFill>
                  <a:schemeClr val="bg1">
                    <a:lumMod val="50000"/>
                  </a:schemeClr>
                </a:solidFill>
                <a:latin typeface="Trebuchet MS" panose="020B0603020202020204" pitchFamily="34" charset="0"/>
              </a:rPr>
              <a:t>Resurse</a:t>
            </a:r>
            <a:r>
              <a:rPr lang="en-GB" sz="1600" b="1" i="1" u="sng" dirty="0">
                <a:solidFill>
                  <a:schemeClr val="bg1">
                    <a:lumMod val="50000"/>
                  </a:schemeClr>
                </a:solidFill>
                <a:latin typeface="Trebuchet MS" panose="020B0603020202020204" pitchFamily="34" charset="0"/>
              </a:rPr>
              <a:t> </a:t>
            </a:r>
            <a:r>
              <a:rPr lang="en-GB" sz="1600" b="1" i="1" u="sng" dirty="0" err="1">
                <a:solidFill>
                  <a:schemeClr val="bg1">
                    <a:lumMod val="50000"/>
                  </a:schemeClr>
                </a:solidFill>
                <a:latin typeface="Trebuchet MS" panose="020B0603020202020204" pitchFamily="34" charset="0"/>
              </a:rPr>
              <a:t>Umane</a:t>
            </a:r>
            <a:endParaRPr lang="en-US" sz="1600" b="1" i="1" u="sng" dirty="0">
              <a:solidFill>
                <a:schemeClr val="bg1">
                  <a:lumMod val="50000"/>
                </a:schemeClr>
              </a:solidFill>
              <a:latin typeface="Trebuchet MS" panose="020B0603020202020204" pitchFamily="34" charset="0"/>
            </a:endParaRPr>
          </a:p>
        </p:txBody>
      </p:sp>
      <p:pic>
        <p:nvPicPr>
          <p:cNvPr id="7" name="Picture 6">
            <a:extLst>
              <a:ext uri="{FF2B5EF4-FFF2-40B4-BE49-F238E27FC236}">
                <a16:creationId xmlns:a16="http://schemas.microsoft.com/office/drawing/2014/main" id="{63A59DD7-B371-463B-9757-0766A2ED6B81}"/>
              </a:ext>
            </a:extLst>
          </p:cNvPr>
          <p:cNvPicPr/>
          <p:nvPr/>
        </p:nvPicPr>
        <p:blipFill>
          <a:blip r:embed="rId2"/>
          <a:stretch>
            <a:fillRect/>
          </a:stretch>
        </p:blipFill>
        <p:spPr>
          <a:xfrm>
            <a:off x="734664" y="792188"/>
            <a:ext cx="2808312" cy="1584176"/>
          </a:xfrm>
          <a:prstGeom prst="rect">
            <a:avLst/>
          </a:prstGeom>
        </p:spPr>
      </p:pic>
      <p:sp>
        <p:nvSpPr>
          <p:cNvPr id="8" name="Rectangle 7">
            <a:extLst>
              <a:ext uri="{FF2B5EF4-FFF2-40B4-BE49-F238E27FC236}">
                <a16:creationId xmlns:a16="http://schemas.microsoft.com/office/drawing/2014/main" id="{6696F733-22AF-4888-9FEE-FC87CA3F3D4C}"/>
              </a:ext>
            </a:extLst>
          </p:cNvPr>
          <p:cNvSpPr/>
          <p:nvPr/>
        </p:nvSpPr>
        <p:spPr>
          <a:xfrm>
            <a:off x="3635897" y="692139"/>
            <a:ext cx="4824535" cy="954107"/>
          </a:xfrm>
          <a:prstGeom prst="rect">
            <a:avLst/>
          </a:prstGeom>
        </p:spPr>
        <p:txBody>
          <a:bodyPr wrap="square">
            <a:spAutoFit/>
          </a:bodyPr>
          <a:lstStyle/>
          <a:p>
            <a:pPr algn="just"/>
            <a:r>
              <a:rPr lang="ro-RO" sz="1400" dirty="0">
                <a:latin typeface="Trebuchet MS" panose="020B0603020202020204" pitchFamily="34" charset="0"/>
                <a:ea typeface="Calibri" panose="020F0502020204030204" pitchFamily="34" charset="0"/>
                <a:cs typeface="Arial" panose="020B0604020202020204" pitchFamily="34" charset="0"/>
              </a:rPr>
              <a:t>Obiectivele Direcţiei Resurse Umane, măsurile, indicatorii de performanţă şi rezultatele aşteptate pentru anul 2020</a:t>
            </a:r>
            <a:r>
              <a:rPr lang="en-GB" sz="1400" dirty="0">
                <a:latin typeface="Trebuchet MS" panose="020B0603020202020204" pitchFamily="34" charset="0"/>
                <a:ea typeface="Calibri" panose="020F0502020204030204" pitchFamily="34" charset="0"/>
                <a:cs typeface="Arial" panose="020B0604020202020204" pitchFamily="34" charset="0"/>
              </a:rPr>
              <a:t> au </a:t>
            </a:r>
            <a:r>
              <a:rPr lang="en-GB" sz="1400" dirty="0" err="1">
                <a:latin typeface="Trebuchet MS" panose="020B0603020202020204" pitchFamily="34" charset="0"/>
                <a:ea typeface="Calibri" panose="020F0502020204030204" pitchFamily="34" charset="0"/>
                <a:cs typeface="Arial" panose="020B0604020202020204" pitchFamily="34" charset="0"/>
              </a:rPr>
              <a:t>vizat</a:t>
            </a:r>
            <a:r>
              <a:rPr lang="en-GB" sz="1400" dirty="0">
                <a:latin typeface="Trebuchet MS" panose="020B0603020202020204" pitchFamily="34" charset="0"/>
                <a:ea typeface="Calibri" panose="020F0502020204030204" pitchFamily="34" charset="0"/>
                <a:cs typeface="Arial" panose="020B0604020202020204" pitchFamily="34" charset="0"/>
              </a:rPr>
              <a:t>:</a:t>
            </a:r>
          </a:p>
          <a:p>
            <a:pPr marL="285750" indent="-285750" algn="just">
              <a:buFont typeface="Wingdings" panose="05000000000000000000" pitchFamily="2" charset="2"/>
              <a:buChar char="q"/>
            </a:pPr>
            <a:r>
              <a:rPr lang="ro-RO" sz="1400" dirty="0">
                <a:solidFill>
                  <a:schemeClr val="bg1">
                    <a:lumMod val="50000"/>
                  </a:schemeClr>
                </a:solidFill>
                <a:latin typeface="Trebuchet MS" panose="020B0603020202020204" pitchFamily="34" charset="0"/>
              </a:rPr>
              <a:t>Eficientizarea cheltuielilor cu salariile</a:t>
            </a:r>
            <a:endParaRPr lang="en-GB" sz="1400" dirty="0">
              <a:solidFill>
                <a:schemeClr val="bg1">
                  <a:lumMod val="50000"/>
                </a:schemeClr>
              </a:solidFill>
              <a:latin typeface="Trebuchet MS" panose="020B0603020202020204" pitchFamily="34" charset="0"/>
            </a:endParaRPr>
          </a:p>
        </p:txBody>
      </p:sp>
      <p:sp>
        <p:nvSpPr>
          <p:cNvPr id="10" name="TextBox 9">
            <a:extLst>
              <a:ext uri="{FF2B5EF4-FFF2-40B4-BE49-F238E27FC236}">
                <a16:creationId xmlns:a16="http://schemas.microsoft.com/office/drawing/2014/main" id="{9229FB5C-F8AD-4285-B5E3-25B9B4942774}"/>
              </a:ext>
            </a:extLst>
          </p:cNvPr>
          <p:cNvSpPr txBox="1"/>
          <p:nvPr/>
        </p:nvSpPr>
        <p:spPr>
          <a:xfrm>
            <a:off x="539552" y="2394429"/>
            <a:ext cx="8280920" cy="3939540"/>
          </a:xfrm>
          <a:prstGeom prst="rect">
            <a:avLst/>
          </a:prstGeom>
          <a:noFill/>
        </p:spPr>
        <p:txBody>
          <a:bodyPr wrap="square" rtlCol="0">
            <a:spAutoFit/>
          </a:bodyPr>
          <a:lstStyle/>
          <a:p>
            <a:pPr marL="285750" lvl="0" indent="-285750" algn="just">
              <a:buFont typeface="Wingdings" panose="05000000000000000000" pitchFamily="2" charset="2"/>
              <a:buChar char="q"/>
            </a:pPr>
            <a:r>
              <a:rPr lang="ro-RO" sz="1400" dirty="0">
                <a:solidFill>
                  <a:schemeClr val="bg1">
                    <a:lumMod val="50000"/>
                  </a:schemeClr>
                </a:solidFill>
                <a:latin typeface="Trebuchet MS" panose="020B0603020202020204" pitchFamily="34" charset="0"/>
              </a:rPr>
              <a:t>Asigurarea nediscriminatorie cu personal, formarea competenţelor necesare pentru atingerea obiectivelor şi creşterea gradului de implicare</a:t>
            </a:r>
            <a:endParaRPr lang="en-GB" sz="1400" dirty="0">
              <a:solidFill>
                <a:schemeClr val="bg1">
                  <a:lumMod val="50000"/>
                </a:schemeClr>
              </a:solidFill>
              <a:latin typeface="Trebuchet MS" panose="020B0603020202020204" pitchFamily="34" charset="0"/>
            </a:endParaRPr>
          </a:p>
          <a:p>
            <a:pPr lvl="0" algn="just"/>
            <a:r>
              <a:rPr lang="ro-RO" sz="1200" b="1" i="1" dirty="0">
                <a:solidFill>
                  <a:srgbClr val="242F38"/>
                </a:solidFill>
                <a:latin typeface="Trebuchet MS" panose="020B0603020202020204" pitchFamily="34" charset="0"/>
              </a:rPr>
              <a:t>Reorganizarea companiei pentru susținerea obiectivelor strategice a viitorilor zece ani</a:t>
            </a:r>
            <a:endParaRPr lang="en-GB" sz="1200" b="1" i="1" dirty="0">
              <a:solidFill>
                <a:srgbClr val="242F38"/>
              </a:solidFill>
              <a:latin typeface="Trebuchet MS" panose="020B0603020202020204" pitchFamily="34" charset="0"/>
            </a:endParaRPr>
          </a:p>
          <a:p>
            <a:r>
              <a:rPr lang="ro-RO" sz="1200" dirty="0">
                <a:latin typeface="Trebuchet MS" panose="020B0603020202020204" pitchFamily="34" charset="0"/>
              </a:rPr>
              <a:t>reorganizarea activității de producție care a fost structurată pe trei divizii principale: </a:t>
            </a:r>
            <a:endParaRPr lang="en-US" sz="1200" dirty="0">
              <a:latin typeface="Trebuchet MS" panose="020B0603020202020204" pitchFamily="34" charset="0"/>
            </a:endParaRPr>
          </a:p>
          <a:p>
            <a:pPr lvl="1"/>
            <a:r>
              <a:rPr lang="en-US" sz="1200" b="1" dirty="0">
                <a:latin typeface="Trebuchet MS" panose="020B0603020202020204" pitchFamily="34" charset="0"/>
              </a:rPr>
              <a:t>• </a:t>
            </a:r>
            <a:r>
              <a:rPr lang="en-US" sz="1200" b="1" dirty="0" err="1">
                <a:latin typeface="Trebuchet MS" panose="020B0603020202020204" pitchFamily="34" charset="0"/>
              </a:rPr>
              <a:t>Divizia</a:t>
            </a:r>
            <a:r>
              <a:rPr lang="en-US" sz="1200" b="1" dirty="0">
                <a:latin typeface="Trebuchet MS" panose="020B0603020202020204" pitchFamily="34" charset="0"/>
              </a:rPr>
              <a:t> </a:t>
            </a:r>
            <a:r>
              <a:rPr lang="en-US" sz="1200" b="1" dirty="0" err="1">
                <a:latin typeface="Trebuchet MS" panose="020B0603020202020204" pitchFamily="34" charset="0"/>
              </a:rPr>
              <a:t>Produse</a:t>
            </a:r>
            <a:r>
              <a:rPr lang="en-US" sz="1200" b="1" dirty="0">
                <a:latin typeface="Trebuchet MS" panose="020B0603020202020204" pitchFamily="34" charset="0"/>
              </a:rPr>
              <a:t> </a:t>
            </a:r>
            <a:r>
              <a:rPr lang="en-US" sz="1200" b="1" dirty="0" err="1">
                <a:latin typeface="Trebuchet MS" panose="020B0603020202020204" pitchFamily="34" charset="0"/>
              </a:rPr>
              <a:t>Forme</a:t>
            </a:r>
            <a:r>
              <a:rPr lang="en-US" sz="1200" b="1" dirty="0">
                <a:latin typeface="Trebuchet MS" panose="020B0603020202020204" pitchFamily="34" charset="0"/>
              </a:rPr>
              <a:t> </a:t>
            </a:r>
            <a:r>
              <a:rPr lang="en-US" sz="1200" b="1" dirty="0" err="1">
                <a:latin typeface="Trebuchet MS" panose="020B0603020202020204" pitchFamily="34" charset="0"/>
              </a:rPr>
              <a:t>Solide</a:t>
            </a:r>
            <a:r>
              <a:rPr lang="en-US" sz="1200" b="1" dirty="0">
                <a:latin typeface="Trebuchet MS" panose="020B0603020202020204" pitchFamily="34" charset="0"/>
              </a:rPr>
              <a:t> de </a:t>
            </a:r>
            <a:r>
              <a:rPr lang="en-US" sz="1200" b="1" dirty="0" err="1">
                <a:latin typeface="Trebuchet MS" panose="020B0603020202020204" pitchFamily="34" charset="0"/>
              </a:rPr>
              <a:t>uz</a:t>
            </a:r>
            <a:r>
              <a:rPr lang="en-US" sz="1200" b="1" dirty="0">
                <a:latin typeface="Trebuchet MS" panose="020B0603020202020204" pitchFamily="34" charset="0"/>
              </a:rPr>
              <a:t> Oral,</a:t>
            </a:r>
            <a:r>
              <a:rPr lang="en-US" sz="1200" dirty="0">
                <a:latin typeface="Trebuchet MS" panose="020B0603020202020204" pitchFamily="34" charset="0"/>
              </a:rPr>
              <a:t> care </a:t>
            </a:r>
            <a:r>
              <a:rPr lang="en-US" sz="1200" dirty="0" err="1">
                <a:latin typeface="Trebuchet MS" panose="020B0603020202020204" pitchFamily="34" charset="0"/>
              </a:rPr>
              <a:t>integrează</a:t>
            </a:r>
            <a:r>
              <a:rPr lang="en-US" sz="1200" dirty="0">
                <a:latin typeface="Trebuchet MS" panose="020B0603020202020204" pitchFamily="34" charset="0"/>
              </a:rPr>
              <a:t> </a:t>
            </a:r>
            <a:r>
              <a:rPr lang="en-US" sz="1200" dirty="0" err="1">
                <a:latin typeface="Trebuchet MS" panose="020B0603020202020204" pitchFamily="34" charset="0"/>
              </a:rPr>
              <a:t>activitățile</a:t>
            </a:r>
            <a:r>
              <a:rPr lang="en-US" sz="1200" dirty="0">
                <a:latin typeface="Trebuchet MS" panose="020B0603020202020204" pitchFamily="34" charset="0"/>
              </a:rPr>
              <a:t> </a:t>
            </a:r>
            <a:r>
              <a:rPr lang="en-US" sz="1200" dirty="0" err="1">
                <a:latin typeface="Trebuchet MS" panose="020B0603020202020204" pitchFamily="34" charset="0"/>
              </a:rPr>
              <a:t>secției</a:t>
            </a:r>
            <a:r>
              <a:rPr lang="en-US" sz="1200" dirty="0">
                <a:latin typeface="Trebuchet MS" panose="020B0603020202020204" pitchFamily="34" charset="0"/>
              </a:rPr>
              <a:t> Capsule </a:t>
            </a:r>
            <a:r>
              <a:rPr lang="en-US" sz="1200" dirty="0" err="1">
                <a:latin typeface="Trebuchet MS" panose="020B0603020202020204" pitchFamily="34" charset="0"/>
              </a:rPr>
              <a:t>și</a:t>
            </a:r>
            <a:r>
              <a:rPr lang="en-US" sz="1200" dirty="0">
                <a:latin typeface="Trebuchet MS" panose="020B0603020202020204" pitchFamily="34" charset="0"/>
              </a:rPr>
              <a:t> </a:t>
            </a:r>
            <a:r>
              <a:rPr lang="en-US" sz="1200" dirty="0" err="1">
                <a:latin typeface="Trebuchet MS" panose="020B0603020202020204" pitchFamily="34" charset="0"/>
              </a:rPr>
              <a:t>secției</a:t>
            </a:r>
            <a:r>
              <a:rPr lang="en-US" sz="1200" dirty="0">
                <a:latin typeface="Trebuchet MS" panose="020B0603020202020204" pitchFamily="34" charset="0"/>
              </a:rPr>
              <a:t> </a:t>
            </a:r>
            <a:r>
              <a:rPr lang="en-US" sz="1200" dirty="0" err="1">
                <a:latin typeface="Trebuchet MS" panose="020B0603020202020204" pitchFamily="34" charset="0"/>
              </a:rPr>
              <a:t>Comprimate</a:t>
            </a:r>
            <a:r>
              <a:rPr lang="en-US" sz="1200" dirty="0">
                <a:latin typeface="Trebuchet MS" panose="020B0603020202020204" pitchFamily="34" charset="0"/>
              </a:rPr>
              <a:t>; </a:t>
            </a:r>
          </a:p>
          <a:p>
            <a:pPr lvl="1"/>
            <a:r>
              <a:rPr lang="en-US" sz="1200" b="1" dirty="0">
                <a:latin typeface="Trebuchet MS" panose="020B0603020202020204" pitchFamily="34" charset="0"/>
              </a:rPr>
              <a:t>• </a:t>
            </a:r>
            <a:r>
              <a:rPr lang="en-US" sz="1200" b="1" dirty="0" err="1">
                <a:latin typeface="Trebuchet MS" panose="020B0603020202020204" pitchFamily="34" charset="0"/>
              </a:rPr>
              <a:t>Divizia</a:t>
            </a:r>
            <a:r>
              <a:rPr lang="en-US" sz="1200" b="1" dirty="0">
                <a:latin typeface="Trebuchet MS" panose="020B0603020202020204" pitchFamily="34" charset="0"/>
              </a:rPr>
              <a:t> </a:t>
            </a:r>
            <a:r>
              <a:rPr lang="en-US" sz="1200" b="1" dirty="0" err="1">
                <a:latin typeface="Trebuchet MS" panose="020B0603020202020204" pitchFamily="34" charset="0"/>
              </a:rPr>
              <a:t>Produse</a:t>
            </a:r>
            <a:r>
              <a:rPr lang="en-US" sz="1200" b="1" dirty="0">
                <a:latin typeface="Trebuchet MS" panose="020B0603020202020204" pitchFamily="34" charset="0"/>
              </a:rPr>
              <a:t> </a:t>
            </a:r>
            <a:r>
              <a:rPr lang="en-US" sz="1200" b="1" dirty="0" err="1">
                <a:latin typeface="Trebuchet MS" panose="020B0603020202020204" pitchFamily="34" charset="0"/>
              </a:rPr>
              <a:t>Topice</a:t>
            </a:r>
            <a:r>
              <a:rPr lang="en-US" sz="1200" dirty="0">
                <a:latin typeface="Trebuchet MS" panose="020B0603020202020204" pitchFamily="34" charset="0"/>
              </a:rPr>
              <a:t>, </a:t>
            </a:r>
            <a:r>
              <a:rPr lang="en-US" sz="1200" dirty="0" err="1">
                <a:latin typeface="Trebuchet MS" panose="020B0603020202020204" pitchFamily="34" charset="0"/>
              </a:rPr>
              <a:t>corespondentă</a:t>
            </a:r>
            <a:r>
              <a:rPr lang="en-US" sz="1200" dirty="0">
                <a:latin typeface="Trebuchet MS" panose="020B0603020202020204" pitchFamily="34" charset="0"/>
              </a:rPr>
              <a:t> </a:t>
            </a:r>
            <a:r>
              <a:rPr lang="en-US" sz="1200" dirty="0" err="1">
                <a:latin typeface="Trebuchet MS" panose="020B0603020202020204" pitchFamily="34" charset="0"/>
              </a:rPr>
              <a:t>secției</a:t>
            </a:r>
            <a:r>
              <a:rPr lang="en-US" sz="1200" dirty="0">
                <a:latin typeface="Trebuchet MS" panose="020B0603020202020204" pitchFamily="34" charset="0"/>
              </a:rPr>
              <a:t> de </a:t>
            </a:r>
            <a:r>
              <a:rPr lang="en-US" sz="1200" dirty="0" err="1">
                <a:latin typeface="Trebuchet MS" panose="020B0603020202020204" pitchFamily="34" charset="0"/>
              </a:rPr>
              <a:t>Unguente</a:t>
            </a:r>
            <a:r>
              <a:rPr lang="en-US" sz="1200" dirty="0">
                <a:latin typeface="Trebuchet MS" panose="020B0603020202020204" pitchFamily="34" charset="0"/>
              </a:rPr>
              <a:t> </a:t>
            </a:r>
            <a:r>
              <a:rPr lang="en-US" sz="1200" dirty="0" err="1">
                <a:latin typeface="Trebuchet MS" panose="020B0603020202020204" pitchFamily="34" charset="0"/>
              </a:rPr>
              <a:t>și</a:t>
            </a:r>
            <a:r>
              <a:rPr lang="en-US" sz="1200" dirty="0">
                <a:latin typeface="Trebuchet MS" panose="020B0603020202020204" pitchFamily="34" charset="0"/>
              </a:rPr>
              <a:t> </a:t>
            </a:r>
            <a:r>
              <a:rPr lang="en-US" sz="1200" dirty="0" err="1">
                <a:latin typeface="Trebuchet MS" panose="020B0603020202020204" pitchFamily="34" charset="0"/>
              </a:rPr>
              <a:t>supozitoare</a:t>
            </a:r>
            <a:r>
              <a:rPr lang="en-US" sz="1200" dirty="0">
                <a:latin typeface="Trebuchet MS" panose="020B0603020202020204" pitchFamily="34" charset="0"/>
              </a:rPr>
              <a:t>, </a:t>
            </a:r>
          </a:p>
          <a:p>
            <a:pPr lvl="1"/>
            <a:r>
              <a:rPr lang="en-US" sz="1200" b="1" dirty="0">
                <a:latin typeface="Trebuchet MS" panose="020B0603020202020204" pitchFamily="34" charset="0"/>
              </a:rPr>
              <a:t>• </a:t>
            </a:r>
            <a:r>
              <a:rPr lang="en-US" sz="1200" b="1" dirty="0" err="1">
                <a:latin typeface="Trebuchet MS" panose="020B0603020202020204" pitchFamily="34" charset="0"/>
              </a:rPr>
              <a:t>Divizia</a:t>
            </a:r>
            <a:r>
              <a:rPr lang="en-US" sz="1200" b="1" dirty="0">
                <a:latin typeface="Trebuchet MS" panose="020B0603020202020204" pitchFamily="34" charset="0"/>
              </a:rPr>
              <a:t> </a:t>
            </a:r>
            <a:r>
              <a:rPr lang="en-US" sz="1200" b="1" dirty="0" err="1">
                <a:latin typeface="Trebuchet MS" panose="020B0603020202020204" pitchFamily="34" charset="0"/>
              </a:rPr>
              <a:t>Produse</a:t>
            </a:r>
            <a:r>
              <a:rPr lang="en-US" sz="1200" b="1" dirty="0">
                <a:latin typeface="Trebuchet MS" panose="020B0603020202020204" pitchFamily="34" charset="0"/>
              </a:rPr>
              <a:t> Sterile </a:t>
            </a:r>
            <a:r>
              <a:rPr lang="en-US" sz="1200" b="1" dirty="0" err="1">
                <a:latin typeface="Trebuchet MS" panose="020B0603020202020204" pitchFamily="34" charset="0"/>
              </a:rPr>
              <a:t>și</a:t>
            </a:r>
            <a:r>
              <a:rPr lang="en-US" sz="1200" b="1" dirty="0">
                <a:latin typeface="Trebuchet MS" panose="020B0603020202020204" pitchFamily="34" charset="0"/>
              </a:rPr>
              <a:t> </a:t>
            </a:r>
            <a:r>
              <a:rPr lang="en-US" sz="1200" b="1" dirty="0" err="1">
                <a:latin typeface="Trebuchet MS" panose="020B0603020202020204" pitchFamily="34" charset="0"/>
              </a:rPr>
              <a:t>Substante</a:t>
            </a:r>
            <a:r>
              <a:rPr lang="en-US" sz="1200" b="1" dirty="0">
                <a:latin typeface="Trebuchet MS" panose="020B0603020202020204" pitchFamily="34" charset="0"/>
              </a:rPr>
              <a:t> Active</a:t>
            </a:r>
            <a:r>
              <a:rPr lang="en-US" sz="1200" dirty="0">
                <a:latin typeface="Trebuchet MS" panose="020B0603020202020204" pitchFamily="34" charset="0"/>
              </a:rPr>
              <a:t>, </a:t>
            </a:r>
            <a:r>
              <a:rPr lang="en-US" sz="1200" dirty="0" err="1">
                <a:latin typeface="Trebuchet MS" panose="020B0603020202020204" pitchFamily="34" charset="0"/>
              </a:rPr>
              <a:t>ce</a:t>
            </a:r>
            <a:r>
              <a:rPr lang="en-US" sz="1200" dirty="0">
                <a:latin typeface="Trebuchet MS" panose="020B0603020202020204" pitchFamily="34" charset="0"/>
              </a:rPr>
              <a:t> </a:t>
            </a:r>
            <a:r>
              <a:rPr lang="en-US" sz="1200" dirty="0" err="1">
                <a:latin typeface="Trebuchet MS" panose="020B0603020202020204" pitchFamily="34" charset="0"/>
              </a:rPr>
              <a:t>integrează</a:t>
            </a:r>
            <a:r>
              <a:rPr lang="en-US" sz="1200" dirty="0">
                <a:latin typeface="Trebuchet MS" panose="020B0603020202020204" pitchFamily="34" charset="0"/>
              </a:rPr>
              <a:t> </a:t>
            </a:r>
            <a:r>
              <a:rPr lang="en-US" sz="1200" dirty="0" err="1">
                <a:latin typeface="Trebuchet MS" panose="020B0603020202020204" pitchFamily="34" charset="0"/>
              </a:rPr>
              <a:t>activitățile</a:t>
            </a:r>
            <a:r>
              <a:rPr lang="en-US" sz="1200" dirty="0">
                <a:latin typeface="Trebuchet MS" panose="020B0603020202020204" pitchFamily="34" charset="0"/>
              </a:rPr>
              <a:t> </a:t>
            </a:r>
            <a:r>
              <a:rPr lang="en-US" sz="1200" dirty="0" err="1">
                <a:latin typeface="Trebuchet MS" panose="020B0603020202020204" pitchFamily="34" charset="0"/>
              </a:rPr>
              <a:t>secției</a:t>
            </a:r>
            <a:r>
              <a:rPr lang="en-US" sz="1200" dirty="0">
                <a:latin typeface="Trebuchet MS" panose="020B0603020202020204" pitchFamily="34" charset="0"/>
              </a:rPr>
              <a:t> </a:t>
            </a:r>
            <a:r>
              <a:rPr lang="en-US" sz="1200" dirty="0" err="1">
                <a:latin typeface="Trebuchet MS" panose="020B0603020202020204" pitchFamily="34" charset="0"/>
              </a:rPr>
              <a:t>Parenterale</a:t>
            </a:r>
            <a:r>
              <a:rPr lang="en-US" sz="1200" dirty="0">
                <a:latin typeface="Trebuchet MS" panose="020B0603020202020204" pitchFamily="34" charset="0"/>
              </a:rPr>
              <a:t> </a:t>
            </a:r>
            <a:r>
              <a:rPr lang="en-US" sz="1200" dirty="0" err="1">
                <a:latin typeface="Trebuchet MS" panose="020B0603020202020204" pitchFamily="34" charset="0"/>
              </a:rPr>
              <a:t>și</a:t>
            </a:r>
            <a:r>
              <a:rPr lang="en-US" sz="1200" dirty="0">
                <a:latin typeface="Trebuchet MS" panose="020B0603020202020204" pitchFamily="34" charset="0"/>
              </a:rPr>
              <a:t> </a:t>
            </a:r>
            <a:r>
              <a:rPr lang="en-US" sz="1200" dirty="0" err="1">
                <a:latin typeface="Trebuchet MS" panose="020B0603020202020204" pitchFamily="34" charset="0"/>
              </a:rPr>
              <a:t>Biosinteză</a:t>
            </a:r>
            <a:r>
              <a:rPr lang="en-US" sz="1200" dirty="0">
                <a:latin typeface="Trebuchet MS" panose="020B0603020202020204" pitchFamily="34" charset="0"/>
              </a:rPr>
              <a:t>. </a:t>
            </a:r>
          </a:p>
          <a:p>
            <a:pPr lvl="0" algn="just"/>
            <a:r>
              <a:rPr lang="ro-RO" sz="1200" b="1" i="1" dirty="0">
                <a:solidFill>
                  <a:srgbClr val="242F38"/>
                </a:solidFill>
                <a:latin typeface="Trebuchet MS" panose="020B0603020202020204" pitchFamily="34" charset="0"/>
              </a:rPr>
              <a:t>Atragerea de noi angajați, în concordanță cu obiectivele de dezvoltare ale companiei</a:t>
            </a:r>
            <a:endParaRPr lang="en-GB" sz="1200" b="1" i="1" dirty="0">
              <a:solidFill>
                <a:srgbClr val="242F38"/>
              </a:solidFill>
              <a:latin typeface="Trebuchet MS" panose="020B0603020202020204" pitchFamily="34" charset="0"/>
            </a:endParaRPr>
          </a:p>
          <a:p>
            <a:pPr lvl="0" algn="just"/>
            <a:r>
              <a:rPr lang="en-GB" sz="1200" dirty="0">
                <a:latin typeface="Trebuchet MS" panose="020B0603020202020204" pitchFamily="34" charset="0"/>
              </a:rPr>
              <a:t>     </a:t>
            </a:r>
            <a:r>
              <a:rPr lang="ro-RO" sz="1200" dirty="0">
                <a:latin typeface="Trebuchet MS" panose="020B0603020202020204" pitchFamily="34" charset="0"/>
              </a:rPr>
              <a:t>Pentru asigurarea necesarului de personal, a continuat proiectul </a:t>
            </a:r>
            <a:r>
              <a:rPr lang="ro-RO" sz="1200" b="1" dirty="0">
                <a:latin typeface="Trebuchet MS" panose="020B0603020202020204" pitchFamily="34" charset="0"/>
              </a:rPr>
              <a:t>Perform </a:t>
            </a:r>
            <a:r>
              <a:rPr lang="ro-RO" sz="1200" b="1" dirty="0">
                <a:solidFill>
                  <a:srgbClr val="FF0000"/>
                </a:solidFill>
                <a:latin typeface="Trebuchet MS" panose="020B0603020202020204" pitchFamily="34" charset="0"/>
              </a:rPr>
              <a:t>a+</a:t>
            </a:r>
            <a:r>
              <a:rPr lang="ro-RO" sz="1200" dirty="0">
                <a:latin typeface="Trebuchet MS" panose="020B0603020202020204" pitchFamily="34" charset="0"/>
              </a:rPr>
              <a:t>, destinat identificării de tinere talente. </a:t>
            </a:r>
            <a:r>
              <a:rPr lang="pt-BR" sz="1200" dirty="0">
                <a:latin typeface="Trebuchet MS" panose="020B0603020202020204" pitchFamily="34" charset="0"/>
              </a:rPr>
              <a:t>După etapa de promovare a proiectului, au fost înregistrate 51 de aplicații din care urmează a fi selectați participanții la proiect</a:t>
            </a:r>
            <a:endParaRPr lang="en-GB" sz="1200" b="1" i="1" dirty="0">
              <a:solidFill>
                <a:srgbClr val="242F38"/>
              </a:solidFill>
              <a:latin typeface="Trebuchet MS" panose="020B0603020202020204" pitchFamily="34" charset="0"/>
            </a:endParaRPr>
          </a:p>
          <a:p>
            <a:pPr lvl="0" algn="just"/>
            <a:r>
              <a:rPr lang="ro-RO" sz="1200" b="1" i="1" dirty="0">
                <a:solidFill>
                  <a:srgbClr val="242F38"/>
                </a:solidFill>
              </a:rPr>
              <a:t>Stabilirea strategiei de formare profesională a angajaților</a:t>
            </a:r>
            <a:endParaRPr lang="en-GB" sz="1200" b="1" i="1" dirty="0">
              <a:solidFill>
                <a:srgbClr val="242F38"/>
              </a:solidFill>
            </a:endParaRPr>
          </a:p>
          <a:p>
            <a:pPr marL="171450" lvl="0" indent="-171450">
              <a:buFont typeface="Arial" panose="020B0604020202020204" pitchFamily="34" charset="0"/>
              <a:buChar char="•"/>
            </a:pPr>
            <a:r>
              <a:rPr lang="ro-RO" sz="1200" b="1" dirty="0">
                <a:latin typeface="Trebuchet MS" panose="020B0603020202020204" pitchFamily="34" charset="0"/>
              </a:rPr>
              <a:t>Management la nivel strategic și pe domenii de activitate</a:t>
            </a:r>
            <a:endParaRPr lang="en-US" sz="1200" dirty="0">
              <a:latin typeface="Trebuchet MS" panose="020B0603020202020204" pitchFamily="34" charset="0"/>
            </a:endParaRPr>
          </a:p>
          <a:p>
            <a:pPr marL="171450" lvl="0" indent="-171450">
              <a:buFont typeface="Arial" panose="020B0604020202020204" pitchFamily="34" charset="0"/>
              <a:buChar char="•"/>
            </a:pPr>
            <a:r>
              <a:rPr lang="ro-RO" sz="1200" b="1" dirty="0">
                <a:latin typeface="Trebuchet MS" panose="020B0603020202020204" pitchFamily="34" charset="0"/>
              </a:rPr>
              <a:t>Instruiri pe teme profesionale specifice: marketing, vânzări, economic, legislativ, asigurarea calității</a:t>
            </a:r>
            <a:endParaRPr lang="en-US" sz="1200" dirty="0">
              <a:latin typeface="Trebuchet MS" panose="020B0603020202020204" pitchFamily="34" charset="0"/>
            </a:endParaRPr>
          </a:p>
          <a:p>
            <a:pPr marL="171450" lvl="0" indent="-171450">
              <a:buFont typeface="Arial" panose="020B0604020202020204" pitchFamily="34" charset="0"/>
              <a:buChar char="•"/>
            </a:pPr>
            <a:r>
              <a:rPr lang="ro-RO" sz="1200" b="1" dirty="0">
                <a:latin typeface="Trebuchet MS" panose="020B0603020202020204" pitchFamily="34" charset="0"/>
              </a:rPr>
              <a:t>Traininguri pentru obținerea atestatelor profesionale </a:t>
            </a:r>
            <a:endParaRPr lang="en-US" sz="1200" dirty="0">
              <a:latin typeface="Trebuchet MS" panose="020B0603020202020204" pitchFamily="34" charset="0"/>
            </a:endParaRPr>
          </a:p>
          <a:p>
            <a:pPr marL="285750" lvl="0" indent="-285750" algn="just">
              <a:buFont typeface="Wingdings" panose="05000000000000000000" pitchFamily="2" charset="2"/>
              <a:buChar char="q"/>
            </a:pPr>
            <a:r>
              <a:rPr lang="ro-RO" sz="1400" dirty="0">
                <a:solidFill>
                  <a:schemeClr val="bg1">
                    <a:lumMod val="50000"/>
                  </a:schemeClr>
                </a:solidFill>
                <a:latin typeface="Trebuchet MS" panose="020B0603020202020204" pitchFamily="34" charset="0"/>
              </a:rPr>
              <a:t>Măsuri pentru îmbunătățirea sistemului de recompensare a angajaților </a:t>
            </a:r>
            <a:endParaRPr lang="en-GB" sz="1400" dirty="0">
              <a:solidFill>
                <a:schemeClr val="bg1">
                  <a:lumMod val="50000"/>
                </a:schemeClr>
              </a:solidFill>
              <a:latin typeface="Trebuchet MS" panose="020B0603020202020204" pitchFamily="34" charset="0"/>
            </a:endParaRPr>
          </a:p>
          <a:p>
            <a:pPr marL="171450" indent="-171450" algn="just">
              <a:buFont typeface="Arial" panose="020B0604020202020204" pitchFamily="34" charset="0"/>
              <a:buChar char="•"/>
            </a:pPr>
            <a:r>
              <a:rPr lang="en-GB" sz="1200" dirty="0">
                <a:latin typeface="Trebuchet MS" panose="020B0603020202020204" pitchFamily="34" charset="0"/>
              </a:rPr>
              <a:t>A</a:t>
            </a:r>
            <a:r>
              <a:rPr lang="ro-RO" sz="1200" dirty="0">
                <a:latin typeface="Trebuchet MS" panose="020B0603020202020204" pitchFamily="34" charset="0"/>
              </a:rPr>
              <a:t> fost stabilit un program de aliniere a nivelurilor salariale pentru perioada 2019 – 2022.</a:t>
            </a:r>
            <a:endParaRPr lang="en-US" sz="1200" dirty="0">
              <a:latin typeface="Trebuchet MS" panose="020B0603020202020204" pitchFamily="34" charset="0"/>
            </a:endParaRPr>
          </a:p>
          <a:p>
            <a:pPr marL="285750" lvl="0" indent="-285750" algn="just">
              <a:buFont typeface="Wingdings" panose="05000000000000000000" pitchFamily="2" charset="2"/>
              <a:buChar char="q"/>
            </a:pPr>
            <a:r>
              <a:rPr lang="ro-RO" sz="1400" dirty="0">
                <a:solidFill>
                  <a:schemeClr val="bg1">
                    <a:lumMod val="50000"/>
                  </a:schemeClr>
                </a:solidFill>
                <a:latin typeface="Trebuchet MS" panose="020B0603020202020204" pitchFamily="34" charset="0"/>
              </a:rPr>
              <a:t>Îmbunătățirea climatului organizaţional şi orientarea culturii organizaţionale spre inovare şi performanţă</a:t>
            </a:r>
            <a:endParaRPr lang="en-GB" sz="1400" dirty="0">
              <a:solidFill>
                <a:schemeClr val="bg1">
                  <a:lumMod val="50000"/>
                </a:schemeClr>
              </a:solidFill>
              <a:latin typeface="Trebuchet MS" panose="020B0603020202020204" pitchFamily="34" charset="0"/>
            </a:endParaRPr>
          </a:p>
          <a:p>
            <a:pPr marL="171450" lvl="0" indent="-171450" algn="just">
              <a:buFont typeface="Arial" panose="020B0604020202020204" pitchFamily="34" charset="0"/>
              <a:buChar char="•"/>
            </a:pPr>
            <a:r>
              <a:rPr lang="en-US" sz="1200" dirty="0" err="1">
                <a:latin typeface="Trebuchet MS" panose="020B0603020202020204" pitchFamily="34" charset="0"/>
              </a:rPr>
              <a:t>Prin</a:t>
            </a:r>
            <a:r>
              <a:rPr lang="en-US" sz="1200" dirty="0">
                <a:latin typeface="Trebuchet MS" panose="020B0603020202020204" pitchFamily="34" charset="0"/>
              </a:rPr>
              <a:t> </a:t>
            </a:r>
            <a:r>
              <a:rPr lang="en-US" sz="1200" dirty="0" err="1">
                <a:latin typeface="Trebuchet MS" panose="020B0603020202020204" pitchFamily="34" charset="0"/>
              </a:rPr>
              <a:t>studiul</a:t>
            </a:r>
            <a:r>
              <a:rPr lang="en-US" sz="1200" dirty="0">
                <a:latin typeface="Trebuchet MS" panose="020B0603020202020204" pitchFamily="34" charset="0"/>
              </a:rPr>
              <a:t> diagnostic </a:t>
            </a:r>
            <a:r>
              <a:rPr lang="en-US" sz="1200" dirty="0" err="1">
                <a:latin typeface="Trebuchet MS" panose="020B0603020202020204" pitchFamily="34" charset="0"/>
              </a:rPr>
              <a:t>va</a:t>
            </a:r>
            <a:r>
              <a:rPr lang="en-US" sz="1200" dirty="0">
                <a:latin typeface="Trebuchet MS" panose="020B0603020202020204" pitchFamily="34" charset="0"/>
              </a:rPr>
              <a:t> fi </a:t>
            </a:r>
            <a:r>
              <a:rPr lang="en-US" sz="1200" dirty="0" err="1">
                <a:latin typeface="Trebuchet MS" panose="020B0603020202020204" pitchFamily="34" charset="0"/>
              </a:rPr>
              <a:t>evaluat</a:t>
            </a:r>
            <a:r>
              <a:rPr lang="en-US" sz="1200" dirty="0">
                <a:latin typeface="Trebuchet MS" panose="020B0603020202020204" pitchFamily="34" charset="0"/>
              </a:rPr>
              <a:t> annual </a:t>
            </a:r>
            <a:r>
              <a:rPr lang="en-US" sz="1200" dirty="0" err="1">
                <a:latin typeface="Trebuchet MS" panose="020B0603020202020204" pitchFamily="34" charset="0"/>
              </a:rPr>
              <a:t>indicatorul</a:t>
            </a:r>
            <a:r>
              <a:rPr lang="en-US" sz="1200" dirty="0">
                <a:latin typeface="Trebuchet MS" panose="020B0603020202020204" pitchFamily="34" charset="0"/>
              </a:rPr>
              <a:t> “</a:t>
            </a:r>
            <a:r>
              <a:rPr lang="en-US" sz="1200" dirty="0" err="1">
                <a:latin typeface="Trebuchet MS" panose="020B0603020202020204" pitchFamily="34" charset="0"/>
              </a:rPr>
              <a:t>gradul</a:t>
            </a:r>
            <a:r>
              <a:rPr lang="en-US" sz="1200" dirty="0">
                <a:latin typeface="Trebuchet MS" panose="020B0603020202020204" pitchFamily="34" charset="0"/>
              </a:rPr>
              <a:t> de </a:t>
            </a:r>
            <a:r>
              <a:rPr lang="en-US" sz="1200" dirty="0" err="1">
                <a:latin typeface="Trebuchet MS" panose="020B0603020202020204" pitchFamily="34" charset="0"/>
              </a:rPr>
              <a:t>satisfacție</a:t>
            </a:r>
            <a:r>
              <a:rPr lang="en-US" sz="1200" dirty="0">
                <a:latin typeface="Trebuchet MS" panose="020B0603020202020204" pitchFamily="34" charset="0"/>
              </a:rPr>
              <a:t> al </a:t>
            </a:r>
            <a:r>
              <a:rPr lang="en-US" sz="1200" dirty="0" err="1">
                <a:latin typeface="Trebuchet MS" panose="020B0603020202020204" pitchFamily="34" charset="0"/>
              </a:rPr>
              <a:t>salariaților</a:t>
            </a:r>
            <a:r>
              <a:rPr lang="en-US" sz="1200" dirty="0">
                <a:latin typeface="Trebuchet MS" panose="020B0603020202020204" pitchFamily="34" charset="0"/>
              </a:rPr>
              <a:t> </a:t>
            </a:r>
            <a:r>
              <a:rPr lang="en-US" sz="1200" dirty="0" err="1">
                <a:latin typeface="Trebuchet MS" panose="020B0603020202020204" pitchFamily="34" charset="0"/>
              </a:rPr>
              <a:t>față</a:t>
            </a:r>
            <a:r>
              <a:rPr lang="en-US" sz="1200" dirty="0">
                <a:latin typeface="Trebuchet MS" panose="020B0603020202020204" pitchFamily="34" charset="0"/>
              </a:rPr>
              <a:t> de </a:t>
            </a:r>
            <a:r>
              <a:rPr lang="en-US" sz="1200" dirty="0" err="1">
                <a:latin typeface="Trebuchet MS" panose="020B0603020202020204" pitchFamily="34" charset="0"/>
              </a:rPr>
              <a:t>postul</a:t>
            </a:r>
            <a:r>
              <a:rPr lang="en-US" sz="1200" dirty="0">
                <a:latin typeface="Trebuchet MS" panose="020B0603020202020204" pitchFamily="34" charset="0"/>
              </a:rPr>
              <a:t> </a:t>
            </a:r>
            <a:r>
              <a:rPr lang="en-US" sz="1200" dirty="0" err="1">
                <a:latin typeface="Trebuchet MS" panose="020B0603020202020204" pitchFamily="34" charset="0"/>
              </a:rPr>
              <a:t>ocupat</a:t>
            </a:r>
            <a:r>
              <a:rPr lang="en-US" sz="1200" dirty="0">
                <a:latin typeface="Trebuchet MS" panose="020B0603020202020204" pitchFamily="34" charset="0"/>
              </a:rPr>
              <a:t>”.</a:t>
            </a:r>
            <a:endParaRPr lang="en-US" sz="1200" dirty="0">
              <a:solidFill>
                <a:srgbClr val="FFFFFF"/>
              </a:solidFill>
              <a:latin typeface="Trebuchet MS" panose="020B0603020202020204" pitchFamily="34" charset="0"/>
            </a:endParaRPr>
          </a:p>
        </p:txBody>
      </p:sp>
      <p:graphicFrame>
        <p:nvGraphicFramePr>
          <p:cNvPr id="11" name="Table 10">
            <a:extLst>
              <a:ext uri="{FF2B5EF4-FFF2-40B4-BE49-F238E27FC236}">
                <a16:creationId xmlns:a16="http://schemas.microsoft.com/office/drawing/2014/main" id="{5090B1D5-30BE-4051-B262-EF3B282C2007}"/>
              </a:ext>
            </a:extLst>
          </p:cNvPr>
          <p:cNvGraphicFramePr>
            <a:graphicFrameLocks noGrp="1"/>
          </p:cNvGraphicFramePr>
          <p:nvPr>
            <p:extLst>
              <p:ext uri="{D42A27DB-BD31-4B8C-83A1-F6EECF244321}">
                <p14:modId xmlns:p14="http://schemas.microsoft.com/office/powerpoint/2010/main" val="3388186865"/>
              </p:ext>
            </p:extLst>
          </p:nvPr>
        </p:nvGraphicFramePr>
        <p:xfrm>
          <a:off x="3834690" y="1708353"/>
          <a:ext cx="4426947" cy="673735"/>
        </p:xfrm>
        <a:graphic>
          <a:graphicData uri="http://schemas.openxmlformats.org/drawingml/2006/table">
            <a:tbl>
              <a:tblPr firstRow="1" firstCol="1" bandRow="1">
                <a:tableStyleId>{5C22544A-7EE6-4342-B048-85BDC9FD1C3A}</a:tableStyleId>
              </a:tblPr>
              <a:tblGrid>
                <a:gridCol w="1952011">
                  <a:extLst>
                    <a:ext uri="{9D8B030D-6E8A-4147-A177-3AD203B41FA5}">
                      <a16:colId xmlns:a16="http://schemas.microsoft.com/office/drawing/2014/main" val="3698508717"/>
                    </a:ext>
                  </a:extLst>
                </a:gridCol>
                <a:gridCol w="1107426">
                  <a:extLst>
                    <a:ext uri="{9D8B030D-6E8A-4147-A177-3AD203B41FA5}">
                      <a16:colId xmlns:a16="http://schemas.microsoft.com/office/drawing/2014/main" val="2250653948"/>
                    </a:ext>
                  </a:extLst>
                </a:gridCol>
                <a:gridCol w="1367510">
                  <a:extLst>
                    <a:ext uri="{9D8B030D-6E8A-4147-A177-3AD203B41FA5}">
                      <a16:colId xmlns:a16="http://schemas.microsoft.com/office/drawing/2014/main" val="2170719510"/>
                    </a:ext>
                  </a:extLst>
                </a:gridCol>
              </a:tblGrid>
              <a:tr h="279400">
                <a:tc>
                  <a:txBody>
                    <a:bodyPr/>
                    <a:lstStyle/>
                    <a:p>
                      <a:pPr marL="0" marR="0" algn="ctr">
                        <a:lnSpc>
                          <a:spcPct val="106000"/>
                        </a:lnSpc>
                        <a:spcBef>
                          <a:spcPts val="0"/>
                        </a:spcBef>
                        <a:spcAft>
                          <a:spcPts val="800"/>
                        </a:spcAft>
                      </a:pPr>
                      <a:r>
                        <a:rPr lang="ro-RO" sz="1100" dirty="0">
                          <a:effectLst/>
                          <a:latin typeface="Trebuchet MS" panose="020B0603020202020204" pitchFamily="34" charset="0"/>
                        </a:rPr>
                        <a:t>Indicatori performanță</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800"/>
                        </a:spcAft>
                      </a:pPr>
                      <a:r>
                        <a:rPr lang="ro-RO" sz="1100" dirty="0">
                          <a:effectLst/>
                          <a:latin typeface="Trebuchet MS" panose="020B0603020202020204" pitchFamily="34" charset="0"/>
                        </a:rPr>
                        <a:t>Planificat trim I  2020</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800"/>
                        </a:spcAft>
                      </a:pPr>
                      <a:r>
                        <a:rPr lang="ro-RO" sz="1100" dirty="0">
                          <a:effectLst/>
                          <a:latin typeface="Trebuchet MS" panose="020B0603020202020204" pitchFamily="34" charset="0"/>
                        </a:rPr>
                        <a:t>Realizat  trim I 2020</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0471941"/>
                  </a:ext>
                </a:extLst>
              </a:tr>
              <a:tr h="0">
                <a:tc>
                  <a:txBody>
                    <a:bodyPr/>
                    <a:lstStyle/>
                    <a:p>
                      <a:pPr marL="0" marR="0" algn="just">
                        <a:lnSpc>
                          <a:spcPct val="106000"/>
                        </a:lnSpc>
                        <a:spcBef>
                          <a:spcPts val="0"/>
                        </a:spcBef>
                        <a:spcAft>
                          <a:spcPts val="800"/>
                        </a:spcAft>
                      </a:pPr>
                      <a:r>
                        <a:rPr lang="ro-RO" sz="1100">
                          <a:effectLst/>
                          <a:latin typeface="Trebuchet MS" panose="020B0603020202020204" pitchFamily="34" charset="0"/>
                        </a:rPr>
                        <a:t>Numarul mediu de angajați</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6000"/>
                        </a:lnSpc>
                        <a:spcBef>
                          <a:spcPts val="0"/>
                        </a:spcBef>
                        <a:spcAft>
                          <a:spcPts val="800"/>
                        </a:spcAft>
                      </a:pPr>
                      <a:r>
                        <a:rPr lang="ro-RO" sz="1100">
                          <a:effectLst/>
                          <a:latin typeface="Trebuchet MS" panose="020B0603020202020204" pitchFamily="34" charset="0"/>
                        </a:rPr>
                        <a:t>1.415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6000"/>
                        </a:lnSpc>
                        <a:spcBef>
                          <a:spcPts val="0"/>
                        </a:spcBef>
                        <a:spcAft>
                          <a:spcPts val="800"/>
                        </a:spcAft>
                      </a:pPr>
                      <a:r>
                        <a:rPr lang="ro-RO" sz="1100" dirty="0">
                          <a:effectLst/>
                          <a:latin typeface="Trebuchet MS" panose="020B0603020202020204" pitchFamily="34" charset="0"/>
                        </a:rPr>
                        <a:t>1.415</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8125208"/>
                  </a:ext>
                </a:extLst>
              </a:tr>
              <a:tr h="0">
                <a:tc>
                  <a:txBody>
                    <a:bodyPr/>
                    <a:lstStyle/>
                    <a:p>
                      <a:pPr marL="0" marR="0" algn="just">
                        <a:lnSpc>
                          <a:spcPct val="106000"/>
                        </a:lnSpc>
                        <a:spcBef>
                          <a:spcPts val="0"/>
                        </a:spcBef>
                        <a:spcAft>
                          <a:spcPts val="800"/>
                        </a:spcAft>
                      </a:pPr>
                      <a:r>
                        <a:rPr lang="ro-RO" sz="1100">
                          <a:effectLst/>
                          <a:latin typeface="Trebuchet MS" panose="020B0603020202020204" pitchFamily="34" charset="0"/>
                        </a:rPr>
                        <a:t>Cheltuieli cu personalul</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6000"/>
                        </a:lnSpc>
                        <a:spcBef>
                          <a:spcPts val="0"/>
                        </a:spcBef>
                        <a:spcAft>
                          <a:spcPts val="800"/>
                        </a:spcAft>
                      </a:pPr>
                      <a:r>
                        <a:rPr lang="ro-RO" sz="1100">
                          <a:effectLst/>
                          <a:latin typeface="Trebuchet MS" panose="020B0603020202020204" pitchFamily="34" charset="0"/>
                        </a:rPr>
                        <a:t>23.983 mii lei</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742950" marR="0" lvl="1" indent="-285750" algn="r">
                        <a:lnSpc>
                          <a:spcPct val="106000"/>
                        </a:lnSpc>
                        <a:spcBef>
                          <a:spcPts val="0"/>
                        </a:spcBef>
                        <a:spcAft>
                          <a:spcPts val="800"/>
                        </a:spcAft>
                        <a:buFont typeface="+mj-lt"/>
                        <a:buAutoNum type="arabicPeriod" startAt="551"/>
                      </a:pPr>
                      <a:r>
                        <a:rPr lang="ro-RO" sz="1100" dirty="0">
                          <a:effectLst/>
                          <a:latin typeface="Trebuchet MS" panose="020B0603020202020204" pitchFamily="34" charset="0"/>
                        </a:rPr>
                        <a:t>mii lei</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3595852"/>
                  </a:ext>
                </a:extLst>
              </a:tr>
            </a:tbl>
          </a:graphicData>
        </a:graphic>
      </p:graphicFrame>
      <p:sp>
        <p:nvSpPr>
          <p:cNvPr id="13" name="TextBox 12">
            <a:extLst>
              <a:ext uri="{FF2B5EF4-FFF2-40B4-BE49-F238E27FC236}">
                <a16:creationId xmlns:a16="http://schemas.microsoft.com/office/drawing/2014/main" id="{D547A861-9625-432E-992D-E8E603CCE01D}"/>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14" name="TextBox 13">
            <a:extLst>
              <a:ext uri="{FF2B5EF4-FFF2-40B4-BE49-F238E27FC236}">
                <a16:creationId xmlns:a16="http://schemas.microsoft.com/office/drawing/2014/main" id="{71ABA517-187B-45FD-97AA-7F3943C22CA6}"/>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extLst>
      <p:ext uri="{BB962C8B-B14F-4D97-AF65-F5344CB8AC3E}">
        <p14:creationId xmlns:p14="http://schemas.microsoft.com/office/powerpoint/2010/main" val="743796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972F8D-B3A1-40AE-A75F-81CB250B87B2}"/>
              </a:ext>
            </a:extLst>
          </p:cNvPr>
          <p:cNvSpPr txBox="1"/>
          <p:nvPr/>
        </p:nvSpPr>
        <p:spPr>
          <a:xfrm>
            <a:off x="755576" y="1268760"/>
            <a:ext cx="7776864" cy="4154984"/>
          </a:xfrm>
          <a:prstGeom prst="rect">
            <a:avLst/>
          </a:prstGeom>
          <a:noFill/>
        </p:spPr>
        <p:txBody>
          <a:bodyPr wrap="square" rtlCol="0">
            <a:spAutoFit/>
          </a:bodyPr>
          <a:lstStyle/>
          <a:p>
            <a:r>
              <a:rPr lang="it-IT" b="1" dirty="0">
                <a:solidFill>
                  <a:srgbClr val="FF0000"/>
                </a:solidFill>
                <a:latin typeface="Trebuchet MS" panose="020B0603020202020204" pitchFamily="34" charset="0"/>
              </a:rPr>
              <a:t>Concluzii</a:t>
            </a:r>
            <a:endParaRPr lang="en-US" dirty="0">
              <a:solidFill>
                <a:srgbClr val="FF0000"/>
              </a:solidFill>
              <a:latin typeface="Trebuchet MS" panose="020B0603020202020204" pitchFamily="34" charset="0"/>
            </a:endParaRPr>
          </a:p>
          <a:p>
            <a:r>
              <a:rPr lang="it-IT" b="1" dirty="0">
                <a:latin typeface="Trebuchet MS" panose="020B0603020202020204" pitchFamily="34" charset="0"/>
              </a:rPr>
              <a:t>Antibiotice în trimestrul I anul 2020:</a:t>
            </a:r>
          </a:p>
          <a:p>
            <a:endParaRPr lang="en-US" dirty="0"/>
          </a:p>
          <a:p>
            <a:pPr marL="285750" lvl="0" indent="-285750">
              <a:buFont typeface="Wingdings" panose="05000000000000000000" pitchFamily="2" charset="2"/>
              <a:buChar char="v"/>
            </a:pPr>
            <a:r>
              <a:rPr lang="it-IT" sz="1600" dirty="0">
                <a:latin typeface="Trebuchet MS" panose="020B0603020202020204" pitchFamily="34" charset="0"/>
              </a:rPr>
              <a:t>Venituri din vânzări mai mari cu 13%, în comparație cu valoarea înregistrată în perioada similară a anului precedent;</a:t>
            </a:r>
          </a:p>
          <a:p>
            <a:pPr lvl="0"/>
            <a:endParaRPr lang="en-US" sz="1600" dirty="0">
              <a:latin typeface="Trebuchet MS" panose="020B0603020202020204" pitchFamily="34" charset="0"/>
            </a:endParaRPr>
          </a:p>
          <a:p>
            <a:pPr marL="285750" lvl="0" indent="-285750">
              <a:buFont typeface="Wingdings" panose="05000000000000000000" pitchFamily="2" charset="2"/>
              <a:buChar char="v"/>
            </a:pPr>
            <a:r>
              <a:rPr lang="it-IT" sz="1600" dirty="0">
                <a:latin typeface="Trebuchet MS" panose="020B0603020202020204" pitchFamily="34" charset="0"/>
              </a:rPr>
              <a:t>Profitul din exploatare, mai mare cu 6%, comparativ cu valoarea înregistrată în perioada similară a </a:t>
            </a:r>
            <a:r>
              <a:rPr lang="it-IT" sz="1600">
                <a:latin typeface="Trebuchet MS" panose="020B0603020202020204" pitchFamily="34" charset="0"/>
              </a:rPr>
              <a:t>anului precedent;</a:t>
            </a:r>
            <a:endParaRPr lang="it-IT" sz="1600" dirty="0">
              <a:latin typeface="Trebuchet MS" panose="020B0603020202020204" pitchFamily="34" charset="0"/>
            </a:endParaRPr>
          </a:p>
          <a:p>
            <a:pPr lvl="0"/>
            <a:endParaRPr lang="en-US" sz="1600" dirty="0">
              <a:latin typeface="Trebuchet MS" panose="020B0603020202020204" pitchFamily="34" charset="0"/>
            </a:endParaRPr>
          </a:p>
          <a:p>
            <a:pPr marL="285750" lvl="0" indent="-285750">
              <a:buFont typeface="Wingdings" panose="05000000000000000000" pitchFamily="2" charset="2"/>
              <a:buChar char="v"/>
            </a:pPr>
            <a:r>
              <a:rPr lang="it-IT" sz="1600" dirty="0">
                <a:latin typeface="Trebuchet MS" panose="020B0603020202020204" pitchFamily="34" charset="0"/>
              </a:rPr>
              <a:t>Susținerea sistemului public de sănătate prin adaptarea portofoliului de produse și a programelor de fabricație, precum si prin asigurarea continuitatii livrarilor;</a:t>
            </a:r>
          </a:p>
          <a:p>
            <a:pPr lvl="0"/>
            <a:endParaRPr lang="en-US" sz="1600" dirty="0">
              <a:latin typeface="Trebuchet MS" panose="020B0603020202020204" pitchFamily="34" charset="0"/>
            </a:endParaRPr>
          </a:p>
          <a:p>
            <a:pPr marL="285750" lvl="0" indent="-285750">
              <a:buFont typeface="Wingdings" panose="05000000000000000000" pitchFamily="2" charset="2"/>
              <a:buChar char="v"/>
            </a:pPr>
            <a:r>
              <a:rPr lang="it-IT" sz="1600" dirty="0">
                <a:latin typeface="Trebuchet MS" panose="020B0603020202020204" pitchFamily="34" charset="0"/>
              </a:rPr>
              <a:t>Protejarea sanatatii si sigurantei angajatilor la locul de munca prin implementarea masurilor de evitare a răspândirii virusului </a:t>
            </a:r>
            <a:r>
              <a:rPr lang="ro-RO" sz="1600" dirty="0">
                <a:latin typeface="Trebuchet MS" panose="020B0603020202020204" pitchFamily="34" charset="0"/>
              </a:rPr>
              <a:t>SARS-CoV-2</a:t>
            </a:r>
            <a:r>
              <a:rPr lang="it-IT" sz="1600" dirty="0">
                <a:latin typeface="Trebuchet MS" panose="020B0603020202020204" pitchFamily="34" charset="0"/>
              </a:rPr>
              <a:t>.</a:t>
            </a:r>
            <a:endParaRPr lang="en-US" sz="1600" dirty="0">
              <a:latin typeface="Trebuchet MS" panose="020B0603020202020204" pitchFamily="34" charset="0"/>
            </a:endParaRPr>
          </a:p>
          <a:p>
            <a:endParaRPr lang="en-US" dirty="0"/>
          </a:p>
        </p:txBody>
      </p:sp>
      <p:sp>
        <p:nvSpPr>
          <p:cNvPr id="3" name="TextBox 2">
            <a:extLst>
              <a:ext uri="{FF2B5EF4-FFF2-40B4-BE49-F238E27FC236}">
                <a16:creationId xmlns:a16="http://schemas.microsoft.com/office/drawing/2014/main" id="{68F1059D-9B06-4082-A067-69F5879869A6}"/>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
        <p:nvSpPr>
          <p:cNvPr id="8" name="TextBox 7">
            <a:extLst>
              <a:ext uri="{FF2B5EF4-FFF2-40B4-BE49-F238E27FC236}">
                <a16:creationId xmlns:a16="http://schemas.microsoft.com/office/drawing/2014/main" id="{9D6596A8-A576-437C-92ED-C7DAD7918EB0}"/>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Tree>
    <p:extLst>
      <p:ext uri="{BB962C8B-B14F-4D97-AF65-F5344CB8AC3E}">
        <p14:creationId xmlns:p14="http://schemas.microsoft.com/office/powerpoint/2010/main" val="2310679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08625" y="0"/>
            <a:ext cx="3635375"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
        <p:nvSpPr>
          <p:cNvPr id="20483" name="Text Placeholder 5"/>
          <p:cNvSpPr>
            <a:spLocks noGrp="1"/>
          </p:cNvSpPr>
          <p:nvPr>
            <p:ph type="body" sz="quarter" idx="13"/>
          </p:nvPr>
        </p:nvSpPr>
        <p:spPr bwMode="auto">
          <a:xfrm>
            <a:off x="8675688" y="6597650"/>
            <a:ext cx="3168650" cy="1727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a:solidFill>
                  <a:srgbClr val="FFFFFF"/>
                </a:solidFill>
              </a:rPr>
              <a:t>2020</a:t>
            </a:r>
            <a:endParaRPr lang="uk-UA" altLang="en-US">
              <a:solidFill>
                <a:srgbClr val="FFFFFF"/>
              </a:solidFill>
            </a:endParaRPr>
          </a:p>
        </p:txBody>
      </p:sp>
      <p:pic>
        <p:nvPicPr>
          <p:cNvPr id="20484" name="Picture Placeholder 2"/>
          <p:cNvPicPr>
            <a:picLocks noGrp="1" noChangeAspect="1"/>
          </p:cNvPicPr>
          <p:nvPr>
            <p:ph type="pic" sz="quarter" idx="18"/>
          </p:nvPr>
        </p:nvPicPr>
        <p:blipFill>
          <a:blip r:embed="rId3" cstate="print"/>
          <a:srcRect l="655" t="13857" r="-3235"/>
          <a:stretch>
            <a:fillRect/>
          </a:stretch>
        </p:blipFill>
        <p:spPr bwMode="auto">
          <a:xfrm>
            <a:off x="0" y="0"/>
            <a:ext cx="5700713" cy="6858000"/>
          </a:xfrm>
          <a:noFill/>
          <a:ln>
            <a:miter lim="800000"/>
            <a:headEnd/>
            <a:tailEnd/>
          </a:ln>
        </p:spPr>
      </p:pic>
      <p:pic>
        <p:nvPicPr>
          <p:cNvPr id="20485" name="Picture 7"/>
          <p:cNvPicPr>
            <a:picLocks noChangeAspect="1"/>
          </p:cNvPicPr>
          <p:nvPr/>
        </p:nvPicPr>
        <p:blipFill>
          <a:blip r:embed="rId4" cstate="print"/>
          <a:srcRect/>
          <a:stretch>
            <a:fillRect/>
          </a:stretch>
        </p:blipFill>
        <p:spPr bwMode="auto">
          <a:xfrm>
            <a:off x="709613" y="-100013"/>
            <a:ext cx="4305300" cy="1231901"/>
          </a:xfrm>
          <a:prstGeom prst="rect">
            <a:avLst/>
          </a:prstGeom>
          <a:noFill/>
          <a:ln w="9525">
            <a:noFill/>
            <a:miter lim="800000"/>
            <a:headEnd/>
            <a:tailEnd/>
          </a:ln>
        </p:spPr>
      </p:pic>
      <p:sp>
        <p:nvSpPr>
          <p:cNvPr id="2" name="TextBox 1">
            <a:extLst>
              <a:ext uri="{FF2B5EF4-FFF2-40B4-BE49-F238E27FC236}">
                <a16:creationId xmlns:a16="http://schemas.microsoft.com/office/drawing/2014/main" id="{C15F55C9-90F1-47F6-8F87-0AD83356B9D8}"/>
              </a:ext>
            </a:extLst>
          </p:cNvPr>
          <p:cNvSpPr txBox="1"/>
          <p:nvPr/>
        </p:nvSpPr>
        <p:spPr>
          <a:xfrm>
            <a:off x="5868144" y="3140968"/>
            <a:ext cx="2952328" cy="369332"/>
          </a:xfrm>
          <a:prstGeom prst="rect">
            <a:avLst/>
          </a:prstGeom>
          <a:noFill/>
        </p:spPr>
        <p:txBody>
          <a:bodyPr wrap="square" rtlCol="0">
            <a:spAutoFit/>
          </a:bodyPr>
          <a:lstStyle/>
          <a:p>
            <a:pPr algn="ctr"/>
            <a:r>
              <a:rPr lang="en-US" b="1" dirty="0" err="1">
                <a:solidFill>
                  <a:schemeClr val="bg1"/>
                </a:solidFill>
              </a:rPr>
              <a:t>Va</a:t>
            </a:r>
            <a:r>
              <a:rPr lang="en-US" b="1" dirty="0">
                <a:solidFill>
                  <a:schemeClr val="bg1"/>
                </a:solidFill>
              </a:rPr>
              <a:t> </a:t>
            </a:r>
            <a:r>
              <a:rPr lang="en-US" b="1" dirty="0" err="1">
                <a:solidFill>
                  <a:schemeClr val="bg1"/>
                </a:solidFill>
              </a:rPr>
              <a:t>multumim</a:t>
            </a:r>
            <a:r>
              <a:rPr lang="en-US" b="1" dirty="0">
                <a:solidFill>
                  <a:schemeClr val="bg1"/>
                </a:solidFill>
              </a:rPr>
              <a:t>!</a:t>
            </a:r>
          </a:p>
        </p:txBody>
      </p:sp>
    </p:spTree>
  </p:cSld>
  <p:clrMapOvr>
    <a:masterClrMapping/>
  </p:clrMapOvr>
  <p:transition spd="slow">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u 1"/>
          <p:cNvSpPr>
            <a:spLocks noGrp="1"/>
          </p:cNvSpPr>
          <p:nvPr>
            <p:ph type="title"/>
          </p:nvPr>
        </p:nvSpPr>
        <p:spPr bwMode="auto">
          <a:xfrm>
            <a:off x="457200" y="358775"/>
            <a:ext cx="8229600" cy="2109788"/>
          </a:xfrm>
          <a:noFill/>
          <a:ln>
            <a:miter lim="800000"/>
            <a:headEnd/>
            <a:tailEnd/>
          </a:ln>
        </p:spPr>
        <p:txBody>
          <a:bodyPr vert="horz" wrap="square" lIns="91440" tIns="45720" rIns="91440" bIns="45720" numCol="1" anchor="t" anchorCtr="0" compatLnSpc="1">
            <a:prstTxWarp prst="textNoShape">
              <a:avLst/>
            </a:prstTxWarp>
          </a:bodyPr>
          <a:lstStyle/>
          <a:p>
            <a:r>
              <a:rPr lang="en-US" altLang="en-US" sz="1600" b="1" i="1" u="sng" dirty="0" err="1">
                <a:solidFill>
                  <a:schemeClr val="bg1">
                    <a:lumMod val="50000"/>
                  </a:schemeClr>
                </a:solidFill>
                <a:latin typeface="Trebuchet MS" pitchFamily="34" charset="0"/>
              </a:rPr>
              <a:t>Tradi</a:t>
            </a:r>
            <a:r>
              <a:rPr lang="ro-RO" altLang="en-US" sz="1600" b="1" i="1" u="sng" dirty="0">
                <a:solidFill>
                  <a:schemeClr val="bg1">
                    <a:lumMod val="50000"/>
                  </a:schemeClr>
                </a:solidFill>
                <a:latin typeface="Trebuchet MS" pitchFamily="34" charset="0"/>
              </a:rPr>
              <a:t>ț</a:t>
            </a:r>
            <a:r>
              <a:rPr lang="en-US" altLang="en-US" sz="1600" b="1" i="1" u="sng" dirty="0" err="1">
                <a:solidFill>
                  <a:schemeClr val="bg1">
                    <a:lumMod val="50000"/>
                  </a:schemeClr>
                </a:solidFill>
                <a:latin typeface="Trebuchet MS" pitchFamily="34" charset="0"/>
              </a:rPr>
              <a:t>ia</a:t>
            </a:r>
            <a:r>
              <a:rPr lang="en-US" altLang="en-US" sz="1600" b="1" i="1" u="sng" dirty="0">
                <a:solidFill>
                  <a:schemeClr val="bg1">
                    <a:lumMod val="50000"/>
                  </a:schemeClr>
                </a:solidFill>
                <a:latin typeface="Trebuchet MS" pitchFamily="34" charset="0"/>
              </a:rPr>
              <a:t> </a:t>
            </a:r>
            <a:r>
              <a:rPr lang="ro-RO" altLang="en-US" sz="1600" b="1" i="1" u="sng" dirty="0">
                <a:solidFill>
                  <a:schemeClr val="bg1">
                    <a:lumMod val="50000"/>
                  </a:schemeClr>
                </a:solidFill>
                <a:latin typeface="Trebuchet MS" pitchFamily="34" charset="0"/>
              </a:rPr>
              <a:t>înseamnă continuitate și recunoaștere</a:t>
            </a:r>
            <a:br>
              <a:rPr lang="ro-RO" altLang="en-US" sz="4000" b="1" i="1" u="sng" dirty="0">
                <a:latin typeface="Trebuchet MS" pitchFamily="34" charset="0"/>
              </a:rPr>
            </a:br>
            <a:endParaRPr lang="ro-RO" altLang="en-US" b="1" i="1" u="sng" dirty="0"/>
          </a:p>
        </p:txBody>
      </p:sp>
      <p:sp>
        <p:nvSpPr>
          <p:cNvPr id="12291" name="Substituent număr diapozitiv 5"/>
          <p:cNvSpPr>
            <a:spLocks noGrp="1" noChangeArrowheads="1"/>
          </p:cNvSpPr>
          <p:nvPr>
            <p:ph type="sldNum" sz="quarter" idx="27"/>
          </p:nvPr>
        </p:nvSpPr>
        <p:spPr bwMode="auto">
          <a:noFill/>
          <a:ln>
            <a:miter lim="800000"/>
            <a:headEnd/>
            <a:tailEnd/>
          </a:ln>
        </p:spPr>
        <p:txBody>
          <a:bodyPr/>
          <a:lstStyle/>
          <a:p>
            <a:fld id="{FE02E899-A401-4709-AD6D-4FFEB9DA14AC}" type="slidenum">
              <a:rPr lang="uk-UA" altLang="ro-RO"/>
              <a:pPr/>
              <a:t>3</a:t>
            </a:fld>
            <a:endParaRPr lang="uk-UA" altLang="ro-RO"/>
          </a:p>
        </p:txBody>
      </p:sp>
      <p:sp>
        <p:nvSpPr>
          <p:cNvPr id="7" name="Substituent subsol 6"/>
          <p:cNvSpPr>
            <a:spLocks noGrp="1"/>
          </p:cNvSpPr>
          <p:nvPr>
            <p:ph type="ftr" sz="quarter" idx="28"/>
          </p:nvPr>
        </p:nvSpPr>
        <p:spPr/>
        <p:txBody>
          <a:bodyPr/>
          <a:lstStyle/>
          <a:p>
            <a:pPr>
              <a:defRPr/>
            </a:pPr>
            <a:r>
              <a:rPr lang="en-US"/>
              <a:t>www.antibiotice.ro</a:t>
            </a:r>
            <a:endParaRPr lang="uk-UA"/>
          </a:p>
        </p:txBody>
      </p:sp>
      <p:graphicFrame>
        <p:nvGraphicFramePr>
          <p:cNvPr id="8" name="Table 5"/>
          <p:cNvGraphicFramePr>
            <a:graphicFrameLocks noGrp="1"/>
          </p:cNvGraphicFramePr>
          <p:nvPr>
            <p:extLst>
              <p:ext uri="{D42A27DB-BD31-4B8C-83A1-F6EECF244321}">
                <p14:modId xmlns:p14="http://schemas.microsoft.com/office/powerpoint/2010/main" val="2895844234"/>
              </p:ext>
            </p:extLst>
          </p:nvPr>
        </p:nvGraphicFramePr>
        <p:xfrm>
          <a:off x="323528" y="751697"/>
          <a:ext cx="8296650" cy="5665804"/>
        </p:xfrm>
        <a:graphic>
          <a:graphicData uri="http://schemas.openxmlformats.org/drawingml/2006/table">
            <a:tbl>
              <a:tblPr/>
              <a:tblGrid>
                <a:gridCol w="1440160">
                  <a:extLst>
                    <a:ext uri="{9D8B030D-6E8A-4147-A177-3AD203B41FA5}">
                      <a16:colId xmlns:a16="http://schemas.microsoft.com/office/drawing/2014/main" val="20000"/>
                    </a:ext>
                  </a:extLst>
                </a:gridCol>
                <a:gridCol w="6856490">
                  <a:extLst>
                    <a:ext uri="{9D8B030D-6E8A-4147-A177-3AD203B41FA5}">
                      <a16:colId xmlns:a16="http://schemas.microsoft.com/office/drawing/2014/main" val="20001"/>
                    </a:ext>
                  </a:extLst>
                </a:gridCol>
              </a:tblGrid>
              <a:tr h="2192895">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ro-RO" sz="14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Dezvoltarea companiei pe baza P</a:t>
                      </a:r>
                      <a:r>
                        <a:rPr kumimoji="0" lang="ro-RO" altLang="ro-RO" sz="13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lanurilor strategice</a:t>
                      </a:r>
                      <a:endPar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lang="en-GB" sz="1400" b="1" kern="1200" dirty="0">
                        <a:solidFill>
                          <a:schemeClr val="tx1"/>
                        </a:solidFill>
                        <a:effectLst/>
                        <a:latin typeface="Trebuchet MS" panose="020B0603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lang="en-GB" sz="1400" b="1" kern="1200" dirty="0">
                        <a:solidFill>
                          <a:schemeClr val="tx1"/>
                        </a:solidFill>
                        <a:effectLst/>
                        <a:latin typeface="Trebuchet MS" panose="020B0603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lang="en-GB" sz="1400" b="1" kern="1200" dirty="0">
                        <a:solidFill>
                          <a:schemeClr val="tx1"/>
                        </a:solidFill>
                        <a:effectLst/>
                        <a:latin typeface="Trebuchet MS" panose="020B0603020202020204" pitchFamily="34" charset="0"/>
                        <a:ea typeface="+mn-ea"/>
                        <a:cs typeface="+mn-cs"/>
                      </a:endParaRP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91292">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rPr>
                        <a:t>2010 - 2015</a:t>
                      </a: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2286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9pPr>
                    </a:lstStyle>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Antibiotice livrează primele produse finite în SUA în urma avizului FDA;</a:t>
                      </a:r>
                    </a:p>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L</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ider mondial în producția de Nistatină, o</a:t>
                      </a:r>
                      <a:r>
                        <a:rPr kumimoji="0" lang="en-US" altLang="en-US" sz="12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rientare</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puternică </a:t>
                      </a:r>
                      <a:r>
                        <a:rPr kumimoji="0" lang="en-US" altLang="en-US" sz="12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spre</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internaționalizarea afacerii;</a:t>
                      </a:r>
                    </a:p>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R</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eprezentanțe de afaceri în Republica Moldova și Serbia;</a:t>
                      </a:r>
                    </a:p>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D</a:t>
                      </a: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eschiderea propriului Centru de Evaluare a Medicamentului</a:t>
                      </a: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t>
                      </a:r>
                      <a:endPar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Prima companie europeană precalificată OMS pentru produse anti-tuberculoase.</a:t>
                      </a: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91292">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ro-RO" sz="1300" b="0" i="0" u="none" strike="noStrike" cap="none" normalizeH="0" baseline="0" dirty="0">
                        <a:ln>
                          <a:noFill/>
                        </a:ln>
                        <a:solidFill>
                          <a:srgbClr val="242F38"/>
                        </a:solidFill>
                        <a:effectLst/>
                        <a:latin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ro-RO" sz="1300" b="1" i="0" u="none" strike="noStrike" cap="none" normalizeH="0" baseline="0" dirty="0">
                          <a:ln>
                            <a:noFill/>
                          </a:ln>
                          <a:solidFill>
                            <a:schemeClr val="accent1"/>
                          </a:solidFill>
                          <a:effectLst/>
                          <a:latin typeface="Calibri" panose="020F0502020204030204" pitchFamily="34" charset="0"/>
                          <a:cs typeface="Arial" panose="020B0604020202020204" pitchFamily="34" charset="0"/>
                        </a:rPr>
                        <a:t>   </a:t>
                      </a:r>
                      <a:r>
                        <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rPr>
                        <a:t>2015 - 2020</a:t>
                      </a: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2286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9pPr>
                    </a:lstStyle>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Standard</a:t>
                      </a: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de referință </a:t>
                      </a: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USP </a:t>
                      </a: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pentru Nistatină;</a:t>
                      </a:r>
                      <a:endPar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R</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eprezentanțe de afaceri în: Vietnam și Ucraina; </a:t>
                      </a:r>
                      <a:endPar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P</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ortofoliu de produse - 150 de medicamente din 12 clase terapeutice;</a:t>
                      </a:r>
                    </a:p>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Continuă extinderea internaţională a afacerii prin</a:t>
                      </a:r>
                      <a:r>
                        <a:rPr kumimoji="0" lang="ro-RO" altLang="ro-RO" sz="12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t>
                      </a: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obţinerea de noi autorizaţii de punere pe piaţă.</a:t>
                      </a:r>
                      <a:endPar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29174">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rPr>
                        <a:t>2020-2025</a:t>
                      </a: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2286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9pPr>
                    </a:lstStyle>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Maximizarea prezenței în teritoriile ATB;</a:t>
                      </a:r>
                    </a:p>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Strategii de extindere a portofoliului prin creșterea numărului de produse generice și stimularea inovării;</a:t>
                      </a:r>
                    </a:p>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Dezvoltare durabilă accelerată prin investiții performante în capacități noi de producție;</a:t>
                      </a:r>
                    </a:p>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Structura optimă de personal și formarea competențelor pentru atingerea obiectivelor;</a:t>
                      </a:r>
                    </a:p>
                    <a:p>
                      <a:pPr marL="228600" marR="0" lvl="0" indent="-228600" algn="l" defTabSz="914400" rtl="0" eaLnBrk="1" fontAlgn="base" latinLnBrk="0" hangingPunct="1">
                        <a:lnSpc>
                          <a:spcPct val="100000"/>
                        </a:lnSpc>
                        <a:spcBef>
                          <a:spcPct val="0"/>
                        </a:spcBef>
                        <a:spcAft>
                          <a:spcPct val="0"/>
                        </a:spcAft>
                        <a:buClr>
                          <a:srgbClr val="FF0000"/>
                        </a:buClr>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Obținerea și menținerea tuturor certificărilor necesare pentru funcționarea companiei și susținerea parteneriatelor de afaceri.</a:t>
                      </a:r>
                      <a:endParaRPr kumimoji="0" lang="en-US" altLang="en-US"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71D4D635-DA41-4835-A1F2-2DB83FAC3261}"/>
              </a:ext>
            </a:extLst>
          </p:cNvPr>
          <p:cNvSpPr txBox="1"/>
          <p:nvPr/>
        </p:nvSpPr>
        <p:spPr>
          <a:xfrm>
            <a:off x="2195736" y="4005064"/>
            <a:ext cx="2592288" cy="369332"/>
          </a:xfrm>
          <a:prstGeom prst="rect">
            <a:avLst/>
          </a:prstGeom>
          <a:noFill/>
        </p:spPr>
        <p:txBody>
          <a:bodyPr wrap="square" rtlCol="0">
            <a:spAutoFit/>
          </a:bodyPr>
          <a:lstStyle/>
          <a:p>
            <a:r>
              <a:rPr lang="en-US" dirty="0"/>
              <a:t>       </a:t>
            </a:r>
          </a:p>
        </p:txBody>
      </p:sp>
      <p:graphicFrame>
        <p:nvGraphicFramePr>
          <p:cNvPr id="3" name="Table 3">
            <a:extLst>
              <a:ext uri="{FF2B5EF4-FFF2-40B4-BE49-F238E27FC236}">
                <a16:creationId xmlns:a16="http://schemas.microsoft.com/office/drawing/2014/main" id="{F0CB1F11-5FD7-4940-B463-D4B5544FD6D7}"/>
              </a:ext>
            </a:extLst>
          </p:cNvPr>
          <p:cNvGraphicFramePr>
            <a:graphicFrameLocks noGrp="1"/>
          </p:cNvGraphicFramePr>
          <p:nvPr>
            <p:extLst>
              <p:ext uri="{D42A27DB-BD31-4B8C-83A1-F6EECF244321}">
                <p14:modId xmlns:p14="http://schemas.microsoft.com/office/powerpoint/2010/main" val="2975761733"/>
              </p:ext>
            </p:extLst>
          </p:nvPr>
        </p:nvGraphicFramePr>
        <p:xfrm>
          <a:off x="1835696" y="751695"/>
          <a:ext cx="6696744" cy="2192091"/>
        </p:xfrm>
        <a:graphic>
          <a:graphicData uri="http://schemas.openxmlformats.org/drawingml/2006/table">
            <a:tbl>
              <a:tblPr firstRow="1" bandRow="1">
                <a:tableStyleId>{5940675A-B579-460E-94D1-54222C63F5DA}</a:tableStyleId>
              </a:tblPr>
              <a:tblGrid>
                <a:gridCol w="6696744">
                  <a:extLst>
                    <a:ext uri="{9D8B030D-6E8A-4147-A177-3AD203B41FA5}">
                      <a16:colId xmlns:a16="http://schemas.microsoft.com/office/drawing/2014/main" val="1253816933"/>
                    </a:ext>
                  </a:extLst>
                </a:gridCol>
              </a:tblGrid>
              <a:tr h="425412">
                <a:tc>
                  <a:txBody>
                    <a:bodyPr/>
                    <a:lstStyle/>
                    <a:p>
                      <a:pPr algn="just">
                        <a:lnSpc>
                          <a:spcPct val="100000"/>
                        </a:lnSpc>
                      </a:pPr>
                      <a:r>
                        <a:rPr lang="en-GB" sz="1100" b="1" dirty="0" err="1">
                          <a:solidFill>
                            <a:schemeClr val="accent1"/>
                          </a:solidFill>
                          <a:latin typeface="Trebuchet MS" panose="020B0603020202020204" pitchFamily="34" charset="0"/>
                        </a:rPr>
                        <a:t>Pilonul</a:t>
                      </a:r>
                      <a:r>
                        <a:rPr lang="en-GB" sz="1100" b="1" dirty="0">
                          <a:solidFill>
                            <a:schemeClr val="accent1"/>
                          </a:solidFill>
                          <a:latin typeface="Trebuchet MS" panose="020B0603020202020204" pitchFamily="34" charset="0"/>
                        </a:rPr>
                        <a:t> 1</a:t>
                      </a:r>
                    </a:p>
                    <a:p>
                      <a:pPr algn="just">
                        <a:lnSpc>
                          <a:spcPct val="100000"/>
                        </a:lnSpc>
                      </a:pPr>
                      <a:r>
                        <a:rPr kumimoji="0" lang="ro-RO" altLang="en-US" sz="11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Internaționalizarea afacerii </a:t>
                      </a:r>
                      <a:r>
                        <a:rPr kumimoji="0" lang="en-GB" altLang="en-US" sz="1100" b="1" i="0" u="none" strike="noStrike" cap="none" normalizeH="0" baseline="0" dirty="0" err="1">
                          <a:ln>
                            <a:noFill/>
                          </a:ln>
                          <a:solidFill>
                            <a:schemeClr val="tx1"/>
                          </a:solidFill>
                          <a:effectLst/>
                          <a:latin typeface="Trebuchet MS" panose="020B0603020202020204" pitchFamily="34" charset="0"/>
                          <a:cs typeface="Arial" panose="020B0604020202020204" pitchFamily="34" charset="0"/>
                        </a:rPr>
                        <a:t>si</a:t>
                      </a:r>
                      <a:r>
                        <a:rPr kumimoji="0" lang="en-GB" altLang="en-US" sz="11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t>
                      </a:r>
                      <a:r>
                        <a:rPr kumimoji="0" lang="en-GB" altLang="en-US" sz="1100" b="1" i="0" u="none" strike="noStrike" cap="none" normalizeH="0" baseline="0" dirty="0" err="1">
                          <a:ln>
                            <a:noFill/>
                          </a:ln>
                          <a:solidFill>
                            <a:schemeClr val="tx1"/>
                          </a:solidFill>
                          <a:effectLst/>
                          <a:latin typeface="Trebuchet MS" panose="020B0603020202020204" pitchFamily="34" charset="0"/>
                          <a:cs typeface="Arial" panose="020B0604020202020204" pitchFamily="34" charset="0"/>
                        </a:rPr>
                        <a:t>consolidarea</a:t>
                      </a:r>
                      <a:r>
                        <a:rPr kumimoji="0" lang="en-GB" altLang="en-US" sz="11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pe </a:t>
                      </a:r>
                      <a:r>
                        <a:rPr kumimoji="0" lang="en-GB" altLang="en-US" sz="1100" b="1" i="0" u="none" strike="noStrike" cap="none" normalizeH="0" baseline="0" dirty="0" err="1">
                          <a:ln>
                            <a:noFill/>
                          </a:ln>
                          <a:solidFill>
                            <a:schemeClr val="tx1"/>
                          </a:solidFill>
                          <a:effectLst/>
                          <a:latin typeface="Trebuchet MS" panose="020B0603020202020204" pitchFamily="34" charset="0"/>
                          <a:cs typeface="Arial" panose="020B0604020202020204" pitchFamily="34" charset="0"/>
                        </a:rPr>
                        <a:t>piata</a:t>
                      </a:r>
                      <a:r>
                        <a:rPr kumimoji="0" lang="en-GB" altLang="en-US" sz="11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intern</a:t>
                      </a:r>
                      <a:r>
                        <a:rPr kumimoji="0" lang="ro-RO" altLang="ro-RO" sz="11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ă</a:t>
                      </a:r>
                      <a:endParaRPr lang="en-US" sz="1100" b="1" dirty="0">
                        <a:solidFill>
                          <a:schemeClr val="accent1"/>
                        </a:solidFill>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6878983"/>
                  </a:ext>
                </a:extLst>
              </a:tr>
              <a:tr h="425412">
                <a:tc>
                  <a:txBody>
                    <a:bodyPr/>
                    <a:lstStyle/>
                    <a:p>
                      <a:pPr algn="just">
                        <a:lnSpc>
                          <a:spcPct val="100000"/>
                        </a:lnSpc>
                      </a:pPr>
                      <a:r>
                        <a:rPr lang="en-GB" sz="1100" b="1" dirty="0" err="1">
                          <a:solidFill>
                            <a:schemeClr val="accent1"/>
                          </a:solidFill>
                          <a:latin typeface="Trebuchet MS" panose="020B0603020202020204" pitchFamily="34" charset="0"/>
                        </a:rPr>
                        <a:t>Pilonul</a:t>
                      </a:r>
                      <a:r>
                        <a:rPr lang="en-GB" sz="1100" b="1" dirty="0">
                          <a:solidFill>
                            <a:schemeClr val="accent1"/>
                          </a:solidFill>
                          <a:latin typeface="Trebuchet MS" panose="020B0603020202020204" pitchFamily="34" charset="0"/>
                        </a:rPr>
                        <a:t> 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altLang="en-US" sz="11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Adaptarea resursei umane la direcțiile strategice</a:t>
                      </a:r>
                      <a:endParaRPr lang="en-US" sz="1100" dirty="0">
                        <a:solidFill>
                          <a:schemeClr val="accent1"/>
                        </a:solidFill>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1326360"/>
                  </a:ext>
                </a:extLst>
              </a:tr>
              <a:tr h="485211">
                <a:tc>
                  <a:txBody>
                    <a:bodyPr/>
                    <a:lstStyle/>
                    <a:p>
                      <a:pPr algn="just">
                        <a:lnSpc>
                          <a:spcPct val="100000"/>
                        </a:lnSpc>
                      </a:pPr>
                      <a:r>
                        <a:rPr lang="en-GB" sz="1100" b="1" dirty="0" err="1">
                          <a:solidFill>
                            <a:schemeClr val="accent1"/>
                          </a:solidFill>
                          <a:latin typeface="Trebuchet MS" panose="020B0603020202020204" pitchFamily="34" charset="0"/>
                        </a:rPr>
                        <a:t>Pilonul</a:t>
                      </a:r>
                      <a:r>
                        <a:rPr lang="en-GB" sz="1100" b="1" dirty="0">
                          <a:solidFill>
                            <a:schemeClr val="accent1"/>
                          </a:solidFill>
                          <a:latin typeface="Trebuchet MS" panose="020B0603020202020204" pitchFamily="34" charset="0"/>
                        </a:rPr>
                        <a:t> 3</a:t>
                      </a:r>
                    </a:p>
                    <a:p>
                      <a:pPr marL="0" marR="0" lvl="0" indent="0" algn="just" defTabSz="914400" rtl="0" eaLnBrk="1" fontAlgn="auto" latinLnBrk="0" hangingPunct="1">
                        <a:lnSpc>
                          <a:spcPct val="100000"/>
                        </a:lnSpc>
                        <a:spcBef>
                          <a:spcPts val="0"/>
                        </a:spcBef>
                        <a:spcAft>
                          <a:spcPts val="0"/>
                        </a:spcAft>
                        <a:buClrTx/>
                        <a:buSzTx/>
                        <a:buFontTx/>
                        <a:buNone/>
                        <a:tabLst/>
                        <a:defRPr/>
                      </a:pPr>
                      <a:r>
                        <a:rPr lang="ro-RO" sz="1100" b="1" dirty="0">
                          <a:latin typeface="Trebuchet MS" panose="020B0603020202020204" pitchFamily="34" charset="0"/>
                          <a:cs typeface="+mn-cs"/>
                        </a:rPr>
                        <a:t>Dezvoltarea durabilă accelerată prin investiții performante și area eficientă a patrimoniului</a:t>
                      </a:r>
                      <a:r>
                        <a:rPr lang="en-GB" sz="1100" b="1" dirty="0">
                          <a:latin typeface="Trebuchet MS" panose="020B0603020202020204" pitchFamily="34" charset="0"/>
                          <a:cs typeface="+mn-cs"/>
                        </a:rPr>
                        <a:t> </a:t>
                      </a:r>
                      <a:endParaRPr lang="en-US" sz="1100" dirty="0">
                        <a:solidFill>
                          <a:schemeClr val="accent1"/>
                        </a:solidFill>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5128746"/>
                  </a:ext>
                </a:extLst>
              </a:tr>
              <a:tr h="42541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E51C24"/>
                          </a:solidFill>
                          <a:effectLst/>
                          <a:uLnTx/>
                          <a:uFillTx/>
                          <a:latin typeface="Trebuchet MS" panose="020B0603020202020204" pitchFamily="34" charset="0"/>
                          <a:ea typeface="+mn-ea"/>
                          <a:cs typeface="+mn-cs"/>
                        </a:rPr>
                        <a:t>Pilonul</a:t>
                      </a:r>
                      <a:r>
                        <a:rPr kumimoji="0" lang="en-GB" sz="1100" b="1" i="0" u="none" strike="noStrike" kern="1200" cap="none" spc="0" normalizeH="0" baseline="0" noProof="0" dirty="0">
                          <a:ln>
                            <a:noFill/>
                          </a:ln>
                          <a:solidFill>
                            <a:srgbClr val="E51C24"/>
                          </a:solidFill>
                          <a:effectLst/>
                          <a:uLnTx/>
                          <a:uFillTx/>
                          <a:latin typeface="Trebuchet MS" panose="020B0603020202020204" pitchFamily="34" charset="0"/>
                          <a:ea typeface="+mn-ea"/>
                          <a:cs typeface="+mn-cs"/>
                        </a:rPr>
                        <a:t> 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100" b="1" i="0" u="none" strike="noStrike" kern="1200" cap="none" spc="0" normalizeH="0" baseline="0" noProof="0" dirty="0">
                          <a:ln>
                            <a:noFill/>
                          </a:ln>
                          <a:solidFill>
                            <a:srgbClr val="242F38"/>
                          </a:solidFill>
                          <a:effectLst/>
                          <a:uLnTx/>
                          <a:uFillTx/>
                          <a:latin typeface="Trebuchet MS" panose="020B0603020202020204" pitchFamily="34" charset="0"/>
                          <a:ea typeface="+mn-ea"/>
                          <a:cs typeface="+mn-cs"/>
                        </a:rPr>
                        <a:t>Adaptarea resursei umane la direcțiile strategice ale companiei</a:t>
                      </a:r>
                      <a:endParaRPr kumimoji="0" lang="en-US" sz="1100" b="1" i="0" u="none" strike="noStrike" kern="1200" cap="none" spc="0" normalizeH="0" baseline="0" noProof="0" dirty="0">
                        <a:ln>
                          <a:noFill/>
                        </a:ln>
                        <a:solidFill>
                          <a:srgbClr val="E51C24"/>
                        </a:solidFill>
                        <a:effectLst/>
                        <a:uLnTx/>
                        <a:uFillTx/>
                        <a:latin typeface="Trebuchet MS" panose="020B060302020202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9407066"/>
                  </a:ext>
                </a:extLst>
              </a:tr>
              <a:tr h="425412">
                <a:tc>
                  <a:txBody>
                    <a:bodyPr/>
                    <a:lstStyle/>
                    <a:p>
                      <a:pPr algn="just"/>
                      <a:r>
                        <a:rPr lang="en-GB" sz="1100" b="1" dirty="0" err="1">
                          <a:solidFill>
                            <a:schemeClr val="accent1"/>
                          </a:solidFill>
                          <a:latin typeface="Trebuchet MS" panose="020B0603020202020204" pitchFamily="34" charset="0"/>
                        </a:rPr>
                        <a:t>Pilonul</a:t>
                      </a:r>
                      <a:r>
                        <a:rPr lang="en-GB" sz="1100" b="1" dirty="0">
                          <a:solidFill>
                            <a:schemeClr val="accent1"/>
                          </a:solidFill>
                          <a:latin typeface="Trebuchet MS" panose="020B0603020202020204" pitchFamily="34" charset="0"/>
                        </a:rPr>
                        <a:t> 5</a:t>
                      </a:r>
                    </a:p>
                    <a:p>
                      <a:pPr algn="just"/>
                      <a:r>
                        <a:rPr lang="ro-RO" sz="1100" b="1" kern="1200" dirty="0">
                          <a:solidFill>
                            <a:schemeClr val="tx1"/>
                          </a:solidFill>
                          <a:effectLst/>
                          <a:latin typeface="Trebuchet MS" panose="020B0603020202020204" pitchFamily="34" charset="0"/>
                          <a:ea typeface="+mn-ea"/>
                          <a:cs typeface="+mn-cs"/>
                        </a:rPr>
                        <a:t>Managementul integrat al calității</a:t>
                      </a:r>
                      <a:endParaRPr lang="en-US" sz="1100" dirty="0">
                        <a:solidFill>
                          <a:schemeClr val="accent1"/>
                        </a:solidFill>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1556525"/>
                  </a:ext>
                </a:extLst>
              </a:tr>
            </a:tbl>
          </a:graphicData>
        </a:graphic>
      </p:graphicFrame>
      <p:sp>
        <p:nvSpPr>
          <p:cNvPr id="6" name="TextBox 5">
            <a:extLst>
              <a:ext uri="{FF2B5EF4-FFF2-40B4-BE49-F238E27FC236}">
                <a16:creationId xmlns:a16="http://schemas.microsoft.com/office/drawing/2014/main" id="{C7CE7402-3293-4B73-BCD8-1DA2285E9234}"/>
              </a:ext>
            </a:extLst>
          </p:cNvPr>
          <p:cNvSpPr txBox="1"/>
          <p:nvPr/>
        </p:nvSpPr>
        <p:spPr>
          <a:xfrm>
            <a:off x="323528" y="6597352"/>
            <a:ext cx="2160240"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67F75572-37C0-42F7-BAEF-F4B25FFF0A68}"/>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bwMode="auto">
          <a:xfrm>
            <a:off x="457200" y="358775"/>
            <a:ext cx="8229600" cy="405929"/>
          </a:xfrm>
          <a:noFill/>
          <a:ln>
            <a:miter lim="800000"/>
            <a:headEnd/>
            <a:tailEnd/>
          </a:ln>
        </p:spPr>
        <p:txBody>
          <a:bodyPr vert="horz" wrap="square" lIns="91440" tIns="45720" rIns="91440" bIns="45720" numCol="1" anchor="t" anchorCtr="0" compatLnSpc="1">
            <a:prstTxWarp prst="textNoShape">
              <a:avLst/>
            </a:prstTxWarp>
          </a:bodyPr>
          <a:lstStyle/>
          <a:p>
            <a:r>
              <a:rPr lang="ro-RO" altLang="ro-RO" sz="1600" b="1" i="1" u="sng" dirty="0">
                <a:solidFill>
                  <a:schemeClr val="bg1">
                    <a:lumMod val="50000"/>
                  </a:schemeClr>
                </a:solidFill>
                <a:latin typeface="Trebuchet MS" panose="020B0603020202020204" pitchFamily="34" charset="0"/>
              </a:rPr>
              <a:t>Antibiotice pe piața de capital</a:t>
            </a:r>
            <a:br>
              <a:rPr lang="en-US" altLang="ro-RO" sz="1600" dirty="0">
                <a:solidFill>
                  <a:schemeClr val="bg1">
                    <a:lumMod val="50000"/>
                  </a:schemeClr>
                </a:solidFill>
                <a:latin typeface="Trebuchet MS" panose="020B0603020202020204" pitchFamily="34" charset="0"/>
              </a:rPr>
            </a:br>
            <a:endParaRPr lang="en-US" altLang="ro-RO" sz="1600" dirty="0">
              <a:solidFill>
                <a:schemeClr val="bg1">
                  <a:lumMod val="50000"/>
                </a:schemeClr>
              </a:solidFill>
              <a:latin typeface="Trebuchet MS" panose="020B0603020202020204" pitchFamily="34" charset="0"/>
            </a:endParaRPr>
          </a:p>
        </p:txBody>
      </p:sp>
      <p:sp>
        <p:nvSpPr>
          <p:cNvPr id="13315" name="Slide Number Placeholder 5"/>
          <p:cNvSpPr>
            <a:spLocks noGrp="1" noChangeArrowheads="1"/>
          </p:cNvSpPr>
          <p:nvPr>
            <p:ph type="sldNum" sz="quarter" idx="27"/>
          </p:nvPr>
        </p:nvSpPr>
        <p:spPr bwMode="auto">
          <a:noFill/>
          <a:ln>
            <a:miter lim="800000"/>
            <a:headEnd/>
            <a:tailEnd/>
          </a:ln>
        </p:spPr>
        <p:txBody>
          <a:bodyPr/>
          <a:lstStyle/>
          <a:p>
            <a:fld id="{9D7223B9-08DC-4B81-83D1-924B967ACC08}" type="slidenum">
              <a:rPr lang="uk-UA" altLang="ro-RO"/>
              <a:pPr/>
              <a:t>4</a:t>
            </a:fld>
            <a:endParaRPr lang="uk-UA" altLang="ro-RO"/>
          </a:p>
        </p:txBody>
      </p:sp>
      <p:sp>
        <p:nvSpPr>
          <p:cNvPr id="7" name="Footer Placeholder 6"/>
          <p:cNvSpPr>
            <a:spLocks noGrp="1"/>
          </p:cNvSpPr>
          <p:nvPr>
            <p:ph type="ftr" sz="quarter" idx="28"/>
          </p:nvPr>
        </p:nvSpPr>
        <p:spPr/>
        <p:txBody>
          <a:bodyPr/>
          <a:lstStyle/>
          <a:p>
            <a:pPr>
              <a:defRPr/>
            </a:pPr>
            <a:r>
              <a:rPr lang="en-US"/>
              <a:t>www.antibiotice.ro</a:t>
            </a:r>
            <a:endParaRPr lang="uk-UA"/>
          </a:p>
        </p:txBody>
      </p:sp>
      <p:graphicFrame>
        <p:nvGraphicFramePr>
          <p:cNvPr id="14" name="Chart 13">
            <a:extLst>
              <a:ext uri="{FF2B5EF4-FFF2-40B4-BE49-F238E27FC236}">
                <a16:creationId xmlns:a16="http://schemas.microsoft.com/office/drawing/2014/main" id="{AB4FF574-E7B1-4890-9BB1-5DB95A835526}"/>
              </a:ext>
            </a:extLst>
          </p:cNvPr>
          <p:cNvGraphicFramePr>
            <a:graphicFrameLocks/>
          </p:cNvGraphicFramePr>
          <p:nvPr>
            <p:extLst>
              <p:ext uri="{D42A27DB-BD31-4B8C-83A1-F6EECF244321}">
                <p14:modId xmlns:p14="http://schemas.microsoft.com/office/powerpoint/2010/main" val="249638719"/>
              </p:ext>
            </p:extLst>
          </p:nvPr>
        </p:nvGraphicFramePr>
        <p:xfrm>
          <a:off x="433387" y="980728"/>
          <a:ext cx="8277225" cy="449297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D9182B6-231D-4AAF-9FC3-B5AA832A1C31}"/>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589407-0758-44FC-A0A7-E9A71DB495C1}"/>
              </a:ext>
            </a:extLst>
          </p:cNvPr>
          <p:cNvPicPr>
            <a:picLocks noChangeAspect="1"/>
          </p:cNvPicPr>
          <p:nvPr/>
        </p:nvPicPr>
        <p:blipFill>
          <a:blip r:embed="rId2"/>
          <a:stretch>
            <a:fillRect/>
          </a:stretch>
        </p:blipFill>
        <p:spPr>
          <a:xfrm>
            <a:off x="3102736" y="2364787"/>
            <a:ext cx="2938527" cy="3938357"/>
          </a:xfrm>
          <a:prstGeom prst="rect">
            <a:avLst/>
          </a:prstGeom>
        </p:spPr>
      </p:pic>
      <p:sp>
        <p:nvSpPr>
          <p:cNvPr id="4" name="TextBox 3">
            <a:extLst>
              <a:ext uri="{FF2B5EF4-FFF2-40B4-BE49-F238E27FC236}">
                <a16:creationId xmlns:a16="http://schemas.microsoft.com/office/drawing/2014/main" id="{AFB9980C-08A6-44D0-9A45-F67E576B5C2A}"/>
              </a:ext>
            </a:extLst>
          </p:cNvPr>
          <p:cNvSpPr txBox="1"/>
          <p:nvPr/>
        </p:nvSpPr>
        <p:spPr>
          <a:xfrm>
            <a:off x="763028" y="3068960"/>
            <a:ext cx="2347160" cy="175432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o-RO" altLang="en-US" sz="1200" kern="0" dirty="0">
                <a:solidFill>
                  <a:prstClr val="black"/>
                </a:solidFill>
                <a:latin typeface="Trebuchet MS" panose="020B0603020202020204" pitchFamily="34" charset="0"/>
                <a:cs typeface="Arial" panose="020B0604020202020204" pitchFamily="34" charset="0"/>
              </a:rPr>
              <a:t>Pe parcursul celor peste 22 de ani de la listare, au fost tranzacționate peste </a:t>
            </a:r>
            <a:r>
              <a:rPr lang="en-US" altLang="en-US" sz="1200" b="1" kern="0" dirty="0">
                <a:solidFill>
                  <a:srgbClr val="C00000"/>
                </a:solidFill>
                <a:latin typeface="Trebuchet MS" panose="020B0603020202020204" pitchFamily="34" charset="0"/>
                <a:cs typeface="Arial" panose="020B0604020202020204" pitchFamily="34" charset="0"/>
              </a:rPr>
              <a:t>740</a:t>
            </a:r>
            <a:r>
              <a:rPr lang="ro-RO" altLang="en-US" sz="1200" b="1" kern="0" dirty="0">
                <a:solidFill>
                  <a:srgbClr val="C00000"/>
                </a:solidFill>
                <a:latin typeface="Trebuchet MS" panose="020B0603020202020204" pitchFamily="34" charset="0"/>
                <a:cs typeface="Arial" panose="020B0604020202020204" pitchFamily="34" charset="0"/>
              </a:rPr>
              <a:t> milioane de acțiuni</a:t>
            </a:r>
            <a:r>
              <a:rPr lang="ro-RO" altLang="en-US" sz="1200" kern="0" dirty="0">
                <a:solidFill>
                  <a:prstClr val="black"/>
                </a:solidFill>
                <a:latin typeface="Trebuchet MS" panose="020B0603020202020204" pitchFamily="34" charset="0"/>
                <a:cs typeface="Arial" panose="020B0604020202020204" pitchFamily="34" charset="0"/>
              </a:rPr>
              <a:t>, cu o valoare totală de tranzacționare de peste </a:t>
            </a:r>
            <a:r>
              <a:rPr lang="ro-RO" altLang="en-US" sz="1200" b="1" kern="0" dirty="0">
                <a:solidFill>
                  <a:srgbClr val="C00000"/>
                </a:solidFill>
                <a:latin typeface="Trebuchet MS" panose="020B0603020202020204" pitchFamily="34" charset="0"/>
                <a:cs typeface="Arial" panose="020B0604020202020204" pitchFamily="34" charset="0"/>
              </a:rPr>
              <a:t>27</a:t>
            </a:r>
            <a:r>
              <a:rPr lang="en-US" altLang="en-US" sz="1200" b="1" kern="0" dirty="0">
                <a:solidFill>
                  <a:srgbClr val="C00000"/>
                </a:solidFill>
                <a:latin typeface="Trebuchet MS" panose="020B0603020202020204" pitchFamily="34" charset="0"/>
                <a:cs typeface="Arial" panose="020B0604020202020204" pitchFamily="34" charset="0"/>
              </a:rPr>
              <a:t>6</a:t>
            </a:r>
            <a:r>
              <a:rPr lang="ro-RO" altLang="en-US" sz="1200" b="1" kern="0" dirty="0">
                <a:solidFill>
                  <a:srgbClr val="C00000"/>
                </a:solidFill>
                <a:latin typeface="Trebuchet MS" panose="020B0603020202020204" pitchFamily="34" charset="0"/>
                <a:cs typeface="Arial" panose="020B0604020202020204" pitchFamily="34" charset="0"/>
              </a:rPr>
              <a:t> milioane euro</a:t>
            </a:r>
            <a:r>
              <a:rPr lang="ro-RO" altLang="en-US" sz="1200" kern="0" dirty="0">
                <a:solidFill>
                  <a:srgbClr val="C00000"/>
                </a:solidFill>
                <a:latin typeface="Trebuchet MS" panose="020B0603020202020204" pitchFamily="34" charset="0"/>
                <a:cs typeface="Arial" panose="020B0604020202020204" pitchFamily="34" charset="0"/>
              </a:rPr>
              <a:t>.</a:t>
            </a:r>
            <a:endParaRPr lang="en-GB" altLang="en-US" sz="1200" kern="0" dirty="0">
              <a:solidFill>
                <a:srgbClr val="C00000"/>
              </a:solidFill>
              <a:latin typeface="Trebuchet MS" panose="020B0603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ro-RO" altLang="en-US" sz="1200" kern="0" dirty="0">
                <a:solidFill>
                  <a:srgbClr val="1C242A"/>
                </a:solidFill>
                <a:latin typeface="Trebuchet MS" panose="020B0603020202020204" pitchFamily="34" charset="0"/>
                <a:cs typeface="Arial" panose="020B0604020202020204" pitchFamily="34" charset="0"/>
              </a:rPr>
              <a:t>Capitalizare</a:t>
            </a:r>
            <a:r>
              <a:rPr lang="en-GB" altLang="en-US" sz="1200" kern="0" dirty="0">
                <a:solidFill>
                  <a:srgbClr val="1C242A"/>
                </a:solidFill>
                <a:latin typeface="Trebuchet MS" panose="020B0603020202020204" pitchFamily="34" charset="0"/>
                <a:cs typeface="Arial" panose="020B0604020202020204" pitchFamily="34" charset="0"/>
              </a:rPr>
              <a:t>a </a:t>
            </a:r>
            <a:r>
              <a:rPr lang="en-GB" altLang="en-US" sz="1200" kern="0" dirty="0" err="1">
                <a:solidFill>
                  <a:srgbClr val="1C242A"/>
                </a:solidFill>
                <a:latin typeface="Trebuchet MS" panose="020B0603020202020204" pitchFamily="34" charset="0"/>
                <a:cs typeface="Arial" panose="020B0604020202020204" pitchFamily="34" charset="0"/>
              </a:rPr>
              <a:t>bursier</a:t>
            </a:r>
            <a:r>
              <a:rPr lang="ro-RO" altLang="en-US" sz="1200" kern="0" dirty="0">
                <a:solidFill>
                  <a:srgbClr val="1C242A"/>
                </a:solidFill>
                <a:latin typeface="Trebuchet MS" panose="020B0603020202020204" pitchFamily="34" charset="0"/>
                <a:cs typeface="Arial" panose="020B0604020202020204" pitchFamily="34" charset="0"/>
              </a:rPr>
              <a:t>ă</a:t>
            </a:r>
            <a:r>
              <a:rPr lang="en-GB" altLang="en-US" sz="1200" kern="0" dirty="0">
                <a:solidFill>
                  <a:srgbClr val="1C242A"/>
                </a:solidFill>
                <a:latin typeface="Trebuchet MS" panose="020B0603020202020204" pitchFamily="34" charset="0"/>
                <a:cs typeface="Arial" panose="020B0604020202020204" pitchFamily="34" charset="0"/>
              </a:rPr>
              <a:t> </a:t>
            </a:r>
            <a:r>
              <a:rPr lang="en-US" altLang="en-US" sz="1200" kern="0" dirty="0">
                <a:solidFill>
                  <a:srgbClr val="1C242A"/>
                </a:solidFill>
                <a:latin typeface="Trebuchet MS" panose="020B0603020202020204" pitchFamily="34" charset="0"/>
                <a:cs typeface="Arial" panose="020B0604020202020204" pitchFamily="34" charset="0"/>
              </a:rPr>
              <a:t>331.641.992</a:t>
            </a:r>
            <a:r>
              <a:rPr lang="ro-RO" altLang="en-US" sz="1200" kern="0" dirty="0">
                <a:solidFill>
                  <a:srgbClr val="1C242A"/>
                </a:solidFill>
                <a:latin typeface="Trebuchet MS" panose="020B0603020202020204" pitchFamily="34" charset="0"/>
                <a:cs typeface="Arial" panose="020B0604020202020204" pitchFamily="34" charset="0"/>
              </a:rPr>
              <a:t> lei</a:t>
            </a:r>
            <a:endParaRPr lang="en-GB" altLang="en-US" sz="1200" kern="0" dirty="0">
              <a:solidFill>
                <a:srgbClr val="1C242A"/>
              </a:solidFill>
              <a:latin typeface="Trebuchet MS" panose="020B0603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BD689B8-B8C5-4452-8433-49055B2072F5}"/>
              </a:ext>
            </a:extLst>
          </p:cNvPr>
          <p:cNvSpPr txBox="1"/>
          <p:nvPr/>
        </p:nvSpPr>
        <p:spPr>
          <a:xfrm>
            <a:off x="6228184" y="3068960"/>
            <a:ext cx="2152787"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o-RO" altLang="en-US" sz="1200" kern="0" dirty="0">
                <a:solidFill>
                  <a:prstClr val="black"/>
                </a:solidFill>
                <a:latin typeface="Trebuchet MS" panose="020B0603020202020204" pitchFamily="34" charset="0"/>
                <a:cs typeface="Arial" panose="020B0604020202020204" pitchFamily="34" charset="0"/>
              </a:rPr>
              <a:t>Pe parcursul </a:t>
            </a:r>
            <a:r>
              <a:rPr lang="en-US" altLang="en-US" sz="1200" kern="0" dirty="0" err="1">
                <a:solidFill>
                  <a:prstClr val="black"/>
                </a:solidFill>
                <a:latin typeface="Trebuchet MS" panose="020B0603020202020204" pitchFamily="34" charset="0"/>
                <a:cs typeface="Arial" panose="020B0604020202020204" pitchFamily="34" charset="0"/>
              </a:rPr>
              <a:t>primelor</a:t>
            </a:r>
            <a:r>
              <a:rPr lang="en-US" altLang="en-US" sz="1200" kern="0" dirty="0">
                <a:solidFill>
                  <a:prstClr val="black"/>
                </a:solidFill>
                <a:latin typeface="Trebuchet MS" panose="020B0603020202020204" pitchFamily="34" charset="0"/>
                <a:cs typeface="Arial" panose="020B0604020202020204" pitchFamily="34" charset="0"/>
              </a:rPr>
              <a:t> 3 </a:t>
            </a:r>
            <a:r>
              <a:rPr lang="en-US" altLang="en-US" sz="1200" kern="0" dirty="0" err="1">
                <a:solidFill>
                  <a:prstClr val="black"/>
                </a:solidFill>
                <a:latin typeface="Trebuchet MS" panose="020B0603020202020204" pitchFamily="34" charset="0"/>
                <a:cs typeface="Arial" panose="020B0604020202020204" pitchFamily="34" charset="0"/>
              </a:rPr>
              <a:t>luni</a:t>
            </a:r>
            <a:r>
              <a:rPr lang="en-US" altLang="en-US" sz="1200" kern="0" dirty="0">
                <a:solidFill>
                  <a:prstClr val="black"/>
                </a:solidFill>
                <a:latin typeface="Trebuchet MS" panose="020B0603020202020204" pitchFamily="34" charset="0"/>
                <a:cs typeface="Arial" panose="020B0604020202020204" pitchFamily="34" charset="0"/>
              </a:rPr>
              <a:t> ale </a:t>
            </a:r>
            <a:r>
              <a:rPr lang="en-US" altLang="en-US" sz="1200" kern="0" dirty="0" err="1">
                <a:solidFill>
                  <a:prstClr val="black"/>
                </a:solidFill>
                <a:latin typeface="Trebuchet MS" panose="020B0603020202020204" pitchFamily="34" charset="0"/>
                <a:cs typeface="Arial" panose="020B0604020202020204" pitchFamily="34" charset="0"/>
              </a:rPr>
              <a:t>anului</a:t>
            </a:r>
            <a:r>
              <a:rPr lang="ro-RO" altLang="en-US" sz="1200" kern="0" dirty="0">
                <a:solidFill>
                  <a:prstClr val="black"/>
                </a:solidFill>
                <a:latin typeface="Trebuchet MS" panose="020B0603020202020204" pitchFamily="34" charset="0"/>
                <a:cs typeface="Arial" panose="020B0604020202020204" pitchFamily="34" charset="0"/>
              </a:rPr>
              <a:t> 20</a:t>
            </a:r>
            <a:r>
              <a:rPr lang="en-US" altLang="en-US" sz="1200" kern="0" dirty="0">
                <a:solidFill>
                  <a:prstClr val="black"/>
                </a:solidFill>
                <a:latin typeface="Trebuchet MS" panose="020B0603020202020204" pitchFamily="34" charset="0"/>
                <a:cs typeface="Arial" panose="020B0604020202020204" pitchFamily="34" charset="0"/>
              </a:rPr>
              <a:t>20</a:t>
            </a:r>
            <a:r>
              <a:rPr lang="ro-RO" altLang="en-US" sz="1200" kern="0" dirty="0">
                <a:solidFill>
                  <a:prstClr val="black"/>
                </a:solidFill>
                <a:latin typeface="Trebuchet MS" panose="020B0603020202020204" pitchFamily="34" charset="0"/>
                <a:cs typeface="Arial" panose="020B0604020202020204" pitchFamily="34" charset="0"/>
              </a:rPr>
              <a:t> au fost</a:t>
            </a:r>
            <a:r>
              <a:rPr lang="en-US" altLang="en-US" sz="1200" kern="0" dirty="0">
                <a:solidFill>
                  <a:prstClr val="black"/>
                </a:solidFill>
                <a:latin typeface="Trebuchet MS" panose="020B0603020202020204" pitchFamily="34" charset="0"/>
                <a:cs typeface="Arial" panose="020B0604020202020204" pitchFamily="34" charset="0"/>
              </a:rPr>
              <a:t> </a:t>
            </a:r>
            <a:r>
              <a:rPr lang="en-US" altLang="en-US" sz="1200" kern="0" dirty="0" err="1">
                <a:solidFill>
                  <a:prstClr val="black"/>
                </a:solidFill>
                <a:latin typeface="Trebuchet MS" panose="020B0603020202020204" pitchFamily="34" charset="0"/>
                <a:cs typeface="Arial" panose="020B0604020202020204" pitchFamily="34" charset="0"/>
              </a:rPr>
              <a:t>tranzactionate</a:t>
            </a:r>
            <a:r>
              <a:rPr lang="en-US" altLang="en-US" sz="1200" kern="0" dirty="0">
                <a:solidFill>
                  <a:prstClr val="black"/>
                </a:solidFill>
                <a:latin typeface="Trebuchet MS" panose="020B0603020202020204" pitchFamily="34" charset="0"/>
                <a:cs typeface="Arial" panose="020B0604020202020204" pitchFamily="34" charset="0"/>
              </a:rPr>
              <a:t> </a:t>
            </a:r>
            <a:r>
              <a:rPr lang="en-US" altLang="en-US" sz="1200" kern="0" dirty="0">
                <a:solidFill>
                  <a:srgbClr val="C00000"/>
                </a:solidFill>
                <a:latin typeface="Trebuchet MS" panose="020B0603020202020204" pitchFamily="34" charset="0"/>
                <a:cs typeface="Arial" panose="020B0604020202020204" pitchFamily="34" charset="0"/>
              </a:rPr>
              <a:t>4.376.903 </a:t>
            </a:r>
            <a:r>
              <a:rPr lang="en-US" altLang="en-US" sz="1200" kern="0" dirty="0" err="1">
                <a:solidFill>
                  <a:srgbClr val="C00000"/>
                </a:solidFill>
                <a:latin typeface="Trebuchet MS" panose="020B0603020202020204" pitchFamily="34" charset="0"/>
                <a:cs typeface="Arial" panose="020B0604020202020204" pitchFamily="34" charset="0"/>
              </a:rPr>
              <a:t>actiun</a:t>
            </a:r>
            <a:r>
              <a:rPr lang="en-US" altLang="en-US" sz="1200" kern="0" dirty="0" err="1">
                <a:solidFill>
                  <a:prstClr val="black"/>
                </a:solidFill>
                <a:latin typeface="Trebuchet MS" panose="020B0603020202020204" pitchFamily="34" charset="0"/>
                <a:cs typeface="Arial" panose="020B0604020202020204" pitchFamily="34" charset="0"/>
              </a:rPr>
              <a:t>i</a:t>
            </a:r>
            <a:r>
              <a:rPr lang="en-GB" altLang="en-US" sz="1200" kern="0" dirty="0">
                <a:solidFill>
                  <a:srgbClr val="C00000"/>
                </a:solidFill>
                <a:latin typeface="Trebuchet MS" panose="020B0603020202020204" pitchFamily="34" charset="0"/>
                <a:cs typeface="Arial" panose="020B0604020202020204" pitchFamily="34" charset="0"/>
              </a:rPr>
              <a:t> </a:t>
            </a:r>
            <a:r>
              <a:rPr lang="ro-RO" altLang="en-US" sz="1200" kern="0" dirty="0">
                <a:solidFill>
                  <a:prstClr val="black"/>
                </a:solidFill>
                <a:latin typeface="Trebuchet MS" panose="020B0603020202020204" pitchFamily="34" charset="0"/>
                <a:cs typeface="Arial" panose="020B0604020202020204" pitchFamily="34" charset="0"/>
              </a:rPr>
              <a:t>cu o valoare totală</a:t>
            </a:r>
            <a:r>
              <a:rPr lang="en-US" altLang="en-US" sz="1200" kern="0" dirty="0">
                <a:solidFill>
                  <a:prstClr val="black"/>
                </a:solidFill>
                <a:latin typeface="Trebuchet MS" panose="020B0603020202020204" pitchFamily="34" charset="0"/>
                <a:cs typeface="Arial" panose="020B0604020202020204" pitchFamily="34" charset="0"/>
              </a:rPr>
              <a:t> </a:t>
            </a:r>
            <a:r>
              <a:rPr lang="en-US" altLang="en-US" sz="1200" kern="0" dirty="0" err="1">
                <a:solidFill>
                  <a:prstClr val="black"/>
                </a:solidFill>
                <a:latin typeface="Trebuchet MS" panose="020B0603020202020204" pitchFamily="34" charset="0"/>
                <a:cs typeface="Arial" panose="020B0604020202020204" pitchFamily="34" charset="0"/>
              </a:rPr>
              <a:t>tranzactionata</a:t>
            </a:r>
            <a:r>
              <a:rPr lang="en-US" altLang="en-US" sz="1200" kern="0" dirty="0">
                <a:solidFill>
                  <a:prstClr val="black"/>
                </a:solidFill>
                <a:latin typeface="Trebuchet MS" panose="020B0603020202020204" pitchFamily="34" charset="0"/>
                <a:cs typeface="Arial" panose="020B0604020202020204" pitchFamily="34" charset="0"/>
              </a:rPr>
              <a:t> de </a:t>
            </a:r>
            <a:r>
              <a:rPr lang="en-US" altLang="en-US" sz="1200" kern="0" dirty="0">
                <a:solidFill>
                  <a:srgbClr val="C00000"/>
                </a:solidFill>
                <a:latin typeface="Trebuchet MS" panose="020B0603020202020204" pitchFamily="34" charset="0"/>
                <a:cs typeface="Arial" panose="020B0604020202020204" pitchFamily="34" charset="0"/>
              </a:rPr>
              <a:t>453.376</a:t>
            </a:r>
            <a:r>
              <a:rPr lang="ro-RO" altLang="en-US" sz="1200" kern="0" dirty="0">
                <a:solidFill>
                  <a:srgbClr val="C00000"/>
                </a:solidFill>
                <a:latin typeface="Trebuchet MS" panose="020B0603020202020204" pitchFamily="34" charset="0"/>
                <a:cs typeface="Arial" panose="020B0604020202020204" pitchFamily="34" charset="0"/>
              </a:rPr>
              <a:t> </a:t>
            </a:r>
            <a:r>
              <a:rPr lang="en-GB" altLang="en-US" sz="1200" kern="0" dirty="0">
                <a:solidFill>
                  <a:srgbClr val="C00000"/>
                </a:solidFill>
                <a:latin typeface="Trebuchet MS" panose="020B0603020202020204" pitchFamily="34" charset="0"/>
                <a:cs typeface="Arial" panose="020B0604020202020204" pitchFamily="34" charset="0"/>
              </a:rPr>
              <a:t>Euro.</a:t>
            </a:r>
          </a:p>
          <a:p>
            <a:pPr marL="0" marR="0" lvl="0" indent="0" defTabSz="914400" eaLnBrk="1" fontAlgn="auto" latinLnBrk="0" hangingPunct="1">
              <a:lnSpc>
                <a:spcPct val="100000"/>
              </a:lnSpc>
              <a:spcBef>
                <a:spcPts val="0"/>
              </a:spcBef>
              <a:spcAft>
                <a:spcPts val="0"/>
              </a:spcAft>
              <a:buClrTx/>
              <a:buSzTx/>
              <a:buFontTx/>
              <a:buNone/>
              <a:tabLst/>
              <a:defRPr/>
            </a:pPr>
            <a:r>
              <a:rPr lang="ro-RO" altLang="en-US" sz="1200" kern="0" dirty="0">
                <a:solidFill>
                  <a:prstClr val="black"/>
                </a:solidFill>
                <a:latin typeface="Trebuchet MS" panose="020B0603020202020204" pitchFamily="34" charset="0"/>
                <a:cs typeface="Arial" panose="020B0604020202020204" pitchFamily="34" charset="0"/>
              </a:rPr>
              <a:t>P</a:t>
            </a:r>
            <a:r>
              <a:rPr lang="en-GB" altLang="en-US" sz="1200" kern="0" dirty="0">
                <a:solidFill>
                  <a:prstClr val="black"/>
                </a:solidFill>
                <a:latin typeface="Trebuchet MS" panose="020B0603020202020204" pitchFamily="34" charset="0"/>
                <a:cs typeface="Arial" panose="020B0604020202020204" pitchFamily="34" charset="0"/>
              </a:rPr>
              <a:t>re</a:t>
            </a:r>
            <a:r>
              <a:rPr lang="ro-RO" altLang="en-US" sz="1200" kern="0" dirty="0">
                <a:solidFill>
                  <a:prstClr val="black"/>
                </a:solidFill>
                <a:latin typeface="Trebuchet MS" panose="020B0603020202020204" pitchFamily="34" charset="0"/>
                <a:cs typeface="Arial" panose="020B0604020202020204" pitchFamily="34" charset="0"/>
              </a:rPr>
              <a:t>ț</a:t>
            </a:r>
            <a:r>
              <a:rPr lang="en-GB" altLang="en-US" sz="1200" kern="0" dirty="0">
                <a:solidFill>
                  <a:prstClr val="black"/>
                </a:solidFill>
                <a:latin typeface="Trebuchet MS" panose="020B0603020202020204" pitchFamily="34" charset="0"/>
                <a:cs typeface="Arial" panose="020B0604020202020204" pitchFamily="34" charset="0"/>
              </a:rPr>
              <a:t> maxim in </a:t>
            </a:r>
            <a:r>
              <a:rPr lang="en-GB" altLang="en-US" sz="1200" kern="0" dirty="0" err="1">
                <a:solidFill>
                  <a:prstClr val="black"/>
                </a:solidFill>
                <a:latin typeface="Trebuchet MS" panose="020B0603020202020204" pitchFamily="34" charset="0"/>
                <a:cs typeface="Arial" panose="020B0604020202020204" pitchFamily="34" charset="0"/>
              </a:rPr>
              <a:t>primele</a:t>
            </a:r>
            <a:r>
              <a:rPr lang="en-GB" altLang="en-US" sz="1200" kern="0" dirty="0">
                <a:solidFill>
                  <a:prstClr val="black"/>
                </a:solidFill>
                <a:latin typeface="Trebuchet MS" panose="020B0603020202020204" pitchFamily="34" charset="0"/>
                <a:cs typeface="Arial" panose="020B0604020202020204" pitchFamily="34" charset="0"/>
              </a:rPr>
              <a:t> </a:t>
            </a:r>
            <a:r>
              <a:rPr lang="en-GB" altLang="en-US" sz="1200" kern="0" dirty="0" err="1">
                <a:solidFill>
                  <a:prstClr val="black"/>
                </a:solidFill>
                <a:latin typeface="Trebuchet MS" panose="020B0603020202020204" pitchFamily="34" charset="0"/>
                <a:cs typeface="Arial" panose="020B0604020202020204" pitchFamily="34" charset="0"/>
              </a:rPr>
              <a:t>trei</a:t>
            </a:r>
            <a:r>
              <a:rPr lang="en-GB" altLang="en-US" sz="1200" kern="0" dirty="0">
                <a:solidFill>
                  <a:prstClr val="black"/>
                </a:solidFill>
                <a:latin typeface="Trebuchet MS" panose="020B0603020202020204" pitchFamily="34" charset="0"/>
                <a:cs typeface="Arial" panose="020B0604020202020204" pitchFamily="34" charset="0"/>
              </a:rPr>
              <a:t> </a:t>
            </a:r>
            <a:r>
              <a:rPr lang="en-GB" altLang="en-US" sz="1200" kern="0" dirty="0" err="1">
                <a:solidFill>
                  <a:prstClr val="black"/>
                </a:solidFill>
                <a:latin typeface="Trebuchet MS" panose="020B0603020202020204" pitchFamily="34" charset="0"/>
                <a:cs typeface="Arial" panose="020B0604020202020204" pitchFamily="34" charset="0"/>
              </a:rPr>
              <a:t>luni</a:t>
            </a:r>
            <a:r>
              <a:rPr lang="en-GB" altLang="en-US" sz="1200" kern="0" dirty="0">
                <a:solidFill>
                  <a:prstClr val="black"/>
                </a:solidFill>
                <a:latin typeface="Trebuchet MS" panose="020B0603020202020204" pitchFamily="34" charset="0"/>
                <a:cs typeface="Arial" panose="020B0604020202020204" pitchFamily="34" charset="0"/>
              </a:rPr>
              <a:t> 2020: </a:t>
            </a:r>
            <a:r>
              <a:rPr lang="en-US" sz="1200" kern="0" dirty="0">
                <a:solidFill>
                  <a:prstClr val="black"/>
                </a:solidFill>
                <a:latin typeface="Trebuchet MS" panose="020B0603020202020204" pitchFamily="34" charset="0"/>
                <a:cs typeface="Arial" panose="020B0604020202020204" pitchFamily="34" charset="0"/>
              </a:rPr>
              <a:t>0,5400 lei/</a:t>
            </a:r>
            <a:r>
              <a:rPr lang="en-US" sz="1200" kern="0" dirty="0" err="1">
                <a:solidFill>
                  <a:prstClr val="black"/>
                </a:solidFill>
                <a:latin typeface="Trebuchet MS" panose="020B0603020202020204" pitchFamily="34" charset="0"/>
                <a:cs typeface="Arial" panose="020B0604020202020204" pitchFamily="34" charset="0"/>
              </a:rPr>
              <a:t>actiune</a:t>
            </a:r>
            <a:r>
              <a:rPr lang="en-US" sz="1200" kern="0" dirty="0">
                <a:solidFill>
                  <a:prstClr val="black"/>
                </a:solidFill>
                <a:latin typeface="Trebuchet MS" panose="020B0603020202020204" pitchFamily="34" charset="0"/>
                <a:cs typeface="Arial" panose="020B0604020202020204" pitchFamily="34" charset="0"/>
              </a:rPr>
              <a:t> </a:t>
            </a:r>
            <a:r>
              <a:rPr lang="en-GB" altLang="en-US" sz="1200" kern="0" dirty="0">
                <a:solidFill>
                  <a:prstClr val="black"/>
                </a:solidFill>
                <a:latin typeface="Trebuchet MS" panose="020B0603020202020204" pitchFamily="34" charset="0"/>
                <a:cs typeface="Arial" panose="020B0604020202020204" pitchFamily="34" charset="0"/>
              </a:rPr>
              <a:t>per </a:t>
            </a:r>
            <a:r>
              <a:rPr lang="ro-RO" altLang="en-US" sz="1200" kern="0" dirty="0">
                <a:solidFill>
                  <a:prstClr val="black"/>
                </a:solidFill>
                <a:latin typeface="Trebuchet MS" panose="020B0603020202020204" pitchFamily="34" charset="0"/>
                <a:cs typeface="Arial" panose="020B0604020202020204" pitchFamily="34" charset="0"/>
              </a:rPr>
              <a:t>acțiun</a:t>
            </a:r>
            <a:r>
              <a:rPr lang="en-GB" altLang="en-US" sz="1200" kern="0" dirty="0">
                <a:solidFill>
                  <a:prstClr val="black"/>
                </a:solidFill>
                <a:latin typeface="Trebuchet MS" panose="020B0603020202020204" pitchFamily="34" charset="0"/>
                <a:cs typeface="Arial" panose="020B0604020202020204" pitchFamily="34" charset="0"/>
              </a:rPr>
              <a:t>e</a:t>
            </a:r>
            <a:endParaRPr lang="en-US" altLang="en-US" sz="1200" kern="0" dirty="0">
              <a:solidFill>
                <a:prstClr val="black"/>
              </a:solidFill>
              <a:latin typeface="Trebuchet MS" panose="020B0603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EFFDB1-333F-456A-844A-6168401FFCFC}"/>
              </a:ext>
            </a:extLst>
          </p:cNvPr>
          <p:cNvSpPr txBox="1"/>
          <p:nvPr/>
        </p:nvSpPr>
        <p:spPr>
          <a:xfrm>
            <a:off x="539552" y="548680"/>
            <a:ext cx="8064896" cy="1656184"/>
          </a:xfrm>
          <a:prstGeom prst="rect">
            <a:avLst/>
          </a:prstGeom>
          <a:noFill/>
        </p:spPr>
        <p:txBody>
          <a:bodyPr wrap="square" rtlCol="0">
            <a:spAutoFit/>
          </a:bodyPr>
          <a:lstStyle/>
          <a:p>
            <a:endParaRPr lang="en-US" dirty="0"/>
          </a:p>
        </p:txBody>
      </p:sp>
      <p:pic>
        <p:nvPicPr>
          <p:cNvPr id="23" name="Picture 22">
            <a:extLst>
              <a:ext uri="{FF2B5EF4-FFF2-40B4-BE49-F238E27FC236}">
                <a16:creationId xmlns:a16="http://schemas.microsoft.com/office/drawing/2014/main" id="{273D7963-BC3E-42A9-9D54-8F0938DD51C0}"/>
              </a:ext>
            </a:extLst>
          </p:cNvPr>
          <p:cNvPicPr>
            <a:picLocks noChangeAspect="1"/>
          </p:cNvPicPr>
          <p:nvPr/>
        </p:nvPicPr>
        <p:blipFill>
          <a:blip r:embed="rId3"/>
          <a:stretch>
            <a:fillRect/>
          </a:stretch>
        </p:blipFill>
        <p:spPr>
          <a:xfrm>
            <a:off x="773484" y="606833"/>
            <a:ext cx="7843131" cy="2302203"/>
          </a:xfrm>
          <a:prstGeom prst="rect">
            <a:avLst/>
          </a:prstGeom>
        </p:spPr>
      </p:pic>
      <p:sp>
        <p:nvSpPr>
          <p:cNvPr id="24" name="TextBox 23">
            <a:extLst>
              <a:ext uri="{FF2B5EF4-FFF2-40B4-BE49-F238E27FC236}">
                <a16:creationId xmlns:a16="http://schemas.microsoft.com/office/drawing/2014/main" id="{E84D4285-284E-46EE-A6AD-9D7D9E3E02DE}"/>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26" name="TextBox 25">
            <a:extLst>
              <a:ext uri="{FF2B5EF4-FFF2-40B4-BE49-F238E27FC236}">
                <a16:creationId xmlns:a16="http://schemas.microsoft.com/office/drawing/2014/main" id="{4E170876-C309-45E9-B8C7-7381F6728DD6}"/>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extLst>
      <p:ext uri="{BB962C8B-B14F-4D97-AF65-F5344CB8AC3E}">
        <p14:creationId xmlns:p14="http://schemas.microsoft.com/office/powerpoint/2010/main" val="2403924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3"/>
          <p:cNvSpPr txBox="1">
            <a:spLocks noChangeArrowheads="1"/>
          </p:cNvSpPr>
          <p:nvPr/>
        </p:nvSpPr>
        <p:spPr bwMode="auto">
          <a:xfrm>
            <a:off x="612809" y="977330"/>
            <a:ext cx="7861498" cy="4655185"/>
          </a:xfrm>
          <a:prstGeom prst="rect">
            <a:avLst/>
          </a:prstGeom>
          <a:noFill/>
          <a:ln w="9525">
            <a:noFill/>
            <a:miter lim="800000"/>
            <a:headEnd/>
            <a:tailEnd/>
          </a:ln>
        </p:spPr>
        <p:txBody>
          <a:bodyPr/>
          <a:lstStyle/>
          <a:p>
            <a:pPr marL="457200" indent="-457200" eaLnBrk="1" hangingPunct="1">
              <a:buClr>
                <a:srgbClr val="C00000"/>
              </a:buClr>
            </a:pPr>
            <a:endParaRPr lang="en-US" altLang="en-US" sz="600" b="1" dirty="0">
              <a:solidFill>
                <a:srgbClr val="000000"/>
              </a:solidFill>
              <a:latin typeface="Trebuchet MS" pitchFamily="34" charset="0"/>
            </a:endParaRPr>
          </a:p>
          <a:p>
            <a:pPr marL="457200" indent="-457200" algn="just" eaLnBrk="1" hangingPunct="1">
              <a:lnSpc>
                <a:spcPct val="150000"/>
              </a:lnSpc>
              <a:spcBef>
                <a:spcPts val="750"/>
              </a:spcBef>
              <a:buClr>
                <a:srgbClr val="C00000"/>
              </a:buClr>
              <a:buFont typeface="Wingdings" pitchFamily="2" charset="2"/>
              <a:buChar char="Ø"/>
            </a:pPr>
            <a:r>
              <a:rPr lang="en-US" altLang="en-US" sz="1400" b="1" dirty="0" err="1">
                <a:solidFill>
                  <a:srgbClr val="000000"/>
                </a:solidFill>
                <a:latin typeface="Trebuchet MS" pitchFamily="34" charset="0"/>
              </a:rPr>
              <a:t>Portofoliu</a:t>
            </a:r>
            <a:r>
              <a:rPr lang="en-US" altLang="en-US" sz="1400" b="1" dirty="0">
                <a:solidFill>
                  <a:srgbClr val="000000"/>
                </a:solidFill>
                <a:latin typeface="Trebuchet MS" pitchFamily="34" charset="0"/>
              </a:rPr>
              <a:t> </a:t>
            </a:r>
            <a:r>
              <a:rPr lang="ro-RO" altLang="en-US" sz="1400" b="1" dirty="0">
                <a:solidFill>
                  <a:srgbClr val="000000"/>
                </a:solidFill>
                <a:latin typeface="Trebuchet MS" pitchFamily="34" charset="0"/>
              </a:rPr>
              <a:t>de </a:t>
            </a:r>
            <a:r>
              <a:rPr lang="en-US" altLang="en-US" sz="1400" b="1" dirty="0">
                <a:solidFill>
                  <a:srgbClr val="FF0000"/>
                </a:solidFill>
                <a:latin typeface="Trebuchet MS" pitchFamily="34" charset="0"/>
              </a:rPr>
              <a:t>150</a:t>
            </a:r>
            <a:r>
              <a:rPr lang="ro-RO" altLang="en-US" sz="1400" b="1" dirty="0">
                <a:solidFill>
                  <a:srgbClr val="FF0000"/>
                </a:solidFill>
                <a:latin typeface="Trebuchet MS" pitchFamily="34" charset="0"/>
              </a:rPr>
              <a:t> de produse </a:t>
            </a:r>
            <a:r>
              <a:rPr lang="en-US" altLang="en-US" sz="1400" b="1" dirty="0" err="1">
                <a:solidFill>
                  <a:srgbClr val="FF0000"/>
                </a:solidFill>
                <a:latin typeface="Trebuchet MS" pitchFamily="34" charset="0"/>
              </a:rPr>
              <a:t>farmaceutice</a:t>
            </a:r>
            <a:r>
              <a:rPr lang="ro-RO" altLang="en-US" sz="1400" b="1" dirty="0">
                <a:solidFill>
                  <a:srgbClr val="FF0000"/>
                </a:solidFill>
                <a:latin typeface="Trebuchet MS" pitchFamily="34" charset="0"/>
              </a:rPr>
              <a:t> </a:t>
            </a:r>
            <a:r>
              <a:rPr lang="ro-RO" altLang="en-US" sz="1400" b="1" dirty="0">
                <a:solidFill>
                  <a:srgbClr val="000000"/>
                </a:solidFill>
                <a:latin typeface="Trebuchet MS" pitchFamily="34" charset="0"/>
              </a:rPr>
              <a:t>din </a:t>
            </a:r>
            <a:r>
              <a:rPr lang="en-US" altLang="en-US" sz="1400" b="1" dirty="0">
                <a:solidFill>
                  <a:srgbClr val="FF0000"/>
                </a:solidFill>
                <a:latin typeface="Trebuchet MS" pitchFamily="34" charset="0"/>
              </a:rPr>
              <a:t>12 </a:t>
            </a:r>
            <a:r>
              <a:rPr lang="ro-RO" altLang="en-US" sz="1400" b="1" dirty="0">
                <a:solidFill>
                  <a:srgbClr val="FF0000"/>
                </a:solidFill>
                <a:latin typeface="Trebuchet MS" pitchFamily="34" charset="0"/>
              </a:rPr>
              <a:t>clase terapeutice</a:t>
            </a:r>
            <a:r>
              <a:rPr lang="en-US" altLang="en-US" sz="1400" b="1" dirty="0">
                <a:solidFill>
                  <a:srgbClr val="FF0000"/>
                </a:solidFill>
                <a:latin typeface="Trebuchet MS" pitchFamily="34" charset="0"/>
              </a:rPr>
              <a:t>;</a:t>
            </a:r>
          </a:p>
          <a:p>
            <a:pPr marL="457200" indent="-457200" algn="just" eaLnBrk="1" hangingPunct="1">
              <a:lnSpc>
                <a:spcPct val="150000"/>
              </a:lnSpc>
              <a:spcBef>
                <a:spcPts val="750"/>
              </a:spcBef>
              <a:buClr>
                <a:srgbClr val="C00000"/>
              </a:buClr>
              <a:buFont typeface="Wingdings" pitchFamily="2" charset="2"/>
              <a:buChar char="Ø"/>
            </a:pPr>
            <a:r>
              <a:rPr lang="en-US" altLang="en-US" sz="1400" b="1" dirty="0">
                <a:solidFill>
                  <a:srgbClr val="FF0000"/>
                </a:solidFill>
                <a:latin typeface="Trebuchet MS" pitchFamily="34" charset="0"/>
              </a:rPr>
              <a:t>8 </a:t>
            </a:r>
            <a:r>
              <a:rPr lang="en-US" altLang="en-US" sz="1400" b="1" dirty="0" err="1">
                <a:solidFill>
                  <a:srgbClr val="FF0000"/>
                </a:solidFill>
                <a:latin typeface="Trebuchet MS" pitchFamily="34" charset="0"/>
              </a:rPr>
              <a:t>fluxuri</a:t>
            </a:r>
            <a:r>
              <a:rPr lang="en-US" altLang="en-US" sz="1400" b="1" dirty="0">
                <a:solidFill>
                  <a:srgbClr val="FF0000"/>
                </a:solidFill>
                <a:latin typeface="Trebuchet MS" pitchFamily="34" charset="0"/>
              </a:rPr>
              <a:t> de </a:t>
            </a:r>
            <a:r>
              <a:rPr lang="en-US" altLang="en-US" sz="1400" b="1" dirty="0" err="1">
                <a:solidFill>
                  <a:srgbClr val="FF0000"/>
                </a:solidFill>
                <a:latin typeface="Trebuchet MS" pitchFamily="34" charset="0"/>
              </a:rPr>
              <a:t>fabricatie</a:t>
            </a:r>
            <a:r>
              <a:rPr lang="en-US" altLang="en-US" sz="1400" b="1" dirty="0">
                <a:solidFill>
                  <a:srgbClr val="FF0000"/>
                </a:solidFill>
                <a:latin typeface="Trebuchet MS" pitchFamily="34" charset="0"/>
              </a:rPr>
              <a:t> </a:t>
            </a:r>
            <a:r>
              <a:rPr lang="en-US" altLang="en-US" sz="1400" dirty="0">
                <a:latin typeface="Trebuchet MS" pitchFamily="34" charset="0"/>
              </a:rPr>
              <a:t>pe care se </a:t>
            </a:r>
            <a:r>
              <a:rPr lang="en-US" altLang="en-US" sz="1400" dirty="0" err="1">
                <a:latin typeface="Trebuchet MS" pitchFamily="34" charset="0"/>
              </a:rPr>
              <a:t>produc</a:t>
            </a:r>
            <a:r>
              <a:rPr lang="en-US" altLang="en-US" sz="1400" dirty="0">
                <a:latin typeface="Trebuchet MS" pitchFamily="34" charset="0"/>
              </a:rPr>
              <a:t>: </a:t>
            </a:r>
            <a:r>
              <a:rPr lang="en-US" altLang="en-US" sz="1400" dirty="0" err="1">
                <a:latin typeface="Trebuchet MS" pitchFamily="34" charset="0"/>
              </a:rPr>
              <a:t>pulberi</a:t>
            </a:r>
            <a:r>
              <a:rPr lang="en-US" altLang="en-US" sz="1400" dirty="0">
                <a:latin typeface="Trebuchet MS" pitchFamily="34" charset="0"/>
              </a:rPr>
              <a:t> </a:t>
            </a:r>
            <a:r>
              <a:rPr lang="en-US" altLang="en-US" sz="1400" dirty="0" err="1">
                <a:latin typeface="Trebuchet MS" pitchFamily="34" charset="0"/>
              </a:rPr>
              <a:t>injectabile</a:t>
            </a:r>
            <a:r>
              <a:rPr lang="en-US" altLang="en-US" sz="1400" dirty="0">
                <a:latin typeface="Trebuchet MS" pitchFamily="34" charset="0"/>
              </a:rPr>
              <a:t> </a:t>
            </a:r>
            <a:r>
              <a:rPr lang="en-US" altLang="en-US" sz="1400" dirty="0" err="1">
                <a:latin typeface="Trebuchet MS" pitchFamily="34" charset="0"/>
              </a:rPr>
              <a:t>peniciline</a:t>
            </a:r>
            <a:r>
              <a:rPr lang="en-US" altLang="en-US" sz="1400" dirty="0">
                <a:latin typeface="Trebuchet MS" pitchFamily="34" charset="0"/>
              </a:rPr>
              <a:t>; capsule </a:t>
            </a:r>
            <a:r>
              <a:rPr lang="en-US" altLang="en-US" sz="1400" dirty="0" err="1">
                <a:latin typeface="Trebuchet MS" pitchFamily="34" charset="0"/>
              </a:rPr>
              <a:t>peniciline</a:t>
            </a:r>
            <a:r>
              <a:rPr lang="en-US" altLang="en-US" sz="1400" dirty="0">
                <a:latin typeface="Trebuchet MS" pitchFamily="34" charset="0"/>
              </a:rPr>
              <a:t>; capsule non-</a:t>
            </a:r>
            <a:r>
              <a:rPr lang="en-US" altLang="en-US" sz="1400" dirty="0" err="1">
                <a:latin typeface="Trebuchet MS" pitchFamily="34" charset="0"/>
              </a:rPr>
              <a:t>betalactamice</a:t>
            </a:r>
            <a:r>
              <a:rPr lang="en-US" altLang="en-US" sz="1400" dirty="0">
                <a:latin typeface="Trebuchet MS" pitchFamily="34" charset="0"/>
              </a:rPr>
              <a:t>; capsule </a:t>
            </a:r>
            <a:r>
              <a:rPr lang="en-US" altLang="en-US" sz="1400" dirty="0" err="1">
                <a:latin typeface="Trebuchet MS" pitchFamily="34" charset="0"/>
              </a:rPr>
              <a:t>cefalosporine</a:t>
            </a:r>
            <a:r>
              <a:rPr lang="en-US" altLang="en-US" sz="1400" dirty="0">
                <a:latin typeface="Trebuchet MS" pitchFamily="34" charset="0"/>
              </a:rPr>
              <a:t>; </a:t>
            </a:r>
            <a:r>
              <a:rPr lang="en-US" altLang="en-US" sz="1400" dirty="0" err="1">
                <a:latin typeface="Trebuchet MS" pitchFamily="34" charset="0"/>
              </a:rPr>
              <a:t>comprimate</a:t>
            </a:r>
            <a:r>
              <a:rPr lang="en-US" altLang="en-US" sz="1400" dirty="0">
                <a:latin typeface="Trebuchet MS" pitchFamily="34" charset="0"/>
              </a:rPr>
              <a:t>; </a:t>
            </a:r>
            <a:r>
              <a:rPr lang="en-US" altLang="en-US" sz="1400" dirty="0" err="1">
                <a:latin typeface="Trebuchet MS" pitchFamily="34" charset="0"/>
              </a:rPr>
              <a:t>unguente</a:t>
            </a:r>
            <a:r>
              <a:rPr lang="en-US" altLang="en-US" sz="1400" dirty="0">
                <a:latin typeface="Trebuchet MS" pitchFamily="34" charset="0"/>
              </a:rPr>
              <a:t>, creme, </a:t>
            </a:r>
            <a:r>
              <a:rPr lang="en-US" altLang="en-US" sz="1400" dirty="0" err="1">
                <a:latin typeface="Trebuchet MS" pitchFamily="34" charset="0"/>
              </a:rPr>
              <a:t>geluri</a:t>
            </a:r>
            <a:r>
              <a:rPr lang="en-US" altLang="en-US" sz="1400" dirty="0">
                <a:latin typeface="Trebuchet MS" pitchFamily="34" charset="0"/>
              </a:rPr>
              <a:t>; ovule; </a:t>
            </a:r>
            <a:r>
              <a:rPr lang="en-US" altLang="en-US" sz="1400" dirty="0" err="1">
                <a:latin typeface="Trebuchet MS" pitchFamily="34" charset="0"/>
              </a:rPr>
              <a:t>substante</a:t>
            </a:r>
            <a:r>
              <a:rPr lang="en-US" altLang="en-US" sz="1400" dirty="0">
                <a:latin typeface="Trebuchet MS" pitchFamily="34" charset="0"/>
              </a:rPr>
              <a:t> active </a:t>
            </a:r>
            <a:r>
              <a:rPr lang="en-US" altLang="en-US" sz="1400" dirty="0" err="1">
                <a:latin typeface="Trebuchet MS" pitchFamily="34" charset="0"/>
              </a:rPr>
              <a:t>ob</a:t>
            </a:r>
            <a:r>
              <a:rPr lang="ro-RO" altLang="en-US" sz="1400" dirty="0">
                <a:latin typeface="Trebuchet MS" panose="020B0603020202020204" pitchFamily="34" charset="0"/>
                <a:ea typeface="Calibri" panose="020F0502020204030204" pitchFamily="34" charset="0"/>
                <a:cs typeface="Times New Roman" panose="02020603050405020304" pitchFamily="18" charset="0"/>
              </a:rPr>
              <a:t>ț</a:t>
            </a:r>
            <a:r>
              <a:rPr lang="en-US" altLang="en-US" sz="1400" dirty="0" err="1">
                <a:latin typeface="Trebuchet MS" pitchFamily="34" charset="0"/>
              </a:rPr>
              <a:t>inute</a:t>
            </a:r>
            <a:r>
              <a:rPr lang="en-US" altLang="en-US" sz="1400" dirty="0">
                <a:latin typeface="Trebuchet MS" pitchFamily="34" charset="0"/>
              </a:rPr>
              <a:t> </a:t>
            </a:r>
            <a:r>
              <a:rPr lang="en-US" altLang="en-US" sz="1400" dirty="0" err="1">
                <a:latin typeface="Trebuchet MS" pitchFamily="34" charset="0"/>
              </a:rPr>
              <a:t>prin</a:t>
            </a:r>
            <a:r>
              <a:rPr lang="en-US" altLang="en-US" sz="1400" dirty="0">
                <a:latin typeface="Trebuchet MS" pitchFamily="34" charset="0"/>
              </a:rPr>
              <a:t> </a:t>
            </a:r>
            <a:r>
              <a:rPr lang="en-US" altLang="en-US" sz="1400" dirty="0" err="1">
                <a:latin typeface="Trebuchet MS" pitchFamily="34" charset="0"/>
              </a:rPr>
              <a:t>biosinteza</a:t>
            </a:r>
            <a:r>
              <a:rPr lang="en-US" altLang="en-US" sz="1400" dirty="0">
                <a:latin typeface="Trebuchet MS" pitchFamily="34" charset="0"/>
              </a:rPr>
              <a:t>.</a:t>
            </a:r>
          </a:p>
          <a:p>
            <a:pPr marL="457200" indent="-457200" algn="just" eaLnBrk="1" hangingPunct="1">
              <a:lnSpc>
                <a:spcPct val="150000"/>
              </a:lnSpc>
              <a:spcBef>
                <a:spcPts val="750"/>
              </a:spcBef>
              <a:buClr>
                <a:srgbClr val="C00000"/>
              </a:buClr>
              <a:buFont typeface="Wingdings" pitchFamily="2" charset="2"/>
              <a:buChar char="Ø"/>
            </a:pPr>
            <a:r>
              <a:rPr lang="ro-RO" altLang="en-US" sz="1400" b="1" dirty="0">
                <a:solidFill>
                  <a:srgbClr val="FF0000"/>
                </a:solidFill>
                <a:latin typeface="Trebuchet MS" pitchFamily="34" charset="0"/>
              </a:rPr>
              <a:t>L</a:t>
            </a:r>
            <a:r>
              <a:rPr lang="en-US" altLang="en-US" sz="1400" b="1" dirty="0" err="1">
                <a:solidFill>
                  <a:srgbClr val="FF0000"/>
                </a:solidFill>
                <a:latin typeface="Trebuchet MS" pitchFamily="34" charset="0"/>
              </a:rPr>
              <a:t>i</a:t>
            </a:r>
            <a:r>
              <a:rPr lang="ro-RO" altLang="en-US" sz="1400" b="1" dirty="0">
                <a:solidFill>
                  <a:srgbClr val="FF0000"/>
                </a:solidFill>
                <a:latin typeface="Trebuchet MS" pitchFamily="34" charset="0"/>
              </a:rPr>
              <a:t>der global </a:t>
            </a:r>
            <a:r>
              <a:rPr lang="ro-RO" altLang="en-US" sz="1400" b="1" dirty="0">
                <a:solidFill>
                  <a:srgbClr val="000000"/>
                </a:solidFill>
                <a:latin typeface="Trebuchet MS" pitchFamily="34" charset="0"/>
              </a:rPr>
              <a:t>în producția de Nistatină substanță activă</a:t>
            </a:r>
            <a:endParaRPr lang="en-US" altLang="en-US" sz="1400" b="1" dirty="0">
              <a:solidFill>
                <a:srgbClr val="000000"/>
              </a:solidFill>
              <a:latin typeface="Trebuchet MS" pitchFamily="34" charset="0"/>
            </a:endParaRPr>
          </a:p>
          <a:p>
            <a:pPr marL="457200" indent="-457200" algn="just" eaLnBrk="1" hangingPunct="1">
              <a:lnSpc>
                <a:spcPct val="150000"/>
              </a:lnSpc>
              <a:spcBef>
                <a:spcPts val="750"/>
              </a:spcBef>
              <a:buClr>
                <a:srgbClr val="C00000"/>
              </a:buClr>
              <a:buFont typeface="Wingdings" pitchFamily="2" charset="2"/>
              <a:buChar char="Ø"/>
            </a:pPr>
            <a:r>
              <a:rPr lang="ro-RO" altLang="en-US" sz="1400" b="1" dirty="0">
                <a:solidFill>
                  <a:srgbClr val="000000"/>
                </a:solidFill>
                <a:latin typeface="Trebuchet MS" pitchFamily="34" charset="0"/>
              </a:rPr>
              <a:t>Lider în producția de beta-lactamice injectabile în România </a:t>
            </a:r>
            <a:endParaRPr lang="en-GB" altLang="en-US" sz="1400" b="1" dirty="0">
              <a:solidFill>
                <a:srgbClr val="000000"/>
              </a:solidFill>
              <a:latin typeface="Trebuchet MS" pitchFamily="34" charset="0"/>
            </a:endParaRPr>
          </a:p>
          <a:p>
            <a:pPr marL="457200" indent="-457200" algn="just" eaLnBrk="1" hangingPunct="1">
              <a:lnSpc>
                <a:spcPct val="150000"/>
              </a:lnSpc>
              <a:spcBef>
                <a:spcPts val="750"/>
              </a:spcBef>
              <a:buClr>
                <a:srgbClr val="C00000"/>
              </a:buClr>
              <a:buFont typeface="Wingdings" pitchFamily="2" charset="2"/>
              <a:buChar char="Ø"/>
            </a:pPr>
            <a:r>
              <a:rPr lang="en-US" altLang="en-US" sz="1400" b="1" dirty="0" err="1">
                <a:solidFill>
                  <a:srgbClr val="000000"/>
                </a:solidFill>
                <a:latin typeface="Trebuchet MS" pitchFamily="34" charset="0"/>
              </a:rPr>
              <a:t>Lider</a:t>
            </a:r>
            <a:r>
              <a:rPr lang="en-US" altLang="en-US" sz="1400" b="1" dirty="0">
                <a:solidFill>
                  <a:srgbClr val="000000"/>
                </a:solidFill>
                <a:latin typeface="Trebuchet MS" pitchFamily="34" charset="0"/>
              </a:rPr>
              <a:t> pe </a:t>
            </a:r>
            <a:r>
              <a:rPr lang="en-US" altLang="en-US" sz="1400" b="1" dirty="0" err="1">
                <a:solidFill>
                  <a:srgbClr val="000000"/>
                </a:solidFill>
                <a:latin typeface="Trebuchet MS" pitchFamily="34" charset="0"/>
              </a:rPr>
              <a:t>segmentul</a:t>
            </a:r>
            <a:r>
              <a:rPr lang="en-US" altLang="en-US" sz="1400" b="1" dirty="0">
                <a:solidFill>
                  <a:srgbClr val="000000"/>
                </a:solidFill>
                <a:latin typeface="Trebuchet MS" pitchFamily="34" charset="0"/>
              </a:rPr>
              <a:t> de </a:t>
            </a:r>
            <a:r>
              <a:rPr lang="en-US" altLang="en-US" sz="1400" b="1" dirty="0" err="1">
                <a:solidFill>
                  <a:srgbClr val="000000"/>
                </a:solidFill>
                <a:latin typeface="Trebuchet MS" pitchFamily="34" charset="0"/>
              </a:rPr>
              <a:t>produse</a:t>
            </a:r>
            <a:r>
              <a:rPr lang="en-US" altLang="en-US" sz="1400" b="1" dirty="0">
                <a:solidFill>
                  <a:srgbClr val="000000"/>
                </a:solidFill>
                <a:latin typeface="Trebuchet MS" pitchFamily="34" charset="0"/>
              </a:rPr>
              <a:t> </a:t>
            </a:r>
            <a:r>
              <a:rPr lang="en-US" altLang="en-US" sz="1400" b="1" dirty="0" err="1">
                <a:solidFill>
                  <a:srgbClr val="000000"/>
                </a:solidFill>
                <a:latin typeface="Trebuchet MS" pitchFamily="34" charset="0"/>
              </a:rPr>
              <a:t>topice</a:t>
            </a:r>
            <a:r>
              <a:rPr lang="ro-RO" altLang="en-US" sz="1400" b="1" dirty="0">
                <a:solidFill>
                  <a:srgbClr val="000000"/>
                </a:solidFill>
                <a:latin typeface="Trebuchet MS" pitchFamily="34" charset="0"/>
              </a:rPr>
              <a:t> (creme, unguente, geluri) în România</a:t>
            </a:r>
            <a:endParaRPr lang="en-US" altLang="en-US" sz="1400" b="1" dirty="0">
              <a:solidFill>
                <a:srgbClr val="000000"/>
              </a:solidFill>
              <a:latin typeface="Trebuchet MS" pitchFamily="34" charset="0"/>
            </a:endParaRPr>
          </a:p>
          <a:p>
            <a:pPr marL="457200" indent="-457200" algn="just" eaLnBrk="1" hangingPunct="1">
              <a:lnSpc>
                <a:spcPct val="150000"/>
              </a:lnSpc>
              <a:spcBef>
                <a:spcPts val="750"/>
              </a:spcBef>
              <a:buClr>
                <a:srgbClr val="C00000"/>
              </a:buClr>
              <a:buFont typeface="Wingdings" pitchFamily="2" charset="2"/>
              <a:buChar char="Ø"/>
            </a:pPr>
            <a:r>
              <a:rPr lang="ro-RO" altLang="en-US" sz="1400" b="1" dirty="0">
                <a:solidFill>
                  <a:srgbClr val="000000"/>
                </a:solidFill>
                <a:latin typeface="Trebuchet MS" pitchFamily="34" charset="0"/>
              </a:rPr>
              <a:t>Principalul producător român de </a:t>
            </a:r>
            <a:r>
              <a:rPr lang="ro-RO" altLang="en-US" sz="1400" b="1" dirty="0">
                <a:solidFill>
                  <a:srgbClr val="FF0000"/>
                </a:solidFill>
                <a:latin typeface="Trebuchet MS" pitchFamily="34" charset="0"/>
              </a:rPr>
              <a:t>medicamente</a:t>
            </a:r>
            <a:r>
              <a:rPr lang="ro-RO" altLang="en-US" sz="1400" b="1" dirty="0">
                <a:solidFill>
                  <a:srgbClr val="000000"/>
                </a:solidFill>
                <a:latin typeface="Trebuchet MS" pitchFamily="34" charset="0"/>
              </a:rPr>
              <a:t> </a:t>
            </a:r>
            <a:r>
              <a:rPr lang="en-US" altLang="en-US" sz="1400" b="1" dirty="0">
                <a:solidFill>
                  <a:srgbClr val="FF0000"/>
                </a:solidFill>
                <a:latin typeface="Trebuchet MS" pitchFamily="34" charset="0"/>
              </a:rPr>
              <a:t>generic</a:t>
            </a:r>
            <a:r>
              <a:rPr lang="ro-RO" altLang="en-US" sz="1400" b="1" dirty="0">
                <a:solidFill>
                  <a:srgbClr val="FF0000"/>
                </a:solidFill>
                <a:latin typeface="Trebuchet MS" pitchFamily="34" charset="0"/>
              </a:rPr>
              <a:t>e</a:t>
            </a:r>
            <a:endParaRPr lang="en-US" altLang="en-US" sz="1400" b="1" dirty="0">
              <a:solidFill>
                <a:srgbClr val="000000"/>
              </a:solidFill>
              <a:latin typeface="Trebuchet MS" pitchFamily="34" charset="0"/>
            </a:endParaRPr>
          </a:p>
          <a:p>
            <a:pPr marL="457200" indent="-457200" algn="just" eaLnBrk="1" hangingPunct="1">
              <a:lnSpc>
                <a:spcPct val="150000"/>
              </a:lnSpc>
              <a:spcBef>
                <a:spcPts val="750"/>
              </a:spcBef>
              <a:buClr>
                <a:srgbClr val="C00000"/>
              </a:buClr>
              <a:buFont typeface="Wingdings" pitchFamily="2" charset="2"/>
              <a:buChar char="Ø"/>
            </a:pPr>
            <a:r>
              <a:rPr lang="en-US" altLang="en-US" sz="1400" b="1" dirty="0" err="1">
                <a:solidFill>
                  <a:srgbClr val="000000"/>
                </a:solidFill>
                <a:latin typeface="Trebuchet MS" pitchFamily="34" charset="0"/>
              </a:rPr>
              <a:t>Investe</a:t>
            </a:r>
            <a:r>
              <a:rPr lang="ro-RO" altLang="en-US" sz="1400" b="1" dirty="0">
                <a:solidFill>
                  <a:srgbClr val="000000"/>
                </a:solidFill>
                <a:latin typeface="Trebuchet MS" pitchFamily="34" charset="0"/>
              </a:rPr>
              <a:t>ște</a:t>
            </a:r>
            <a:r>
              <a:rPr lang="en-US" altLang="en-US" sz="1400" b="1" dirty="0">
                <a:solidFill>
                  <a:srgbClr val="000000"/>
                </a:solidFill>
                <a:latin typeface="Trebuchet MS" pitchFamily="34" charset="0"/>
              </a:rPr>
              <a:t> 5% </a:t>
            </a:r>
            <a:r>
              <a:rPr lang="ro-RO" altLang="en-US" sz="1400" b="1" dirty="0">
                <a:solidFill>
                  <a:srgbClr val="000000"/>
                </a:solidFill>
                <a:latin typeface="Trebuchet MS" pitchFamily="34" charset="0"/>
              </a:rPr>
              <a:t>din cifra de afaceri în</a:t>
            </a:r>
            <a:r>
              <a:rPr lang="en-US" altLang="en-US" sz="1400" b="1" dirty="0">
                <a:solidFill>
                  <a:srgbClr val="000000"/>
                </a:solidFill>
                <a:latin typeface="Trebuchet MS" pitchFamily="34" charset="0"/>
              </a:rPr>
              <a:t> </a:t>
            </a:r>
            <a:r>
              <a:rPr lang="ro-RO" altLang="en-US" sz="1400" b="1" dirty="0">
                <a:solidFill>
                  <a:srgbClr val="000000"/>
                </a:solidFill>
                <a:latin typeface="Trebuchet MS" pitchFamily="34" charset="0"/>
              </a:rPr>
              <a:t>proiecte de </a:t>
            </a:r>
            <a:r>
              <a:rPr lang="ro-RO" altLang="en-US" sz="1400" b="1" dirty="0">
                <a:solidFill>
                  <a:srgbClr val="FF0000"/>
                </a:solidFill>
                <a:latin typeface="Trebuchet MS" pitchFamily="34" charset="0"/>
              </a:rPr>
              <a:t>cercetare – </a:t>
            </a:r>
            <a:r>
              <a:rPr lang="en-US" altLang="en-US" sz="1400" b="1" dirty="0">
                <a:solidFill>
                  <a:srgbClr val="FF0000"/>
                </a:solidFill>
                <a:latin typeface="Trebuchet MS" pitchFamily="34" charset="0"/>
              </a:rPr>
              <a:t>de</a:t>
            </a:r>
            <a:r>
              <a:rPr lang="ro-RO" altLang="en-US" sz="1400" b="1" dirty="0">
                <a:solidFill>
                  <a:srgbClr val="FF0000"/>
                </a:solidFill>
                <a:latin typeface="Trebuchet MS" pitchFamily="34" charset="0"/>
              </a:rPr>
              <a:t>zvoltare</a:t>
            </a:r>
            <a:r>
              <a:rPr lang="en-US" altLang="en-US" sz="1400" b="1" dirty="0">
                <a:solidFill>
                  <a:srgbClr val="FF0000"/>
                </a:solidFill>
                <a:latin typeface="Trebuchet MS" pitchFamily="34" charset="0"/>
              </a:rPr>
              <a:t>;</a:t>
            </a:r>
          </a:p>
          <a:p>
            <a:pPr marL="457200" indent="-457200" algn="just" eaLnBrk="1" hangingPunct="1">
              <a:lnSpc>
                <a:spcPct val="150000"/>
              </a:lnSpc>
              <a:spcBef>
                <a:spcPts val="750"/>
              </a:spcBef>
              <a:buClr>
                <a:srgbClr val="C00000"/>
              </a:buClr>
              <a:buFont typeface="Wingdings" pitchFamily="2" charset="2"/>
              <a:buChar char="Ø"/>
            </a:pPr>
            <a:r>
              <a:rPr lang="en-US" altLang="en-US" sz="1400" dirty="0">
                <a:latin typeface="Trebuchet MS" pitchFamily="34" charset="0"/>
              </a:rPr>
              <a:t>Important </a:t>
            </a:r>
            <a:r>
              <a:rPr lang="en-US" altLang="en-US" sz="1400" dirty="0" err="1">
                <a:latin typeface="Trebuchet MS" pitchFamily="34" charset="0"/>
              </a:rPr>
              <a:t>producator</a:t>
            </a:r>
            <a:r>
              <a:rPr lang="en-US" altLang="en-US" sz="1400" dirty="0">
                <a:latin typeface="Trebuchet MS" pitchFamily="34" charset="0"/>
              </a:rPr>
              <a:t> de </a:t>
            </a:r>
            <a:r>
              <a:rPr lang="en-US" altLang="en-US" sz="1400" dirty="0" err="1">
                <a:latin typeface="Trebuchet MS" pitchFamily="34" charset="0"/>
              </a:rPr>
              <a:t>medicamente</a:t>
            </a:r>
            <a:r>
              <a:rPr lang="en-US" altLang="en-US" sz="1400" dirty="0">
                <a:latin typeface="Trebuchet MS" pitchFamily="34" charset="0"/>
              </a:rPr>
              <a:t> de </a:t>
            </a:r>
            <a:r>
              <a:rPr lang="en-US" altLang="en-US" sz="1400" dirty="0" err="1">
                <a:latin typeface="Trebuchet MS" pitchFamily="34" charset="0"/>
              </a:rPr>
              <a:t>uz</a:t>
            </a:r>
            <a:r>
              <a:rPr lang="en-US" altLang="en-US" sz="1400" dirty="0">
                <a:latin typeface="Trebuchet MS" pitchFamily="34" charset="0"/>
              </a:rPr>
              <a:t> cardiovascular, </a:t>
            </a:r>
            <a:r>
              <a:rPr lang="en-US" altLang="en-US" sz="1400" dirty="0" err="1">
                <a:latin typeface="Trebuchet MS" pitchFamily="34" charset="0"/>
              </a:rPr>
              <a:t>medicamente</a:t>
            </a:r>
            <a:r>
              <a:rPr lang="en-US" altLang="en-US" sz="1400" dirty="0">
                <a:latin typeface="Trebuchet MS" pitchFamily="34" charset="0"/>
              </a:rPr>
              <a:t> </a:t>
            </a:r>
            <a:r>
              <a:rPr lang="en-US" altLang="en-US" sz="1400" dirty="0" err="1">
                <a:latin typeface="Trebuchet MS" pitchFamily="34" charset="0"/>
              </a:rPr>
              <a:t>topice</a:t>
            </a:r>
            <a:r>
              <a:rPr lang="en-US" altLang="en-US" sz="1400" dirty="0">
                <a:latin typeface="Trebuchet MS" pitchFamily="34" charset="0"/>
              </a:rPr>
              <a:t> de </a:t>
            </a:r>
            <a:r>
              <a:rPr lang="en-US" altLang="en-US" sz="1400" dirty="0" err="1">
                <a:latin typeface="Trebuchet MS" pitchFamily="34" charset="0"/>
              </a:rPr>
              <a:t>uz</a:t>
            </a:r>
            <a:r>
              <a:rPr lang="en-US" altLang="en-US" sz="1400" dirty="0">
                <a:latin typeface="Trebuchet MS" pitchFamily="34" charset="0"/>
              </a:rPr>
              <a:t> dermatologic </a:t>
            </a:r>
            <a:r>
              <a:rPr lang="en-US" altLang="en-US" sz="1400" dirty="0" err="1">
                <a:latin typeface="Trebuchet MS" pitchFamily="34" charset="0"/>
              </a:rPr>
              <a:t>si</a:t>
            </a:r>
            <a:r>
              <a:rPr lang="en-US" altLang="en-US" sz="1400" dirty="0">
                <a:latin typeface="Trebuchet MS" pitchFamily="34" charset="0"/>
              </a:rPr>
              <a:t> </a:t>
            </a:r>
            <a:r>
              <a:rPr lang="en-US" altLang="en-US" sz="1400" dirty="0" err="1">
                <a:latin typeface="Trebuchet MS" pitchFamily="34" charset="0"/>
              </a:rPr>
              <a:t>antiinflamatoare</a:t>
            </a:r>
            <a:r>
              <a:rPr lang="en-US" altLang="en-US" sz="1400" dirty="0">
                <a:latin typeface="Trebuchet MS" pitchFamily="34" charset="0"/>
              </a:rPr>
              <a:t> </a:t>
            </a:r>
            <a:r>
              <a:rPr lang="en-US" altLang="en-US" sz="1400" dirty="0" err="1">
                <a:latin typeface="Trebuchet MS" pitchFamily="34" charset="0"/>
              </a:rPr>
              <a:t>nesteroidiene</a:t>
            </a:r>
            <a:r>
              <a:rPr lang="en-US" altLang="en-US" sz="1400" dirty="0">
                <a:latin typeface="Trebuchet MS" pitchFamily="34" charset="0"/>
              </a:rPr>
              <a:t>, </a:t>
            </a:r>
            <a:r>
              <a:rPr lang="en-US" altLang="en-US" sz="1400" dirty="0" err="1">
                <a:latin typeface="Trebuchet MS" pitchFamily="34" charset="0"/>
              </a:rPr>
              <a:t>medicamente</a:t>
            </a:r>
            <a:r>
              <a:rPr lang="en-US" altLang="en-US" sz="1400" dirty="0">
                <a:latin typeface="Trebuchet MS" pitchFamily="34" charset="0"/>
              </a:rPr>
              <a:t> </a:t>
            </a:r>
            <a:r>
              <a:rPr lang="en-US" altLang="en-US" sz="1400" dirty="0" err="1">
                <a:latin typeface="Trebuchet MS" pitchFamily="34" charset="0"/>
              </a:rPr>
              <a:t>pentru</a:t>
            </a:r>
            <a:r>
              <a:rPr lang="en-US" altLang="en-US" sz="1400" dirty="0">
                <a:latin typeface="Trebuchet MS" pitchFamily="34" charset="0"/>
              </a:rPr>
              <a:t> </a:t>
            </a:r>
            <a:r>
              <a:rPr lang="en-US" altLang="en-US" sz="1400" dirty="0" err="1">
                <a:latin typeface="Trebuchet MS" pitchFamily="34" charset="0"/>
              </a:rPr>
              <a:t>Sistemul</a:t>
            </a:r>
            <a:r>
              <a:rPr lang="en-US" altLang="en-US" sz="1400" dirty="0">
                <a:latin typeface="Trebuchet MS" pitchFamily="34" charset="0"/>
              </a:rPr>
              <a:t> </a:t>
            </a:r>
            <a:r>
              <a:rPr lang="en-US" altLang="en-US" sz="1400" dirty="0" err="1">
                <a:latin typeface="Trebuchet MS" pitchFamily="34" charset="0"/>
              </a:rPr>
              <a:t>Nervos</a:t>
            </a:r>
            <a:r>
              <a:rPr lang="en-US" altLang="en-US" sz="1400" dirty="0">
                <a:latin typeface="Trebuchet MS" pitchFamily="34" charset="0"/>
              </a:rPr>
              <a:t> Central</a:t>
            </a:r>
          </a:p>
          <a:p>
            <a:pPr marL="457200" indent="-457200" algn="just" eaLnBrk="1" hangingPunct="1">
              <a:spcBef>
                <a:spcPts val="750"/>
              </a:spcBef>
              <a:buClr>
                <a:srgbClr val="C00000"/>
              </a:buClr>
              <a:buFont typeface="Wingdings" pitchFamily="2" charset="2"/>
              <a:buChar char="Ø"/>
            </a:pPr>
            <a:endParaRPr lang="en-US" altLang="en-US" sz="1400" b="1" dirty="0">
              <a:solidFill>
                <a:srgbClr val="000000"/>
              </a:solidFill>
              <a:latin typeface="Trebuchet MS" pitchFamily="34" charset="0"/>
            </a:endParaRPr>
          </a:p>
          <a:p>
            <a:pPr marL="457200" indent="-457200" eaLnBrk="1" hangingPunct="1">
              <a:spcBef>
                <a:spcPts val="750"/>
              </a:spcBef>
              <a:buClr>
                <a:srgbClr val="C00000"/>
              </a:buClr>
              <a:buFont typeface="Wingdings" pitchFamily="2" charset="2"/>
              <a:buChar char="Ø"/>
            </a:pPr>
            <a:endParaRPr lang="en-US" altLang="en-US" sz="1300" dirty="0">
              <a:latin typeface="Trebuchet MS" pitchFamily="34" charset="0"/>
            </a:endParaRPr>
          </a:p>
          <a:p>
            <a:pPr eaLnBrk="1" hangingPunct="1">
              <a:spcBef>
                <a:spcPts val="750"/>
              </a:spcBef>
              <a:buClr>
                <a:srgbClr val="C00000"/>
              </a:buClr>
            </a:pPr>
            <a:endParaRPr lang="en-US" altLang="en-US" sz="1300" b="1" dirty="0">
              <a:solidFill>
                <a:srgbClr val="FF0000"/>
              </a:solidFill>
              <a:latin typeface="Trebuchet MS" pitchFamily="34" charset="0"/>
            </a:endParaRPr>
          </a:p>
          <a:p>
            <a:pPr eaLnBrk="1" hangingPunct="1">
              <a:spcBef>
                <a:spcPts val="750"/>
              </a:spcBef>
              <a:buClr>
                <a:srgbClr val="C00000"/>
              </a:buClr>
            </a:pPr>
            <a:endParaRPr lang="en-US" altLang="en-US" sz="1300" b="1" dirty="0">
              <a:solidFill>
                <a:srgbClr val="FF0000"/>
              </a:solidFill>
              <a:latin typeface="Trebuchet MS" pitchFamily="34" charset="0"/>
            </a:endParaRPr>
          </a:p>
          <a:p>
            <a:pPr marL="457200" indent="-457200" eaLnBrk="1" hangingPunct="1">
              <a:spcBef>
                <a:spcPts val="750"/>
              </a:spcBef>
            </a:pPr>
            <a:endParaRPr lang="en-US" altLang="en-US" sz="1300" b="1" dirty="0">
              <a:solidFill>
                <a:srgbClr val="000000"/>
              </a:solidFill>
              <a:latin typeface="Trebuchet MS" pitchFamily="34" charset="0"/>
            </a:endParaRPr>
          </a:p>
          <a:p>
            <a:pPr marL="457200" indent="-457200" eaLnBrk="1" hangingPunct="1">
              <a:spcBef>
                <a:spcPts val="750"/>
              </a:spcBef>
            </a:pPr>
            <a:endParaRPr lang="en-US" altLang="en-US" sz="1300" b="1" dirty="0">
              <a:solidFill>
                <a:srgbClr val="000000"/>
              </a:solidFill>
              <a:latin typeface="Trebuchet MS" pitchFamily="34" charset="0"/>
            </a:endParaRPr>
          </a:p>
        </p:txBody>
      </p:sp>
      <p:sp>
        <p:nvSpPr>
          <p:cNvPr id="3" name="Title 1"/>
          <p:cNvSpPr txBox="1">
            <a:spLocks/>
          </p:cNvSpPr>
          <p:nvPr/>
        </p:nvSpPr>
        <p:spPr>
          <a:xfrm>
            <a:off x="641251" y="447105"/>
            <a:ext cx="7839869" cy="530225"/>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1600" b="1" i="1" u="sng" kern="0" dirty="0">
                <a:solidFill>
                  <a:schemeClr val="bg1">
                    <a:lumMod val="50000"/>
                  </a:schemeClr>
                </a:solidFill>
                <a:latin typeface="Trebuchet MS" panose="020B0603020202020204" pitchFamily="34" charset="0"/>
              </a:rPr>
              <a:t>Antibiotice </a:t>
            </a:r>
            <a:r>
              <a:rPr lang="ro-RO" altLang="en-US" sz="1600" b="1" i="1" u="sng" dirty="0">
                <a:solidFill>
                  <a:schemeClr val="bg1">
                    <a:lumMod val="50000"/>
                  </a:schemeClr>
                </a:solidFill>
                <a:latin typeface="Trebuchet MS" panose="020B0603020202020204" pitchFamily="34" charset="0"/>
              </a:rPr>
              <a:t>î</a:t>
            </a:r>
            <a:r>
              <a:rPr lang="en-US" sz="1600" b="1" i="1" u="sng" kern="0" dirty="0">
                <a:solidFill>
                  <a:schemeClr val="bg1">
                    <a:lumMod val="50000"/>
                  </a:schemeClr>
                </a:solidFill>
                <a:latin typeface="Trebuchet MS" panose="020B0603020202020204" pitchFamily="34" charset="0"/>
              </a:rPr>
              <a:t>n </a:t>
            </a:r>
            <a:r>
              <a:rPr lang="en-US" sz="1600" b="1" i="1" u="sng" kern="0" dirty="0" err="1">
                <a:solidFill>
                  <a:schemeClr val="bg1">
                    <a:lumMod val="50000"/>
                  </a:schemeClr>
                </a:solidFill>
                <a:latin typeface="Trebuchet MS" panose="020B0603020202020204" pitchFamily="34" charset="0"/>
              </a:rPr>
              <a:t>prezent</a:t>
            </a:r>
            <a:endParaRPr lang="en-US" sz="1600" b="1" i="1" u="sng" kern="0" dirty="0">
              <a:solidFill>
                <a:schemeClr val="bg1">
                  <a:lumMod val="50000"/>
                </a:schemeClr>
              </a:solidFill>
              <a:latin typeface="Trebuchet MS" panose="020B0603020202020204" pitchFamily="34" charset="0"/>
            </a:endParaRPr>
          </a:p>
        </p:txBody>
      </p:sp>
      <p:sp>
        <p:nvSpPr>
          <p:cNvPr id="4" name="TextBox 3">
            <a:extLst>
              <a:ext uri="{FF2B5EF4-FFF2-40B4-BE49-F238E27FC236}">
                <a16:creationId xmlns:a16="http://schemas.microsoft.com/office/drawing/2014/main" id="{48502763-E2D4-4390-96C5-1A59DDF9D6DF}"/>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6" name="TextBox 5">
            <a:extLst>
              <a:ext uri="{FF2B5EF4-FFF2-40B4-BE49-F238E27FC236}">
                <a16:creationId xmlns:a16="http://schemas.microsoft.com/office/drawing/2014/main" id="{0D3E9642-32C7-43F7-A3A3-BE7C4DA6375C}"/>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A4AD5D-A44C-468F-96AF-A37D4F8F5AAB}"/>
              </a:ext>
            </a:extLst>
          </p:cNvPr>
          <p:cNvSpPr txBox="1"/>
          <p:nvPr/>
        </p:nvSpPr>
        <p:spPr>
          <a:xfrm>
            <a:off x="683568" y="476672"/>
            <a:ext cx="4824536" cy="338554"/>
          </a:xfrm>
          <a:prstGeom prst="rect">
            <a:avLst/>
          </a:prstGeom>
          <a:noFill/>
        </p:spPr>
        <p:txBody>
          <a:bodyPr wrap="square" rtlCol="0">
            <a:spAutoFit/>
          </a:bodyPr>
          <a:lstStyle/>
          <a:p>
            <a:r>
              <a:rPr lang="en-GB" sz="1600" b="1" i="1" u="sng" dirty="0" err="1">
                <a:solidFill>
                  <a:schemeClr val="bg1">
                    <a:lumMod val="50000"/>
                  </a:schemeClr>
                </a:solidFill>
                <a:latin typeface="Trebuchet MS" panose="020B0603020202020204" pitchFamily="34" charset="0"/>
              </a:rPr>
              <a:t>Piata</a:t>
            </a:r>
            <a:r>
              <a:rPr lang="en-GB" sz="1600" b="1" i="1" u="sng" dirty="0">
                <a:solidFill>
                  <a:schemeClr val="bg1">
                    <a:lumMod val="50000"/>
                  </a:schemeClr>
                </a:solidFill>
                <a:latin typeface="Trebuchet MS" panose="020B0603020202020204" pitchFamily="34" charset="0"/>
              </a:rPr>
              <a:t> </a:t>
            </a:r>
            <a:r>
              <a:rPr lang="en-GB" sz="1600" b="1" i="1" u="sng" dirty="0" err="1">
                <a:solidFill>
                  <a:schemeClr val="bg1">
                    <a:lumMod val="50000"/>
                  </a:schemeClr>
                </a:solidFill>
                <a:latin typeface="Trebuchet MS" panose="020B0603020202020204" pitchFamily="34" charset="0"/>
              </a:rPr>
              <a:t>Interna</a:t>
            </a:r>
            <a:endParaRPr lang="en-US" sz="1600" b="1" i="1" u="sng" dirty="0">
              <a:solidFill>
                <a:schemeClr val="bg1">
                  <a:lumMod val="50000"/>
                </a:schemeClr>
              </a:solidFill>
              <a:latin typeface="Trebuchet MS" panose="020B0603020202020204" pitchFamily="34" charset="0"/>
            </a:endParaRPr>
          </a:p>
        </p:txBody>
      </p:sp>
      <p:graphicFrame>
        <p:nvGraphicFramePr>
          <p:cNvPr id="7" name="Table 6">
            <a:extLst>
              <a:ext uri="{FF2B5EF4-FFF2-40B4-BE49-F238E27FC236}">
                <a16:creationId xmlns:a16="http://schemas.microsoft.com/office/drawing/2014/main" id="{6D6FD8E3-2852-4509-A104-7B213D85F0BC}"/>
              </a:ext>
            </a:extLst>
          </p:cNvPr>
          <p:cNvGraphicFramePr>
            <a:graphicFrameLocks noGrp="1"/>
          </p:cNvGraphicFramePr>
          <p:nvPr>
            <p:extLst>
              <p:ext uri="{D42A27DB-BD31-4B8C-83A1-F6EECF244321}">
                <p14:modId xmlns:p14="http://schemas.microsoft.com/office/powerpoint/2010/main" val="3282616008"/>
              </p:ext>
            </p:extLst>
          </p:nvPr>
        </p:nvGraphicFramePr>
        <p:xfrm>
          <a:off x="712961" y="2348880"/>
          <a:ext cx="7396858" cy="1891000"/>
        </p:xfrm>
        <a:graphic>
          <a:graphicData uri="http://schemas.openxmlformats.org/drawingml/2006/table">
            <a:tbl>
              <a:tblPr firstRow="1" firstCol="1" bandRow="1"/>
              <a:tblGrid>
                <a:gridCol w="3390865">
                  <a:extLst>
                    <a:ext uri="{9D8B030D-6E8A-4147-A177-3AD203B41FA5}">
                      <a16:colId xmlns:a16="http://schemas.microsoft.com/office/drawing/2014/main" val="843884470"/>
                    </a:ext>
                  </a:extLst>
                </a:gridCol>
                <a:gridCol w="1248799">
                  <a:extLst>
                    <a:ext uri="{9D8B030D-6E8A-4147-A177-3AD203B41FA5}">
                      <a16:colId xmlns:a16="http://schemas.microsoft.com/office/drawing/2014/main" val="3026355798"/>
                    </a:ext>
                  </a:extLst>
                </a:gridCol>
                <a:gridCol w="1420519">
                  <a:extLst>
                    <a:ext uri="{9D8B030D-6E8A-4147-A177-3AD203B41FA5}">
                      <a16:colId xmlns:a16="http://schemas.microsoft.com/office/drawing/2014/main" val="3567331351"/>
                    </a:ext>
                  </a:extLst>
                </a:gridCol>
                <a:gridCol w="1336675">
                  <a:extLst>
                    <a:ext uri="{9D8B030D-6E8A-4147-A177-3AD203B41FA5}">
                      <a16:colId xmlns:a16="http://schemas.microsoft.com/office/drawing/2014/main" val="3947093600"/>
                    </a:ext>
                  </a:extLst>
                </a:gridCol>
              </a:tblGrid>
              <a:tr h="342956">
                <a:tc>
                  <a:txBody>
                    <a:bodyPr/>
                    <a:lstStyle/>
                    <a:p>
                      <a:pPr marL="0" marR="0" algn="just">
                        <a:lnSpc>
                          <a:spcPct val="150000"/>
                        </a:lnSpc>
                        <a:spcBef>
                          <a:spcPts val="0"/>
                        </a:spcBef>
                        <a:spcAft>
                          <a:spcPts val="0"/>
                        </a:spcAft>
                      </a:pPr>
                      <a:r>
                        <a:rPr lang="ro-RO" sz="1200" i="1" dirty="0">
                          <a:effectLst/>
                          <a:latin typeface="Trebuchet MS" panose="020B0603020202020204" pitchFamily="34" charset="0"/>
                          <a:ea typeface="Calibri" panose="020F0502020204030204" pitchFamily="34" charset="0"/>
                          <a:cs typeface="Calibri" panose="020F0502020204030204" pitchFamily="34" charset="0"/>
                        </a:rPr>
                        <a:t>(mil. lei)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447247444"/>
                  </a:ext>
                </a:extLst>
              </a:tr>
              <a:tr h="444060">
                <a:tc>
                  <a:txBody>
                    <a:bodyPr/>
                    <a:lstStyle/>
                    <a:p>
                      <a:pPr marL="0" marR="0" algn="just">
                        <a:lnSpc>
                          <a:spcPct val="150000"/>
                        </a:lnSpc>
                        <a:spcBef>
                          <a:spcPts val="0"/>
                        </a:spcBef>
                        <a:spcAft>
                          <a:spcPts val="0"/>
                        </a:spcAft>
                      </a:pPr>
                      <a:r>
                        <a:rPr lang="ro-RO" sz="1200" b="1">
                          <a:effectLst/>
                          <a:latin typeface="Trebuchet MS" panose="020B0603020202020204" pitchFamily="34" charset="0"/>
                          <a:ea typeface="Calibri" panose="020F0502020204030204" pitchFamily="34" charset="0"/>
                          <a:cs typeface="Calibri" panose="020F0502020204030204" pitchFamily="34" charset="0"/>
                        </a:rPr>
                        <a:t>Denumire indicator*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28575" cap="flat" cmpd="dbl"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ro-RO" sz="1200" b="1" dirty="0">
                          <a:effectLst/>
                          <a:latin typeface="Trebuchet MS" panose="020B0603020202020204" pitchFamily="34" charset="0"/>
                          <a:ea typeface="Calibri" panose="020F0502020204030204" pitchFamily="34" charset="0"/>
                          <a:cs typeface="Calibri" panose="020F0502020204030204" pitchFamily="34" charset="0"/>
                        </a:rPr>
                        <a:t>31.03.2019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28575" cap="flat" cmpd="dbl"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ro-RO" sz="1200" b="1" dirty="0">
                          <a:effectLst/>
                          <a:latin typeface="Trebuchet MS" panose="020B0603020202020204" pitchFamily="34" charset="0"/>
                          <a:ea typeface="Calibri" panose="020F0502020204030204" pitchFamily="34" charset="0"/>
                          <a:cs typeface="Calibri" panose="020F0502020204030204" pitchFamily="34" charset="0"/>
                        </a:rPr>
                        <a:t>31.03.2020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28575" cap="flat" cmpd="dbl"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ro-RO" sz="1200" b="1">
                          <a:effectLst/>
                          <a:latin typeface="Trebuchet MS" panose="020B0603020202020204" pitchFamily="34" charset="0"/>
                          <a:ea typeface="Calibri" panose="020F0502020204030204" pitchFamily="34" charset="0"/>
                          <a:cs typeface="Calibri" panose="020F0502020204030204" pitchFamily="34" charset="0"/>
                        </a:rPr>
                        <a:t>∆ Ian - mart 2020/2019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156226697"/>
                  </a:ext>
                </a:extLst>
              </a:tr>
              <a:tr h="342956">
                <a:tc>
                  <a:txBody>
                    <a:bodyPr/>
                    <a:lstStyle/>
                    <a:p>
                      <a:pPr marL="0" marR="0" algn="just">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Vânzări nete (piața internă)</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tc>
                  <a:txBody>
                    <a:bodyPr/>
                    <a:lstStyle/>
                    <a:p>
                      <a:pPr marL="0" marR="0" indent="-381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34,8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51,7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tc>
                  <a:txBody>
                    <a:bodyPr/>
                    <a:lstStyle/>
                    <a:p>
                      <a:pPr marL="0" marR="0" algn="r">
                        <a:lnSpc>
                          <a:spcPct val="150000"/>
                        </a:lnSpc>
                        <a:spcBef>
                          <a:spcPts val="0"/>
                        </a:spcBef>
                        <a:spcAft>
                          <a:spcPts val="0"/>
                        </a:spcAft>
                      </a:pPr>
                      <a:r>
                        <a:rPr lang="ro-RO" sz="1400">
                          <a:effectLst/>
                          <a:latin typeface="Trebuchet MS" panose="020B0603020202020204" pitchFamily="34" charset="0"/>
                          <a:ea typeface="Calibri" panose="020F0502020204030204" pitchFamily="34" charset="0"/>
                          <a:cs typeface="Calibri" panose="020F0502020204030204" pitchFamily="34" charset="0"/>
                        </a:rPr>
                        <a:t>48,7%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86343085"/>
                  </a:ext>
                </a:extLst>
              </a:tr>
              <a:tr h="342956">
                <a:tc>
                  <a:txBody>
                    <a:bodyPr/>
                    <a:lstStyle/>
                    <a:p>
                      <a:pPr marL="0" marR="0" algn="just">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Vânzări distribuție Sell IN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a:effectLst/>
                          <a:latin typeface="Trebuchet MS" panose="020B0603020202020204" pitchFamily="34" charset="0"/>
                          <a:ea typeface="Calibri" panose="020F0502020204030204" pitchFamily="34" charset="0"/>
                          <a:cs typeface="Calibri" panose="020F0502020204030204" pitchFamily="34" charset="0"/>
                        </a:rPr>
                        <a:t>82.4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95,3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15,6%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3793120866"/>
                  </a:ext>
                </a:extLst>
              </a:tr>
              <a:tr h="342956">
                <a:tc>
                  <a:txBody>
                    <a:bodyPr/>
                    <a:lstStyle/>
                    <a:p>
                      <a:pPr marL="0" marR="0" algn="just">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Vânzări Sell OUT (Farmacii+Spitale)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a:effectLst/>
                          <a:latin typeface="Trebuchet MS" panose="020B0603020202020204" pitchFamily="34" charset="0"/>
                          <a:ea typeface="Calibri" panose="020F0502020204030204" pitchFamily="34" charset="0"/>
                          <a:cs typeface="Calibri" panose="020F0502020204030204" pitchFamily="34" charset="0"/>
                        </a:rPr>
                        <a:t>   85,4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a:effectLst/>
                          <a:latin typeface="Trebuchet MS" panose="020B0603020202020204" pitchFamily="34" charset="0"/>
                          <a:ea typeface="Calibri" panose="020F0502020204030204" pitchFamily="34" charset="0"/>
                          <a:cs typeface="Calibri" panose="020F0502020204030204" pitchFamily="34" charset="0"/>
                        </a:rPr>
                        <a:t>88,1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540422926"/>
                  </a:ext>
                </a:extLst>
              </a:tr>
            </a:tbl>
          </a:graphicData>
        </a:graphic>
      </p:graphicFrame>
      <p:sp>
        <p:nvSpPr>
          <p:cNvPr id="8" name="Rectangle 2">
            <a:extLst>
              <a:ext uri="{FF2B5EF4-FFF2-40B4-BE49-F238E27FC236}">
                <a16:creationId xmlns:a16="http://schemas.microsoft.com/office/drawing/2014/main" id="{3092E485-1A18-409F-80B3-BCD24DF6A3A3}"/>
              </a:ext>
            </a:extLst>
          </p:cNvPr>
          <p:cNvSpPr>
            <a:spLocks noChangeArrowheads="1"/>
          </p:cNvSpPr>
          <p:nvPr/>
        </p:nvSpPr>
        <p:spPr bwMode="auto">
          <a:xfrm>
            <a:off x="692995" y="706991"/>
            <a:ext cx="741682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lang="en-GB" altLang="en-US" sz="1400" b="1" dirty="0">
              <a:latin typeface="Trebuchet MS" panose="020B060302020202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en-US" sz="1400" b="1"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Veniturile din vânzări</a:t>
            </a:r>
            <a:r>
              <a:rPr kumimoji="0" lang="ro-RO"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înregistrate la nivelul societății la data de 31.03.2020 sunt în valoare de 73,63 milioane lei, cu 13% mai mari decât valoarea inregistrată la finalul trimestrului I al anului anterior. Aceasta creștere a fost determinată de avansul cu 48,7% a veniturilor din vânzări pe piața din România.</a:t>
            </a:r>
            <a:endParaRPr kumimoji="0" lang="en-US" altLang="en-US" sz="1400" b="0" i="0" u="none" strike="noStrike" cap="none" normalizeH="0" baseline="0" dirty="0">
              <a:ln>
                <a:noFill/>
              </a:ln>
              <a:solidFill>
                <a:schemeClr val="tx1"/>
              </a:solidFill>
              <a:effectLst/>
              <a:latin typeface="Trebuchet MS" panose="020B0603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Veniturile din vânzări pe piața internă:</a:t>
            </a:r>
            <a:endParaRPr kumimoji="0" lang="en-US" altLang="en-US" sz="1400" b="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Trebuchet MS" panose="020B0603020202020204" pitchFamily="34" charset="0"/>
            </a:endParaRPr>
          </a:p>
        </p:txBody>
      </p:sp>
      <p:sp>
        <p:nvSpPr>
          <p:cNvPr id="9" name="TextBox 8">
            <a:extLst>
              <a:ext uri="{FF2B5EF4-FFF2-40B4-BE49-F238E27FC236}">
                <a16:creationId xmlns:a16="http://schemas.microsoft.com/office/drawing/2014/main" id="{6AD891B9-EECE-4947-B6DC-9886132F1B88}"/>
              </a:ext>
            </a:extLst>
          </p:cNvPr>
          <p:cNvSpPr txBox="1"/>
          <p:nvPr/>
        </p:nvSpPr>
        <p:spPr>
          <a:xfrm>
            <a:off x="827584" y="4653136"/>
            <a:ext cx="7488832" cy="1815882"/>
          </a:xfrm>
          <a:prstGeom prst="rect">
            <a:avLst/>
          </a:prstGeom>
          <a:noFill/>
        </p:spPr>
        <p:txBody>
          <a:bodyPr wrap="square" rtlCol="0">
            <a:spAutoFit/>
          </a:bodyPr>
          <a:lstStyle/>
          <a:p>
            <a:pPr lvl="0"/>
            <a:r>
              <a:rPr lang="ro-RO" sz="1400" dirty="0">
                <a:solidFill>
                  <a:srgbClr val="242F38"/>
                </a:solidFill>
                <a:latin typeface="Trebuchet MS" panose="020B0603020202020204" pitchFamily="34" charset="0"/>
              </a:rPr>
              <a:t>În contextul pandemiei cu coronavirus </a:t>
            </a:r>
            <a:endParaRPr lang="en-GB" sz="1400" dirty="0">
              <a:solidFill>
                <a:srgbClr val="242F38"/>
              </a:solidFill>
              <a:latin typeface="Trebuchet MS" panose="020B0603020202020204" pitchFamily="34" charset="0"/>
            </a:endParaRPr>
          </a:p>
          <a:p>
            <a:pPr marL="285750" lvl="0" indent="-285750">
              <a:buFont typeface="Arial" panose="020B0604020202020204" pitchFamily="34" charset="0"/>
              <a:buChar char="•"/>
            </a:pPr>
            <a:r>
              <a:rPr lang="ro-RO" sz="1400" dirty="0">
                <a:solidFill>
                  <a:srgbClr val="242F38"/>
                </a:solidFill>
                <a:latin typeface="Trebuchet MS" panose="020B0603020202020204" pitchFamily="34" charset="0"/>
              </a:rPr>
              <a:t>reprezentanții </a:t>
            </a:r>
            <a:r>
              <a:rPr lang="en-US" sz="1400" dirty="0" err="1">
                <a:solidFill>
                  <a:srgbClr val="242F38"/>
                </a:solidFill>
                <a:latin typeface="Trebuchet MS" panose="020B0603020202020204" pitchFamily="34" charset="0"/>
              </a:rPr>
              <a:t>companiei</a:t>
            </a:r>
            <a:r>
              <a:rPr lang="en-US" sz="1400" dirty="0">
                <a:solidFill>
                  <a:srgbClr val="242F38"/>
                </a:solidFill>
                <a:latin typeface="Trebuchet MS" panose="020B0603020202020204" pitchFamily="34" charset="0"/>
              </a:rPr>
              <a:t> au </a:t>
            </a:r>
            <a:r>
              <a:rPr lang="en-US" sz="1400" dirty="0" err="1">
                <a:solidFill>
                  <a:srgbClr val="242F38"/>
                </a:solidFill>
                <a:latin typeface="Trebuchet MS" panose="020B0603020202020204" pitchFamily="34" charset="0"/>
              </a:rPr>
              <a:t>păstrat</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în</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permanență</a:t>
            </a:r>
            <a:r>
              <a:rPr lang="en-US" sz="1400" dirty="0">
                <a:solidFill>
                  <a:srgbClr val="242F38"/>
                </a:solidFill>
                <a:latin typeface="Trebuchet MS" panose="020B0603020202020204" pitchFamily="34" charset="0"/>
              </a:rPr>
              <a:t> leg</a:t>
            </a:r>
            <a:r>
              <a:rPr lang="ro-RO" altLang="en-US" sz="1400" dirty="0">
                <a:latin typeface="Trebuchet MS" panose="020B0603020202020204" pitchFamily="34" charset="0"/>
                <a:ea typeface="Calibri" panose="020F0502020204030204" pitchFamily="34" charset="0"/>
                <a:cs typeface="Times New Roman" panose="02020603050405020304" pitchFamily="18" charset="0"/>
              </a:rPr>
              <a:t>ă</a:t>
            </a:r>
            <a:r>
              <a:rPr lang="en-US" sz="1400" dirty="0">
                <a:solidFill>
                  <a:srgbClr val="242F38"/>
                </a:solidFill>
                <a:latin typeface="Trebuchet MS" panose="020B0603020202020204" pitchFamily="34" charset="0"/>
              </a:rPr>
              <a:t>tur</a:t>
            </a:r>
            <a:r>
              <a:rPr lang="ro-RO" altLang="en-US" sz="1400" dirty="0">
                <a:latin typeface="Trebuchet MS" panose="020B0603020202020204" pitchFamily="34" charset="0"/>
                <a:ea typeface="Calibri" panose="020F0502020204030204" pitchFamily="34" charset="0"/>
                <a:cs typeface="Times New Roman" panose="02020603050405020304" pitchFamily="18" charset="0"/>
              </a:rPr>
              <a:t>ă</a:t>
            </a:r>
            <a:r>
              <a:rPr lang="en-US" sz="1400" dirty="0">
                <a:solidFill>
                  <a:srgbClr val="242F38"/>
                </a:solidFill>
                <a:latin typeface="Trebuchet MS" panose="020B0603020202020204" pitchFamily="34" charset="0"/>
              </a:rPr>
              <a:t> cu </a:t>
            </a:r>
            <a:r>
              <a:rPr lang="en-US" sz="1400" dirty="0" err="1">
                <a:solidFill>
                  <a:srgbClr val="242F38"/>
                </a:solidFill>
                <a:latin typeface="Trebuchet MS" panose="020B0603020202020204" pitchFamily="34" charset="0"/>
              </a:rPr>
              <a:t>distribuitorii</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pentru</a:t>
            </a:r>
            <a:r>
              <a:rPr lang="en-US" sz="1400" dirty="0">
                <a:solidFill>
                  <a:srgbClr val="242F38"/>
                </a:solidFill>
                <a:latin typeface="Trebuchet MS" panose="020B0603020202020204" pitchFamily="34" charset="0"/>
              </a:rPr>
              <a:t> a nu </a:t>
            </a:r>
            <a:r>
              <a:rPr lang="en-US" sz="1400" dirty="0" err="1">
                <a:solidFill>
                  <a:srgbClr val="242F38"/>
                </a:solidFill>
                <a:latin typeface="Trebuchet MS" panose="020B0603020202020204" pitchFamily="34" charset="0"/>
              </a:rPr>
              <a:t>exista</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sincope</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în</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aprovizionarea</a:t>
            </a:r>
            <a:r>
              <a:rPr lang="en-US" sz="1400" dirty="0">
                <a:solidFill>
                  <a:srgbClr val="242F38"/>
                </a:solidFill>
                <a:latin typeface="Trebuchet MS" panose="020B0603020202020204" pitchFamily="34" charset="0"/>
              </a:rPr>
              <a:t> cu </a:t>
            </a:r>
            <a:r>
              <a:rPr lang="en-US" sz="1400" dirty="0" err="1">
                <a:solidFill>
                  <a:srgbClr val="242F38"/>
                </a:solidFill>
                <a:latin typeface="Trebuchet MS" panose="020B0603020202020204" pitchFamily="34" charset="0"/>
              </a:rPr>
              <a:t>medicamente</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și</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pentru</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crearea</a:t>
            </a:r>
            <a:r>
              <a:rPr lang="en-US" sz="1400" dirty="0">
                <a:solidFill>
                  <a:srgbClr val="242F38"/>
                </a:solidFill>
                <a:latin typeface="Trebuchet MS" panose="020B0603020202020204" pitchFamily="34" charset="0"/>
              </a:rPr>
              <a:t> de </a:t>
            </a:r>
            <a:r>
              <a:rPr lang="en-US" sz="1400" dirty="0" err="1">
                <a:solidFill>
                  <a:srgbClr val="242F38"/>
                </a:solidFill>
                <a:latin typeface="Trebuchet MS" panose="020B0603020202020204" pitchFamily="34" charset="0"/>
              </a:rPr>
              <a:t>stocuri</a:t>
            </a:r>
            <a:r>
              <a:rPr lang="en-US" sz="1400" dirty="0">
                <a:solidFill>
                  <a:srgbClr val="242F38"/>
                </a:solidFill>
                <a:latin typeface="Trebuchet MS" panose="020B0603020202020204" pitchFamily="34" charset="0"/>
              </a:rPr>
              <a:t> care </a:t>
            </a:r>
            <a:r>
              <a:rPr lang="en-US" sz="1400" dirty="0" err="1">
                <a:solidFill>
                  <a:srgbClr val="242F38"/>
                </a:solidFill>
                <a:latin typeface="Trebuchet MS" panose="020B0603020202020204" pitchFamily="34" charset="0"/>
              </a:rPr>
              <a:t>să</a:t>
            </a:r>
            <a:r>
              <a:rPr lang="en-US" sz="1400" dirty="0">
                <a:solidFill>
                  <a:srgbClr val="242F38"/>
                </a:solidFill>
                <a:latin typeface="Trebuchet MS" panose="020B0603020202020204" pitchFamily="34" charset="0"/>
              </a:rPr>
              <a:t> le </a:t>
            </a:r>
            <a:r>
              <a:rPr lang="en-US" sz="1400" dirty="0" err="1">
                <a:solidFill>
                  <a:srgbClr val="242F38"/>
                </a:solidFill>
                <a:latin typeface="Trebuchet MS" panose="020B0603020202020204" pitchFamily="34" charset="0"/>
              </a:rPr>
              <a:t>permită</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onorarea</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comenzilor</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în</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cel</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mai</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scurt</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timp</a:t>
            </a:r>
            <a:r>
              <a:rPr lang="en-US" sz="1400" dirty="0">
                <a:solidFill>
                  <a:srgbClr val="242F38"/>
                </a:solidFill>
                <a:latin typeface="Trebuchet MS" panose="020B0603020202020204" pitchFamily="34" charset="0"/>
              </a:rPr>
              <a:t>; </a:t>
            </a:r>
          </a:p>
          <a:p>
            <a:pPr marL="285750" lvl="0" indent="-285750">
              <a:buFont typeface="Arial" panose="020B0604020202020204" pitchFamily="34" charset="0"/>
              <a:buChar char="•"/>
            </a:pPr>
            <a:r>
              <a:rPr lang="en-US" sz="1400" dirty="0">
                <a:solidFill>
                  <a:srgbClr val="242F38"/>
                </a:solidFill>
                <a:latin typeface="Trebuchet MS" panose="020B0603020202020204" pitchFamily="34" charset="0"/>
              </a:rPr>
              <a:t>s-a </a:t>
            </a:r>
            <a:r>
              <a:rPr lang="en-US" sz="1400" dirty="0" err="1">
                <a:solidFill>
                  <a:srgbClr val="242F38"/>
                </a:solidFill>
                <a:latin typeface="Trebuchet MS" panose="020B0603020202020204" pitchFamily="34" charset="0"/>
              </a:rPr>
              <a:t>relaționat</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în</a:t>
            </a:r>
            <a:r>
              <a:rPr lang="en-US" sz="1400" dirty="0">
                <a:solidFill>
                  <a:srgbClr val="242F38"/>
                </a:solidFill>
                <a:latin typeface="Trebuchet MS" panose="020B0603020202020204" pitchFamily="34" charset="0"/>
              </a:rPr>
              <a:t> mod constant cu </a:t>
            </a:r>
            <a:r>
              <a:rPr lang="en-US" sz="1400" dirty="0" err="1">
                <a:solidFill>
                  <a:srgbClr val="242F38"/>
                </a:solidFill>
                <a:latin typeface="Trebuchet MS" panose="020B0603020202020204" pitchFamily="34" charset="0"/>
              </a:rPr>
              <a:t>farmaciile</a:t>
            </a:r>
            <a:r>
              <a:rPr lang="en-US" sz="1400" dirty="0">
                <a:solidFill>
                  <a:srgbClr val="242F38"/>
                </a:solidFill>
                <a:latin typeface="Trebuchet MS" panose="020B0603020202020204" pitchFamily="34" charset="0"/>
              </a:rPr>
              <a:t> de </a:t>
            </a:r>
            <a:r>
              <a:rPr lang="en-US" sz="1400" dirty="0" err="1">
                <a:solidFill>
                  <a:srgbClr val="242F38"/>
                </a:solidFill>
                <a:latin typeface="Trebuchet MS" panose="020B0603020202020204" pitchFamily="34" charset="0"/>
              </a:rPr>
              <a:t>spital</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pentru</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identificarea</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nevoii</a:t>
            </a:r>
            <a:r>
              <a:rPr lang="en-US" sz="1400" dirty="0">
                <a:solidFill>
                  <a:srgbClr val="242F38"/>
                </a:solidFill>
                <a:latin typeface="Trebuchet MS" panose="020B0603020202020204" pitchFamily="34" charset="0"/>
              </a:rPr>
              <a:t> de </a:t>
            </a:r>
            <a:r>
              <a:rPr lang="en-US" sz="1400" dirty="0" err="1">
                <a:solidFill>
                  <a:srgbClr val="242F38"/>
                </a:solidFill>
                <a:latin typeface="Trebuchet MS" panose="020B0603020202020204" pitchFamily="34" charset="0"/>
              </a:rPr>
              <a:t>medicamente</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și</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onorarea</a:t>
            </a:r>
            <a:r>
              <a:rPr lang="en-US" sz="1400" dirty="0">
                <a:solidFill>
                  <a:srgbClr val="242F38"/>
                </a:solidFill>
                <a:latin typeface="Trebuchet MS" panose="020B0603020202020204" pitchFamily="34" charset="0"/>
              </a:rPr>
              <a:t> </a:t>
            </a:r>
            <a:r>
              <a:rPr lang="en-US" sz="1400" dirty="0" err="1">
                <a:solidFill>
                  <a:srgbClr val="242F38"/>
                </a:solidFill>
                <a:latin typeface="Trebuchet MS" panose="020B0603020202020204" pitchFamily="34" charset="0"/>
              </a:rPr>
              <a:t>rapidă</a:t>
            </a:r>
            <a:r>
              <a:rPr lang="en-US" sz="1400" dirty="0">
                <a:solidFill>
                  <a:srgbClr val="242F38"/>
                </a:solidFill>
                <a:latin typeface="Trebuchet MS" panose="020B0603020202020204" pitchFamily="34" charset="0"/>
              </a:rPr>
              <a:t> a </a:t>
            </a:r>
            <a:r>
              <a:rPr lang="en-US" sz="1400" dirty="0" err="1">
                <a:solidFill>
                  <a:srgbClr val="242F38"/>
                </a:solidFill>
                <a:latin typeface="Trebuchet MS" panose="020B0603020202020204" pitchFamily="34" charset="0"/>
              </a:rPr>
              <a:t>comenzilor</a:t>
            </a:r>
            <a:r>
              <a:rPr lang="en-US" sz="1400" dirty="0">
                <a:solidFill>
                  <a:srgbClr val="242F38"/>
                </a:solidFill>
                <a:latin typeface="Trebuchet MS" panose="020B0603020202020204" pitchFamily="34" charset="0"/>
              </a:rPr>
              <a:t> din </a:t>
            </a:r>
            <a:r>
              <a:rPr lang="en-US" sz="1400" dirty="0" err="1">
                <a:solidFill>
                  <a:srgbClr val="242F38"/>
                </a:solidFill>
                <a:latin typeface="Trebuchet MS" panose="020B0603020202020204" pitchFamily="34" charset="0"/>
              </a:rPr>
              <a:t>spitale</a:t>
            </a:r>
            <a:r>
              <a:rPr lang="en-US" sz="1400" dirty="0">
                <a:solidFill>
                  <a:srgbClr val="242F38"/>
                </a:solidFill>
                <a:latin typeface="Trebuchet MS" panose="020B0603020202020204" pitchFamily="34" charset="0"/>
              </a:rPr>
              <a:t>; </a:t>
            </a:r>
          </a:p>
          <a:p>
            <a:pPr marL="285750" lvl="0" indent="-285750">
              <a:buFont typeface="Arial" panose="020B0604020202020204" pitchFamily="34" charset="0"/>
              <a:buChar char="•"/>
            </a:pPr>
            <a:r>
              <a:rPr lang="en-GB" sz="1400" dirty="0">
                <a:solidFill>
                  <a:srgbClr val="242F38"/>
                </a:solidFill>
                <a:latin typeface="Trebuchet MS" panose="020B0603020202020204" pitchFamily="34" charset="0"/>
              </a:rPr>
              <a:t>C</a:t>
            </a:r>
            <a:r>
              <a:rPr lang="ro-RO" sz="1400" dirty="0">
                <a:solidFill>
                  <a:srgbClr val="242F38"/>
                </a:solidFill>
                <a:latin typeface="Trebuchet MS" panose="020B0603020202020204" pitchFamily="34" charset="0"/>
              </a:rPr>
              <a:t>ompania Antibiotice a oferit ajutor financiar, cât si donații în medicamente, pentru zece spitale din România.</a:t>
            </a:r>
            <a:endParaRPr lang="en-US" sz="1400" dirty="0">
              <a:solidFill>
                <a:srgbClr val="242F38"/>
              </a:solidFill>
              <a:latin typeface="Trebuchet MS" panose="020B0603020202020204" pitchFamily="34" charset="0"/>
            </a:endParaRPr>
          </a:p>
        </p:txBody>
      </p:sp>
      <p:sp>
        <p:nvSpPr>
          <p:cNvPr id="6" name="TextBox 5">
            <a:extLst>
              <a:ext uri="{FF2B5EF4-FFF2-40B4-BE49-F238E27FC236}">
                <a16:creationId xmlns:a16="http://schemas.microsoft.com/office/drawing/2014/main" id="{E284916C-5215-423A-B8BF-3EFE73F9DDC4}"/>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10" name="TextBox 9">
            <a:extLst>
              <a:ext uri="{FF2B5EF4-FFF2-40B4-BE49-F238E27FC236}">
                <a16:creationId xmlns:a16="http://schemas.microsoft.com/office/drawing/2014/main" id="{022EF1E0-2E8F-459F-84D6-E750FA69C56E}"/>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extLst>
      <p:ext uri="{BB962C8B-B14F-4D97-AF65-F5344CB8AC3E}">
        <p14:creationId xmlns:p14="http://schemas.microsoft.com/office/powerpoint/2010/main" val="1367691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DF6C32E-5245-46D4-B09A-01C65907C429}"/>
              </a:ext>
            </a:extLst>
          </p:cNvPr>
          <p:cNvCxnSpPr/>
          <p:nvPr/>
        </p:nvCxnSpPr>
        <p:spPr>
          <a:xfrm>
            <a:off x="3180795" y="1628800"/>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4D1F482-413F-495F-92B7-C90678227CF5}"/>
              </a:ext>
            </a:extLst>
          </p:cNvPr>
          <p:cNvCxnSpPr/>
          <p:nvPr/>
        </p:nvCxnSpPr>
        <p:spPr>
          <a:xfrm>
            <a:off x="3464365" y="2457260"/>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AF0DCDE-8DF7-4394-86F5-6B8866D4E908}"/>
              </a:ext>
            </a:extLst>
          </p:cNvPr>
          <p:cNvCxnSpPr>
            <a:cxnSpLocks/>
          </p:cNvCxnSpPr>
          <p:nvPr/>
        </p:nvCxnSpPr>
        <p:spPr>
          <a:xfrm flipH="1">
            <a:off x="2126472" y="5110282"/>
            <a:ext cx="70518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455CB07-DE9C-4080-8BC5-D52FE0EA3231}"/>
              </a:ext>
            </a:extLst>
          </p:cNvPr>
          <p:cNvGrpSpPr/>
          <p:nvPr/>
        </p:nvGrpSpPr>
        <p:grpSpPr>
          <a:xfrm>
            <a:off x="2232213" y="1087012"/>
            <a:ext cx="967092" cy="1052157"/>
            <a:chOff x="2256550" y="1689100"/>
            <a:chExt cx="967092" cy="1052157"/>
          </a:xfrm>
          <a:solidFill>
            <a:srgbClr val="FF0000"/>
          </a:solidFill>
        </p:grpSpPr>
        <p:sp>
          <p:nvSpPr>
            <p:cNvPr id="6" name="Freeform 5">
              <a:extLst>
                <a:ext uri="{FF2B5EF4-FFF2-40B4-BE49-F238E27FC236}">
                  <a16:creationId xmlns:a16="http://schemas.microsoft.com/office/drawing/2014/main" id="{91A886A0-7047-4917-8F38-3DC336C34AE8}"/>
                </a:ext>
              </a:extLst>
            </p:cNvPr>
            <p:cNvSpPr>
              <a:spLocks/>
            </p:cNvSpPr>
            <p:nvPr/>
          </p:nvSpPr>
          <p:spPr bwMode="auto">
            <a:xfrm>
              <a:off x="2263778" y="2261862"/>
              <a:ext cx="920138" cy="479395"/>
            </a:xfrm>
            <a:custGeom>
              <a:avLst/>
              <a:gdLst>
                <a:gd name="T0" fmla="*/ 0 w 725"/>
                <a:gd name="T1" fmla="*/ 123 h 378"/>
                <a:gd name="T2" fmla="*/ 725 w 725"/>
                <a:gd name="T3" fmla="*/ 214 h 378"/>
                <a:gd name="T4" fmla="*/ 177 w 725"/>
                <a:gd name="T5" fmla="*/ 0 h 378"/>
                <a:gd name="T6" fmla="*/ 0 w 725"/>
                <a:gd name="T7" fmla="*/ 123 h 378"/>
                <a:gd name="T8" fmla="*/ 0 w 725"/>
                <a:gd name="T9" fmla="*/ 123 h 378"/>
              </a:gdLst>
              <a:ahLst/>
              <a:cxnLst>
                <a:cxn ang="0">
                  <a:pos x="T0" y="T1"/>
                </a:cxn>
                <a:cxn ang="0">
                  <a:pos x="T2" y="T3"/>
                </a:cxn>
                <a:cxn ang="0">
                  <a:pos x="T4" y="T5"/>
                </a:cxn>
                <a:cxn ang="0">
                  <a:pos x="T6" y="T7"/>
                </a:cxn>
                <a:cxn ang="0">
                  <a:pos x="T8" y="T9"/>
                </a:cxn>
              </a:cxnLst>
              <a:rect l="0" t="0" r="r" b="b"/>
              <a:pathLst>
                <a:path w="725" h="378">
                  <a:moveTo>
                    <a:pt x="0" y="123"/>
                  </a:moveTo>
                  <a:cubicBezTo>
                    <a:pt x="0" y="123"/>
                    <a:pt x="301" y="378"/>
                    <a:pt x="725" y="214"/>
                  </a:cubicBezTo>
                  <a:cubicBezTo>
                    <a:pt x="177" y="0"/>
                    <a:pt x="177" y="0"/>
                    <a:pt x="177" y="0"/>
                  </a:cubicBezTo>
                  <a:cubicBezTo>
                    <a:pt x="0" y="123"/>
                    <a:pt x="0" y="123"/>
                    <a:pt x="0" y="123"/>
                  </a:cubicBezTo>
                  <a:cubicBezTo>
                    <a:pt x="0" y="123"/>
                    <a:pt x="0" y="123"/>
                    <a:pt x="0"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6">
              <a:extLst>
                <a:ext uri="{FF2B5EF4-FFF2-40B4-BE49-F238E27FC236}">
                  <a16:creationId xmlns:a16="http://schemas.microsoft.com/office/drawing/2014/main" id="{3089308E-7AEA-457D-8B6B-6571CEDAD2F8}"/>
                </a:ext>
              </a:extLst>
            </p:cNvPr>
            <p:cNvSpPr>
              <a:spLocks/>
            </p:cNvSpPr>
            <p:nvPr/>
          </p:nvSpPr>
          <p:spPr bwMode="auto">
            <a:xfrm>
              <a:off x="2256550" y="1689100"/>
              <a:ext cx="488301" cy="728766"/>
            </a:xfrm>
            <a:custGeom>
              <a:avLst/>
              <a:gdLst>
                <a:gd name="T0" fmla="*/ 0 w 331"/>
                <a:gd name="T1" fmla="*/ 611 h 611"/>
                <a:gd name="T2" fmla="*/ 153 w 331"/>
                <a:gd name="T3" fmla="*/ 578 h 611"/>
                <a:gd name="T4" fmla="*/ 330 w 331"/>
                <a:gd name="T5" fmla="*/ 0 h 611"/>
                <a:gd name="T6" fmla="*/ 0 w 331"/>
                <a:gd name="T7" fmla="*/ 611 h 611"/>
                <a:gd name="T8" fmla="*/ 0 w 331"/>
                <a:gd name="T9" fmla="*/ 611 h 611"/>
              </a:gdLst>
              <a:ahLst/>
              <a:cxnLst>
                <a:cxn ang="0">
                  <a:pos x="T0" y="T1"/>
                </a:cxn>
                <a:cxn ang="0">
                  <a:pos x="T2" y="T3"/>
                </a:cxn>
                <a:cxn ang="0">
                  <a:pos x="T4" y="T5"/>
                </a:cxn>
                <a:cxn ang="0">
                  <a:pos x="T6" y="T7"/>
                </a:cxn>
                <a:cxn ang="0">
                  <a:pos x="T8" y="T9"/>
                </a:cxn>
              </a:cxnLst>
              <a:rect l="0" t="0" r="r" b="b"/>
              <a:pathLst>
                <a:path w="331" h="611">
                  <a:moveTo>
                    <a:pt x="0" y="611"/>
                  </a:moveTo>
                  <a:cubicBezTo>
                    <a:pt x="0" y="611"/>
                    <a:pt x="112" y="611"/>
                    <a:pt x="153" y="578"/>
                  </a:cubicBezTo>
                  <a:cubicBezTo>
                    <a:pt x="331" y="1"/>
                    <a:pt x="330" y="0"/>
                    <a:pt x="330" y="0"/>
                  </a:cubicBezTo>
                  <a:cubicBezTo>
                    <a:pt x="0" y="611"/>
                    <a:pt x="0" y="611"/>
                    <a:pt x="0" y="611"/>
                  </a:cubicBezTo>
                  <a:cubicBezTo>
                    <a:pt x="0" y="611"/>
                    <a:pt x="0" y="611"/>
                    <a:pt x="0" y="6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a:extLst>
                <a:ext uri="{FF2B5EF4-FFF2-40B4-BE49-F238E27FC236}">
                  <a16:creationId xmlns:a16="http://schemas.microsoft.com/office/drawing/2014/main" id="{E6856340-61B3-4814-8B09-1A2C3268D2B8}"/>
                </a:ext>
              </a:extLst>
            </p:cNvPr>
            <p:cNvSpPr>
              <a:spLocks/>
            </p:cNvSpPr>
            <p:nvPr/>
          </p:nvSpPr>
          <p:spPr bwMode="auto">
            <a:xfrm>
              <a:off x="2484954" y="1689100"/>
              <a:ext cx="738688" cy="973134"/>
            </a:xfrm>
            <a:custGeom>
              <a:avLst/>
              <a:gdLst>
                <a:gd name="T0" fmla="*/ 572 w 572"/>
                <a:gd name="T1" fmla="*/ 702 h 789"/>
                <a:gd name="T2" fmla="*/ 177 w 572"/>
                <a:gd name="T3" fmla="*/ 0 h 789"/>
                <a:gd name="T4" fmla="*/ 0 w 572"/>
                <a:gd name="T5" fmla="*/ 578 h 789"/>
                <a:gd name="T6" fmla="*/ 572 w 572"/>
                <a:gd name="T7" fmla="*/ 702 h 789"/>
              </a:gdLst>
              <a:ahLst/>
              <a:cxnLst>
                <a:cxn ang="0">
                  <a:pos x="T0" y="T1"/>
                </a:cxn>
                <a:cxn ang="0">
                  <a:pos x="T2" y="T3"/>
                </a:cxn>
                <a:cxn ang="0">
                  <a:pos x="T4" y="T5"/>
                </a:cxn>
                <a:cxn ang="0">
                  <a:pos x="T6" y="T7"/>
                </a:cxn>
              </a:cxnLst>
              <a:rect l="0" t="0" r="r" b="b"/>
              <a:pathLst>
                <a:path w="572" h="789">
                  <a:moveTo>
                    <a:pt x="572" y="702"/>
                  </a:moveTo>
                  <a:cubicBezTo>
                    <a:pt x="177" y="0"/>
                    <a:pt x="177" y="0"/>
                    <a:pt x="177" y="0"/>
                  </a:cubicBezTo>
                  <a:cubicBezTo>
                    <a:pt x="0" y="578"/>
                    <a:pt x="0" y="578"/>
                    <a:pt x="0" y="578"/>
                  </a:cubicBezTo>
                  <a:cubicBezTo>
                    <a:pt x="0" y="578"/>
                    <a:pt x="317" y="789"/>
                    <a:pt x="572" y="7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E242D36D-B094-4FBE-861D-73473F878513}"/>
              </a:ext>
            </a:extLst>
          </p:cNvPr>
          <p:cNvGrpSpPr/>
          <p:nvPr/>
        </p:nvGrpSpPr>
        <p:grpSpPr>
          <a:xfrm>
            <a:off x="1709332" y="1909399"/>
            <a:ext cx="1906308" cy="1485964"/>
            <a:chOff x="1831624" y="2502944"/>
            <a:chExt cx="1906308" cy="1485964"/>
          </a:xfrm>
        </p:grpSpPr>
        <p:sp>
          <p:nvSpPr>
            <p:cNvPr id="10" name="Freeform 8">
              <a:extLst>
                <a:ext uri="{FF2B5EF4-FFF2-40B4-BE49-F238E27FC236}">
                  <a16:creationId xmlns:a16="http://schemas.microsoft.com/office/drawing/2014/main" id="{1BBB7A78-2757-4EC9-8794-72CB9E5F528B}"/>
                </a:ext>
              </a:extLst>
            </p:cNvPr>
            <p:cNvSpPr>
              <a:spLocks/>
            </p:cNvSpPr>
            <p:nvPr/>
          </p:nvSpPr>
          <p:spPr bwMode="auto">
            <a:xfrm>
              <a:off x="1831624" y="3059643"/>
              <a:ext cx="1906308" cy="929265"/>
            </a:xfrm>
            <a:custGeom>
              <a:avLst/>
              <a:gdLst>
                <a:gd name="T0" fmla="*/ 10 w 1502"/>
                <a:gd name="T1" fmla="*/ 207 h 732"/>
                <a:gd name="T2" fmla="*/ 1502 w 1502"/>
                <a:gd name="T3" fmla="*/ 348 h 732"/>
                <a:gd name="T4" fmla="*/ 751 w 1502"/>
                <a:gd name="T5" fmla="*/ 58 h 732"/>
                <a:gd name="T6" fmla="*/ 219 w 1502"/>
                <a:gd name="T7" fmla="*/ 0 h 732"/>
                <a:gd name="T8" fmla="*/ 10 w 1502"/>
                <a:gd name="T9" fmla="*/ 207 h 732"/>
                <a:gd name="T10" fmla="*/ 0 w 1502"/>
                <a:gd name="T11" fmla="*/ 207 h 732"/>
                <a:gd name="T12" fmla="*/ 10 w 1502"/>
                <a:gd name="T13" fmla="*/ 207 h 732"/>
              </a:gdLst>
              <a:ahLst/>
              <a:cxnLst>
                <a:cxn ang="0">
                  <a:pos x="T0" y="T1"/>
                </a:cxn>
                <a:cxn ang="0">
                  <a:pos x="T2" y="T3"/>
                </a:cxn>
                <a:cxn ang="0">
                  <a:pos x="T4" y="T5"/>
                </a:cxn>
                <a:cxn ang="0">
                  <a:pos x="T6" y="T7"/>
                </a:cxn>
                <a:cxn ang="0">
                  <a:pos x="T8" y="T9"/>
                </a:cxn>
                <a:cxn ang="0">
                  <a:pos x="T10" y="T11"/>
                </a:cxn>
                <a:cxn ang="0">
                  <a:pos x="T12" y="T13"/>
                </a:cxn>
              </a:cxnLst>
              <a:rect l="0" t="0" r="r" b="b"/>
              <a:pathLst>
                <a:path w="1502" h="732">
                  <a:moveTo>
                    <a:pt x="10" y="207"/>
                  </a:moveTo>
                  <a:cubicBezTo>
                    <a:pt x="10" y="207"/>
                    <a:pt x="796" y="732"/>
                    <a:pt x="1502" y="348"/>
                  </a:cubicBezTo>
                  <a:cubicBezTo>
                    <a:pt x="751" y="58"/>
                    <a:pt x="751" y="58"/>
                    <a:pt x="751" y="58"/>
                  </a:cubicBezTo>
                  <a:cubicBezTo>
                    <a:pt x="219" y="0"/>
                    <a:pt x="219" y="0"/>
                    <a:pt x="219" y="0"/>
                  </a:cubicBezTo>
                  <a:cubicBezTo>
                    <a:pt x="10" y="207"/>
                    <a:pt x="10" y="207"/>
                    <a:pt x="10" y="207"/>
                  </a:cubicBezTo>
                  <a:cubicBezTo>
                    <a:pt x="0" y="207"/>
                    <a:pt x="0" y="207"/>
                    <a:pt x="0" y="207"/>
                  </a:cubicBezTo>
                  <a:lnTo>
                    <a:pt x="10" y="207"/>
                  </a:lnTo>
                  <a:close/>
                </a:path>
              </a:pathLst>
            </a:custGeom>
            <a:solidFill>
              <a:srgbClr val="76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9">
              <a:extLst>
                <a:ext uri="{FF2B5EF4-FFF2-40B4-BE49-F238E27FC236}">
                  <a16:creationId xmlns:a16="http://schemas.microsoft.com/office/drawing/2014/main" id="{10548FEB-32A1-459D-9748-115955F17413}"/>
                </a:ext>
              </a:extLst>
            </p:cNvPr>
            <p:cNvSpPr>
              <a:spLocks/>
            </p:cNvSpPr>
            <p:nvPr/>
          </p:nvSpPr>
          <p:spPr bwMode="auto">
            <a:xfrm>
              <a:off x="1844508" y="2502944"/>
              <a:ext cx="638299" cy="819750"/>
            </a:xfrm>
            <a:custGeom>
              <a:avLst/>
              <a:gdLst>
                <a:gd name="T0" fmla="*/ 330 w 503"/>
                <a:gd name="T1" fmla="*/ 45 h 646"/>
                <a:gd name="T2" fmla="*/ 503 w 503"/>
                <a:gd name="T3" fmla="*/ 0 h 646"/>
                <a:gd name="T4" fmla="*/ 330 w 503"/>
                <a:gd name="T5" fmla="*/ 568 h 646"/>
                <a:gd name="T6" fmla="*/ 0 w 503"/>
                <a:gd name="T7" fmla="*/ 646 h 646"/>
                <a:gd name="T8" fmla="*/ 330 w 503"/>
                <a:gd name="T9" fmla="*/ 45 h 646"/>
                <a:gd name="T10" fmla="*/ 330 w 503"/>
                <a:gd name="T11" fmla="*/ 45 h 646"/>
              </a:gdLst>
              <a:ahLst/>
              <a:cxnLst>
                <a:cxn ang="0">
                  <a:pos x="T0" y="T1"/>
                </a:cxn>
                <a:cxn ang="0">
                  <a:pos x="T2" y="T3"/>
                </a:cxn>
                <a:cxn ang="0">
                  <a:pos x="T4" y="T5"/>
                </a:cxn>
                <a:cxn ang="0">
                  <a:pos x="T6" y="T7"/>
                </a:cxn>
                <a:cxn ang="0">
                  <a:pos x="T8" y="T9"/>
                </a:cxn>
                <a:cxn ang="0">
                  <a:pos x="T10" y="T11"/>
                </a:cxn>
              </a:cxnLst>
              <a:rect l="0" t="0" r="r" b="b"/>
              <a:pathLst>
                <a:path w="503" h="646">
                  <a:moveTo>
                    <a:pt x="330" y="45"/>
                  </a:moveTo>
                  <a:cubicBezTo>
                    <a:pt x="503" y="0"/>
                    <a:pt x="503" y="0"/>
                    <a:pt x="503" y="0"/>
                  </a:cubicBezTo>
                  <a:cubicBezTo>
                    <a:pt x="330" y="568"/>
                    <a:pt x="330" y="568"/>
                    <a:pt x="330" y="568"/>
                  </a:cubicBezTo>
                  <a:cubicBezTo>
                    <a:pt x="330" y="568"/>
                    <a:pt x="41" y="646"/>
                    <a:pt x="0" y="646"/>
                  </a:cubicBezTo>
                  <a:cubicBezTo>
                    <a:pt x="330" y="45"/>
                    <a:pt x="330" y="45"/>
                    <a:pt x="330" y="45"/>
                  </a:cubicBezTo>
                  <a:cubicBezTo>
                    <a:pt x="330" y="45"/>
                    <a:pt x="330" y="45"/>
                    <a:pt x="330" y="45"/>
                  </a:cubicBezTo>
                  <a:close/>
                </a:path>
              </a:pathLst>
            </a:custGeom>
            <a:solidFill>
              <a:srgbClr val="AFA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0">
              <a:extLst>
                <a:ext uri="{FF2B5EF4-FFF2-40B4-BE49-F238E27FC236}">
                  <a16:creationId xmlns:a16="http://schemas.microsoft.com/office/drawing/2014/main" id="{EC15E9F3-3390-4F52-8509-1D2A1A2700DD}"/>
                </a:ext>
              </a:extLst>
            </p:cNvPr>
            <p:cNvSpPr>
              <a:spLocks/>
            </p:cNvSpPr>
            <p:nvPr/>
          </p:nvSpPr>
          <p:spPr bwMode="auto">
            <a:xfrm>
              <a:off x="2261631" y="2502944"/>
              <a:ext cx="1476301" cy="1233114"/>
            </a:xfrm>
            <a:custGeom>
              <a:avLst/>
              <a:gdLst>
                <a:gd name="T0" fmla="*/ 787 w 1163"/>
                <a:gd name="T1" fmla="*/ 128 h 972"/>
                <a:gd name="T2" fmla="*/ 1163 w 1163"/>
                <a:gd name="T3" fmla="*/ 787 h 972"/>
                <a:gd name="T4" fmla="*/ 0 w 1163"/>
                <a:gd name="T5" fmla="*/ 569 h 972"/>
                <a:gd name="T6" fmla="*/ 173 w 1163"/>
                <a:gd name="T7" fmla="*/ 0 h 972"/>
                <a:gd name="T8" fmla="*/ 787 w 1163"/>
                <a:gd name="T9" fmla="*/ 128 h 972"/>
              </a:gdLst>
              <a:ahLst/>
              <a:cxnLst>
                <a:cxn ang="0">
                  <a:pos x="T0" y="T1"/>
                </a:cxn>
                <a:cxn ang="0">
                  <a:pos x="T2" y="T3"/>
                </a:cxn>
                <a:cxn ang="0">
                  <a:pos x="T4" y="T5"/>
                </a:cxn>
                <a:cxn ang="0">
                  <a:pos x="T6" y="T7"/>
                </a:cxn>
                <a:cxn ang="0">
                  <a:pos x="T8" y="T9"/>
                </a:cxn>
              </a:cxnLst>
              <a:rect l="0" t="0" r="r" b="b"/>
              <a:pathLst>
                <a:path w="1163" h="972">
                  <a:moveTo>
                    <a:pt x="787" y="128"/>
                  </a:moveTo>
                  <a:cubicBezTo>
                    <a:pt x="1163" y="787"/>
                    <a:pt x="1163" y="787"/>
                    <a:pt x="1163" y="787"/>
                  </a:cubicBezTo>
                  <a:cubicBezTo>
                    <a:pt x="1163" y="787"/>
                    <a:pt x="528" y="972"/>
                    <a:pt x="0" y="569"/>
                  </a:cubicBezTo>
                  <a:cubicBezTo>
                    <a:pt x="173" y="0"/>
                    <a:pt x="173" y="0"/>
                    <a:pt x="173" y="0"/>
                  </a:cubicBezTo>
                  <a:cubicBezTo>
                    <a:pt x="173" y="0"/>
                    <a:pt x="511" y="218"/>
                    <a:pt x="787" y="128"/>
                  </a:cubicBez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4EBD575F-58C4-499C-8990-EFFDA14E515E}"/>
              </a:ext>
            </a:extLst>
          </p:cNvPr>
          <p:cNvGrpSpPr/>
          <p:nvPr/>
        </p:nvGrpSpPr>
        <p:grpSpPr>
          <a:xfrm>
            <a:off x="1270863" y="2737035"/>
            <a:ext cx="2889793" cy="1785519"/>
            <a:chOff x="1365650" y="3280820"/>
            <a:chExt cx="2889793" cy="1785519"/>
          </a:xfrm>
        </p:grpSpPr>
        <p:sp>
          <p:nvSpPr>
            <p:cNvPr id="14" name="Freeform 11">
              <a:extLst>
                <a:ext uri="{FF2B5EF4-FFF2-40B4-BE49-F238E27FC236}">
                  <a16:creationId xmlns:a16="http://schemas.microsoft.com/office/drawing/2014/main" id="{AD33BDC7-F77D-4144-BE6E-368886B95090}"/>
                </a:ext>
              </a:extLst>
            </p:cNvPr>
            <p:cNvSpPr>
              <a:spLocks/>
            </p:cNvSpPr>
            <p:nvPr/>
          </p:nvSpPr>
          <p:spPr bwMode="auto">
            <a:xfrm>
              <a:off x="1365650" y="3908919"/>
              <a:ext cx="2889793" cy="1157420"/>
            </a:xfrm>
            <a:custGeom>
              <a:avLst/>
              <a:gdLst>
                <a:gd name="T0" fmla="*/ 0 w 2277"/>
                <a:gd name="T1" fmla="*/ 239 h 912"/>
                <a:gd name="T2" fmla="*/ 2277 w 2277"/>
                <a:gd name="T3" fmla="*/ 367 h 912"/>
                <a:gd name="T4" fmla="*/ 549 w 2277"/>
                <a:gd name="T5" fmla="*/ 0 h 912"/>
                <a:gd name="T6" fmla="*/ 0 w 2277"/>
                <a:gd name="T7" fmla="*/ 239 h 912"/>
                <a:gd name="T8" fmla="*/ 0 w 2277"/>
                <a:gd name="T9" fmla="*/ 239 h 912"/>
              </a:gdLst>
              <a:ahLst/>
              <a:cxnLst>
                <a:cxn ang="0">
                  <a:pos x="T0" y="T1"/>
                </a:cxn>
                <a:cxn ang="0">
                  <a:pos x="T2" y="T3"/>
                </a:cxn>
                <a:cxn ang="0">
                  <a:pos x="T4" y="T5"/>
                </a:cxn>
                <a:cxn ang="0">
                  <a:pos x="T6" y="T7"/>
                </a:cxn>
                <a:cxn ang="0">
                  <a:pos x="T8" y="T9"/>
                </a:cxn>
              </a:cxnLst>
              <a:rect l="0" t="0" r="r" b="b"/>
              <a:pathLst>
                <a:path w="2277" h="912">
                  <a:moveTo>
                    <a:pt x="0" y="239"/>
                  </a:moveTo>
                  <a:cubicBezTo>
                    <a:pt x="0" y="239"/>
                    <a:pt x="1345" y="912"/>
                    <a:pt x="2277" y="367"/>
                  </a:cubicBezTo>
                  <a:cubicBezTo>
                    <a:pt x="549" y="0"/>
                    <a:pt x="549" y="0"/>
                    <a:pt x="549" y="0"/>
                  </a:cubicBezTo>
                  <a:cubicBezTo>
                    <a:pt x="0" y="239"/>
                    <a:pt x="0" y="239"/>
                    <a:pt x="0" y="239"/>
                  </a:cubicBezTo>
                  <a:cubicBezTo>
                    <a:pt x="0" y="239"/>
                    <a:pt x="0" y="239"/>
                    <a:pt x="0" y="239"/>
                  </a:cubicBezTo>
                  <a:close/>
                </a:path>
              </a:pathLst>
            </a:custGeom>
            <a:solidFill>
              <a:srgbClr val="4CC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2">
              <a:extLst>
                <a:ext uri="{FF2B5EF4-FFF2-40B4-BE49-F238E27FC236}">
                  <a16:creationId xmlns:a16="http://schemas.microsoft.com/office/drawing/2014/main" id="{4D1FB8AA-89CA-4986-BB77-E4C6CD312FF9}"/>
                </a:ext>
              </a:extLst>
            </p:cNvPr>
            <p:cNvSpPr>
              <a:spLocks/>
            </p:cNvSpPr>
            <p:nvPr/>
          </p:nvSpPr>
          <p:spPr bwMode="auto">
            <a:xfrm>
              <a:off x="1365650" y="3280820"/>
              <a:ext cx="880949" cy="932486"/>
            </a:xfrm>
            <a:custGeom>
              <a:avLst/>
              <a:gdLst>
                <a:gd name="T0" fmla="*/ 330 w 694"/>
                <a:gd name="T1" fmla="*/ 120 h 735"/>
                <a:gd name="T2" fmla="*/ 0 w 694"/>
                <a:gd name="T3" fmla="*/ 735 h 735"/>
                <a:gd name="T4" fmla="*/ 525 w 694"/>
                <a:gd name="T5" fmla="*/ 594 h 735"/>
                <a:gd name="T6" fmla="*/ 694 w 694"/>
                <a:gd name="T7" fmla="*/ 0 h 735"/>
                <a:gd name="T8" fmla="*/ 330 w 694"/>
                <a:gd name="T9" fmla="*/ 120 h 735"/>
              </a:gdLst>
              <a:ahLst/>
              <a:cxnLst>
                <a:cxn ang="0">
                  <a:pos x="T0" y="T1"/>
                </a:cxn>
                <a:cxn ang="0">
                  <a:pos x="T2" y="T3"/>
                </a:cxn>
                <a:cxn ang="0">
                  <a:pos x="T4" y="T5"/>
                </a:cxn>
                <a:cxn ang="0">
                  <a:pos x="T6" y="T7"/>
                </a:cxn>
                <a:cxn ang="0">
                  <a:pos x="T8" y="T9"/>
                </a:cxn>
              </a:cxnLst>
              <a:rect l="0" t="0" r="r" b="b"/>
              <a:pathLst>
                <a:path w="694" h="735">
                  <a:moveTo>
                    <a:pt x="330" y="120"/>
                  </a:moveTo>
                  <a:cubicBezTo>
                    <a:pt x="0" y="735"/>
                    <a:pt x="0" y="735"/>
                    <a:pt x="0" y="735"/>
                  </a:cubicBezTo>
                  <a:cubicBezTo>
                    <a:pt x="0" y="735"/>
                    <a:pt x="484" y="606"/>
                    <a:pt x="525" y="594"/>
                  </a:cubicBezTo>
                  <a:cubicBezTo>
                    <a:pt x="694" y="0"/>
                    <a:pt x="694" y="0"/>
                    <a:pt x="694" y="0"/>
                  </a:cubicBezTo>
                  <a:cubicBezTo>
                    <a:pt x="694" y="0"/>
                    <a:pt x="372" y="112"/>
                    <a:pt x="330" y="120"/>
                  </a:cubicBezTo>
                  <a:close/>
                </a:path>
              </a:pathLst>
            </a:custGeom>
            <a:solidFill>
              <a:srgbClr val="78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3">
              <a:extLst>
                <a:ext uri="{FF2B5EF4-FFF2-40B4-BE49-F238E27FC236}">
                  <a16:creationId xmlns:a16="http://schemas.microsoft.com/office/drawing/2014/main" id="{D70D67DF-19DD-48A0-8685-E684ADB8E90A}"/>
                </a:ext>
              </a:extLst>
            </p:cNvPr>
            <p:cNvSpPr>
              <a:spLocks/>
            </p:cNvSpPr>
            <p:nvPr/>
          </p:nvSpPr>
          <p:spPr bwMode="auto">
            <a:xfrm>
              <a:off x="2032401" y="3280820"/>
              <a:ext cx="2223042" cy="1517638"/>
            </a:xfrm>
            <a:custGeom>
              <a:avLst/>
              <a:gdLst>
                <a:gd name="T0" fmla="*/ 1381 w 1752"/>
                <a:gd name="T1" fmla="*/ 235 h 1196"/>
                <a:gd name="T2" fmla="*/ 1752 w 1752"/>
                <a:gd name="T3" fmla="*/ 862 h 1196"/>
                <a:gd name="T4" fmla="*/ 0 w 1752"/>
                <a:gd name="T5" fmla="*/ 594 h 1196"/>
                <a:gd name="T6" fmla="*/ 169 w 1752"/>
                <a:gd name="T7" fmla="*/ 0 h 1196"/>
                <a:gd name="T8" fmla="*/ 1381 w 1752"/>
                <a:gd name="T9" fmla="*/ 235 h 1196"/>
              </a:gdLst>
              <a:ahLst/>
              <a:cxnLst>
                <a:cxn ang="0">
                  <a:pos x="T0" y="T1"/>
                </a:cxn>
                <a:cxn ang="0">
                  <a:pos x="T2" y="T3"/>
                </a:cxn>
                <a:cxn ang="0">
                  <a:pos x="T4" y="T5"/>
                </a:cxn>
                <a:cxn ang="0">
                  <a:pos x="T6" y="T7"/>
                </a:cxn>
                <a:cxn ang="0">
                  <a:pos x="T8" y="T9"/>
                </a:cxn>
              </a:cxnLst>
              <a:rect l="0" t="0" r="r" b="b"/>
              <a:pathLst>
                <a:path w="1752" h="1196">
                  <a:moveTo>
                    <a:pt x="1381" y="235"/>
                  </a:moveTo>
                  <a:cubicBezTo>
                    <a:pt x="1752" y="862"/>
                    <a:pt x="1752" y="862"/>
                    <a:pt x="1752" y="862"/>
                  </a:cubicBezTo>
                  <a:cubicBezTo>
                    <a:pt x="1752" y="862"/>
                    <a:pt x="990" y="1196"/>
                    <a:pt x="0" y="594"/>
                  </a:cubicBezTo>
                  <a:cubicBezTo>
                    <a:pt x="169" y="0"/>
                    <a:pt x="169" y="0"/>
                    <a:pt x="169" y="0"/>
                  </a:cubicBezTo>
                  <a:cubicBezTo>
                    <a:pt x="169" y="0"/>
                    <a:pt x="730" y="446"/>
                    <a:pt x="1381" y="235"/>
                  </a:cubicBezTo>
                  <a:close/>
                </a:path>
              </a:pathLst>
            </a:custGeom>
            <a:solidFill>
              <a:srgbClr val="8EDC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4D43B529-B0D5-485E-9F64-BB77612D10E5}"/>
              </a:ext>
            </a:extLst>
          </p:cNvPr>
          <p:cNvGrpSpPr/>
          <p:nvPr/>
        </p:nvGrpSpPr>
        <p:grpSpPr>
          <a:xfrm>
            <a:off x="816178" y="3609502"/>
            <a:ext cx="3808321" cy="2268135"/>
            <a:chOff x="906655" y="4108086"/>
            <a:chExt cx="3808321" cy="2268135"/>
          </a:xfrm>
        </p:grpSpPr>
        <p:sp>
          <p:nvSpPr>
            <p:cNvPr id="18" name="Freeform 14">
              <a:extLst>
                <a:ext uri="{FF2B5EF4-FFF2-40B4-BE49-F238E27FC236}">
                  <a16:creationId xmlns:a16="http://schemas.microsoft.com/office/drawing/2014/main" id="{FB9E43AD-226B-4AEB-B5ED-4E0C832D26E3}"/>
                </a:ext>
              </a:extLst>
            </p:cNvPr>
            <p:cNvSpPr>
              <a:spLocks/>
            </p:cNvSpPr>
            <p:nvPr/>
          </p:nvSpPr>
          <p:spPr bwMode="auto">
            <a:xfrm>
              <a:off x="906655" y="4737795"/>
              <a:ext cx="3808321" cy="1638426"/>
            </a:xfrm>
            <a:custGeom>
              <a:avLst/>
              <a:gdLst>
                <a:gd name="T0" fmla="*/ 0 w 3001"/>
                <a:gd name="T1" fmla="*/ 272 h 1291"/>
                <a:gd name="T2" fmla="*/ 3001 w 3001"/>
                <a:gd name="T3" fmla="*/ 400 h 1291"/>
                <a:gd name="T4" fmla="*/ 709 w 3001"/>
                <a:gd name="T5" fmla="*/ 0 h 1291"/>
                <a:gd name="T6" fmla="*/ 0 w 3001"/>
                <a:gd name="T7" fmla="*/ 272 h 1291"/>
                <a:gd name="T8" fmla="*/ 0 w 3001"/>
                <a:gd name="T9" fmla="*/ 272 h 1291"/>
              </a:gdLst>
              <a:ahLst/>
              <a:cxnLst>
                <a:cxn ang="0">
                  <a:pos x="T0" y="T1"/>
                </a:cxn>
                <a:cxn ang="0">
                  <a:pos x="T2" y="T3"/>
                </a:cxn>
                <a:cxn ang="0">
                  <a:pos x="T4" y="T5"/>
                </a:cxn>
                <a:cxn ang="0">
                  <a:pos x="T6" y="T7"/>
                </a:cxn>
                <a:cxn ang="0">
                  <a:pos x="T8" y="T9"/>
                </a:cxn>
              </a:cxnLst>
              <a:rect l="0" t="0" r="r" b="b"/>
              <a:pathLst>
                <a:path w="3001" h="1291">
                  <a:moveTo>
                    <a:pt x="0" y="272"/>
                  </a:moveTo>
                  <a:cubicBezTo>
                    <a:pt x="0" y="272"/>
                    <a:pt x="1575" y="1291"/>
                    <a:pt x="3001" y="400"/>
                  </a:cubicBezTo>
                  <a:cubicBezTo>
                    <a:pt x="709" y="0"/>
                    <a:pt x="709" y="0"/>
                    <a:pt x="709" y="0"/>
                  </a:cubicBezTo>
                  <a:cubicBezTo>
                    <a:pt x="0" y="272"/>
                    <a:pt x="0" y="272"/>
                    <a:pt x="0" y="272"/>
                  </a:cubicBezTo>
                  <a:cubicBezTo>
                    <a:pt x="0" y="272"/>
                    <a:pt x="0" y="272"/>
                    <a:pt x="0" y="272"/>
                  </a:cubicBezTo>
                  <a:close/>
                </a:path>
              </a:pathLst>
            </a:custGeom>
            <a:solidFill>
              <a:srgbClr val="25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5">
              <a:extLst>
                <a:ext uri="{FF2B5EF4-FFF2-40B4-BE49-F238E27FC236}">
                  <a16:creationId xmlns:a16="http://schemas.microsoft.com/office/drawing/2014/main" id="{AD466593-B3FA-4B8D-B35D-9565343D9A77}"/>
                </a:ext>
              </a:extLst>
            </p:cNvPr>
            <p:cNvSpPr>
              <a:spLocks/>
            </p:cNvSpPr>
            <p:nvPr/>
          </p:nvSpPr>
          <p:spPr bwMode="auto">
            <a:xfrm>
              <a:off x="1774720" y="4108086"/>
              <a:ext cx="2940256" cy="1723246"/>
            </a:xfrm>
            <a:custGeom>
              <a:avLst/>
              <a:gdLst>
                <a:gd name="T0" fmla="*/ 1987 w 2317"/>
                <a:gd name="T1" fmla="*/ 293 h 1358"/>
                <a:gd name="T2" fmla="*/ 185 w 2317"/>
                <a:gd name="T3" fmla="*/ 0 h 1358"/>
                <a:gd name="T4" fmla="*/ 0 w 2317"/>
                <a:gd name="T5" fmla="*/ 289 h 1358"/>
                <a:gd name="T6" fmla="*/ 0 w 2317"/>
                <a:gd name="T7" fmla="*/ 578 h 1358"/>
                <a:gd name="T8" fmla="*/ 2317 w 2317"/>
                <a:gd name="T9" fmla="*/ 895 h 1358"/>
                <a:gd name="T10" fmla="*/ 1987 w 2317"/>
                <a:gd name="T11" fmla="*/ 293 h 1358"/>
                <a:gd name="T12" fmla="*/ 1987 w 2317"/>
                <a:gd name="T13" fmla="*/ 293 h 1358"/>
              </a:gdLst>
              <a:ahLst/>
              <a:cxnLst>
                <a:cxn ang="0">
                  <a:pos x="T0" y="T1"/>
                </a:cxn>
                <a:cxn ang="0">
                  <a:pos x="T2" y="T3"/>
                </a:cxn>
                <a:cxn ang="0">
                  <a:pos x="T4" y="T5"/>
                </a:cxn>
                <a:cxn ang="0">
                  <a:pos x="T6" y="T7"/>
                </a:cxn>
                <a:cxn ang="0">
                  <a:pos x="T8" y="T9"/>
                </a:cxn>
                <a:cxn ang="0">
                  <a:pos x="T10" y="T11"/>
                </a:cxn>
                <a:cxn ang="0">
                  <a:pos x="T12" y="T13"/>
                </a:cxn>
              </a:cxnLst>
              <a:rect l="0" t="0" r="r" b="b"/>
              <a:pathLst>
                <a:path w="2317" h="1358">
                  <a:moveTo>
                    <a:pt x="1987" y="293"/>
                  </a:moveTo>
                  <a:cubicBezTo>
                    <a:pt x="1987" y="293"/>
                    <a:pt x="1142" y="611"/>
                    <a:pt x="185" y="0"/>
                  </a:cubicBezTo>
                  <a:cubicBezTo>
                    <a:pt x="0" y="289"/>
                    <a:pt x="0" y="289"/>
                    <a:pt x="0" y="289"/>
                  </a:cubicBezTo>
                  <a:cubicBezTo>
                    <a:pt x="0" y="578"/>
                    <a:pt x="0" y="578"/>
                    <a:pt x="0" y="578"/>
                  </a:cubicBezTo>
                  <a:cubicBezTo>
                    <a:pt x="0" y="578"/>
                    <a:pt x="1286" y="1358"/>
                    <a:pt x="2317" y="895"/>
                  </a:cubicBezTo>
                  <a:cubicBezTo>
                    <a:pt x="1987" y="293"/>
                    <a:pt x="1987" y="293"/>
                    <a:pt x="1987" y="293"/>
                  </a:cubicBezTo>
                  <a:cubicBezTo>
                    <a:pt x="1987" y="293"/>
                    <a:pt x="1987" y="293"/>
                    <a:pt x="1987" y="293"/>
                  </a:cubicBezTo>
                  <a:close/>
                </a:path>
              </a:pathLst>
            </a:custGeom>
            <a:solidFill>
              <a:srgbClr val="55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6">
              <a:extLst>
                <a:ext uri="{FF2B5EF4-FFF2-40B4-BE49-F238E27FC236}">
                  <a16:creationId xmlns:a16="http://schemas.microsoft.com/office/drawing/2014/main" id="{5C4449C4-B989-4974-8C98-6AEE88714C06}"/>
                </a:ext>
              </a:extLst>
            </p:cNvPr>
            <p:cNvSpPr>
              <a:spLocks/>
            </p:cNvSpPr>
            <p:nvPr/>
          </p:nvSpPr>
          <p:spPr bwMode="auto">
            <a:xfrm>
              <a:off x="906655" y="4108086"/>
              <a:ext cx="1103737" cy="974896"/>
            </a:xfrm>
            <a:custGeom>
              <a:avLst/>
              <a:gdLst>
                <a:gd name="T0" fmla="*/ 314 w 870"/>
                <a:gd name="T1" fmla="*/ 169 h 768"/>
                <a:gd name="T2" fmla="*/ 870 w 870"/>
                <a:gd name="T3" fmla="*/ 0 h 768"/>
                <a:gd name="T4" fmla="*/ 685 w 870"/>
                <a:gd name="T5" fmla="*/ 578 h 768"/>
                <a:gd name="T6" fmla="*/ 0 w 870"/>
                <a:gd name="T7" fmla="*/ 768 h 768"/>
                <a:gd name="T8" fmla="*/ 314 w 870"/>
                <a:gd name="T9" fmla="*/ 169 h 768"/>
                <a:gd name="T10" fmla="*/ 314 w 870"/>
                <a:gd name="T11" fmla="*/ 169 h 768"/>
              </a:gdLst>
              <a:ahLst/>
              <a:cxnLst>
                <a:cxn ang="0">
                  <a:pos x="T0" y="T1"/>
                </a:cxn>
                <a:cxn ang="0">
                  <a:pos x="T2" y="T3"/>
                </a:cxn>
                <a:cxn ang="0">
                  <a:pos x="T4" y="T5"/>
                </a:cxn>
                <a:cxn ang="0">
                  <a:pos x="T6" y="T7"/>
                </a:cxn>
                <a:cxn ang="0">
                  <a:pos x="T8" y="T9"/>
                </a:cxn>
                <a:cxn ang="0">
                  <a:pos x="T10" y="T11"/>
                </a:cxn>
              </a:cxnLst>
              <a:rect l="0" t="0" r="r" b="b"/>
              <a:pathLst>
                <a:path w="870" h="768">
                  <a:moveTo>
                    <a:pt x="314" y="169"/>
                  </a:moveTo>
                  <a:cubicBezTo>
                    <a:pt x="870" y="0"/>
                    <a:pt x="870" y="0"/>
                    <a:pt x="870" y="0"/>
                  </a:cubicBezTo>
                  <a:cubicBezTo>
                    <a:pt x="685" y="578"/>
                    <a:pt x="685" y="578"/>
                    <a:pt x="685" y="578"/>
                  </a:cubicBezTo>
                  <a:cubicBezTo>
                    <a:pt x="685" y="578"/>
                    <a:pt x="66" y="768"/>
                    <a:pt x="0" y="768"/>
                  </a:cubicBezTo>
                  <a:cubicBezTo>
                    <a:pt x="314" y="169"/>
                    <a:pt x="314" y="169"/>
                    <a:pt x="314" y="169"/>
                  </a:cubicBezTo>
                  <a:cubicBezTo>
                    <a:pt x="314" y="169"/>
                    <a:pt x="314" y="169"/>
                    <a:pt x="314" y="169"/>
                  </a:cubicBezTo>
                  <a:close/>
                </a:path>
              </a:pathLst>
            </a:custGeom>
            <a:solidFill>
              <a:srgbClr val="3B3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8C1BF2D3-8335-4A73-8020-57C88139A5A3}"/>
              </a:ext>
            </a:extLst>
          </p:cNvPr>
          <p:cNvGrpSpPr/>
          <p:nvPr/>
        </p:nvGrpSpPr>
        <p:grpSpPr>
          <a:xfrm>
            <a:off x="328527" y="4580416"/>
            <a:ext cx="4819537" cy="2277584"/>
            <a:chOff x="545617" y="4797441"/>
            <a:chExt cx="4517993" cy="2277584"/>
          </a:xfrm>
        </p:grpSpPr>
        <p:sp>
          <p:nvSpPr>
            <p:cNvPr id="22" name="Freeform 14">
              <a:extLst>
                <a:ext uri="{FF2B5EF4-FFF2-40B4-BE49-F238E27FC236}">
                  <a16:creationId xmlns:a16="http://schemas.microsoft.com/office/drawing/2014/main" id="{3DDF2BD4-6CB0-4E4A-BFE9-77B9CD908C1C}"/>
                </a:ext>
              </a:extLst>
            </p:cNvPr>
            <p:cNvSpPr>
              <a:spLocks/>
            </p:cNvSpPr>
            <p:nvPr/>
          </p:nvSpPr>
          <p:spPr bwMode="auto">
            <a:xfrm>
              <a:off x="547901" y="5436599"/>
              <a:ext cx="4515709" cy="1638426"/>
            </a:xfrm>
            <a:custGeom>
              <a:avLst/>
              <a:gdLst>
                <a:gd name="T0" fmla="*/ 0 w 3001"/>
                <a:gd name="T1" fmla="*/ 272 h 1291"/>
                <a:gd name="T2" fmla="*/ 3001 w 3001"/>
                <a:gd name="T3" fmla="*/ 400 h 1291"/>
                <a:gd name="T4" fmla="*/ 709 w 3001"/>
                <a:gd name="T5" fmla="*/ 0 h 1291"/>
                <a:gd name="T6" fmla="*/ 0 w 3001"/>
                <a:gd name="T7" fmla="*/ 272 h 1291"/>
                <a:gd name="T8" fmla="*/ 0 w 3001"/>
                <a:gd name="T9" fmla="*/ 272 h 1291"/>
              </a:gdLst>
              <a:ahLst/>
              <a:cxnLst>
                <a:cxn ang="0">
                  <a:pos x="T0" y="T1"/>
                </a:cxn>
                <a:cxn ang="0">
                  <a:pos x="T2" y="T3"/>
                </a:cxn>
                <a:cxn ang="0">
                  <a:pos x="T4" y="T5"/>
                </a:cxn>
                <a:cxn ang="0">
                  <a:pos x="T6" y="T7"/>
                </a:cxn>
                <a:cxn ang="0">
                  <a:pos x="T8" y="T9"/>
                </a:cxn>
              </a:cxnLst>
              <a:rect l="0" t="0" r="r" b="b"/>
              <a:pathLst>
                <a:path w="3001" h="1291">
                  <a:moveTo>
                    <a:pt x="0" y="272"/>
                  </a:moveTo>
                  <a:cubicBezTo>
                    <a:pt x="0" y="272"/>
                    <a:pt x="1575" y="1291"/>
                    <a:pt x="3001" y="400"/>
                  </a:cubicBezTo>
                  <a:cubicBezTo>
                    <a:pt x="709" y="0"/>
                    <a:pt x="709" y="0"/>
                    <a:pt x="709" y="0"/>
                  </a:cubicBezTo>
                  <a:cubicBezTo>
                    <a:pt x="0" y="272"/>
                    <a:pt x="0" y="272"/>
                    <a:pt x="0" y="272"/>
                  </a:cubicBezTo>
                  <a:cubicBezTo>
                    <a:pt x="0" y="272"/>
                    <a:pt x="0" y="272"/>
                    <a:pt x="0" y="272"/>
                  </a:cubicBez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5">
              <a:extLst>
                <a:ext uri="{FF2B5EF4-FFF2-40B4-BE49-F238E27FC236}">
                  <a16:creationId xmlns:a16="http://schemas.microsoft.com/office/drawing/2014/main" id="{9F117B42-5D54-48EE-96F7-596F30FFA1A5}"/>
                </a:ext>
              </a:extLst>
            </p:cNvPr>
            <p:cNvSpPr>
              <a:spLocks/>
            </p:cNvSpPr>
            <p:nvPr/>
          </p:nvSpPr>
          <p:spPr bwMode="auto">
            <a:xfrm>
              <a:off x="1557749" y="4797441"/>
              <a:ext cx="3505861" cy="1723246"/>
            </a:xfrm>
            <a:custGeom>
              <a:avLst/>
              <a:gdLst>
                <a:gd name="T0" fmla="*/ 1987 w 2317"/>
                <a:gd name="T1" fmla="*/ 293 h 1358"/>
                <a:gd name="T2" fmla="*/ 185 w 2317"/>
                <a:gd name="T3" fmla="*/ 0 h 1358"/>
                <a:gd name="T4" fmla="*/ 0 w 2317"/>
                <a:gd name="T5" fmla="*/ 289 h 1358"/>
                <a:gd name="T6" fmla="*/ 0 w 2317"/>
                <a:gd name="T7" fmla="*/ 578 h 1358"/>
                <a:gd name="T8" fmla="*/ 2317 w 2317"/>
                <a:gd name="T9" fmla="*/ 895 h 1358"/>
                <a:gd name="T10" fmla="*/ 1987 w 2317"/>
                <a:gd name="T11" fmla="*/ 293 h 1358"/>
                <a:gd name="T12" fmla="*/ 1987 w 2317"/>
                <a:gd name="T13" fmla="*/ 293 h 1358"/>
              </a:gdLst>
              <a:ahLst/>
              <a:cxnLst>
                <a:cxn ang="0">
                  <a:pos x="T0" y="T1"/>
                </a:cxn>
                <a:cxn ang="0">
                  <a:pos x="T2" y="T3"/>
                </a:cxn>
                <a:cxn ang="0">
                  <a:pos x="T4" y="T5"/>
                </a:cxn>
                <a:cxn ang="0">
                  <a:pos x="T6" y="T7"/>
                </a:cxn>
                <a:cxn ang="0">
                  <a:pos x="T8" y="T9"/>
                </a:cxn>
                <a:cxn ang="0">
                  <a:pos x="T10" y="T11"/>
                </a:cxn>
                <a:cxn ang="0">
                  <a:pos x="T12" y="T13"/>
                </a:cxn>
              </a:cxnLst>
              <a:rect l="0" t="0" r="r" b="b"/>
              <a:pathLst>
                <a:path w="2317" h="1358">
                  <a:moveTo>
                    <a:pt x="1987" y="293"/>
                  </a:moveTo>
                  <a:cubicBezTo>
                    <a:pt x="1987" y="293"/>
                    <a:pt x="1142" y="611"/>
                    <a:pt x="185" y="0"/>
                  </a:cubicBezTo>
                  <a:cubicBezTo>
                    <a:pt x="0" y="289"/>
                    <a:pt x="0" y="289"/>
                    <a:pt x="0" y="289"/>
                  </a:cubicBezTo>
                  <a:cubicBezTo>
                    <a:pt x="0" y="578"/>
                    <a:pt x="0" y="578"/>
                    <a:pt x="0" y="578"/>
                  </a:cubicBezTo>
                  <a:cubicBezTo>
                    <a:pt x="0" y="578"/>
                    <a:pt x="1286" y="1358"/>
                    <a:pt x="2317" y="895"/>
                  </a:cubicBezTo>
                  <a:cubicBezTo>
                    <a:pt x="1987" y="293"/>
                    <a:pt x="1987" y="293"/>
                    <a:pt x="1987" y="293"/>
                  </a:cubicBezTo>
                  <a:cubicBezTo>
                    <a:pt x="1987" y="293"/>
                    <a:pt x="1987" y="293"/>
                    <a:pt x="1987" y="293"/>
                  </a:cubicBez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6">
              <a:extLst>
                <a:ext uri="{FF2B5EF4-FFF2-40B4-BE49-F238E27FC236}">
                  <a16:creationId xmlns:a16="http://schemas.microsoft.com/office/drawing/2014/main" id="{56FC4D3C-828B-41C5-AA99-1C1C180DE20E}"/>
                </a:ext>
              </a:extLst>
            </p:cNvPr>
            <p:cNvSpPr>
              <a:spLocks/>
            </p:cNvSpPr>
            <p:nvPr/>
          </p:nvSpPr>
          <p:spPr bwMode="auto">
            <a:xfrm>
              <a:off x="545617" y="4814400"/>
              <a:ext cx="1270893" cy="964757"/>
            </a:xfrm>
            <a:custGeom>
              <a:avLst/>
              <a:gdLst>
                <a:gd name="T0" fmla="*/ 314 w 870"/>
                <a:gd name="T1" fmla="*/ 169 h 768"/>
                <a:gd name="T2" fmla="*/ 870 w 870"/>
                <a:gd name="T3" fmla="*/ 0 h 768"/>
                <a:gd name="T4" fmla="*/ 685 w 870"/>
                <a:gd name="T5" fmla="*/ 578 h 768"/>
                <a:gd name="T6" fmla="*/ 0 w 870"/>
                <a:gd name="T7" fmla="*/ 768 h 768"/>
                <a:gd name="T8" fmla="*/ 314 w 870"/>
                <a:gd name="T9" fmla="*/ 169 h 768"/>
                <a:gd name="T10" fmla="*/ 314 w 870"/>
                <a:gd name="T11" fmla="*/ 169 h 768"/>
              </a:gdLst>
              <a:ahLst/>
              <a:cxnLst>
                <a:cxn ang="0">
                  <a:pos x="T0" y="T1"/>
                </a:cxn>
                <a:cxn ang="0">
                  <a:pos x="T2" y="T3"/>
                </a:cxn>
                <a:cxn ang="0">
                  <a:pos x="T4" y="T5"/>
                </a:cxn>
                <a:cxn ang="0">
                  <a:pos x="T6" y="T7"/>
                </a:cxn>
                <a:cxn ang="0">
                  <a:pos x="T8" y="T9"/>
                </a:cxn>
                <a:cxn ang="0">
                  <a:pos x="T10" y="T11"/>
                </a:cxn>
              </a:cxnLst>
              <a:rect l="0" t="0" r="r" b="b"/>
              <a:pathLst>
                <a:path w="870" h="768">
                  <a:moveTo>
                    <a:pt x="314" y="169"/>
                  </a:moveTo>
                  <a:cubicBezTo>
                    <a:pt x="870" y="0"/>
                    <a:pt x="870" y="0"/>
                    <a:pt x="870" y="0"/>
                  </a:cubicBezTo>
                  <a:cubicBezTo>
                    <a:pt x="685" y="578"/>
                    <a:pt x="685" y="578"/>
                    <a:pt x="685" y="578"/>
                  </a:cubicBezTo>
                  <a:cubicBezTo>
                    <a:pt x="685" y="578"/>
                    <a:pt x="66" y="768"/>
                    <a:pt x="0" y="768"/>
                  </a:cubicBezTo>
                  <a:cubicBezTo>
                    <a:pt x="314" y="169"/>
                    <a:pt x="314" y="169"/>
                    <a:pt x="314" y="169"/>
                  </a:cubicBezTo>
                  <a:cubicBezTo>
                    <a:pt x="314" y="169"/>
                    <a:pt x="314" y="169"/>
                    <a:pt x="314" y="169"/>
                  </a:cubicBez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773CFD6B-5860-4FDB-BA11-2398CDAD3437}"/>
              </a:ext>
            </a:extLst>
          </p:cNvPr>
          <p:cNvSpPr txBox="1"/>
          <p:nvPr/>
        </p:nvSpPr>
        <p:spPr>
          <a:xfrm>
            <a:off x="4624499" y="966495"/>
            <a:ext cx="3691917" cy="738664"/>
          </a:xfrm>
          <a:prstGeom prst="rect">
            <a:avLst/>
          </a:prstGeom>
          <a:noFill/>
        </p:spPr>
        <p:txBody>
          <a:bodyPr wrap="square" rtlCol="0">
            <a:spAutoFit/>
          </a:bodyPr>
          <a:lstStyle/>
          <a:p>
            <a:pPr algn="just"/>
            <a:r>
              <a:rPr lang="ro-RO" sz="1400" dirty="0">
                <a:latin typeface="Trebuchet MS" panose="020B0603020202020204" pitchFamily="34" charset="0"/>
              </a:rPr>
              <a:t>locul 1, în piața relevantă, cu o cotă de piață valorică de 13,8% la finalul trimestrului I 2020</a:t>
            </a:r>
            <a:endParaRPr lang="en-US" dirty="0"/>
          </a:p>
        </p:txBody>
      </p:sp>
      <p:cxnSp>
        <p:nvCxnSpPr>
          <p:cNvPr id="31" name="Straight Connector 30">
            <a:extLst>
              <a:ext uri="{FF2B5EF4-FFF2-40B4-BE49-F238E27FC236}">
                <a16:creationId xmlns:a16="http://schemas.microsoft.com/office/drawing/2014/main" id="{A8A72BA2-64E8-494F-8710-032898973EE3}"/>
              </a:ext>
            </a:extLst>
          </p:cNvPr>
          <p:cNvCxnSpPr/>
          <p:nvPr/>
        </p:nvCxnSpPr>
        <p:spPr>
          <a:xfrm>
            <a:off x="3941701" y="3365134"/>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9E34B5-1618-4B99-8F2D-43BED56FCA86}"/>
              </a:ext>
            </a:extLst>
          </p:cNvPr>
          <p:cNvCxnSpPr/>
          <p:nvPr/>
        </p:nvCxnSpPr>
        <p:spPr>
          <a:xfrm>
            <a:off x="4489295" y="4365104"/>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6E0750-9897-46FF-84D0-82D4FBAC4888}"/>
              </a:ext>
            </a:extLst>
          </p:cNvPr>
          <p:cNvCxnSpPr/>
          <p:nvPr/>
        </p:nvCxnSpPr>
        <p:spPr>
          <a:xfrm>
            <a:off x="4968954" y="5353179"/>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8A51DF0-CB6B-492C-A601-ACD559A9DE86}"/>
              </a:ext>
            </a:extLst>
          </p:cNvPr>
          <p:cNvSpPr txBox="1"/>
          <p:nvPr/>
        </p:nvSpPr>
        <p:spPr>
          <a:xfrm>
            <a:off x="4827406" y="1939629"/>
            <a:ext cx="3489009" cy="738664"/>
          </a:xfrm>
          <a:prstGeom prst="rect">
            <a:avLst/>
          </a:prstGeom>
          <a:noFill/>
        </p:spPr>
        <p:txBody>
          <a:bodyPr wrap="square" rtlCol="0">
            <a:spAutoFit/>
          </a:bodyPr>
          <a:lstStyle/>
          <a:p>
            <a:pPr algn="just"/>
            <a:r>
              <a:rPr lang="ro-RO" sz="1400" dirty="0">
                <a:latin typeface="Trebuchet MS" panose="020B0603020202020204" pitchFamily="34" charset="0"/>
              </a:rPr>
              <a:t>lider cantitativ pe forma farmaceutică unguente (23,3%), supozitoare și ovule (44,2%) și pulberi injectabile (71,1%)</a:t>
            </a:r>
            <a:endParaRPr lang="en-US" sz="1400" dirty="0">
              <a:latin typeface="Trebuchet MS" panose="020B0603020202020204" pitchFamily="34" charset="0"/>
            </a:endParaRPr>
          </a:p>
        </p:txBody>
      </p:sp>
      <p:sp>
        <p:nvSpPr>
          <p:cNvPr id="38" name="TextBox 37">
            <a:extLst>
              <a:ext uri="{FF2B5EF4-FFF2-40B4-BE49-F238E27FC236}">
                <a16:creationId xmlns:a16="http://schemas.microsoft.com/office/drawing/2014/main" id="{36E5B36B-2B69-4CC4-A340-CB71B1090CAE}"/>
              </a:ext>
            </a:extLst>
          </p:cNvPr>
          <p:cNvSpPr txBox="1"/>
          <p:nvPr/>
        </p:nvSpPr>
        <p:spPr>
          <a:xfrm>
            <a:off x="5148064" y="2852935"/>
            <a:ext cx="3168351" cy="741265"/>
          </a:xfrm>
          <a:prstGeom prst="rect">
            <a:avLst/>
          </a:prstGeom>
          <a:noFill/>
        </p:spPr>
        <p:txBody>
          <a:bodyPr wrap="square" rtlCol="0">
            <a:spAutoFit/>
          </a:bodyPr>
          <a:lstStyle/>
          <a:p>
            <a:pPr algn="just"/>
            <a:r>
              <a:rPr lang="ro-RO" sz="1400" dirty="0">
                <a:latin typeface="Trebuchet MS" panose="020B0603020202020204" pitchFamily="34" charset="0"/>
              </a:rPr>
              <a:t>lider pe segmentul medicamentelor generice și OTC comercializate în spitale, cu o cotă de piață de 16,5%</a:t>
            </a:r>
            <a:endParaRPr lang="en-US" sz="1400" dirty="0">
              <a:latin typeface="Trebuchet MS" panose="020B0603020202020204" pitchFamily="34" charset="0"/>
            </a:endParaRPr>
          </a:p>
        </p:txBody>
      </p:sp>
      <p:sp>
        <p:nvSpPr>
          <p:cNvPr id="39" name="TextBox 38">
            <a:extLst>
              <a:ext uri="{FF2B5EF4-FFF2-40B4-BE49-F238E27FC236}">
                <a16:creationId xmlns:a16="http://schemas.microsoft.com/office/drawing/2014/main" id="{55328A5F-E9F6-4394-B8A9-E0510B276EF4}"/>
              </a:ext>
            </a:extLst>
          </p:cNvPr>
          <p:cNvSpPr txBox="1"/>
          <p:nvPr/>
        </p:nvSpPr>
        <p:spPr>
          <a:xfrm>
            <a:off x="5652119" y="3803126"/>
            <a:ext cx="2664295" cy="954107"/>
          </a:xfrm>
          <a:prstGeom prst="rect">
            <a:avLst/>
          </a:prstGeom>
          <a:noFill/>
        </p:spPr>
        <p:txBody>
          <a:bodyPr wrap="square" rtlCol="0">
            <a:spAutoFit/>
          </a:bodyPr>
          <a:lstStyle/>
          <a:p>
            <a:pPr algn="just"/>
            <a:r>
              <a:rPr lang="ro-RO" sz="1400" dirty="0">
                <a:latin typeface="Trebuchet MS" panose="020B0603020202020204" pitchFamily="34" charset="0"/>
              </a:rPr>
              <a:t>locul 8 pe segmentul medicamentelor generice și OTC (cu o cotă de piață de 3,91%)</a:t>
            </a:r>
            <a:endParaRPr lang="en-US" dirty="0"/>
          </a:p>
        </p:txBody>
      </p:sp>
      <p:sp>
        <p:nvSpPr>
          <p:cNvPr id="40" name="TextBox 39">
            <a:extLst>
              <a:ext uri="{FF2B5EF4-FFF2-40B4-BE49-F238E27FC236}">
                <a16:creationId xmlns:a16="http://schemas.microsoft.com/office/drawing/2014/main" id="{F57F7F7B-EC76-4F35-9D57-FA84A97459B6}"/>
              </a:ext>
            </a:extLst>
          </p:cNvPr>
          <p:cNvSpPr txBox="1"/>
          <p:nvPr/>
        </p:nvSpPr>
        <p:spPr>
          <a:xfrm>
            <a:off x="6084168" y="4941168"/>
            <a:ext cx="2304256" cy="738664"/>
          </a:xfrm>
          <a:prstGeom prst="rect">
            <a:avLst/>
          </a:prstGeom>
          <a:noFill/>
        </p:spPr>
        <p:txBody>
          <a:bodyPr wrap="square" rtlCol="0">
            <a:spAutoFit/>
          </a:bodyPr>
          <a:lstStyle/>
          <a:p>
            <a:r>
              <a:rPr lang="ro-RO" sz="1400" dirty="0">
                <a:latin typeface="Trebuchet MS" panose="020B0603020202020204" pitchFamily="34" charset="0"/>
              </a:rPr>
              <a:t>locul 21 la nivelul pieței farmaceutice totale (cu o cotă de piață de 1,83%)</a:t>
            </a:r>
            <a:endParaRPr lang="en-US" sz="1400" dirty="0"/>
          </a:p>
        </p:txBody>
      </p:sp>
      <p:sp>
        <p:nvSpPr>
          <p:cNvPr id="41" name="TextBox 40">
            <a:extLst>
              <a:ext uri="{FF2B5EF4-FFF2-40B4-BE49-F238E27FC236}">
                <a16:creationId xmlns:a16="http://schemas.microsoft.com/office/drawing/2014/main" id="{83862AC7-715F-4DCA-B47B-6450AD346F7E}"/>
              </a:ext>
            </a:extLst>
          </p:cNvPr>
          <p:cNvSpPr txBox="1"/>
          <p:nvPr/>
        </p:nvSpPr>
        <p:spPr>
          <a:xfrm>
            <a:off x="328527" y="476672"/>
            <a:ext cx="7555841" cy="338554"/>
          </a:xfrm>
          <a:prstGeom prst="rect">
            <a:avLst/>
          </a:prstGeom>
          <a:noFill/>
        </p:spPr>
        <p:txBody>
          <a:bodyPr wrap="square" rtlCol="0">
            <a:spAutoFit/>
          </a:bodyPr>
          <a:lstStyle/>
          <a:p>
            <a:r>
              <a:rPr lang="en-GB" sz="1600" b="1" i="1" u="sng" dirty="0" err="1">
                <a:solidFill>
                  <a:schemeClr val="bg1">
                    <a:lumMod val="50000"/>
                  </a:schemeClr>
                </a:solidFill>
                <a:latin typeface="Trebuchet MS" panose="020B0603020202020204" pitchFamily="34" charset="0"/>
              </a:rPr>
              <a:t>Antibiotice</a:t>
            </a:r>
            <a:r>
              <a:rPr lang="en-GB" sz="1600" b="1" i="1" u="sng" dirty="0">
                <a:solidFill>
                  <a:schemeClr val="bg1">
                    <a:lumMod val="50000"/>
                  </a:schemeClr>
                </a:solidFill>
                <a:latin typeface="Trebuchet MS" panose="020B0603020202020204" pitchFamily="34" charset="0"/>
              </a:rPr>
              <a:t> in </a:t>
            </a:r>
            <a:r>
              <a:rPr lang="en-GB" sz="1600" b="1" i="1" u="sng" dirty="0" err="1">
                <a:solidFill>
                  <a:schemeClr val="bg1">
                    <a:lumMod val="50000"/>
                  </a:schemeClr>
                </a:solidFill>
                <a:latin typeface="Trebuchet MS" panose="020B0603020202020204" pitchFamily="34" charset="0"/>
              </a:rPr>
              <a:t>Trimestrul</a:t>
            </a:r>
            <a:r>
              <a:rPr lang="en-GB" sz="1600" b="1" i="1" u="sng" dirty="0">
                <a:solidFill>
                  <a:schemeClr val="bg1">
                    <a:lumMod val="50000"/>
                  </a:schemeClr>
                </a:solidFill>
                <a:latin typeface="Trebuchet MS" panose="020B0603020202020204" pitchFamily="34" charset="0"/>
              </a:rPr>
              <a:t> I 2020 pe </a:t>
            </a:r>
            <a:r>
              <a:rPr lang="en-GB" sz="1600" b="1" i="1" u="sng" dirty="0" err="1">
                <a:solidFill>
                  <a:schemeClr val="bg1">
                    <a:lumMod val="50000"/>
                  </a:schemeClr>
                </a:solidFill>
                <a:latin typeface="Trebuchet MS" panose="020B0603020202020204" pitchFamily="34" charset="0"/>
              </a:rPr>
              <a:t>piata</a:t>
            </a:r>
            <a:r>
              <a:rPr lang="en-GB" sz="1600" b="1" i="1" u="sng" dirty="0">
                <a:solidFill>
                  <a:schemeClr val="bg1">
                    <a:lumMod val="50000"/>
                  </a:schemeClr>
                </a:solidFill>
                <a:latin typeface="Trebuchet MS" panose="020B0603020202020204" pitchFamily="34" charset="0"/>
              </a:rPr>
              <a:t> </a:t>
            </a:r>
            <a:r>
              <a:rPr lang="en-GB" sz="1600" b="1" i="1" u="sng" dirty="0" err="1">
                <a:solidFill>
                  <a:schemeClr val="bg1">
                    <a:lumMod val="50000"/>
                  </a:schemeClr>
                </a:solidFill>
                <a:latin typeface="Trebuchet MS" panose="020B0603020202020204" pitchFamily="34" charset="0"/>
              </a:rPr>
              <a:t>farmaceutica</a:t>
            </a:r>
            <a:r>
              <a:rPr lang="en-GB" sz="1600" b="1" i="1" u="sng" dirty="0">
                <a:solidFill>
                  <a:schemeClr val="bg1">
                    <a:lumMod val="50000"/>
                  </a:schemeClr>
                </a:solidFill>
                <a:latin typeface="Trebuchet MS" panose="020B0603020202020204" pitchFamily="34" charset="0"/>
              </a:rPr>
              <a:t> din Romania</a:t>
            </a:r>
            <a:endParaRPr lang="en-US" b="1" i="1" u="sng" dirty="0">
              <a:solidFill>
                <a:schemeClr val="bg1">
                  <a:lumMod val="50000"/>
                </a:schemeClr>
              </a:solidFill>
            </a:endParaRPr>
          </a:p>
        </p:txBody>
      </p:sp>
      <p:sp>
        <p:nvSpPr>
          <p:cNvPr id="34" name="TextBox 33">
            <a:extLst>
              <a:ext uri="{FF2B5EF4-FFF2-40B4-BE49-F238E27FC236}">
                <a16:creationId xmlns:a16="http://schemas.microsoft.com/office/drawing/2014/main" id="{8E38196A-7906-4FDB-AA4B-885BE395DEFC}"/>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36" name="TextBox 35">
            <a:extLst>
              <a:ext uri="{FF2B5EF4-FFF2-40B4-BE49-F238E27FC236}">
                <a16:creationId xmlns:a16="http://schemas.microsoft.com/office/drawing/2014/main" id="{0F99169E-B793-4415-A081-31D2877BCE5D}"/>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extLst>
      <p:ext uri="{BB962C8B-B14F-4D97-AF65-F5344CB8AC3E}">
        <p14:creationId xmlns:p14="http://schemas.microsoft.com/office/powerpoint/2010/main" val="873682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9BB118-A69F-43D8-86CD-72D18E7B2513}"/>
              </a:ext>
            </a:extLst>
          </p:cNvPr>
          <p:cNvSpPr txBox="1"/>
          <p:nvPr/>
        </p:nvSpPr>
        <p:spPr>
          <a:xfrm>
            <a:off x="395536" y="476672"/>
            <a:ext cx="4968552" cy="338554"/>
          </a:xfrm>
          <a:prstGeom prst="rect">
            <a:avLst/>
          </a:prstGeom>
          <a:noFill/>
        </p:spPr>
        <p:txBody>
          <a:bodyPr wrap="square" rtlCol="0">
            <a:spAutoFit/>
          </a:bodyPr>
          <a:lstStyle/>
          <a:p>
            <a:r>
              <a:rPr lang="en-GB" sz="1600" b="1" i="1" u="sng" dirty="0" err="1">
                <a:solidFill>
                  <a:schemeClr val="bg1">
                    <a:lumMod val="50000"/>
                  </a:schemeClr>
                </a:solidFill>
                <a:latin typeface="Trebuchet MS" panose="020B0603020202020204" pitchFamily="34" charset="0"/>
              </a:rPr>
              <a:t>Cercetare</a:t>
            </a:r>
            <a:r>
              <a:rPr lang="en-GB" sz="1600" b="1" i="1" u="sng" dirty="0">
                <a:solidFill>
                  <a:schemeClr val="bg1">
                    <a:lumMod val="50000"/>
                  </a:schemeClr>
                </a:solidFill>
                <a:latin typeface="Trebuchet MS" panose="020B0603020202020204" pitchFamily="34" charset="0"/>
              </a:rPr>
              <a:t> &amp; </a:t>
            </a:r>
            <a:r>
              <a:rPr lang="en-GB" sz="1600" b="1" i="1" u="sng" dirty="0" err="1">
                <a:solidFill>
                  <a:schemeClr val="bg1">
                    <a:lumMod val="50000"/>
                  </a:schemeClr>
                </a:solidFill>
                <a:latin typeface="Trebuchet MS" panose="020B0603020202020204" pitchFamily="34" charset="0"/>
              </a:rPr>
              <a:t>Dezvoltare</a:t>
            </a:r>
            <a:endParaRPr lang="en-US" sz="1600" b="1" i="1" u="sng" dirty="0">
              <a:solidFill>
                <a:schemeClr val="bg1">
                  <a:lumMod val="50000"/>
                </a:schemeClr>
              </a:solidFill>
              <a:latin typeface="Trebuchet MS" panose="020B0603020202020204" pitchFamily="34" charset="0"/>
            </a:endParaRPr>
          </a:p>
        </p:txBody>
      </p:sp>
      <p:sp>
        <p:nvSpPr>
          <p:cNvPr id="4" name="TextBox 3">
            <a:extLst>
              <a:ext uri="{FF2B5EF4-FFF2-40B4-BE49-F238E27FC236}">
                <a16:creationId xmlns:a16="http://schemas.microsoft.com/office/drawing/2014/main" id="{AEF9A087-96E3-461A-8DAC-DFABD337D58F}"/>
              </a:ext>
            </a:extLst>
          </p:cNvPr>
          <p:cNvSpPr txBox="1"/>
          <p:nvPr/>
        </p:nvSpPr>
        <p:spPr>
          <a:xfrm>
            <a:off x="323499" y="908720"/>
            <a:ext cx="8311136" cy="646331"/>
          </a:xfrm>
          <a:prstGeom prst="rect">
            <a:avLst/>
          </a:prstGeom>
          <a:noFill/>
        </p:spPr>
        <p:txBody>
          <a:bodyPr wrap="square" rtlCol="0">
            <a:spAutoFit/>
          </a:bodyPr>
          <a:lstStyle/>
          <a:p>
            <a:pPr algn="just"/>
            <a:r>
              <a:rPr lang="ro-RO" sz="1200" dirty="0">
                <a:latin typeface="Trebuchet MS" panose="020B0603020202020204" pitchFamily="34" charset="0"/>
              </a:rPr>
              <a:t>Activitatea de Cercetare - Dezvoltare are ca obiectiv principal dezvoltarea de medicamente noi (forme topice, comprimate, capsule,  produse sterile și alte forme farmaceutice noi), în acord cu direcțiile strategice de dezvoltare ale companiei până în anul 2025. </a:t>
            </a:r>
            <a:endParaRPr lang="en-US" sz="1200" dirty="0">
              <a:latin typeface="Trebuchet MS" panose="020B0603020202020204" pitchFamily="34" charset="0"/>
            </a:endParaRPr>
          </a:p>
        </p:txBody>
      </p:sp>
      <p:grpSp>
        <p:nvGrpSpPr>
          <p:cNvPr id="8" name="Group 7">
            <a:extLst>
              <a:ext uri="{FF2B5EF4-FFF2-40B4-BE49-F238E27FC236}">
                <a16:creationId xmlns:a16="http://schemas.microsoft.com/office/drawing/2014/main" id="{E8A54C9C-276C-4E99-ACC9-A7207A7872F1}"/>
              </a:ext>
            </a:extLst>
          </p:cNvPr>
          <p:cNvGrpSpPr/>
          <p:nvPr/>
        </p:nvGrpSpPr>
        <p:grpSpPr>
          <a:xfrm>
            <a:off x="429103" y="1638294"/>
            <a:ext cx="8280949" cy="4671026"/>
            <a:chOff x="354079" y="2218523"/>
            <a:chExt cx="8219103" cy="5338842"/>
          </a:xfrm>
        </p:grpSpPr>
        <p:grpSp>
          <p:nvGrpSpPr>
            <p:cNvPr id="9" name="Group 8">
              <a:extLst>
                <a:ext uri="{FF2B5EF4-FFF2-40B4-BE49-F238E27FC236}">
                  <a16:creationId xmlns:a16="http://schemas.microsoft.com/office/drawing/2014/main" id="{66BAE1F8-34C4-4199-A12A-7B94FDB019E7}"/>
                </a:ext>
              </a:extLst>
            </p:cNvPr>
            <p:cNvGrpSpPr/>
            <p:nvPr/>
          </p:nvGrpSpPr>
          <p:grpSpPr>
            <a:xfrm>
              <a:off x="2965919" y="2839741"/>
              <a:ext cx="3115790" cy="3064314"/>
              <a:chOff x="2787370" y="2311543"/>
              <a:chExt cx="3427369" cy="3370745"/>
            </a:xfrm>
          </p:grpSpPr>
          <p:sp>
            <p:nvSpPr>
              <p:cNvPr id="73" name="Freeform 52">
                <a:extLst>
                  <a:ext uri="{FF2B5EF4-FFF2-40B4-BE49-F238E27FC236}">
                    <a16:creationId xmlns:a16="http://schemas.microsoft.com/office/drawing/2014/main" id="{0D1D6F87-803E-45D9-8797-53F0C2DB62E6}"/>
                  </a:ext>
                </a:extLst>
              </p:cNvPr>
              <p:cNvSpPr>
                <a:spLocks/>
              </p:cNvSpPr>
              <p:nvPr/>
            </p:nvSpPr>
            <p:spPr bwMode="auto">
              <a:xfrm>
                <a:off x="3276995" y="3360737"/>
                <a:ext cx="1247708" cy="2321551"/>
              </a:xfrm>
              <a:custGeom>
                <a:avLst/>
                <a:gdLst>
                  <a:gd name="T0" fmla="*/ 792 w 792"/>
                  <a:gd name="T1" fmla="*/ 1302 h 1474"/>
                  <a:gd name="T2" fmla="*/ 149 w 792"/>
                  <a:gd name="T3" fmla="*/ 1185 h 1474"/>
                  <a:gd name="T4" fmla="*/ 29 w 792"/>
                  <a:gd name="T5" fmla="*/ 717 h 1474"/>
                  <a:gd name="T6" fmla="*/ 179 w 792"/>
                  <a:gd name="T7" fmla="*/ 73 h 1474"/>
                  <a:gd name="T8" fmla="*/ 608 w 792"/>
                  <a:gd name="T9" fmla="*/ 33 h 1474"/>
                  <a:gd name="T10" fmla="*/ 239 w 792"/>
                  <a:gd name="T11" fmla="*/ 966 h 1474"/>
                  <a:gd name="T12" fmla="*/ 758 w 792"/>
                  <a:gd name="T13" fmla="*/ 1290 h 1474"/>
                  <a:gd name="T14" fmla="*/ 792 w 792"/>
                  <a:gd name="T15" fmla="*/ 1302 h 14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 h="1474">
                    <a:moveTo>
                      <a:pt x="792" y="1302"/>
                    </a:moveTo>
                    <a:cubicBezTo>
                      <a:pt x="792" y="1302"/>
                      <a:pt x="365" y="1459"/>
                      <a:pt x="149" y="1185"/>
                    </a:cubicBezTo>
                    <a:cubicBezTo>
                      <a:pt x="52" y="1062"/>
                      <a:pt x="54" y="905"/>
                      <a:pt x="29" y="717"/>
                    </a:cubicBezTo>
                    <a:cubicBezTo>
                      <a:pt x="0" y="495"/>
                      <a:pt x="95" y="219"/>
                      <a:pt x="179" y="73"/>
                    </a:cubicBezTo>
                    <a:cubicBezTo>
                      <a:pt x="179" y="73"/>
                      <a:pt x="352" y="0"/>
                      <a:pt x="608" y="33"/>
                    </a:cubicBezTo>
                    <a:cubicBezTo>
                      <a:pt x="608" y="33"/>
                      <a:pt x="216" y="534"/>
                      <a:pt x="239" y="966"/>
                    </a:cubicBezTo>
                    <a:cubicBezTo>
                      <a:pt x="239" y="966"/>
                      <a:pt x="232" y="1474"/>
                      <a:pt x="758" y="1290"/>
                    </a:cubicBezTo>
                    <a:lnTo>
                      <a:pt x="792" y="130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nvGrpSpPr>
              <p:cNvPr id="74" name="Group 73">
                <a:extLst>
                  <a:ext uri="{FF2B5EF4-FFF2-40B4-BE49-F238E27FC236}">
                    <a16:creationId xmlns:a16="http://schemas.microsoft.com/office/drawing/2014/main" id="{1873DC42-9F66-4D33-91E6-E1A3A2539AEB}"/>
                  </a:ext>
                </a:extLst>
              </p:cNvPr>
              <p:cNvGrpSpPr/>
              <p:nvPr/>
            </p:nvGrpSpPr>
            <p:grpSpPr>
              <a:xfrm>
                <a:off x="2983887" y="2566680"/>
                <a:ext cx="2930416" cy="3007025"/>
                <a:chOff x="2983887" y="2297131"/>
                <a:chExt cx="2930416" cy="3007025"/>
              </a:xfrm>
            </p:grpSpPr>
            <p:sp>
              <p:nvSpPr>
                <p:cNvPr id="89" name="Freeform 45">
                  <a:extLst>
                    <a:ext uri="{FF2B5EF4-FFF2-40B4-BE49-F238E27FC236}">
                      <a16:creationId xmlns:a16="http://schemas.microsoft.com/office/drawing/2014/main" id="{0EB137BC-0B5C-425A-BC11-B6FD1A4B7BFC}"/>
                    </a:ext>
                  </a:extLst>
                </p:cNvPr>
                <p:cNvSpPr>
                  <a:spLocks/>
                </p:cNvSpPr>
                <p:nvPr/>
              </p:nvSpPr>
              <p:spPr bwMode="auto">
                <a:xfrm>
                  <a:off x="2983887" y="3338331"/>
                  <a:ext cx="408354" cy="836025"/>
                </a:xfrm>
                <a:custGeom>
                  <a:avLst/>
                  <a:gdLst>
                    <a:gd name="T0" fmla="*/ 215 w 259"/>
                    <a:gd name="T1" fmla="*/ 0 h 531"/>
                    <a:gd name="T2" fmla="*/ 218 w 259"/>
                    <a:gd name="T3" fmla="*/ 531 h 531"/>
                    <a:gd name="T4" fmla="*/ 259 w 259"/>
                    <a:gd name="T5" fmla="*/ 199 h 531"/>
                    <a:gd name="T6" fmla="*/ 215 w 259"/>
                    <a:gd name="T7" fmla="*/ 0 h 531"/>
                  </a:gdLst>
                  <a:ahLst/>
                  <a:cxnLst>
                    <a:cxn ang="0">
                      <a:pos x="T0" y="T1"/>
                    </a:cxn>
                    <a:cxn ang="0">
                      <a:pos x="T2" y="T3"/>
                    </a:cxn>
                    <a:cxn ang="0">
                      <a:pos x="T4" y="T5"/>
                    </a:cxn>
                    <a:cxn ang="0">
                      <a:pos x="T6" y="T7"/>
                    </a:cxn>
                  </a:cxnLst>
                  <a:rect l="0" t="0" r="r" b="b"/>
                  <a:pathLst>
                    <a:path w="259" h="531">
                      <a:moveTo>
                        <a:pt x="215" y="0"/>
                      </a:moveTo>
                      <a:cubicBezTo>
                        <a:pt x="106" y="87"/>
                        <a:pt x="0" y="257"/>
                        <a:pt x="218" y="531"/>
                      </a:cubicBezTo>
                      <a:cubicBezTo>
                        <a:pt x="202" y="384"/>
                        <a:pt x="259" y="199"/>
                        <a:pt x="259" y="199"/>
                      </a:cubicBezTo>
                      <a:cubicBezTo>
                        <a:pt x="207" y="139"/>
                        <a:pt x="215" y="0"/>
                        <a:pt x="215" y="0"/>
                      </a:cubicBezTo>
                      <a:close/>
                    </a:path>
                  </a:pathLst>
                </a:custGeom>
                <a:solidFill>
                  <a:srgbClr val="AFABAB"/>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90" name="Freeform 46">
                  <a:extLst>
                    <a:ext uri="{FF2B5EF4-FFF2-40B4-BE49-F238E27FC236}">
                      <a16:creationId xmlns:a16="http://schemas.microsoft.com/office/drawing/2014/main" id="{805E1CAB-84A5-4FB3-9845-1D0736F0CF81}"/>
                    </a:ext>
                  </a:extLst>
                </p:cNvPr>
                <p:cNvSpPr>
                  <a:spLocks/>
                </p:cNvSpPr>
                <p:nvPr/>
              </p:nvSpPr>
              <p:spPr bwMode="auto">
                <a:xfrm>
                  <a:off x="3699337" y="4878482"/>
                  <a:ext cx="774739" cy="425674"/>
                </a:xfrm>
                <a:custGeom>
                  <a:avLst/>
                  <a:gdLst>
                    <a:gd name="T0" fmla="*/ 0 w 492"/>
                    <a:gd name="T1" fmla="*/ 0 h 270"/>
                    <a:gd name="T2" fmla="*/ 492 w 492"/>
                    <a:gd name="T3" fmla="*/ 155 h 270"/>
                    <a:gd name="T4" fmla="*/ 208 w 492"/>
                    <a:gd name="T5" fmla="*/ 11 h 270"/>
                    <a:gd name="T6" fmla="*/ 0 w 492"/>
                    <a:gd name="T7" fmla="*/ 0 h 270"/>
                  </a:gdLst>
                  <a:ahLst/>
                  <a:cxnLst>
                    <a:cxn ang="0">
                      <a:pos x="T0" y="T1"/>
                    </a:cxn>
                    <a:cxn ang="0">
                      <a:pos x="T2" y="T3"/>
                    </a:cxn>
                    <a:cxn ang="0">
                      <a:pos x="T4" y="T5"/>
                    </a:cxn>
                    <a:cxn ang="0">
                      <a:pos x="T6" y="T7"/>
                    </a:cxn>
                  </a:cxnLst>
                  <a:rect l="0" t="0" r="r" b="b"/>
                  <a:pathLst>
                    <a:path w="492" h="270">
                      <a:moveTo>
                        <a:pt x="0" y="0"/>
                      </a:moveTo>
                      <a:cubicBezTo>
                        <a:pt x="47" y="132"/>
                        <a:pt x="161" y="270"/>
                        <a:pt x="492" y="155"/>
                      </a:cubicBezTo>
                      <a:cubicBezTo>
                        <a:pt x="362" y="106"/>
                        <a:pt x="208" y="11"/>
                        <a:pt x="208" y="11"/>
                      </a:cubicBezTo>
                      <a:cubicBezTo>
                        <a:pt x="134" y="40"/>
                        <a:pt x="1" y="0"/>
                        <a:pt x="0" y="0"/>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91" name="Freeform 47">
                  <a:extLst>
                    <a:ext uri="{FF2B5EF4-FFF2-40B4-BE49-F238E27FC236}">
                      <a16:creationId xmlns:a16="http://schemas.microsoft.com/office/drawing/2014/main" id="{DDE8885D-C163-4DB4-88E6-C8546C997063}"/>
                    </a:ext>
                  </a:extLst>
                </p:cNvPr>
                <p:cNvSpPr>
                  <a:spLocks/>
                </p:cNvSpPr>
                <p:nvPr/>
              </p:nvSpPr>
              <p:spPr bwMode="auto">
                <a:xfrm>
                  <a:off x="3869206" y="2297131"/>
                  <a:ext cx="798720" cy="645505"/>
                </a:xfrm>
                <a:custGeom>
                  <a:avLst/>
                  <a:gdLst>
                    <a:gd name="T0" fmla="*/ 507 w 507"/>
                    <a:gd name="T1" fmla="*/ 133 h 410"/>
                    <a:gd name="T2" fmla="*/ 0 w 507"/>
                    <a:gd name="T3" fmla="*/ 304 h 410"/>
                    <a:gd name="T4" fmla="*/ 328 w 507"/>
                    <a:gd name="T5" fmla="*/ 239 h 410"/>
                    <a:gd name="T6" fmla="*/ 507 w 507"/>
                    <a:gd name="T7" fmla="*/ 133 h 410"/>
                  </a:gdLst>
                  <a:ahLst/>
                  <a:cxnLst>
                    <a:cxn ang="0">
                      <a:pos x="T0" y="T1"/>
                    </a:cxn>
                    <a:cxn ang="0">
                      <a:pos x="T2" y="T3"/>
                    </a:cxn>
                    <a:cxn ang="0">
                      <a:pos x="T4" y="T5"/>
                    </a:cxn>
                    <a:cxn ang="0">
                      <a:pos x="T6" y="T7"/>
                    </a:cxn>
                  </a:cxnLst>
                  <a:rect l="0" t="0" r="r" b="b"/>
                  <a:pathLst>
                    <a:path w="507" h="410">
                      <a:moveTo>
                        <a:pt x="507" y="133"/>
                      </a:moveTo>
                      <a:cubicBezTo>
                        <a:pt x="384" y="53"/>
                        <a:pt x="200" y="0"/>
                        <a:pt x="0" y="304"/>
                      </a:cubicBezTo>
                      <a:cubicBezTo>
                        <a:pt x="238" y="410"/>
                        <a:pt x="328" y="239"/>
                        <a:pt x="328" y="239"/>
                      </a:cubicBezTo>
                      <a:cubicBezTo>
                        <a:pt x="369" y="171"/>
                        <a:pt x="507" y="133"/>
                        <a:pt x="507" y="133"/>
                      </a:cubicBezTo>
                      <a:close/>
                    </a:path>
                  </a:pathLst>
                </a:custGeom>
                <a:solidFill>
                  <a:srgbClr val="252323"/>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92" name="Freeform 48">
                  <a:extLst>
                    <a:ext uri="{FF2B5EF4-FFF2-40B4-BE49-F238E27FC236}">
                      <a16:creationId xmlns:a16="http://schemas.microsoft.com/office/drawing/2014/main" id="{E3530CBE-4793-4CCB-A6BF-12900B99E2A6}"/>
                    </a:ext>
                  </a:extLst>
                </p:cNvPr>
                <p:cNvSpPr>
                  <a:spLocks/>
                </p:cNvSpPr>
                <p:nvPr/>
              </p:nvSpPr>
              <p:spPr bwMode="auto">
                <a:xfrm>
                  <a:off x="5374051" y="2868692"/>
                  <a:ext cx="540252" cy="648835"/>
                </a:xfrm>
                <a:custGeom>
                  <a:avLst/>
                  <a:gdLst>
                    <a:gd name="T0" fmla="*/ 309 w 343"/>
                    <a:gd name="T1" fmla="*/ 412 h 412"/>
                    <a:gd name="T2" fmla="*/ 0 w 343"/>
                    <a:gd name="T3" fmla="*/ 0 h 412"/>
                    <a:gd name="T4" fmla="*/ 159 w 343"/>
                    <a:gd name="T5" fmla="*/ 289 h 412"/>
                    <a:gd name="T6" fmla="*/ 309 w 343"/>
                    <a:gd name="T7" fmla="*/ 412 h 412"/>
                  </a:gdLst>
                  <a:ahLst/>
                  <a:cxnLst>
                    <a:cxn ang="0">
                      <a:pos x="T0" y="T1"/>
                    </a:cxn>
                    <a:cxn ang="0">
                      <a:pos x="T2" y="T3"/>
                    </a:cxn>
                    <a:cxn ang="0">
                      <a:pos x="T4" y="T5"/>
                    </a:cxn>
                    <a:cxn ang="0">
                      <a:pos x="T6" y="T7"/>
                    </a:cxn>
                  </a:cxnLst>
                  <a:rect l="0" t="0" r="r" b="b"/>
                  <a:pathLst>
                    <a:path w="343" h="412">
                      <a:moveTo>
                        <a:pt x="309" y="412"/>
                      </a:moveTo>
                      <a:cubicBezTo>
                        <a:pt x="343" y="306"/>
                        <a:pt x="336" y="98"/>
                        <a:pt x="0" y="0"/>
                      </a:cubicBezTo>
                      <a:cubicBezTo>
                        <a:pt x="46" y="153"/>
                        <a:pt x="56" y="215"/>
                        <a:pt x="159" y="289"/>
                      </a:cubicBezTo>
                      <a:cubicBezTo>
                        <a:pt x="237" y="308"/>
                        <a:pt x="309" y="411"/>
                        <a:pt x="309" y="412"/>
                      </a:cubicBezTo>
                      <a:close/>
                    </a:path>
                  </a:pathLst>
                </a:custGeom>
                <a:solidFill>
                  <a:srgbClr val="767171"/>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93" name="Freeform 49">
                  <a:extLst>
                    <a:ext uri="{FF2B5EF4-FFF2-40B4-BE49-F238E27FC236}">
                      <a16:creationId xmlns:a16="http://schemas.microsoft.com/office/drawing/2014/main" id="{2CC090D9-766B-49FB-B328-54B763695C03}"/>
                    </a:ext>
                  </a:extLst>
                </p:cNvPr>
                <p:cNvSpPr>
                  <a:spLocks/>
                </p:cNvSpPr>
                <p:nvPr/>
              </p:nvSpPr>
              <p:spPr bwMode="auto">
                <a:xfrm>
                  <a:off x="5271463" y="4355550"/>
                  <a:ext cx="482296" cy="634845"/>
                </a:xfrm>
                <a:custGeom>
                  <a:avLst/>
                  <a:gdLst>
                    <a:gd name="T0" fmla="*/ 0 w 306"/>
                    <a:gd name="T1" fmla="*/ 403 h 403"/>
                    <a:gd name="T2" fmla="*/ 294 w 306"/>
                    <a:gd name="T3" fmla="*/ 0 h 403"/>
                    <a:gd name="T4" fmla="*/ 78 w 306"/>
                    <a:gd name="T5" fmla="*/ 219 h 403"/>
                    <a:gd name="T6" fmla="*/ 0 w 306"/>
                    <a:gd name="T7" fmla="*/ 403 h 403"/>
                  </a:gdLst>
                  <a:ahLst/>
                  <a:cxnLst>
                    <a:cxn ang="0">
                      <a:pos x="T0" y="T1"/>
                    </a:cxn>
                    <a:cxn ang="0">
                      <a:pos x="T2" y="T3"/>
                    </a:cxn>
                    <a:cxn ang="0">
                      <a:pos x="T4" y="T5"/>
                    </a:cxn>
                    <a:cxn ang="0">
                      <a:pos x="T6" y="T7"/>
                    </a:cxn>
                  </a:cxnLst>
                  <a:rect l="0" t="0" r="r" b="b"/>
                  <a:pathLst>
                    <a:path w="306" h="403">
                      <a:moveTo>
                        <a:pt x="0" y="403"/>
                      </a:moveTo>
                      <a:cubicBezTo>
                        <a:pt x="140" y="398"/>
                        <a:pt x="306" y="350"/>
                        <a:pt x="294" y="0"/>
                      </a:cubicBezTo>
                      <a:cubicBezTo>
                        <a:pt x="228" y="64"/>
                        <a:pt x="78" y="219"/>
                        <a:pt x="78" y="219"/>
                      </a:cubicBezTo>
                      <a:cubicBezTo>
                        <a:pt x="84" y="298"/>
                        <a:pt x="0" y="403"/>
                        <a:pt x="0" y="403"/>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sp>
            <p:nvSpPr>
              <p:cNvPr id="75" name="Freeform 51">
                <a:extLst>
                  <a:ext uri="{FF2B5EF4-FFF2-40B4-BE49-F238E27FC236}">
                    <a16:creationId xmlns:a16="http://schemas.microsoft.com/office/drawing/2014/main" id="{BD33D9C4-F35F-46A3-8229-D683D3006CB3}"/>
                  </a:ext>
                </a:extLst>
              </p:cNvPr>
              <p:cNvSpPr>
                <a:spLocks/>
              </p:cNvSpPr>
              <p:nvPr/>
            </p:nvSpPr>
            <p:spPr bwMode="auto">
              <a:xfrm>
                <a:off x="2787370" y="2925737"/>
                <a:ext cx="2348863" cy="1576789"/>
              </a:xfrm>
              <a:custGeom>
                <a:avLst/>
                <a:gdLst>
                  <a:gd name="T0" fmla="*/ 341 w 1491"/>
                  <a:gd name="T1" fmla="*/ 1001 h 1001"/>
                  <a:gd name="T2" fmla="*/ 235 w 1491"/>
                  <a:gd name="T3" fmla="*/ 356 h 1001"/>
                  <a:gd name="T4" fmla="*/ 665 w 1491"/>
                  <a:gd name="T5" fmla="*/ 80 h 1001"/>
                  <a:gd name="T6" fmla="*/ 1324 w 1491"/>
                  <a:gd name="T7" fmla="*/ 30 h 1001"/>
                  <a:gd name="T8" fmla="*/ 1491 w 1491"/>
                  <a:gd name="T9" fmla="*/ 412 h 1001"/>
                  <a:gd name="T10" fmla="*/ 473 w 1491"/>
                  <a:gd name="T11" fmla="*/ 360 h 1001"/>
                  <a:gd name="T12" fmla="*/ 347 w 1491"/>
                  <a:gd name="T13" fmla="*/ 966 h 1001"/>
                  <a:gd name="T14" fmla="*/ 341 w 1491"/>
                  <a:gd name="T15" fmla="*/ 100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1" h="1001">
                    <a:moveTo>
                      <a:pt x="341" y="1001"/>
                    </a:moveTo>
                    <a:cubicBezTo>
                      <a:pt x="341" y="1001"/>
                      <a:pt x="48" y="651"/>
                      <a:pt x="235" y="356"/>
                    </a:cubicBezTo>
                    <a:cubicBezTo>
                      <a:pt x="319" y="225"/>
                      <a:pt x="482" y="135"/>
                      <a:pt x="665" y="80"/>
                    </a:cubicBezTo>
                    <a:cubicBezTo>
                      <a:pt x="891" y="13"/>
                      <a:pt x="1158" y="0"/>
                      <a:pt x="1324" y="30"/>
                    </a:cubicBezTo>
                    <a:cubicBezTo>
                      <a:pt x="1324" y="30"/>
                      <a:pt x="1462" y="194"/>
                      <a:pt x="1491" y="412"/>
                    </a:cubicBezTo>
                    <a:cubicBezTo>
                      <a:pt x="1491" y="412"/>
                      <a:pt x="847" y="221"/>
                      <a:pt x="473" y="360"/>
                    </a:cubicBezTo>
                    <a:cubicBezTo>
                      <a:pt x="473" y="360"/>
                      <a:pt x="0" y="531"/>
                      <a:pt x="347" y="966"/>
                    </a:cubicBezTo>
                    <a:lnTo>
                      <a:pt x="341" y="1001"/>
                    </a:lnTo>
                    <a:close/>
                  </a:path>
                </a:pathLst>
              </a:cu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nvGrpSpPr>
              <p:cNvPr id="76" name="Group 75">
                <a:extLst>
                  <a:ext uri="{FF2B5EF4-FFF2-40B4-BE49-F238E27FC236}">
                    <a16:creationId xmlns:a16="http://schemas.microsoft.com/office/drawing/2014/main" id="{EFB4C98D-DB21-4606-A198-311DFCCDCC74}"/>
                  </a:ext>
                </a:extLst>
              </p:cNvPr>
              <p:cNvGrpSpPr/>
              <p:nvPr/>
            </p:nvGrpSpPr>
            <p:grpSpPr>
              <a:xfrm>
                <a:off x="3636052" y="2311543"/>
                <a:ext cx="2578687" cy="3225522"/>
                <a:chOff x="3636052" y="2311543"/>
                <a:chExt cx="2578687" cy="3225522"/>
              </a:xfrm>
            </p:grpSpPr>
            <p:sp>
              <p:nvSpPr>
                <p:cNvPr id="77" name="Line 50">
                  <a:extLst>
                    <a:ext uri="{FF2B5EF4-FFF2-40B4-BE49-F238E27FC236}">
                      <a16:creationId xmlns:a16="http://schemas.microsoft.com/office/drawing/2014/main" id="{A32F739E-8429-4F2B-8816-B9CF82891500}"/>
                    </a:ext>
                  </a:extLst>
                </p:cNvPr>
                <p:cNvSpPr>
                  <a:spLocks noChangeShapeType="1"/>
                </p:cNvSpPr>
                <p:nvPr/>
              </p:nvSpPr>
              <p:spPr bwMode="auto">
                <a:xfrm>
                  <a:off x="5033645" y="4497863"/>
                  <a:ext cx="0" cy="0"/>
                </a:xfrm>
                <a:prstGeom prst="line">
                  <a:avLst/>
                </a:prstGeom>
                <a:noFill/>
                <a:ln w="14288" cap="flat">
                  <a:solidFill>
                    <a:srgbClr val="ED1C2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78" name="Line 54">
                  <a:extLst>
                    <a:ext uri="{FF2B5EF4-FFF2-40B4-BE49-F238E27FC236}">
                      <a16:creationId xmlns:a16="http://schemas.microsoft.com/office/drawing/2014/main" id="{7CD1498B-60F5-43D2-8800-C9A89EA890E0}"/>
                    </a:ext>
                  </a:extLst>
                </p:cNvPr>
                <p:cNvSpPr>
                  <a:spLocks noChangeShapeType="1"/>
                </p:cNvSpPr>
                <p:nvPr/>
              </p:nvSpPr>
              <p:spPr bwMode="auto">
                <a:xfrm>
                  <a:off x="3953142" y="4113492"/>
                  <a:ext cx="0" cy="0"/>
                </a:xfrm>
                <a:prstGeom prst="line">
                  <a:avLst/>
                </a:prstGeom>
                <a:noFill/>
                <a:ln w="14288" cap="flat">
                  <a:solidFill>
                    <a:srgbClr val="ED1C2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79" name="Freeform 56">
                  <a:extLst>
                    <a:ext uri="{FF2B5EF4-FFF2-40B4-BE49-F238E27FC236}">
                      <a16:creationId xmlns:a16="http://schemas.microsoft.com/office/drawing/2014/main" id="{9FBE7D26-2CC2-4209-8820-94B873E69C53}"/>
                    </a:ext>
                  </a:extLst>
                </p:cNvPr>
                <p:cNvSpPr>
                  <a:spLocks/>
                </p:cNvSpPr>
                <p:nvPr/>
              </p:nvSpPr>
              <p:spPr bwMode="auto">
                <a:xfrm>
                  <a:off x="3636052" y="4208086"/>
                  <a:ext cx="2206972" cy="1328979"/>
                </a:xfrm>
                <a:custGeom>
                  <a:avLst/>
                  <a:gdLst>
                    <a:gd name="T0" fmla="*/ 1353 w 1401"/>
                    <a:gd name="T1" fmla="*/ 229 h 844"/>
                    <a:gd name="T2" fmla="*/ 1075 w 1401"/>
                    <a:gd name="T3" fmla="*/ 789 h 844"/>
                    <a:gd name="T4" fmla="*/ 551 w 1401"/>
                    <a:gd name="T5" fmla="*/ 761 h 844"/>
                    <a:gd name="T6" fmla="*/ 9 w 1401"/>
                    <a:gd name="T7" fmla="*/ 419 h 844"/>
                    <a:gd name="T8" fmla="*/ 88 w 1401"/>
                    <a:gd name="T9" fmla="*/ 0 h 844"/>
                    <a:gd name="T10" fmla="*/ 863 w 1401"/>
                    <a:gd name="T11" fmla="*/ 641 h 844"/>
                    <a:gd name="T12" fmla="*/ 1329 w 1401"/>
                    <a:gd name="T13" fmla="*/ 260 h 844"/>
                    <a:gd name="T14" fmla="*/ 1353 w 1401"/>
                    <a:gd name="T15" fmla="*/ 229 h 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1" h="844">
                      <a:moveTo>
                        <a:pt x="1353" y="229"/>
                      </a:moveTo>
                      <a:cubicBezTo>
                        <a:pt x="1353" y="229"/>
                        <a:pt x="1401" y="664"/>
                        <a:pt x="1075" y="789"/>
                      </a:cubicBezTo>
                      <a:cubicBezTo>
                        <a:pt x="929" y="844"/>
                        <a:pt x="730" y="826"/>
                        <a:pt x="551" y="761"/>
                      </a:cubicBezTo>
                      <a:cubicBezTo>
                        <a:pt x="329" y="680"/>
                        <a:pt x="123" y="543"/>
                        <a:pt x="9" y="419"/>
                      </a:cubicBezTo>
                      <a:cubicBezTo>
                        <a:pt x="9" y="419"/>
                        <a:pt x="0" y="167"/>
                        <a:pt x="88" y="0"/>
                      </a:cubicBezTo>
                      <a:cubicBezTo>
                        <a:pt x="88" y="0"/>
                        <a:pt x="480" y="528"/>
                        <a:pt x="863" y="641"/>
                      </a:cubicBezTo>
                      <a:cubicBezTo>
                        <a:pt x="863" y="641"/>
                        <a:pt x="1347" y="817"/>
                        <a:pt x="1329" y="260"/>
                      </a:cubicBezTo>
                      <a:lnTo>
                        <a:pt x="1353" y="229"/>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80" name="Freeform 55">
                  <a:extLst>
                    <a:ext uri="{FF2B5EF4-FFF2-40B4-BE49-F238E27FC236}">
                      <a16:creationId xmlns:a16="http://schemas.microsoft.com/office/drawing/2014/main" id="{D92C26D6-CC28-4DA6-8EC3-DBF07B9F118E}"/>
                    </a:ext>
                  </a:extLst>
                </p:cNvPr>
                <p:cNvSpPr>
                  <a:spLocks/>
                </p:cNvSpPr>
                <p:nvPr/>
              </p:nvSpPr>
              <p:spPr bwMode="auto">
                <a:xfrm>
                  <a:off x="4425446" y="3078287"/>
                  <a:ext cx="1789293" cy="2142355"/>
                </a:xfrm>
                <a:custGeom>
                  <a:avLst/>
                  <a:gdLst>
                    <a:gd name="T0" fmla="*/ 575 w 1136"/>
                    <a:gd name="T1" fmla="*/ 0 h 1360"/>
                    <a:gd name="T2" fmla="*/ 1047 w 1136"/>
                    <a:gd name="T3" fmla="*/ 496 h 1360"/>
                    <a:gd name="T4" fmla="*/ 847 w 1136"/>
                    <a:gd name="T5" fmla="*/ 962 h 1360"/>
                    <a:gd name="T6" fmla="*/ 368 w 1136"/>
                    <a:gd name="T7" fmla="*/ 1360 h 1360"/>
                    <a:gd name="T8" fmla="*/ 0 w 1136"/>
                    <a:gd name="T9" fmla="*/ 1149 h 1360"/>
                    <a:gd name="T10" fmla="*/ 833 w 1136"/>
                    <a:gd name="T11" fmla="*/ 612 h 1360"/>
                    <a:gd name="T12" fmla="*/ 602 w 1136"/>
                    <a:gd name="T13" fmla="*/ 43 h 1360"/>
                    <a:gd name="T14" fmla="*/ 575 w 1136"/>
                    <a:gd name="T15" fmla="*/ 0 h 1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6" h="1360">
                      <a:moveTo>
                        <a:pt x="575" y="0"/>
                      </a:moveTo>
                      <a:cubicBezTo>
                        <a:pt x="575" y="0"/>
                        <a:pt x="1043" y="109"/>
                        <a:pt x="1047" y="496"/>
                      </a:cubicBezTo>
                      <a:cubicBezTo>
                        <a:pt x="1049" y="651"/>
                        <a:pt x="965" y="812"/>
                        <a:pt x="847" y="962"/>
                      </a:cubicBezTo>
                      <a:cubicBezTo>
                        <a:pt x="702" y="1147"/>
                        <a:pt x="521" y="1290"/>
                        <a:pt x="368" y="1360"/>
                      </a:cubicBezTo>
                      <a:cubicBezTo>
                        <a:pt x="368" y="1360"/>
                        <a:pt x="118" y="1311"/>
                        <a:pt x="0" y="1149"/>
                      </a:cubicBezTo>
                      <a:cubicBezTo>
                        <a:pt x="0" y="1149"/>
                        <a:pt x="614" y="959"/>
                        <a:pt x="833" y="612"/>
                      </a:cubicBezTo>
                      <a:cubicBezTo>
                        <a:pt x="833" y="612"/>
                        <a:pt x="1136" y="198"/>
                        <a:pt x="602" y="43"/>
                      </a:cubicBezTo>
                      <a:lnTo>
                        <a:pt x="575" y="0"/>
                      </a:lnTo>
                      <a:close/>
                    </a:path>
                  </a:pathLst>
                </a:custGeom>
                <a:solidFill>
                  <a:srgbClr val="AFABAB"/>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81" name="Freeform 53">
                  <a:extLst>
                    <a:ext uri="{FF2B5EF4-FFF2-40B4-BE49-F238E27FC236}">
                      <a16:creationId xmlns:a16="http://schemas.microsoft.com/office/drawing/2014/main" id="{F3F320EE-B60B-43F0-9865-06F6A7AE8B9F}"/>
                    </a:ext>
                  </a:extLst>
                </p:cNvPr>
                <p:cNvSpPr>
                  <a:spLocks/>
                </p:cNvSpPr>
                <p:nvPr/>
              </p:nvSpPr>
              <p:spPr bwMode="auto">
                <a:xfrm>
                  <a:off x="3815914" y="2311543"/>
                  <a:ext cx="1925188" cy="2190985"/>
                </a:xfrm>
                <a:custGeom>
                  <a:avLst/>
                  <a:gdLst>
                    <a:gd name="T0" fmla="*/ 0 w 1222"/>
                    <a:gd name="T1" fmla="*/ 477 h 1391"/>
                    <a:gd name="T2" fmla="*/ 578 w 1222"/>
                    <a:gd name="T3" fmla="*/ 178 h 1391"/>
                    <a:gd name="T4" fmla="*/ 974 w 1222"/>
                    <a:gd name="T5" fmla="*/ 500 h 1391"/>
                    <a:gd name="T6" fmla="*/ 1222 w 1222"/>
                    <a:gd name="T7" fmla="*/ 1099 h 1391"/>
                    <a:gd name="T8" fmla="*/ 918 w 1222"/>
                    <a:gd name="T9" fmla="*/ 1391 h 1391"/>
                    <a:gd name="T10" fmla="*/ 648 w 1222"/>
                    <a:gd name="T11" fmla="*/ 405 h 1391"/>
                    <a:gd name="T12" fmla="*/ 37 w 1222"/>
                    <a:gd name="T13" fmla="*/ 466 h 1391"/>
                    <a:gd name="T14" fmla="*/ 0 w 1222"/>
                    <a:gd name="T15" fmla="*/ 477 h 13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2" h="1391">
                      <a:moveTo>
                        <a:pt x="0" y="477"/>
                      </a:moveTo>
                      <a:cubicBezTo>
                        <a:pt x="0" y="477"/>
                        <a:pt x="239" y="92"/>
                        <a:pt x="578" y="178"/>
                      </a:cubicBezTo>
                      <a:cubicBezTo>
                        <a:pt x="729" y="216"/>
                        <a:pt x="866" y="344"/>
                        <a:pt x="974" y="500"/>
                      </a:cubicBezTo>
                      <a:cubicBezTo>
                        <a:pt x="1109" y="694"/>
                        <a:pt x="1200" y="932"/>
                        <a:pt x="1222" y="1099"/>
                      </a:cubicBezTo>
                      <a:cubicBezTo>
                        <a:pt x="1222" y="1099"/>
                        <a:pt x="1133" y="1325"/>
                        <a:pt x="918" y="1391"/>
                      </a:cubicBezTo>
                      <a:cubicBezTo>
                        <a:pt x="918" y="1391"/>
                        <a:pt x="896" y="717"/>
                        <a:pt x="648" y="405"/>
                      </a:cubicBezTo>
                      <a:cubicBezTo>
                        <a:pt x="648" y="405"/>
                        <a:pt x="342" y="0"/>
                        <a:pt x="37" y="466"/>
                      </a:cubicBezTo>
                      <a:lnTo>
                        <a:pt x="0" y="477"/>
                      </a:lnTo>
                      <a:close/>
                    </a:path>
                  </a:pathLst>
                </a:custGeom>
                <a:solidFill>
                  <a:srgbClr val="3B3939"/>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nvGrpSpPr>
                <p:cNvPr id="82" name="Group 81">
                  <a:extLst>
                    <a:ext uri="{FF2B5EF4-FFF2-40B4-BE49-F238E27FC236}">
                      <a16:creationId xmlns:a16="http://schemas.microsoft.com/office/drawing/2014/main" id="{CBEFB6AD-069F-440A-8425-6D0A425CF344}"/>
                    </a:ext>
                  </a:extLst>
                </p:cNvPr>
                <p:cNvGrpSpPr/>
                <p:nvPr/>
              </p:nvGrpSpPr>
              <p:grpSpPr>
                <a:xfrm>
                  <a:off x="4025025" y="3788303"/>
                  <a:ext cx="1038598" cy="610058"/>
                  <a:chOff x="3984374" y="3463997"/>
                  <a:chExt cx="1038598" cy="610058"/>
                </a:xfrm>
              </p:grpSpPr>
              <p:sp>
                <p:nvSpPr>
                  <p:cNvPr id="83" name="TextBox 82">
                    <a:extLst>
                      <a:ext uri="{FF2B5EF4-FFF2-40B4-BE49-F238E27FC236}">
                        <a16:creationId xmlns:a16="http://schemas.microsoft.com/office/drawing/2014/main" id="{2FE63A05-C801-4A04-A035-9D2894988CB8}"/>
                      </a:ext>
                    </a:extLst>
                  </p:cNvPr>
                  <p:cNvSpPr txBox="1"/>
                  <p:nvPr/>
                </p:nvSpPr>
                <p:spPr>
                  <a:xfrm>
                    <a:off x="3984374" y="3778116"/>
                    <a:ext cx="1038598" cy="295939"/>
                  </a:xfrm>
                  <a:prstGeom prst="rect">
                    <a:avLst/>
                  </a:prstGeom>
                  <a:noFill/>
                  <a:ln w="6350">
                    <a:noFill/>
                    <a:prstDash val="dash"/>
                  </a:ln>
                </p:spPr>
                <p:txBody>
                  <a:bodyPr wrap="square" lIns="0" tIns="0" rIns="0" bIns="0" rtlCol="0">
                    <a:spAutoFit/>
                  </a:bodyPr>
                  <a:lstStyle/>
                  <a:p>
                    <a:pPr algn="ctr">
                      <a:defRPr/>
                    </a:pPr>
                    <a:r>
                      <a:rPr lang="ro-RO" sz="1000" b="1" dirty="0">
                        <a:solidFill>
                          <a:prstClr val="black"/>
                        </a:solidFill>
                        <a:latin typeface="Trebuchet MS" panose="020B0603020202020204" pitchFamily="34" charset="0"/>
                      </a:rPr>
                      <a:t>Cercetare - Dezvoltare</a:t>
                    </a:r>
                  </a:p>
                </p:txBody>
              </p:sp>
              <p:grpSp>
                <p:nvGrpSpPr>
                  <p:cNvPr id="84" name="Group 83">
                    <a:extLst>
                      <a:ext uri="{FF2B5EF4-FFF2-40B4-BE49-F238E27FC236}">
                        <a16:creationId xmlns:a16="http://schemas.microsoft.com/office/drawing/2014/main" id="{B71FE9FA-DF9D-4567-A1F9-A95E764208F4}"/>
                      </a:ext>
                    </a:extLst>
                  </p:cNvPr>
                  <p:cNvGrpSpPr>
                    <a:grpSpLocks noChangeAspect="1"/>
                  </p:cNvGrpSpPr>
                  <p:nvPr/>
                </p:nvGrpSpPr>
                <p:grpSpPr>
                  <a:xfrm>
                    <a:off x="4360903" y="3463997"/>
                    <a:ext cx="285538" cy="288000"/>
                    <a:chOff x="4386263" y="3243263"/>
                    <a:chExt cx="368301" cy="371476"/>
                  </a:xfrm>
                  <a:solidFill>
                    <a:schemeClr val="tx1">
                      <a:lumMod val="65000"/>
                      <a:lumOff val="35000"/>
                    </a:schemeClr>
                  </a:solidFill>
                </p:grpSpPr>
                <p:sp>
                  <p:nvSpPr>
                    <p:cNvPr id="85" name="Freeform 67">
                      <a:extLst>
                        <a:ext uri="{FF2B5EF4-FFF2-40B4-BE49-F238E27FC236}">
                          <a16:creationId xmlns:a16="http://schemas.microsoft.com/office/drawing/2014/main" id="{E927527F-4771-41FB-8A6C-8694C3267E5A}"/>
                        </a:ext>
                      </a:extLst>
                    </p:cNvPr>
                    <p:cNvSpPr>
                      <a:spLocks/>
                    </p:cNvSpPr>
                    <p:nvPr/>
                  </p:nvSpPr>
                  <p:spPr bwMode="auto">
                    <a:xfrm>
                      <a:off x="4386263" y="3455988"/>
                      <a:ext cx="147638" cy="158750"/>
                    </a:xfrm>
                    <a:custGeom>
                      <a:avLst/>
                      <a:gdLst>
                        <a:gd name="T0" fmla="*/ 23 w 38"/>
                        <a:gd name="T1" fmla="*/ 41 h 41"/>
                        <a:gd name="T2" fmla="*/ 23 w 38"/>
                        <a:gd name="T3" fmla="*/ 41 h 41"/>
                        <a:gd name="T4" fmla="*/ 21 w 38"/>
                        <a:gd name="T5" fmla="*/ 40 h 41"/>
                        <a:gd name="T6" fmla="*/ 16 w 38"/>
                        <a:gd name="T7" fmla="*/ 27 h 41"/>
                        <a:gd name="T8" fmla="*/ 2 w 38"/>
                        <a:gd name="T9" fmla="*/ 29 h 41"/>
                        <a:gd name="T10" fmla="*/ 0 w 38"/>
                        <a:gd name="T11" fmla="*/ 28 h 41"/>
                        <a:gd name="T12" fmla="*/ 0 w 38"/>
                        <a:gd name="T13" fmla="*/ 26 h 41"/>
                        <a:gd name="T14" fmla="*/ 15 w 38"/>
                        <a:gd name="T15" fmla="*/ 0 h 41"/>
                        <a:gd name="T16" fmla="*/ 19 w 38"/>
                        <a:gd name="T17" fmla="*/ 2 h 41"/>
                        <a:gd name="T18" fmla="*/ 6 w 38"/>
                        <a:gd name="T19" fmla="*/ 24 h 41"/>
                        <a:gd name="T20" fmla="*/ 17 w 38"/>
                        <a:gd name="T21" fmla="*/ 22 h 41"/>
                        <a:gd name="T22" fmla="*/ 19 w 38"/>
                        <a:gd name="T23" fmla="*/ 24 h 41"/>
                        <a:gd name="T24" fmla="*/ 23 w 38"/>
                        <a:gd name="T25" fmla="*/ 34 h 41"/>
                        <a:gd name="T26" fmla="*/ 34 w 38"/>
                        <a:gd name="T27" fmla="*/ 16 h 41"/>
                        <a:gd name="T28" fmla="*/ 38 w 38"/>
                        <a:gd name="T29" fmla="*/ 18 h 41"/>
                        <a:gd name="T30" fmla="*/ 24 w 38"/>
                        <a:gd name="T31" fmla="*/ 40 h 41"/>
                        <a:gd name="T32" fmla="*/ 23 w 38"/>
                        <a:gd name="T3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1">
                          <a:moveTo>
                            <a:pt x="23" y="41"/>
                          </a:moveTo>
                          <a:cubicBezTo>
                            <a:pt x="23" y="41"/>
                            <a:pt x="23" y="41"/>
                            <a:pt x="23" y="41"/>
                          </a:cubicBezTo>
                          <a:cubicBezTo>
                            <a:pt x="22" y="41"/>
                            <a:pt x="21" y="40"/>
                            <a:pt x="21" y="40"/>
                          </a:cubicBezTo>
                          <a:cubicBezTo>
                            <a:pt x="16" y="27"/>
                            <a:pt x="16" y="27"/>
                            <a:pt x="16" y="27"/>
                          </a:cubicBezTo>
                          <a:cubicBezTo>
                            <a:pt x="2" y="29"/>
                            <a:pt x="2" y="29"/>
                            <a:pt x="2" y="29"/>
                          </a:cubicBezTo>
                          <a:cubicBezTo>
                            <a:pt x="2" y="29"/>
                            <a:pt x="1" y="29"/>
                            <a:pt x="0" y="28"/>
                          </a:cubicBezTo>
                          <a:cubicBezTo>
                            <a:pt x="0" y="27"/>
                            <a:pt x="0" y="27"/>
                            <a:pt x="0" y="26"/>
                          </a:cubicBezTo>
                          <a:cubicBezTo>
                            <a:pt x="15" y="0"/>
                            <a:pt x="15" y="0"/>
                            <a:pt x="15" y="0"/>
                          </a:cubicBezTo>
                          <a:cubicBezTo>
                            <a:pt x="19" y="2"/>
                            <a:pt x="19" y="2"/>
                            <a:pt x="19" y="2"/>
                          </a:cubicBezTo>
                          <a:cubicBezTo>
                            <a:pt x="6" y="24"/>
                            <a:pt x="6" y="24"/>
                            <a:pt x="6" y="24"/>
                          </a:cubicBezTo>
                          <a:cubicBezTo>
                            <a:pt x="17" y="22"/>
                            <a:pt x="17" y="22"/>
                            <a:pt x="17" y="22"/>
                          </a:cubicBezTo>
                          <a:cubicBezTo>
                            <a:pt x="18" y="22"/>
                            <a:pt x="19" y="23"/>
                            <a:pt x="19" y="24"/>
                          </a:cubicBezTo>
                          <a:cubicBezTo>
                            <a:pt x="23" y="34"/>
                            <a:pt x="23" y="34"/>
                            <a:pt x="23" y="34"/>
                          </a:cubicBezTo>
                          <a:cubicBezTo>
                            <a:pt x="34" y="16"/>
                            <a:pt x="34" y="16"/>
                            <a:pt x="34" y="16"/>
                          </a:cubicBezTo>
                          <a:cubicBezTo>
                            <a:pt x="38" y="18"/>
                            <a:pt x="38" y="18"/>
                            <a:pt x="38" y="18"/>
                          </a:cubicBezTo>
                          <a:cubicBezTo>
                            <a:pt x="24" y="40"/>
                            <a:pt x="24" y="40"/>
                            <a:pt x="24" y="40"/>
                          </a:cubicBezTo>
                          <a:cubicBezTo>
                            <a:pt x="24" y="41"/>
                            <a:pt x="23" y="41"/>
                            <a:pt x="2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86" name="Freeform 68">
                      <a:extLst>
                        <a:ext uri="{FF2B5EF4-FFF2-40B4-BE49-F238E27FC236}">
                          <a16:creationId xmlns:a16="http://schemas.microsoft.com/office/drawing/2014/main" id="{CF1A8C99-839B-4F80-9E30-BC1835C8DC3F}"/>
                        </a:ext>
                      </a:extLst>
                    </p:cNvPr>
                    <p:cNvSpPr>
                      <a:spLocks/>
                    </p:cNvSpPr>
                    <p:nvPr/>
                  </p:nvSpPr>
                  <p:spPr bwMode="auto">
                    <a:xfrm>
                      <a:off x="4610101" y="3460751"/>
                      <a:ext cx="144463" cy="153988"/>
                    </a:xfrm>
                    <a:custGeom>
                      <a:avLst/>
                      <a:gdLst>
                        <a:gd name="T0" fmla="*/ 15 w 37"/>
                        <a:gd name="T1" fmla="*/ 40 h 40"/>
                        <a:gd name="T2" fmla="*/ 13 w 37"/>
                        <a:gd name="T3" fmla="*/ 39 h 40"/>
                        <a:gd name="T4" fmla="*/ 0 w 37"/>
                        <a:gd name="T5" fmla="*/ 17 h 40"/>
                        <a:gd name="T6" fmla="*/ 3 w 37"/>
                        <a:gd name="T7" fmla="*/ 15 h 40"/>
                        <a:gd name="T8" fmla="*/ 14 w 37"/>
                        <a:gd name="T9" fmla="*/ 33 h 40"/>
                        <a:gd name="T10" fmla="*/ 18 w 37"/>
                        <a:gd name="T11" fmla="*/ 23 h 40"/>
                        <a:gd name="T12" fmla="*/ 20 w 37"/>
                        <a:gd name="T13" fmla="*/ 21 h 40"/>
                        <a:gd name="T14" fmla="*/ 31 w 37"/>
                        <a:gd name="T15" fmla="*/ 23 h 40"/>
                        <a:gd name="T16" fmla="*/ 19 w 37"/>
                        <a:gd name="T17" fmla="*/ 2 h 40"/>
                        <a:gd name="T18" fmla="*/ 22 w 37"/>
                        <a:gd name="T19" fmla="*/ 0 h 40"/>
                        <a:gd name="T20" fmla="*/ 37 w 37"/>
                        <a:gd name="T21" fmla="*/ 25 h 40"/>
                        <a:gd name="T22" fmla="*/ 37 w 37"/>
                        <a:gd name="T23" fmla="*/ 27 h 40"/>
                        <a:gd name="T24" fmla="*/ 35 w 37"/>
                        <a:gd name="T25" fmla="*/ 28 h 40"/>
                        <a:gd name="T26" fmla="*/ 21 w 37"/>
                        <a:gd name="T27" fmla="*/ 26 h 40"/>
                        <a:gd name="T28" fmla="*/ 16 w 37"/>
                        <a:gd name="T29" fmla="*/ 39 h 40"/>
                        <a:gd name="T30" fmla="*/ 15 w 37"/>
                        <a:gd name="T31" fmla="*/ 40 h 40"/>
                        <a:gd name="T32" fmla="*/ 15 w 37"/>
                        <a:gd name="T3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0">
                          <a:moveTo>
                            <a:pt x="15" y="40"/>
                          </a:moveTo>
                          <a:cubicBezTo>
                            <a:pt x="14" y="40"/>
                            <a:pt x="13" y="40"/>
                            <a:pt x="13" y="39"/>
                          </a:cubicBezTo>
                          <a:cubicBezTo>
                            <a:pt x="0" y="17"/>
                            <a:pt x="0" y="17"/>
                            <a:pt x="0" y="17"/>
                          </a:cubicBezTo>
                          <a:cubicBezTo>
                            <a:pt x="3" y="15"/>
                            <a:pt x="3" y="15"/>
                            <a:pt x="3" y="15"/>
                          </a:cubicBezTo>
                          <a:cubicBezTo>
                            <a:pt x="14" y="33"/>
                            <a:pt x="14" y="33"/>
                            <a:pt x="14" y="33"/>
                          </a:cubicBezTo>
                          <a:cubicBezTo>
                            <a:pt x="18" y="23"/>
                            <a:pt x="18" y="23"/>
                            <a:pt x="18" y="23"/>
                          </a:cubicBezTo>
                          <a:cubicBezTo>
                            <a:pt x="18" y="22"/>
                            <a:pt x="19" y="21"/>
                            <a:pt x="20" y="21"/>
                          </a:cubicBezTo>
                          <a:cubicBezTo>
                            <a:pt x="31" y="23"/>
                            <a:pt x="31" y="23"/>
                            <a:pt x="31" y="23"/>
                          </a:cubicBezTo>
                          <a:cubicBezTo>
                            <a:pt x="19" y="2"/>
                            <a:pt x="19" y="2"/>
                            <a:pt x="19" y="2"/>
                          </a:cubicBezTo>
                          <a:cubicBezTo>
                            <a:pt x="22" y="0"/>
                            <a:pt x="22" y="0"/>
                            <a:pt x="22" y="0"/>
                          </a:cubicBezTo>
                          <a:cubicBezTo>
                            <a:pt x="37" y="25"/>
                            <a:pt x="37" y="25"/>
                            <a:pt x="37" y="25"/>
                          </a:cubicBezTo>
                          <a:cubicBezTo>
                            <a:pt x="37" y="26"/>
                            <a:pt x="37" y="26"/>
                            <a:pt x="37" y="27"/>
                          </a:cubicBezTo>
                          <a:cubicBezTo>
                            <a:pt x="37" y="28"/>
                            <a:pt x="36" y="28"/>
                            <a:pt x="35" y="28"/>
                          </a:cubicBezTo>
                          <a:cubicBezTo>
                            <a:pt x="21" y="26"/>
                            <a:pt x="21" y="26"/>
                            <a:pt x="21" y="26"/>
                          </a:cubicBezTo>
                          <a:cubicBezTo>
                            <a:pt x="16" y="39"/>
                            <a:pt x="16" y="39"/>
                            <a:pt x="16" y="39"/>
                          </a:cubicBezTo>
                          <a:cubicBezTo>
                            <a:pt x="16" y="39"/>
                            <a:pt x="16" y="40"/>
                            <a:pt x="15" y="40"/>
                          </a:cubicBezTo>
                          <a:cubicBezTo>
                            <a:pt x="15" y="40"/>
                            <a:pt x="15" y="40"/>
                            <a:pt x="1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87" name="Freeform 69">
                      <a:extLst>
                        <a:ext uri="{FF2B5EF4-FFF2-40B4-BE49-F238E27FC236}">
                          <a16:creationId xmlns:a16="http://schemas.microsoft.com/office/drawing/2014/main" id="{7C313411-85EC-48BD-91B0-96F3141B2572}"/>
                        </a:ext>
                      </a:extLst>
                    </p:cNvPr>
                    <p:cNvSpPr>
                      <a:spLocks noEditPoints="1"/>
                    </p:cNvSpPr>
                    <p:nvPr/>
                  </p:nvSpPr>
                  <p:spPr bwMode="auto">
                    <a:xfrm>
                      <a:off x="4424363" y="3243263"/>
                      <a:ext cx="295275" cy="293688"/>
                    </a:xfrm>
                    <a:custGeom>
                      <a:avLst/>
                      <a:gdLst>
                        <a:gd name="T0" fmla="*/ 38 w 76"/>
                        <a:gd name="T1" fmla="*/ 76 h 76"/>
                        <a:gd name="T2" fmla="*/ 0 w 76"/>
                        <a:gd name="T3" fmla="*/ 38 h 76"/>
                        <a:gd name="T4" fmla="*/ 38 w 76"/>
                        <a:gd name="T5" fmla="*/ 0 h 76"/>
                        <a:gd name="T6" fmla="*/ 76 w 76"/>
                        <a:gd name="T7" fmla="*/ 38 h 76"/>
                        <a:gd name="T8" fmla="*/ 38 w 76"/>
                        <a:gd name="T9" fmla="*/ 76 h 76"/>
                        <a:gd name="T10" fmla="*/ 38 w 76"/>
                        <a:gd name="T11" fmla="*/ 4 h 76"/>
                        <a:gd name="T12" fmla="*/ 4 w 76"/>
                        <a:gd name="T13" fmla="*/ 38 h 76"/>
                        <a:gd name="T14" fmla="*/ 38 w 76"/>
                        <a:gd name="T15" fmla="*/ 72 h 76"/>
                        <a:gd name="T16" fmla="*/ 72 w 76"/>
                        <a:gd name="T17" fmla="*/ 38 h 76"/>
                        <a:gd name="T18" fmla="*/ 38 w 76"/>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38" y="76"/>
                          </a:moveTo>
                          <a:cubicBezTo>
                            <a:pt x="17" y="76"/>
                            <a:pt x="0" y="59"/>
                            <a:pt x="0" y="38"/>
                          </a:cubicBezTo>
                          <a:cubicBezTo>
                            <a:pt x="0" y="17"/>
                            <a:pt x="17" y="0"/>
                            <a:pt x="38" y="0"/>
                          </a:cubicBezTo>
                          <a:cubicBezTo>
                            <a:pt x="59" y="0"/>
                            <a:pt x="76" y="17"/>
                            <a:pt x="76" y="38"/>
                          </a:cubicBezTo>
                          <a:cubicBezTo>
                            <a:pt x="76" y="59"/>
                            <a:pt x="59" y="76"/>
                            <a:pt x="38" y="76"/>
                          </a:cubicBezTo>
                          <a:close/>
                          <a:moveTo>
                            <a:pt x="38" y="4"/>
                          </a:moveTo>
                          <a:cubicBezTo>
                            <a:pt x="19" y="4"/>
                            <a:pt x="4" y="19"/>
                            <a:pt x="4" y="38"/>
                          </a:cubicBezTo>
                          <a:cubicBezTo>
                            <a:pt x="4" y="57"/>
                            <a:pt x="19" y="72"/>
                            <a:pt x="38" y="72"/>
                          </a:cubicBezTo>
                          <a:cubicBezTo>
                            <a:pt x="57" y="72"/>
                            <a:pt x="72" y="57"/>
                            <a:pt x="72" y="38"/>
                          </a:cubicBezTo>
                          <a:cubicBezTo>
                            <a:pt x="72" y="19"/>
                            <a:pt x="57" y="4"/>
                            <a:pt x="3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88" name="Freeform 70">
                      <a:extLst>
                        <a:ext uri="{FF2B5EF4-FFF2-40B4-BE49-F238E27FC236}">
                          <a16:creationId xmlns:a16="http://schemas.microsoft.com/office/drawing/2014/main" id="{15F4CD90-EBFA-4205-A48C-1ADC6A756BFB}"/>
                        </a:ext>
                      </a:extLst>
                    </p:cNvPr>
                    <p:cNvSpPr>
                      <a:spLocks noEditPoints="1"/>
                    </p:cNvSpPr>
                    <p:nvPr/>
                  </p:nvSpPr>
                  <p:spPr bwMode="auto">
                    <a:xfrm>
                      <a:off x="4494213" y="3305176"/>
                      <a:ext cx="155575" cy="155575"/>
                    </a:xfrm>
                    <a:custGeom>
                      <a:avLst/>
                      <a:gdLst>
                        <a:gd name="T0" fmla="*/ 32 w 40"/>
                        <a:gd name="T1" fmla="*/ 40 h 40"/>
                        <a:gd name="T2" fmla="*/ 31 w 40"/>
                        <a:gd name="T3" fmla="*/ 40 h 40"/>
                        <a:gd name="T4" fmla="*/ 20 w 40"/>
                        <a:gd name="T5" fmla="*/ 33 h 40"/>
                        <a:gd name="T6" fmla="*/ 9 w 40"/>
                        <a:gd name="T7" fmla="*/ 40 h 40"/>
                        <a:gd name="T8" fmla="*/ 7 w 40"/>
                        <a:gd name="T9" fmla="*/ 40 h 40"/>
                        <a:gd name="T10" fmla="*/ 6 w 40"/>
                        <a:gd name="T11" fmla="*/ 37 h 40"/>
                        <a:gd name="T12" fmla="*/ 10 w 40"/>
                        <a:gd name="T13" fmla="*/ 25 h 40"/>
                        <a:gd name="T14" fmla="*/ 1 w 40"/>
                        <a:gd name="T15" fmla="*/ 15 h 40"/>
                        <a:gd name="T16" fmla="*/ 0 w 40"/>
                        <a:gd name="T17" fmla="*/ 13 h 40"/>
                        <a:gd name="T18" fmla="*/ 2 w 40"/>
                        <a:gd name="T19" fmla="*/ 12 h 40"/>
                        <a:gd name="T20" fmla="*/ 13 w 40"/>
                        <a:gd name="T21" fmla="*/ 12 h 40"/>
                        <a:gd name="T22" fmla="*/ 18 w 40"/>
                        <a:gd name="T23" fmla="*/ 1 h 40"/>
                        <a:gd name="T24" fmla="*/ 22 w 40"/>
                        <a:gd name="T25" fmla="*/ 1 h 40"/>
                        <a:gd name="T26" fmla="*/ 27 w 40"/>
                        <a:gd name="T27" fmla="*/ 12 h 40"/>
                        <a:gd name="T28" fmla="*/ 38 w 40"/>
                        <a:gd name="T29" fmla="*/ 12 h 40"/>
                        <a:gd name="T30" fmla="*/ 40 w 40"/>
                        <a:gd name="T31" fmla="*/ 13 h 40"/>
                        <a:gd name="T32" fmla="*/ 39 w 40"/>
                        <a:gd name="T33" fmla="*/ 15 h 40"/>
                        <a:gd name="T34" fmla="*/ 30 w 40"/>
                        <a:gd name="T35" fmla="*/ 25 h 40"/>
                        <a:gd name="T36" fmla="*/ 34 w 40"/>
                        <a:gd name="T37" fmla="*/ 37 h 40"/>
                        <a:gd name="T38" fmla="*/ 33 w 40"/>
                        <a:gd name="T39" fmla="*/ 40 h 40"/>
                        <a:gd name="T40" fmla="*/ 32 w 40"/>
                        <a:gd name="T41" fmla="*/ 40 h 40"/>
                        <a:gd name="T42" fmla="*/ 20 w 40"/>
                        <a:gd name="T43" fmla="*/ 28 h 40"/>
                        <a:gd name="T44" fmla="*/ 21 w 40"/>
                        <a:gd name="T45" fmla="*/ 29 h 40"/>
                        <a:gd name="T46" fmla="*/ 29 w 40"/>
                        <a:gd name="T47" fmla="*/ 34 h 40"/>
                        <a:gd name="T48" fmla="*/ 26 w 40"/>
                        <a:gd name="T49" fmla="*/ 25 h 40"/>
                        <a:gd name="T50" fmla="*/ 27 w 40"/>
                        <a:gd name="T51" fmla="*/ 23 h 40"/>
                        <a:gd name="T52" fmla="*/ 33 w 40"/>
                        <a:gd name="T53" fmla="*/ 16 h 40"/>
                        <a:gd name="T54" fmla="*/ 26 w 40"/>
                        <a:gd name="T55" fmla="*/ 16 h 40"/>
                        <a:gd name="T56" fmla="*/ 24 w 40"/>
                        <a:gd name="T57" fmla="*/ 15 h 40"/>
                        <a:gd name="T58" fmla="*/ 20 w 40"/>
                        <a:gd name="T59" fmla="*/ 6 h 40"/>
                        <a:gd name="T60" fmla="*/ 16 w 40"/>
                        <a:gd name="T61" fmla="*/ 15 h 40"/>
                        <a:gd name="T62" fmla="*/ 14 w 40"/>
                        <a:gd name="T63" fmla="*/ 16 h 40"/>
                        <a:gd name="T64" fmla="*/ 7 w 40"/>
                        <a:gd name="T65" fmla="*/ 16 h 40"/>
                        <a:gd name="T66" fmla="*/ 13 w 40"/>
                        <a:gd name="T67" fmla="*/ 23 h 40"/>
                        <a:gd name="T68" fmla="*/ 14 w 40"/>
                        <a:gd name="T69" fmla="*/ 25 h 40"/>
                        <a:gd name="T70" fmla="*/ 11 w 40"/>
                        <a:gd name="T71" fmla="*/ 34 h 40"/>
                        <a:gd name="T72" fmla="*/ 19 w 40"/>
                        <a:gd name="T73" fmla="*/ 29 h 40"/>
                        <a:gd name="T74" fmla="*/ 20 w 40"/>
                        <a:gd name="T7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40">
                          <a:moveTo>
                            <a:pt x="32" y="40"/>
                          </a:moveTo>
                          <a:cubicBezTo>
                            <a:pt x="32" y="40"/>
                            <a:pt x="31" y="40"/>
                            <a:pt x="31" y="40"/>
                          </a:cubicBezTo>
                          <a:cubicBezTo>
                            <a:pt x="20" y="33"/>
                            <a:pt x="20" y="33"/>
                            <a:pt x="20" y="33"/>
                          </a:cubicBezTo>
                          <a:cubicBezTo>
                            <a:pt x="9" y="40"/>
                            <a:pt x="9" y="40"/>
                            <a:pt x="9" y="40"/>
                          </a:cubicBezTo>
                          <a:cubicBezTo>
                            <a:pt x="8" y="40"/>
                            <a:pt x="7" y="40"/>
                            <a:pt x="7" y="40"/>
                          </a:cubicBezTo>
                          <a:cubicBezTo>
                            <a:pt x="6" y="39"/>
                            <a:pt x="6" y="38"/>
                            <a:pt x="6" y="37"/>
                          </a:cubicBezTo>
                          <a:cubicBezTo>
                            <a:pt x="10" y="25"/>
                            <a:pt x="10" y="25"/>
                            <a:pt x="10" y="25"/>
                          </a:cubicBezTo>
                          <a:cubicBezTo>
                            <a:pt x="1" y="15"/>
                            <a:pt x="1" y="15"/>
                            <a:pt x="1" y="15"/>
                          </a:cubicBezTo>
                          <a:cubicBezTo>
                            <a:pt x="0" y="15"/>
                            <a:pt x="0" y="14"/>
                            <a:pt x="0" y="13"/>
                          </a:cubicBezTo>
                          <a:cubicBezTo>
                            <a:pt x="0" y="12"/>
                            <a:pt x="1" y="12"/>
                            <a:pt x="2" y="12"/>
                          </a:cubicBezTo>
                          <a:cubicBezTo>
                            <a:pt x="13" y="12"/>
                            <a:pt x="13" y="12"/>
                            <a:pt x="13" y="12"/>
                          </a:cubicBezTo>
                          <a:cubicBezTo>
                            <a:pt x="18" y="1"/>
                            <a:pt x="18" y="1"/>
                            <a:pt x="18" y="1"/>
                          </a:cubicBezTo>
                          <a:cubicBezTo>
                            <a:pt x="19" y="0"/>
                            <a:pt x="21" y="0"/>
                            <a:pt x="22" y="1"/>
                          </a:cubicBezTo>
                          <a:cubicBezTo>
                            <a:pt x="27" y="12"/>
                            <a:pt x="27" y="12"/>
                            <a:pt x="27" y="12"/>
                          </a:cubicBezTo>
                          <a:cubicBezTo>
                            <a:pt x="38" y="12"/>
                            <a:pt x="38" y="12"/>
                            <a:pt x="38" y="12"/>
                          </a:cubicBezTo>
                          <a:cubicBezTo>
                            <a:pt x="39" y="12"/>
                            <a:pt x="40" y="12"/>
                            <a:pt x="40" y="13"/>
                          </a:cubicBezTo>
                          <a:cubicBezTo>
                            <a:pt x="40" y="14"/>
                            <a:pt x="40" y="15"/>
                            <a:pt x="39" y="15"/>
                          </a:cubicBezTo>
                          <a:cubicBezTo>
                            <a:pt x="30" y="25"/>
                            <a:pt x="30" y="25"/>
                            <a:pt x="30" y="25"/>
                          </a:cubicBezTo>
                          <a:cubicBezTo>
                            <a:pt x="34" y="37"/>
                            <a:pt x="34" y="37"/>
                            <a:pt x="34" y="37"/>
                          </a:cubicBezTo>
                          <a:cubicBezTo>
                            <a:pt x="34" y="38"/>
                            <a:pt x="34" y="39"/>
                            <a:pt x="33" y="40"/>
                          </a:cubicBezTo>
                          <a:cubicBezTo>
                            <a:pt x="33" y="40"/>
                            <a:pt x="32" y="40"/>
                            <a:pt x="32" y="40"/>
                          </a:cubicBezTo>
                          <a:close/>
                          <a:moveTo>
                            <a:pt x="20" y="28"/>
                          </a:moveTo>
                          <a:cubicBezTo>
                            <a:pt x="20" y="28"/>
                            <a:pt x="21" y="29"/>
                            <a:pt x="21" y="29"/>
                          </a:cubicBezTo>
                          <a:cubicBezTo>
                            <a:pt x="29" y="34"/>
                            <a:pt x="29" y="34"/>
                            <a:pt x="29" y="34"/>
                          </a:cubicBezTo>
                          <a:cubicBezTo>
                            <a:pt x="26" y="25"/>
                            <a:pt x="26" y="25"/>
                            <a:pt x="26" y="25"/>
                          </a:cubicBezTo>
                          <a:cubicBezTo>
                            <a:pt x="26" y="24"/>
                            <a:pt x="26" y="23"/>
                            <a:pt x="27" y="23"/>
                          </a:cubicBezTo>
                          <a:cubicBezTo>
                            <a:pt x="33" y="16"/>
                            <a:pt x="33" y="16"/>
                            <a:pt x="33" y="16"/>
                          </a:cubicBezTo>
                          <a:cubicBezTo>
                            <a:pt x="26" y="16"/>
                            <a:pt x="26" y="16"/>
                            <a:pt x="26" y="16"/>
                          </a:cubicBezTo>
                          <a:cubicBezTo>
                            <a:pt x="25" y="16"/>
                            <a:pt x="25" y="16"/>
                            <a:pt x="24" y="15"/>
                          </a:cubicBezTo>
                          <a:cubicBezTo>
                            <a:pt x="20" y="6"/>
                            <a:pt x="20" y="6"/>
                            <a:pt x="20" y="6"/>
                          </a:cubicBezTo>
                          <a:cubicBezTo>
                            <a:pt x="16" y="15"/>
                            <a:pt x="16" y="15"/>
                            <a:pt x="16" y="15"/>
                          </a:cubicBezTo>
                          <a:cubicBezTo>
                            <a:pt x="15" y="16"/>
                            <a:pt x="15" y="16"/>
                            <a:pt x="14" y="16"/>
                          </a:cubicBezTo>
                          <a:cubicBezTo>
                            <a:pt x="7" y="16"/>
                            <a:pt x="7" y="16"/>
                            <a:pt x="7" y="16"/>
                          </a:cubicBezTo>
                          <a:cubicBezTo>
                            <a:pt x="13" y="23"/>
                            <a:pt x="13" y="23"/>
                            <a:pt x="13" y="23"/>
                          </a:cubicBezTo>
                          <a:cubicBezTo>
                            <a:pt x="14" y="23"/>
                            <a:pt x="14" y="24"/>
                            <a:pt x="14" y="25"/>
                          </a:cubicBezTo>
                          <a:cubicBezTo>
                            <a:pt x="11" y="34"/>
                            <a:pt x="11" y="34"/>
                            <a:pt x="11" y="34"/>
                          </a:cubicBezTo>
                          <a:cubicBezTo>
                            <a:pt x="19" y="29"/>
                            <a:pt x="19" y="29"/>
                            <a:pt x="19" y="29"/>
                          </a:cubicBezTo>
                          <a:cubicBezTo>
                            <a:pt x="19" y="29"/>
                            <a:pt x="20" y="28"/>
                            <a:pt x="2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grpSp>
        </p:grpSp>
        <p:grpSp>
          <p:nvGrpSpPr>
            <p:cNvPr id="10" name="Group 9">
              <a:extLst>
                <a:ext uri="{FF2B5EF4-FFF2-40B4-BE49-F238E27FC236}">
                  <a16:creationId xmlns:a16="http://schemas.microsoft.com/office/drawing/2014/main" id="{BCB907CC-72F1-4F39-910E-CC7B715ECFF1}"/>
                </a:ext>
              </a:extLst>
            </p:cNvPr>
            <p:cNvGrpSpPr/>
            <p:nvPr/>
          </p:nvGrpSpPr>
          <p:grpSpPr>
            <a:xfrm>
              <a:off x="2505488" y="3490913"/>
              <a:ext cx="539768" cy="539768"/>
              <a:chOff x="2456649" y="2890030"/>
              <a:chExt cx="593745" cy="593745"/>
            </a:xfrm>
          </p:grpSpPr>
          <p:grpSp>
            <p:nvGrpSpPr>
              <p:cNvPr id="60" name="Group 59">
                <a:extLst>
                  <a:ext uri="{FF2B5EF4-FFF2-40B4-BE49-F238E27FC236}">
                    <a16:creationId xmlns:a16="http://schemas.microsoft.com/office/drawing/2014/main" id="{C72158A3-7344-47C6-9448-882EA2F1C642}"/>
                  </a:ext>
                </a:extLst>
              </p:cNvPr>
              <p:cNvGrpSpPr/>
              <p:nvPr/>
            </p:nvGrpSpPr>
            <p:grpSpPr>
              <a:xfrm>
                <a:off x="2456649" y="2890030"/>
                <a:ext cx="593745" cy="593745"/>
                <a:chOff x="2439588" y="2833628"/>
                <a:chExt cx="405535" cy="405535"/>
              </a:xfrm>
            </p:grpSpPr>
            <p:sp>
              <p:nvSpPr>
                <p:cNvPr id="71" name="Oval 70">
                  <a:extLst>
                    <a:ext uri="{FF2B5EF4-FFF2-40B4-BE49-F238E27FC236}">
                      <a16:creationId xmlns:a16="http://schemas.microsoft.com/office/drawing/2014/main" id="{96FB1AFC-398C-4272-8A0C-802492E3C9CB}"/>
                    </a:ext>
                  </a:extLst>
                </p:cNvPr>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72" name="Oval 71">
                  <a:extLst>
                    <a:ext uri="{FF2B5EF4-FFF2-40B4-BE49-F238E27FC236}">
                      <a16:creationId xmlns:a16="http://schemas.microsoft.com/office/drawing/2014/main" id="{520E0130-9324-433A-95A9-DFB21F828922}"/>
                    </a:ext>
                  </a:extLst>
                </p:cNvPr>
                <p:cNvSpPr/>
                <p:nvPr/>
              </p:nvSpPr>
              <p:spPr>
                <a:xfrm>
                  <a:off x="2474779" y="2868816"/>
                  <a:ext cx="335153" cy="335152"/>
                </a:xfrm>
                <a:prstGeom prst="ellipse">
                  <a:avLst/>
                </a:prstGeom>
                <a:solidFill>
                  <a:srgbClr val="78D2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grpSp>
            <p:nvGrpSpPr>
              <p:cNvPr id="61" name="Group 60">
                <a:extLst>
                  <a:ext uri="{FF2B5EF4-FFF2-40B4-BE49-F238E27FC236}">
                    <a16:creationId xmlns:a16="http://schemas.microsoft.com/office/drawing/2014/main" id="{85ACA7BB-988A-4086-A01F-2FE3ACDAEECC}"/>
                  </a:ext>
                </a:extLst>
              </p:cNvPr>
              <p:cNvGrpSpPr>
                <a:grpSpLocks noChangeAspect="1"/>
              </p:cNvGrpSpPr>
              <p:nvPr/>
            </p:nvGrpSpPr>
            <p:grpSpPr>
              <a:xfrm>
                <a:off x="2590234" y="3043153"/>
                <a:ext cx="326574" cy="287496"/>
                <a:chOff x="1362075" y="1844675"/>
                <a:chExt cx="371475" cy="327025"/>
              </a:xfrm>
              <a:solidFill>
                <a:schemeClr val="bg1"/>
              </a:solidFill>
            </p:grpSpPr>
            <p:sp>
              <p:nvSpPr>
                <p:cNvPr id="62" name="Freeform 74">
                  <a:extLst>
                    <a:ext uri="{FF2B5EF4-FFF2-40B4-BE49-F238E27FC236}">
                      <a16:creationId xmlns:a16="http://schemas.microsoft.com/office/drawing/2014/main" id="{4BD1D059-B0D7-4362-9967-68106D58178B}"/>
                    </a:ext>
                  </a:extLst>
                </p:cNvPr>
                <p:cNvSpPr>
                  <a:spLocks noEditPoints="1"/>
                </p:cNvSpPr>
                <p:nvPr/>
              </p:nvSpPr>
              <p:spPr bwMode="auto">
                <a:xfrm>
                  <a:off x="1362075" y="1844675"/>
                  <a:ext cx="371475" cy="295275"/>
                </a:xfrm>
                <a:custGeom>
                  <a:avLst/>
                  <a:gdLst>
                    <a:gd name="T0" fmla="*/ 88 w 96"/>
                    <a:gd name="T1" fmla="*/ 76 h 76"/>
                    <a:gd name="T2" fmla="*/ 8 w 96"/>
                    <a:gd name="T3" fmla="*/ 76 h 76"/>
                    <a:gd name="T4" fmla="*/ 0 w 96"/>
                    <a:gd name="T5" fmla="*/ 68 h 76"/>
                    <a:gd name="T6" fmla="*/ 0 w 96"/>
                    <a:gd name="T7" fmla="*/ 8 h 76"/>
                    <a:gd name="T8" fmla="*/ 8 w 96"/>
                    <a:gd name="T9" fmla="*/ 0 h 76"/>
                    <a:gd name="T10" fmla="*/ 88 w 96"/>
                    <a:gd name="T11" fmla="*/ 0 h 76"/>
                    <a:gd name="T12" fmla="*/ 96 w 96"/>
                    <a:gd name="T13" fmla="*/ 8 h 76"/>
                    <a:gd name="T14" fmla="*/ 96 w 96"/>
                    <a:gd name="T15" fmla="*/ 68 h 76"/>
                    <a:gd name="T16" fmla="*/ 88 w 96"/>
                    <a:gd name="T17" fmla="*/ 76 h 76"/>
                    <a:gd name="T18" fmla="*/ 8 w 96"/>
                    <a:gd name="T19" fmla="*/ 4 h 76"/>
                    <a:gd name="T20" fmla="*/ 4 w 96"/>
                    <a:gd name="T21" fmla="*/ 8 h 76"/>
                    <a:gd name="T22" fmla="*/ 4 w 96"/>
                    <a:gd name="T23" fmla="*/ 68 h 76"/>
                    <a:gd name="T24" fmla="*/ 8 w 96"/>
                    <a:gd name="T25" fmla="*/ 72 h 76"/>
                    <a:gd name="T26" fmla="*/ 88 w 96"/>
                    <a:gd name="T27" fmla="*/ 72 h 76"/>
                    <a:gd name="T28" fmla="*/ 92 w 96"/>
                    <a:gd name="T29" fmla="*/ 68 h 76"/>
                    <a:gd name="T30" fmla="*/ 92 w 96"/>
                    <a:gd name="T31" fmla="*/ 8 h 76"/>
                    <a:gd name="T32" fmla="*/ 88 w 96"/>
                    <a:gd name="T33" fmla="*/ 4 h 76"/>
                    <a:gd name="T34" fmla="*/ 8 w 96"/>
                    <a:gd name="T35"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76">
                      <a:moveTo>
                        <a:pt x="88" y="76"/>
                      </a:moveTo>
                      <a:cubicBezTo>
                        <a:pt x="8" y="76"/>
                        <a:pt x="8" y="76"/>
                        <a:pt x="8" y="76"/>
                      </a:cubicBezTo>
                      <a:cubicBezTo>
                        <a:pt x="4" y="76"/>
                        <a:pt x="0" y="72"/>
                        <a:pt x="0" y="68"/>
                      </a:cubicBezTo>
                      <a:cubicBezTo>
                        <a:pt x="0" y="8"/>
                        <a:pt x="0" y="8"/>
                        <a:pt x="0" y="8"/>
                      </a:cubicBezTo>
                      <a:cubicBezTo>
                        <a:pt x="0" y="4"/>
                        <a:pt x="4" y="0"/>
                        <a:pt x="8" y="0"/>
                      </a:cubicBezTo>
                      <a:cubicBezTo>
                        <a:pt x="88" y="0"/>
                        <a:pt x="88" y="0"/>
                        <a:pt x="88" y="0"/>
                      </a:cubicBezTo>
                      <a:cubicBezTo>
                        <a:pt x="92" y="0"/>
                        <a:pt x="96" y="4"/>
                        <a:pt x="96" y="8"/>
                      </a:cubicBezTo>
                      <a:cubicBezTo>
                        <a:pt x="96" y="68"/>
                        <a:pt x="96" y="68"/>
                        <a:pt x="96" y="68"/>
                      </a:cubicBezTo>
                      <a:cubicBezTo>
                        <a:pt x="96" y="72"/>
                        <a:pt x="92" y="76"/>
                        <a:pt x="88" y="76"/>
                      </a:cubicBezTo>
                      <a:close/>
                      <a:moveTo>
                        <a:pt x="8" y="4"/>
                      </a:moveTo>
                      <a:cubicBezTo>
                        <a:pt x="6" y="4"/>
                        <a:pt x="4" y="6"/>
                        <a:pt x="4" y="8"/>
                      </a:cubicBezTo>
                      <a:cubicBezTo>
                        <a:pt x="4" y="68"/>
                        <a:pt x="4" y="68"/>
                        <a:pt x="4" y="68"/>
                      </a:cubicBezTo>
                      <a:cubicBezTo>
                        <a:pt x="4" y="70"/>
                        <a:pt x="6" y="72"/>
                        <a:pt x="8" y="72"/>
                      </a:cubicBezTo>
                      <a:cubicBezTo>
                        <a:pt x="88" y="72"/>
                        <a:pt x="88" y="72"/>
                        <a:pt x="88" y="72"/>
                      </a:cubicBezTo>
                      <a:cubicBezTo>
                        <a:pt x="90" y="72"/>
                        <a:pt x="92" y="70"/>
                        <a:pt x="92" y="68"/>
                      </a:cubicBezTo>
                      <a:cubicBezTo>
                        <a:pt x="92" y="8"/>
                        <a:pt x="92" y="8"/>
                        <a:pt x="92" y="8"/>
                      </a:cubicBezTo>
                      <a:cubicBezTo>
                        <a:pt x="92" y="6"/>
                        <a:pt x="90" y="4"/>
                        <a:pt x="88" y="4"/>
                      </a:cubicBez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3" name="Freeform 75">
                  <a:extLst>
                    <a:ext uri="{FF2B5EF4-FFF2-40B4-BE49-F238E27FC236}">
                      <a16:creationId xmlns:a16="http://schemas.microsoft.com/office/drawing/2014/main" id="{0E28974E-6F9C-44AD-BCE1-E46A62C05E8D}"/>
                    </a:ext>
                  </a:extLst>
                </p:cNvPr>
                <p:cNvSpPr>
                  <a:spLocks/>
                </p:cNvSpPr>
                <p:nvPr/>
              </p:nvSpPr>
              <p:spPr bwMode="auto">
                <a:xfrm>
                  <a:off x="1431925" y="2155825"/>
                  <a:ext cx="231775" cy="15875"/>
                </a:xfrm>
                <a:custGeom>
                  <a:avLst/>
                  <a:gdLst>
                    <a:gd name="T0" fmla="*/ 58 w 60"/>
                    <a:gd name="T1" fmla="*/ 4 h 4"/>
                    <a:gd name="T2" fmla="*/ 2 w 60"/>
                    <a:gd name="T3" fmla="*/ 4 h 4"/>
                    <a:gd name="T4" fmla="*/ 0 w 60"/>
                    <a:gd name="T5" fmla="*/ 2 h 4"/>
                    <a:gd name="T6" fmla="*/ 2 w 60"/>
                    <a:gd name="T7" fmla="*/ 0 h 4"/>
                    <a:gd name="T8" fmla="*/ 58 w 60"/>
                    <a:gd name="T9" fmla="*/ 0 h 4"/>
                    <a:gd name="T10" fmla="*/ 60 w 60"/>
                    <a:gd name="T11" fmla="*/ 2 h 4"/>
                    <a:gd name="T12" fmla="*/ 58 w 6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0" h="4">
                      <a:moveTo>
                        <a:pt x="58" y="4"/>
                      </a:moveTo>
                      <a:cubicBezTo>
                        <a:pt x="2" y="4"/>
                        <a:pt x="2" y="4"/>
                        <a:pt x="2" y="4"/>
                      </a:cubicBezTo>
                      <a:cubicBezTo>
                        <a:pt x="1" y="4"/>
                        <a:pt x="0" y="3"/>
                        <a:pt x="0" y="2"/>
                      </a:cubicBezTo>
                      <a:cubicBezTo>
                        <a:pt x="0" y="1"/>
                        <a:pt x="1" y="0"/>
                        <a:pt x="2" y="0"/>
                      </a:cubicBezTo>
                      <a:cubicBezTo>
                        <a:pt x="58" y="0"/>
                        <a:pt x="58" y="0"/>
                        <a:pt x="58" y="0"/>
                      </a:cubicBezTo>
                      <a:cubicBezTo>
                        <a:pt x="59" y="0"/>
                        <a:pt x="60" y="1"/>
                        <a:pt x="60" y="2"/>
                      </a:cubicBezTo>
                      <a:cubicBezTo>
                        <a:pt x="60" y="3"/>
                        <a:pt x="59" y="4"/>
                        <a:pt x="5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4" name="Freeform 76">
                  <a:extLst>
                    <a:ext uri="{FF2B5EF4-FFF2-40B4-BE49-F238E27FC236}">
                      <a16:creationId xmlns:a16="http://schemas.microsoft.com/office/drawing/2014/main" id="{3060C93A-67FC-4FEA-AEBD-BE846443EA6A}"/>
                    </a:ext>
                  </a:extLst>
                </p:cNvPr>
                <p:cNvSpPr>
                  <a:spLocks/>
                </p:cNvSpPr>
                <p:nvPr/>
              </p:nvSpPr>
              <p:spPr bwMode="auto">
                <a:xfrm>
                  <a:off x="1531938" y="2124075"/>
                  <a:ext cx="15875" cy="47625"/>
                </a:xfrm>
                <a:custGeom>
                  <a:avLst/>
                  <a:gdLst>
                    <a:gd name="T0" fmla="*/ 2 w 4"/>
                    <a:gd name="T1" fmla="*/ 12 h 12"/>
                    <a:gd name="T2" fmla="*/ 0 w 4"/>
                    <a:gd name="T3" fmla="*/ 10 h 12"/>
                    <a:gd name="T4" fmla="*/ 0 w 4"/>
                    <a:gd name="T5" fmla="*/ 2 h 12"/>
                    <a:gd name="T6" fmla="*/ 2 w 4"/>
                    <a:gd name="T7" fmla="*/ 0 h 12"/>
                    <a:gd name="T8" fmla="*/ 4 w 4"/>
                    <a:gd name="T9" fmla="*/ 2 h 12"/>
                    <a:gd name="T10" fmla="*/ 4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5" name="Oval 77">
                  <a:extLst>
                    <a:ext uri="{FF2B5EF4-FFF2-40B4-BE49-F238E27FC236}">
                      <a16:creationId xmlns:a16="http://schemas.microsoft.com/office/drawing/2014/main" id="{8290DE85-D5E6-4CEF-A6AD-49CDD403E557}"/>
                    </a:ext>
                  </a:extLst>
                </p:cNvPr>
                <p:cNvSpPr>
                  <a:spLocks noChangeArrowheads="1"/>
                </p:cNvSpPr>
                <p:nvPr/>
              </p:nvSpPr>
              <p:spPr bwMode="auto">
                <a:xfrm>
                  <a:off x="1531938" y="2085975"/>
                  <a:ext cx="3175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6" name="Rectangle 78">
                  <a:extLst>
                    <a:ext uri="{FF2B5EF4-FFF2-40B4-BE49-F238E27FC236}">
                      <a16:creationId xmlns:a16="http://schemas.microsoft.com/office/drawing/2014/main" id="{F0C1538F-5728-4642-8629-5C658661C65D}"/>
                    </a:ext>
                  </a:extLst>
                </p:cNvPr>
                <p:cNvSpPr>
                  <a:spLocks noChangeArrowheads="1"/>
                </p:cNvSpPr>
                <p:nvPr/>
              </p:nvSpPr>
              <p:spPr bwMode="auto">
                <a:xfrm>
                  <a:off x="1370013" y="2062163"/>
                  <a:ext cx="3556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7" name="Freeform 79">
                  <a:extLst>
                    <a:ext uri="{FF2B5EF4-FFF2-40B4-BE49-F238E27FC236}">
                      <a16:creationId xmlns:a16="http://schemas.microsoft.com/office/drawing/2014/main" id="{F2D4E6EE-BB1C-474F-BA33-DD307EB709C9}"/>
                    </a:ext>
                  </a:extLst>
                </p:cNvPr>
                <p:cNvSpPr>
                  <a:spLocks noEditPoints="1"/>
                </p:cNvSpPr>
                <p:nvPr/>
              </p:nvSpPr>
              <p:spPr bwMode="auto">
                <a:xfrm>
                  <a:off x="1455738" y="1968500"/>
                  <a:ext cx="61913" cy="77788"/>
                </a:xfrm>
                <a:custGeom>
                  <a:avLst/>
                  <a:gdLst>
                    <a:gd name="T0" fmla="*/ 14 w 16"/>
                    <a:gd name="T1" fmla="*/ 20 h 20"/>
                    <a:gd name="T2" fmla="*/ 2 w 16"/>
                    <a:gd name="T3" fmla="*/ 20 h 20"/>
                    <a:gd name="T4" fmla="*/ 0 w 16"/>
                    <a:gd name="T5" fmla="*/ 18 h 20"/>
                    <a:gd name="T6" fmla="*/ 0 w 16"/>
                    <a:gd name="T7" fmla="*/ 2 h 20"/>
                    <a:gd name="T8" fmla="*/ 2 w 16"/>
                    <a:gd name="T9" fmla="*/ 0 h 20"/>
                    <a:gd name="T10" fmla="*/ 14 w 16"/>
                    <a:gd name="T11" fmla="*/ 0 h 20"/>
                    <a:gd name="T12" fmla="*/ 16 w 16"/>
                    <a:gd name="T13" fmla="*/ 2 h 20"/>
                    <a:gd name="T14" fmla="*/ 16 w 16"/>
                    <a:gd name="T15" fmla="*/ 18 h 20"/>
                    <a:gd name="T16" fmla="*/ 14 w 16"/>
                    <a:gd name="T17" fmla="*/ 20 h 20"/>
                    <a:gd name="T18" fmla="*/ 4 w 16"/>
                    <a:gd name="T19" fmla="*/ 16 h 20"/>
                    <a:gd name="T20" fmla="*/ 12 w 16"/>
                    <a:gd name="T21" fmla="*/ 16 h 20"/>
                    <a:gd name="T22" fmla="*/ 12 w 16"/>
                    <a:gd name="T23" fmla="*/ 4 h 20"/>
                    <a:gd name="T24" fmla="*/ 4 w 16"/>
                    <a:gd name="T25" fmla="*/ 4 h 20"/>
                    <a:gd name="T26" fmla="*/ 4 w 16"/>
                    <a:gd name="T2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0">
                      <a:moveTo>
                        <a:pt x="14" y="20"/>
                      </a:moveTo>
                      <a:cubicBezTo>
                        <a:pt x="2" y="20"/>
                        <a:pt x="2" y="20"/>
                        <a:pt x="2" y="20"/>
                      </a:cubicBezTo>
                      <a:cubicBezTo>
                        <a:pt x="1" y="20"/>
                        <a:pt x="0" y="19"/>
                        <a:pt x="0" y="18"/>
                      </a:cubicBezTo>
                      <a:cubicBezTo>
                        <a:pt x="0" y="2"/>
                        <a:pt x="0" y="2"/>
                        <a:pt x="0" y="2"/>
                      </a:cubicBezTo>
                      <a:cubicBezTo>
                        <a:pt x="0" y="1"/>
                        <a:pt x="1" y="0"/>
                        <a:pt x="2" y="0"/>
                      </a:cubicBezTo>
                      <a:cubicBezTo>
                        <a:pt x="14" y="0"/>
                        <a:pt x="14" y="0"/>
                        <a:pt x="14" y="0"/>
                      </a:cubicBezTo>
                      <a:cubicBezTo>
                        <a:pt x="15" y="0"/>
                        <a:pt x="16" y="1"/>
                        <a:pt x="16" y="2"/>
                      </a:cubicBezTo>
                      <a:cubicBezTo>
                        <a:pt x="16" y="18"/>
                        <a:pt x="16" y="18"/>
                        <a:pt x="16" y="18"/>
                      </a:cubicBezTo>
                      <a:cubicBezTo>
                        <a:pt x="16" y="19"/>
                        <a:pt x="15" y="20"/>
                        <a:pt x="14" y="20"/>
                      </a:cubicBezTo>
                      <a:close/>
                      <a:moveTo>
                        <a:pt x="4" y="16"/>
                      </a:moveTo>
                      <a:cubicBezTo>
                        <a:pt x="12" y="16"/>
                        <a:pt x="12" y="16"/>
                        <a:pt x="12" y="16"/>
                      </a:cubicBezTo>
                      <a:cubicBezTo>
                        <a:pt x="12" y="4"/>
                        <a:pt x="12" y="4"/>
                        <a:pt x="12" y="4"/>
                      </a:cubicBezTo>
                      <a:cubicBezTo>
                        <a:pt x="4" y="4"/>
                        <a:pt x="4" y="4"/>
                        <a:pt x="4" y="4"/>
                      </a:cubicBezTo>
                      <a:lnTo>
                        <a:pt x="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8" name="Freeform 80">
                  <a:extLst>
                    <a:ext uri="{FF2B5EF4-FFF2-40B4-BE49-F238E27FC236}">
                      <a16:creationId xmlns:a16="http://schemas.microsoft.com/office/drawing/2014/main" id="{A19FA03B-3647-41E2-AD74-09B8F9AA01D7}"/>
                    </a:ext>
                  </a:extLst>
                </p:cNvPr>
                <p:cNvSpPr>
                  <a:spLocks noEditPoints="1"/>
                </p:cNvSpPr>
                <p:nvPr/>
              </p:nvSpPr>
              <p:spPr bwMode="auto">
                <a:xfrm>
                  <a:off x="1531938" y="1922463"/>
                  <a:ext cx="61913" cy="123825"/>
                </a:xfrm>
                <a:custGeom>
                  <a:avLst/>
                  <a:gdLst>
                    <a:gd name="T0" fmla="*/ 14 w 16"/>
                    <a:gd name="T1" fmla="*/ 32 h 32"/>
                    <a:gd name="T2" fmla="*/ 2 w 16"/>
                    <a:gd name="T3" fmla="*/ 32 h 32"/>
                    <a:gd name="T4" fmla="*/ 0 w 16"/>
                    <a:gd name="T5" fmla="*/ 30 h 32"/>
                    <a:gd name="T6" fmla="*/ 0 w 16"/>
                    <a:gd name="T7" fmla="*/ 2 h 32"/>
                    <a:gd name="T8" fmla="*/ 2 w 16"/>
                    <a:gd name="T9" fmla="*/ 0 h 32"/>
                    <a:gd name="T10" fmla="*/ 14 w 16"/>
                    <a:gd name="T11" fmla="*/ 0 h 32"/>
                    <a:gd name="T12" fmla="*/ 16 w 16"/>
                    <a:gd name="T13" fmla="*/ 2 h 32"/>
                    <a:gd name="T14" fmla="*/ 16 w 16"/>
                    <a:gd name="T15" fmla="*/ 30 h 32"/>
                    <a:gd name="T16" fmla="*/ 14 w 16"/>
                    <a:gd name="T17" fmla="*/ 32 h 32"/>
                    <a:gd name="T18" fmla="*/ 4 w 16"/>
                    <a:gd name="T19" fmla="*/ 28 h 32"/>
                    <a:gd name="T20" fmla="*/ 12 w 16"/>
                    <a:gd name="T21" fmla="*/ 28 h 32"/>
                    <a:gd name="T22" fmla="*/ 12 w 16"/>
                    <a:gd name="T23" fmla="*/ 4 h 32"/>
                    <a:gd name="T24" fmla="*/ 4 w 16"/>
                    <a:gd name="T25" fmla="*/ 4 h 32"/>
                    <a:gd name="T26" fmla="*/ 4 w 16"/>
                    <a:gd name="T2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2">
                      <a:moveTo>
                        <a:pt x="14" y="32"/>
                      </a:moveTo>
                      <a:cubicBezTo>
                        <a:pt x="2" y="32"/>
                        <a:pt x="2" y="32"/>
                        <a:pt x="2" y="32"/>
                      </a:cubicBezTo>
                      <a:cubicBezTo>
                        <a:pt x="1" y="32"/>
                        <a:pt x="0" y="31"/>
                        <a:pt x="0" y="30"/>
                      </a:cubicBezTo>
                      <a:cubicBezTo>
                        <a:pt x="0" y="2"/>
                        <a:pt x="0" y="2"/>
                        <a:pt x="0" y="2"/>
                      </a:cubicBezTo>
                      <a:cubicBezTo>
                        <a:pt x="0" y="1"/>
                        <a:pt x="1" y="0"/>
                        <a:pt x="2" y="0"/>
                      </a:cubicBezTo>
                      <a:cubicBezTo>
                        <a:pt x="14" y="0"/>
                        <a:pt x="14" y="0"/>
                        <a:pt x="14" y="0"/>
                      </a:cubicBezTo>
                      <a:cubicBezTo>
                        <a:pt x="15" y="0"/>
                        <a:pt x="16" y="1"/>
                        <a:pt x="16" y="2"/>
                      </a:cubicBezTo>
                      <a:cubicBezTo>
                        <a:pt x="16" y="30"/>
                        <a:pt x="16" y="30"/>
                        <a:pt x="16" y="30"/>
                      </a:cubicBezTo>
                      <a:cubicBezTo>
                        <a:pt x="16" y="31"/>
                        <a:pt x="15" y="32"/>
                        <a:pt x="14" y="32"/>
                      </a:cubicBezTo>
                      <a:close/>
                      <a:moveTo>
                        <a:pt x="4" y="28"/>
                      </a:moveTo>
                      <a:cubicBezTo>
                        <a:pt x="12" y="28"/>
                        <a:pt x="12" y="28"/>
                        <a:pt x="12" y="28"/>
                      </a:cubicBezTo>
                      <a:cubicBezTo>
                        <a:pt x="12" y="4"/>
                        <a:pt x="12" y="4"/>
                        <a:pt x="12" y="4"/>
                      </a:cubicBezTo>
                      <a:cubicBezTo>
                        <a:pt x="4" y="4"/>
                        <a:pt x="4" y="4"/>
                        <a:pt x="4" y="4"/>
                      </a:cubicBezTo>
                      <a:lnTo>
                        <a:pt x="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9" name="Freeform 81">
                  <a:extLst>
                    <a:ext uri="{FF2B5EF4-FFF2-40B4-BE49-F238E27FC236}">
                      <a16:creationId xmlns:a16="http://schemas.microsoft.com/office/drawing/2014/main" id="{D7DCBF76-586E-4DCB-BF43-BAE3AF96316D}"/>
                    </a:ext>
                  </a:extLst>
                </p:cNvPr>
                <p:cNvSpPr>
                  <a:spLocks noEditPoints="1"/>
                </p:cNvSpPr>
                <p:nvPr/>
              </p:nvSpPr>
              <p:spPr bwMode="auto">
                <a:xfrm>
                  <a:off x="1609725" y="1890713"/>
                  <a:ext cx="61913" cy="155575"/>
                </a:xfrm>
                <a:custGeom>
                  <a:avLst/>
                  <a:gdLst>
                    <a:gd name="T0" fmla="*/ 14 w 16"/>
                    <a:gd name="T1" fmla="*/ 40 h 40"/>
                    <a:gd name="T2" fmla="*/ 2 w 16"/>
                    <a:gd name="T3" fmla="*/ 40 h 40"/>
                    <a:gd name="T4" fmla="*/ 0 w 16"/>
                    <a:gd name="T5" fmla="*/ 38 h 40"/>
                    <a:gd name="T6" fmla="*/ 0 w 16"/>
                    <a:gd name="T7" fmla="*/ 2 h 40"/>
                    <a:gd name="T8" fmla="*/ 2 w 16"/>
                    <a:gd name="T9" fmla="*/ 0 h 40"/>
                    <a:gd name="T10" fmla="*/ 14 w 16"/>
                    <a:gd name="T11" fmla="*/ 0 h 40"/>
                    <a:gd name="T12" fmla="*/ 16 w 16"/>
                    <a:gd name="T13" fmla="*/ 2 h 40"/>
                    <a:gd name="T14" fmla="*/ 16 w 16"/>
                    <a:gd name="T15" fmla="*/ 38 h 40"/>
                    <a:gd name="T16" fmla="*/ 14 w 16"/>
                    <a:gd name="T17" fmla="*/ 40 h 40"/>
                    <a:gd name="T18" fmla="*/ 4 w 16"/>
                    <a:gd name="T19" fmla="*/ 36 h 40"/>
                    <a:gd name="T20" fmla="*/ 12 w 16"/>
                    <a:gd name="T21" fmla="*/ 36 h 40"/>
                    <a:gd name="T22" fmla="*/ 12 w 16"/>
                    <a:gd name="T23" fmla="*/ 4 h 40"/>
                    <a:gd name="T24" fmla="*/ 4 w 16"/>
                    <a:gd name="T25" fmla="*/ 4 h 40"/>
                    <a:gd name="T26" fmla="*/ 4 w 16"/>
                    <a:gd name="T2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0">
                      <a:moveTo>
                        <a:pt x="14" y="40"/>
                      </a:moveTo>
                      <a:cubicBezTo>
                        <a:pt x="2" y="40"/>
                        <a:pt x="2" y="40"/>
                        <a:pt x="2" y="40"/>
                      </a:cubicBezTo>
                      <a:cubicBezTo>
                        <a:pt x="1" y="40"/>
                        <a:pt x="0" y="39"/>
                        <a:pt x="0" y="38"/>
                      </a:cubicBezTo>
                      <a:cubicBezTo>
                        <a:pt x="0" y="2"/>
                        <a:pt x="0" y="2"/>
                        <a:pt x="0" y="2"/>
                      </a:cubicBezTo>
                      <a:cubicBezTo>
                        <a:pt x="0" y="1"/>
                        <a:pt x="1" y="0"/>
                        <a:pt x="2" y="0"/>
                      </a:cubicBezTo>
                      <a:cubicBezTo>
                        <a:pt x="14" y="0"/>
                        <a:pt x="14" y="0"/>
                        <a:pt x="14" y="0"/>
                      </a:cubicBezTo>
                      <a:cubicBezTo>
                        <a:pt x="15" y="0"/>
                        <a:pt x="16" y="1"/>
                        <a:pt x="16" y="2"/>
                      </a:cubicBezTo>
                      <a:cubicBezTo>
                        <a:pt x="16" y="38"/>
                        <a:pt x="16" y="38"/>
                        <a:pt x="16" y="38"/>
                      </a:cubicBezTo>
                      <a:cubicBezTo>
                        <a:pt x="16" y="39"/>
                        <a:pt x="15" y="40"/>
                        <a:pt x="14" y="40"/>
                      </a:cubicBezTo>
                      <a:close/>
                      <a:moveTo>
                        <a:pt x="4" y="36"/>
                      </a:moveTo>
                      <a:cubicBezTo>
                        <a:pt x="12" y="36"/>
                        <a:pt x="12" y="36"/>
                        <a:pt x="12" y="36"/>
                      </a:cubicBezTo>
                      <a:cubicBezTo>
                        <a:pt x="12" y="4"/>
                        <a:pt x="12" y="4"/>
                        <a:pt x="12" y="4"/>
                      </a:cubicBezTo>
                      <a:cubicBezTo>
                        <a:pt x="4" y="4"/>
                        <a:pt x="4" y="4"/>
                        <a:pt x="4" y="4"/>
                      </a:cubicBezTo>
                      <a:lnTo>
                        <a:pt x="4"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70" name="Rectangle 82">
                  <a:extLst>
                    <a:ext uri="{FF2B5EF4-FFF2-40B4-BE49-F238E27FC236}">
                      <a16:creationId xmlns:a16="http://schemas.microsoft.com/office/drawing/2014/main" id="{BCE84E2D-277D-4DA8-93B1-7871DF5B2721}"/>
                    </a:ext>
                  </a:extLst>
                </p:cNvPr>
                <p:cNvSpPr>
                  <a:spLocks noChangeArrowheads="1"/>
                </p:cNvSpPr>
                <p:nvPr/>
              </p:nvSpPr>
              <p:spPr bwMode="auto">
                <a:xfrm>
                  <a:off x="1423988" y="1890713"/>
                  <a:ext cx="15875"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sp>
          <p:nvSpPr>
            <p:cNvPr id="11" name="Freeform 86">
              <a:extLst>
                <a:ext uri="{FF2B5EF4-FFF2-40B4-BE49-F238E27FC236}">
                  <a16:creationId xmlns:a16="http://schemas.microsoft.com/office/drawing/2014/main" id="{1F38EFA1-2E06-438C-9958-EB0DDA3B17AA}"/>
                </a:ext>
              </a:extLst>
            </p:cNvPr>
            <p:cNvSpPr>
              <a:spLocks/>
            </p:cNvSpPr>
            <p:nvPr/>
          </p:nvSpPr>
          <p:spPr bwMode="auto">
            <a:xfrm>
              <a:off x="2653652" y="4244641"/>
              <a:ext cx="413573" cy="1353347"/>
            </a:xfrm>
            <a:custGeom>
              <a:avLst/>
              <a:gdLst>
                <a:gd name="T0" fmla="*/ 289 w 289"/>
                <a:gd name="T1" fmla="*/ 945 h 945"/>
                <a:gd name="T2" fmla="*/ 0 w 289"/>
                <a:gd name="T3" fmla="*/ 127 h 945"/>
                <a:gd name="T4" fmla="*/ 6 w 289"/>
                <a:gd name="T5" fmla="*/ 0 h 945"/>
              </a:gdLst>
              <a:ahLst/>
              <a:cxnLst>
                <a:cxn ang="0">
                  <a:pos x="T0" y="T1"/>
                </a:cxn>
                <a:cxn ang="0">
                  <a:pos x="T2" y="T3"/>
                </a:cxn>
                <a:cxn ang="0">
                  <a:pos x="T4" y="T5"/>
                </a:cxn>
              </a:cxnLst>
              <a:rect l="0" t="0" r="r" b="b"/>
              <a:pathLst>
                <a:path w="289" h="945">
                  <a:moveTo>
                    <a:pt x="289" y="945"/>
                  </a:moveTo>
                  <a:cubicBezTo>
                    <a:pt x="108" y="721"/>
                    <a:pt x="0" y="437"/>
                    <a:pt x="0" y="127"/>
                  </a:cubicBezTo>
                  <a:cubicBezTo>
                    <a:pt x="0" y="84"/>
                    <a:pt x="2" y="42"/>
                    <a:pt x="6" y="0"/>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2" name="Freeform 87">
              <a:extLst>
                <a:ext uri="{FF2B5EF4-FFF2-40B4-BE49-F238E27FC236}">
                  <a16:creationId xmlns:a16="http://schemas.microsoft.com/office/drawing/2014/main" id="{A2556A5C-4D67-4FB5-8078-2B616CA031B2}"/>
                </a:ext>
              </a:extLst>
            </p:cNvPr>
            <p:cNvSpPr>
              <a:spLocks/>
            </p:cNvSpPr>
            <p:nvPr/>
          </p:nvSpPr>
          <p:spPr bwMode="auto">
            <a:xfrm>
              <a:off x="3789010" y="6144776"/>
              <a:ext cx="1396339" cy="150775"/>
            </a:xfrm>
            <a:custGeom>
              <a:avLst/>
              <a:gdLst>
                <a:gd name="T0" fmla="*/ 975 w 975"/>
                <a:gd name="T1" fmla="*/ 21 h 105"/>
                <a:gd name="T2" fmla="*/ 513 w 975"/>
                <a:gd name="T3" fmla="*/ 105 h 105"/>
                <a:gd name="T4" fmla="*/ 0 w 975"/>
                <a:gd name="T5" fmla="*/ 0 h 105"/>
              </a:gdLst>
              <a:ahLst/>
              <a:cxnLst>
                <a:cxn ang="0">
                  <a:pos x="T0" y="T1"/>
                </a:cxn>
                <a:cxn ang="0">
                  <a:pos x="T2" y="T3"/>
                </a:cxn>
                <a:cxn ang="0">
                  <a:pos x="T4" y="T5"/>
                </a:cxn>
              </a:cxnLst>
              <a:rect l="0" t="0" r="r" b="b"/>
              <a:pathLst>
                <a:path w="975" h="105">
                  <a:moveTo>
                    <a:pt x="975" y="21"/>
                  </a:moveTo>
                  <a:cubicBezTo>
                    <a:pt x="831" y="76"/>
                    <a:pt x="676" y="105"/>
                    <a:pt x="513" y="105"/>
                  </a:cubicBezTo>
                  <a:cubicBezTo>
                    <a:pt x="331" y="105"/>
                    <a:pt x="157" y="68"/>
                    <a:pt x="0" y="0"/>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3" name="Freeform 88">
              <a:extLst>
                <a:ext uri="{FF2B5EF4-FFF2-40B4-BE49-F238E27FC236}">
                  <a16:creationId xmlns:a16="http://schemas.microsoft.com/office/drawing/2014/main" id="{66B2A202-6282-4558-9B55-8083A049035E}"/>
                </a:ext>
              </a:extLst>
            </p:cNvPr>
            <p:cNvSpPr>
              <a:spLocks/>
            </p:cNvSpPr>
            <p:nvPr/>
          </p:nvSpPr>
          <p:spPr bwMode="auto">
            <a:xfrm>
              <a:off x="5925906" y="4342131"/>
              <a:ext cx="468070" cy="1321860"/>
            </a:xfrm>
            <a:custGeom>
              <a:avLst/>
              <a:gdLst>
                <a:gd name="T0" fmla="*/ 326 w 327"/>
                <a:gd name="T1" fmla="*/ 0 h 923"/>
                <a:gd name="T2" fmla="*/ 327 w 327"/>
                <a:gd name="T3" fmla="*/ 59 h 923"/>
                <a:gd name="T4" fmla="*/ 0 w 327"/>
                <a:gd name="T5" fmla="*/ 923 h 923"/>
              </a:gdLst>
              <a:ahLst/>
              <a:cxnLst>
                <a:cxn ang="0">
                  <a:pos x="T0" y="T1"/>
                </a:cxn>
                <a:cxn ang="0">
                  <a:pos x="T2" y="T3"/>
                </a:cxn>
                <a:cxn ang="0">
                  <a:pos x="T4" y="T5"/>
                </a:cxn>
              </a:cxnLst>
              <a:rect l="0" t="0" r="r" b="b"/>
              <a:pathLst>
                <a:path w="327" h="923">
                  <a:moveTo>
                    <a:pt x="326" y="0"/>
                  </a:moveTo>
                  <a:cubicBezTo>
                    <a:pt x="327" y="19"/>
                    <a:pt x="327" y="39"/>
                    <a:pt x="327" y="59"/>
                  </a:cubicBezTo>
                  <a:cubicBezTo>
                    <a:pt x="327" y="390"/>
                    <a:pt x="204" y="693"/>
                    <a:pt x="0" y="923"/>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4" name="Freeform 89">
              <a:extLst>
                <a:ext uri="{FF2B5EF4-FFF2-40B4-BE49-F238E27FC236}">
                  <a16:creationId xmlns:a16="http://schemas.microsoft.com/office/drawing/2014/main" id="{59320B38-9A84-4A35-9654-5B63BC6D2826}"/>
                </a:ext>
              </a:extLst>
            </p:cNvPr>
            <p:cNvSpPr>
              <a:spLocks/>
            </p:cNvSpPr>
            <p:nvPr/>
          </p:nvSpPr>
          <p:spPr bwMode="auto">
            <a:xfrm>
              <a:off x="5010958" y="2620624"/>
              <a:ext cx="1129908" cy="864689"/>
            </a:xfrm>
            <a:custGeom>
              <a:avLst/>
              <a:gdLst>
                <a:gd name="T0" fmla="*/ 0 w 789"/>
                <a:gd name="T1" fmla="*/ 0 h 604"/>
                <a:gd name="T2" fmla="*/ 789 w 789"/>
                <a:gd name="T3" fmla="*/ 604 h 604"/>
              </a:gdLst>
              <a:ahLst/>
              <a:cxnLst>
                <a:cxn ang="0">
                  <a:pos x="T0" y="T1"/>
                </a:cxn>
                <a:cxn ang="0">
                  <a:pos x="T2" y="T3"/>
                </a:cxn>
              </a:cxnLst>
              <a:rect l="0" t="0" r="r" b="b"/>
              <a:pathLst>
                <a:path w="789" h="604">
                  <a:moveTo>
                    <a:pt x="0" y="0"/>
                  </a:moveTo>
                  <a:cubicBezTo>
                    <a:pt x="335" y="90"/>
                    <a:pt x="618" y="311"/>
                    <a:pt x="789" y="604"/>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5" name="Freeform 90">
              <a:extLst>
                <a:ext uri="{FF2B5EF4-FFF2-40B4-BE49-F238E27FC236}">
                  <a16:creationId xmlns:a16="http://schemas.microsoft.com/office/drawing/2014/main" id="{10EAB53C-743F-4F3F-BB63-C7B686D318C4}"/>
                </a:ext>
              </a:extLst>
            </p:cNvPr>
            <p:cNvSpPr>
              <a:spLocks/>
            </p:cNvSpPr>
            <p:nvPr/>
          </p:nvSpPr>
          <p:spPr bwMode="auto">
            <a:xfrm>
              <a:off x="2957020" y="2600643"/>
              <a:ext cx="1161395" cy="804742"/>
            </a:xfrm>
            <a:custGeom>
              <a:avLst/>
              <a:gdLst>
                <a:gd name="T0" fmla="*/ 0 w 811"/>
                <a:gd name="T1" fmla="*/ 562 h 562"/>
                <a:gd name="T2" fmla="*/ 811 w 811"/>
                <a:gd name="T3" fmla="*/ 0 h 562"/>
              </a:gdLst>
              <a:ahLst/>
              <a:cxnLst>
                <a:cxn ang="0">
                  <a:pos x="T0" y="T1"/>
                </a:cxn>
                <a:cxn ang="0">
                  <a:pos x="T2" y="T3"/>
                </a:cxn>
              </a:cxnLst>
              <a:rect l="0" t="0" r="r" b="b"/>
              <a:pathLst>
                <a:path w="811" h="562">
                  <a:moveTo>
                    <a:pt x="0" y="562"/>
                  </a:moveTo>
                  <a:cubicBezTo>
                    <a:pt x="184" y="281"/>
                    <a:pt x="473" y="75"/>
                    <a:pt x="811" y="0"/>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nvGrpSpPr>
            <p:cNvPr id="16" name="Group 15">
              <a:extLst>
                <a:ext uri="{FF2B5EF4-FFF2-40B4-BE49-F238E27FC236}">
                  <a16:creationId xmlns:a16="http://schemas.microsoft.com/office/drawing/2014/main" id="{7CC99261-0B3E-42CB-8E2D-D38AE32AD83E}"/>
                </a:ext>
              </a:extLst>
            </p:cNvPr>
            <p:cNvGrpSpPr/>
            <p:nvPr/>
          </p:nvGrpSpPr>
          <p:grpSpPr>
            <a:xfrm>
              <a:off x="4291268" y="2218523"/>
              <a:ext cx="539768" cy="539768"/>
              <a:chOff x="2439588" y="2833628"/>
              <a:chExt cx="405535" cy="405535"/>
            </a:xfrm>
          </p:grpSpPr>
          <p:sp>
            <p:nvSpPr>
              <p:cNvPr id="58" name="Oval 57">
                <a:extLst>
                  <a:ext uri="{FF2B5EF4-FFF2-40B4-BE49-F238E27FC236}">
                    <a16:creationId xmlns:a16="http://schemas.microsoft.com/office/drawing/2014/main" id="{2BFBC5F1-371C-4064-8499-3ED9D6C96E9B}"/>
                  </a:ext>
                </a:extLst>
              </p:cNvPr>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9" name="Oval 58">
                <a:extLst>
                  <a:ext uri="{FF2B5EF4-FFF2-40B4-BE49-F238E27FC236}">
                    <a16:creationId xmlns:a16="http://schemas.microsoft.com/office/drawing/2014/main" id="{044A15DD-86FF-4222-990D-46A33CFC3ED3}"/>
                  </a:ext>
                </a:extLst>
              </p:cNvPr>
              <p:cNvSpPr/>
              <p:nvPr/>
            </p:nvSpPr>
            <p:spPr>
              <a:xfrm>
                <a:off x="2474779" y="2868819"/>
                <a:ext cx="335153" cy="335153"/>
              </a:xfrm>
              <a:prstGeom prst="ellipse">
                <a:avLst/>
              </a:prstGeom>
              <a:solidFill>
                <a:srgbClr val="3B39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grpSp>
          <p:nvGrpSpPr>
            <p:cNvPr id="17" name="Group 16">
              <a:extLst>
                <a:ext uri="{FF2B5EF4-FFF2-40B4-BE49-F238E27FC236}">
                  <a16:creationId xmlns:a16="http://schemas.microsoft.com/office/drawing/2014/main" id="{8A7E781E-5341-45DE-999B-B948973014C5}"/>
                </a:ext>
              </a:extLst>
            </p:cNvPr>
            <p:cNvGrpSpPr/>
            <p:nvPr/>
          </p:nvGrpSpPr>
          <p:grpSpPr>
            <a:xfrm>
              <a:off x="6028023" y="3635988"/>
              <a:ext cx="539768" cy="539768"/>
              <a:chOff x="2439588" y="2833628"/>
              <a:chExt cx="405535" cy="405535"/>
            </a:xfrm>
          </p:grpSpPr>
          <p:sp>
            <p:nvSpPr>
              <p:cNvPr id="56" name="Oval 55">
                <a:extLst>
                  <a:ext uri="{FF2B5EF4-FFF2-40B4-BE49-F238E27FC236}">
                    <a16:creationId xmlns:a16="http://schemas.microsoft.com/office/drawing/2014/main" id="{5ADAA7CD-4F70-4878-AD0D-1A1FE964D838}"/>
                  </a:ext>
                </a:extLst>
              </p:cNvPr>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7" name="Oval 56">
                <a:extLst>
                  <a:ext uri="{FF2B5EF4-FFF2-40B4-BE49-F238E27FC236}">
                    <a16:creationId xmlns:a16="http://schemas.microsoft.com/office/drawing/2014/main" id="{9819149B-2A80-4297-BF61-BA13220B832F}"/>
                  </a:ext>
                </a:extLst>
              </p:cNvPr>
              <p:cNvSpPr/>
              <p:nvPr/>
            </p:nvSpPr>
            <p:spPr>
              <a:xfrm>
                <a:off x="2474779" y="2868819"/>
                <a:ext cx="335153" cy="335153"/>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grpSp>
          <p:nvGrpSpPr>
            <p:cNvPr id="18" name="Group 17">
              <a:extLst>
                <a:ext uri="{FF2B5EF4-FFF2-40B4-BE49-F238E27FC236}">
                  <a16:creationId xmlns:a16="http://schemas.microsoft.com/office/drawing/2014/main" id="{B9B3CA39-0A2E-4A7E-9B9C-9CE92ED14D1F}"/>
                </a:ext>
              </a:extLst>
            </p:cNvPr>
            <p:cNvGrpSpPr/>
            <p:nvPr/>
          </p:nvGrpSpPr>
          <p:grpSpPr>
            <a:xfrm>
              <a:off x="3099542" y="5643044"/>
              <a:ext cx="539768" cy="539768"/>
              <a:chOff x="2439588" y="2833628"/>
              <a:chExt cx="405535" cy="405535"/>
            </a:xfrm>
          </p:grpSpPr>
          <p:sp>
            <p:nvSpPr>
              <p:cNvPr id="54" name="Oval 53">
                <a:extLst>
                  <a:ext uri="{FF2B5EF4-FFF2-40B4-BE49-F238E27FC236}">
                    <a16:creationId xmlns:a16="http://schemas.microsoft.com/office/drawing/2014/main" id="{7B4DB803-C950-4A80-AA35-30DB27C6E47C}"/>
                  </a:ext>
                </a:extLst>
              </p:cNvPr>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5" name="Oval 54">
                <a:extLst>
                  <a:ext uri="{FF2B5EF4-FFF2-40B4-BE49-F238E27FC236}">
                    <a16:creationId xmlns:a16="http://schemas.microsoft.com/office/drawing/2014/main" id="{35D66871-8E58-49C2-8874-FE8F9BB726BD}"/>
                  </a:ext>
                </a:extLst>
              </p:cNvPr>
              <p:cNvSpPr/>
              <p:nvPr/>
            </p:nvSpPr>
            <p:spPr>
              <a:xfrm>
                <a:off x="2474779" y="2868819"/>
                <a:ext cx="335153" cy="335153"/>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grpSp>
          <p:nvGrpSpPr>
            <p:cNvPr id="19" name="Group 18">
              <a:extLst>
                <a:ext uri="{FF2B5EF4-FFF2-40B4-BE49-F238E27FC236}">
                  <a16:creationId xmlns:a16="http://schemas.microsoft.com/office/drawing/2014/main" id="{2F6B41F9-8B4B-4A68-B9EC-4A5A3B19798E}"/>
                </a:ext>
              </a:extLst>
            </p:cNvPr>
            <p:cNvGrpSpPr/>
            <p:nvPr/>
          </p:nvGrpSpPr>
          <p:grpSpPr>
            <a:xfrm>
              <a:off x="5298905" y="5773807"/>
              <a:ext cx="539768" cy="539768"/>
              <a:chOff x="2439588" y="2833628"/>
              <a:chExt cx="405535" cy="405535"/>
            </a:xfrm>
          </p:grpSpPr>
          <p:sp>
            <p:nvSpPr>
              <p:cNvPr id="52" name="Oval 51">
                <a:extLst>
                  <a:ext uri="{FF2B5EF4-FFF2-40B4-BE49-F238E27FC236}">
                    <a16:creationId xmlns:a16="http://schemas.microsoft.com/office/drawing/2014/main" id="{0BA118E2-C63F-4D76-9CA1-EB4C0C732AA2}"/>
                  </a:ext>
                </a:extLst>
              </p:cNvPr>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3" name="Oval 52">
                <a:extLst>
                  <a:ext uri="{FF2B5EF4-FFF2-40B4-BE49-F238E27FC236}">
                    <a16:creationId xmlns:a16="http://schemas.microsoft.com/office/drawing/2014/main" id="{F622CCE5-BB8B-4AEF-B06E-D486B2EEA36A}"/>
                  </a:ext>
                </a:extLst>
              </p:cNvPr>
              <p:cNvSpPr/>
              <p:nvPr/>
            </p:nvSpPr>
            <p:spPr>
              <a:xfrm>
                <a:off x="2474779" y="2868819"/>
                <a:ext cx="335153" cy="335153"/>
              </a:xfrm>
              <a:prstGeom prst="ellipse">
                <a:avLst/>
              </a:prstGeom>
              <a:solidFill>
                <a:srgbClr val="78D2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sp>
          <p:nvSpPr>
            <p:cNvPr id="21" name="TextBox 20">
              <a:extLst>
                <a:ext uri="{FF2B5EF4-FFF2-40B4-BE49-F238E27FC236}">
                  <a16:creationId xmlns:a16="http://schemas.microsoft.com/office/drawing/2014/main" id="{D388CF51-8A8A-406C-A09E-790EABBB75A1}"/>
                </a:ext>
              </a:extLst>
            </p:cNvPr>
            <p:cNvSpPr txBox="1"/>
            <p:nvPr/>
          </p:nvSpPr>
          <p:spPr>
            <a:xfrm>
              <a:off x="354079" y="2251141"/>
              <a:ext cx="2135330" cy="5306224"/>
            </a:xfrm>
            <a:prstGeom prst="rect">
              <a:avLst/>
            </a:prstGeom>
            <a:noFill/>
            <a:ln w="6350">
              <a:noFill/>
              <a:prstDash val="dash"/>
            </a:ln>
          </p:spPr>
          <p:txBody>
            <a:bodyPr wrap="square" lIns="0" tIns="0" rIns="0" bIns="0" rtlCol="0">
              <a:spAutoFit/>
            </a:bodyPr>
            <a:lstStyle/>
            <a:p>
              <a:pPr marL="171450" indent="-171450" algn="just">
                <a:buFont typeface="Wingdings" panose="05000000000000000000" pitchFamily="2" charset="2"/>
                <a:buChar char="q"/>
              </a:pPr>
              <a:r>
                <a:rPr lang="en-GB" sz="1100" dirty="0">
                  <a:solidFill>
                    <a:schemeClr val="bg1">
                      <a:lumMod val="50000"/>
                    </a:schemeClr>
                  </a:solidFill>
                  <a:latin typeface="Trebuchet MS" panose="020B0603020202020204" pitchFamily="34" charset="0"/>
                </a:rPr>
                <a:t>Din </a:t>
              </a:r>
              <a:r>
                <a:rPr lang="ro-RO" sz="1100" dirty="0">
                  <a:solidFill>
                    <a:schemeClr val="bg1">
                      <a:lumMod val="50000"/>
                    </a:schemeClr>
                  </a:solidFill>
                  <a:latin typeface="Trebuchet MS" panose="020B0603020202020204" pitchFamily="34" charset="0"/>
                </a:rPr>
                <a:t>pipeline-ul de produse aflate în cercetare în anul 2020, în trimestrul I, s-au parcurs diferite etape de cercetare pentru 12 proiecte, după cum urmează:</a:t>
              </a:r>
              <a:endParaRPr lang="en-US" sz="1100" dirty="0">
                <a:solidFill>
                  <a:schemeClr val="bg1">
                    <a:lumMod val="50000"/>
                  </a:schemeClr>
                </a:solidFill>
                <a:latin typeface="Trebuchet MS" panose="020B0603020202020204" pitchFamily="34" charset="0"/>
              </a:endParaRPr>
            </a:p>
            <a:p>
              <a:pPr lvl="0" indent="-171450" algn="just">
                <a:buFont typeface="Arial" panose="020B0604020202020204" pitchFamily="34" charset="0"/>
                <a:buChar char="•"/>
              </a:pPr>
              <a:r>
                <a:rPr lang="ro-RO" sz="1100" dirty="0">
                  <a:solidFill>
                    <a:schemeClr val="bg1">
                      <a:lumMod val="50000"/>
                    </a:schemeClr>
                  </a:solidFill>
                  <a:latin typeface="Trebuchet MS" panose="020B0603020202020204" pitchFamily="34" charset="0"/>
                </a:rPr>
                <a:t>trei proiecte pentru Divizia Produse sterile și Nistatină;</a:t>
              </a:r>
              <a:endParaRPr lang="en-US" sz="1100" dirty="0">
                <a:solidFill>
                  <a:schemeClr val="bg1">
                    <a:lumMod val="50000"/>
                  </a:schemeClr>
                </a:solidFill>
                <a:latin typeface="Trebuchet MS" panose="020B0603020202020204" pitchFamily="34" charset="0"/>
              </a:endParaRPr>
            </a:p>
            <a:p>
              <a:pPr lvl="0" indent="-171450" algn="just">
                <a:buFont typeface="Arial" panose="020B0604020202020204" pitchFamily="34" charset="0"/>
                <a:buChar char="•"/>
              </a:pPr>
              <a:r>
                <a:rPr lang="ro-RO" sz="1100" dirty="0">
                  <a:solidFill>
                    <a:schemeClr val="bg1">
                      <a:lumMod val="50000"/>
                    </a:schemeClr>
                  </a:solidFill>
                  <a:latin typeface="Trebuchet MS" panose="020B0603020202020204" pitchFamily="34" charset="0"/>
                </a:rPr>
                <a:t>cinci proiecte noi pentru Divizia Produse topice;</a:t>
              </a:r>
              <a:endParaRPr lang="en-US" sz="1100" dirty="0">
                <a:solidFill>
                  <a:schemeClr val="bg1">
                    <a:lumMod val="50000"/>
                  </a:schemeClr>
                </a:solidFill>
                <a:latin typeface="Trebuchet MS" panose="020B0603020202020204" pitchFamily="34" charset="0"/>
              </a:endParaRPr>
            </a:p>
            <a:p>
              <a:pPr lvl="0" indent="-171450" algn="just">
                <a:buFont typeface="Arial" panose="020B0604020202020204" pitchFamily="34" charset="0"/>
                <a:buChar char="•"/>
              </a:pPr>
              <a:r>
                <a:rPr lang="ro-RO" sz="1100" dirty="0">
                  <a:solidFill>
                    <a:schemeClr val="bg1">
                      <a:lumMod val="50000"/>
                    </a:schemeClr>
                  </a:solidFill>
                  <a:latin typeface="Trebuchet MS" panose="020B0603020202020204" pitchFamily="34" charset="0"/>
                </a:rPr>
                <a:t>patru proiecte noi, dintre care două suplimente alimentare pentru Divizia Forme solide de uz oral.</a:t>
              </a:r>
              <a:endParaRPr lang="en-GB" sz="1100" dirty="0">
                <a:solidFill>
                  <a:schemeClr val="bg1">
                    <a:lumMod val="50000"/>
                  </a:schemeClr>
                </a:solidFill>
                <a:latin typeface="Trebuchet MS" panose="020B0603020202020204" pitchFamily="34" charset="0"/>
              </a:endParaRPr>
            </a:p>
            <a:p>
              <a:pPr marL="171450" indent="-171450" algn="just">
                <a:buFont typeface="Wingdings" panose="05000000000000000000" pitchFamily="2" charset="2"/>
                <a:buChar char="q"/>
              </a:pPr>
              <a:r>
                <a:rPr lang="ro-RO" sz="1100" dirty="0">
                  <a:solidFill>
                    <a:schemeClr val="bg1">
                      <a:lumMod val="50000"/>
                    </a:schemeClr>
                  </a:solidFill>
                  <a:latin typeface="Trebuchet MS" panose="020B0603020202020204" pitchFamily="34" charset="0"/>
                </a:rPr>
                <a:t>s-au obținut reautorizări pentru trei produse (2 ovule și 1 unguent) din portofoliul Diviziei Produse topice și a fost depusă notificare către autoritățile competente pentru un nou supliment alimentar, pentru imunitate. </a:t>
              </a:r>
              <a:endParaRPr lang="en-US" sz="1100" dirty="0">
                <a:solidFill>
                  <a:schemeClr val="bg1">
                    <a:lumMod val="50000"/>
                  </a:schemeClr>
                </a:solidFill>
                <a:latin typeface="Trebuchet MS" panose="020B0603020202020204" pitchFamily="34" charset="0"/>
              </a:endParaRPr>
            </a:p>
            <a:p>
              <a:pPr marL="171450" lvl="0" indent="-171450">
                <a:buFont typeface="Wingdings" panose="05000000000000000000" pitchFamily="2" charset="2"/>
                <a:buChar char="q"/>
              </a:pPr>
              <a:r>
                <a:rPr lang="ro-RO" sz="1100" dirty="0">
                  <a:solidFill>
                    <a:schemeClr val="bg1">
                      <a:lumMod val="50000"/>
                    </a:schemeClr>
                  </a:solidFill>
                  <a:latin typeface="Trebuchet MS" panose="020B0603020202020204" pitchFamily="34" charset="0"/>
                </a:rPr>
                <a:t>s-au demarat procedurile europene de înregistrare a 2 produse din clasa antiinfecțioase și cardiovascular</a:t>
              </a:r>
              <a:endParaRPr lang="en-US" sz="1100" dirty="0">
                <a:solidFill>
                  <a:schemeClr val="bg1">
                    <a:lumMod val="50000"/>
                  </a:schemeClr>
                </a:solidFill>
                <a:latin typeface="Trebuchet MS" panose="020B0603020202020204" pitchFamily="34" charset="0"/>
              </a:endParaRPr>
            </a:p>
          </p:txBody>
        </p:sp>
        <p:grpSp>
          <p:nvGrpSpPr>
            <p:cNvPr id="22" name="Group 21">
              <a:extLst>
                <a:ext uri="{FF2B5EF4-FFF2-40B4-BE49-F238E27FC236}">
                  <a16:creationId xmlns:a16="http://schemas.microsoft.com/office/drawing/2014/main" id="{2FA905E6-3309-4681-9D67-204E4F72C6B0}"/>
                </a:ext>
              </a:extLst>
            </p:cNvPr>
            <p:cNvGrpSpPr/>
            <p:nvPr/>
          </p:nvGrpSpPr>
          <p:grpSpPr>
            <a:xfrm>
              <a:off x="6567790" y="2356468"/>
              <a:ext cx="2005392" cy="3574019"/>
              <a:chOff x="6708192" y="1686661"/>
              <a:chExt cx="2005392" cy="3574019"/>
            </a:xfrm>
          </p:grpSpPr>
          <p:sp>
            <p:nvSpPr>
              <p:cNvPr id="50" name="TextBox 49">
                <a:extLst>
                  <a:ext uri="{FF2B5EF4-FFF2-40B4-BE49-F238E27FC236}">
                    <a16:creationId xmlns:a16="http://schemas.microsoft.com/office/drawing/2014/main" id="{9967FA47-DFEF-4141-960F-599B2E3298C3}"/>
                  </a:ext>
                </a:extLst>
              </p:cNvPr>
              <p:cNvSpPr txBox="1"/>
              <p:nvPr/>
            </p:nvSpPr>
            <p:spPr>
              <a:xfrm>
                <a:off x="6708192" y="1686661"/>
                <a:ext cx="2005392" cy="188325"/>
              </a:xfrm>
              <a:prstGeom prst="rect">
                <a:avLst/>
              </a:prstGeom>
              <a:noFill/>
              <a:ln w="6350">
                <a:noFill/>
                <a:prstDash val="dash"/>
              </a:ln>
            </p:spPr>
            <p:txBody>
              <a:bodyPr wrap="square" lIns="0" tIns="0" rIns="0" bIns="0" rtlCol="0">
                <a:spAutoFit/>
              </a:bodyPr>
              <a:lstStyle/>
              <a:p>
                <a:pPr algn="ctr">
                  <a:defRPr/>
                </a:pPr>
                <a:r>
                  <a:rPr lang="en-US" sz="1400" dirty="0">
                    <a:solidFill>
                      <a:srgbClr val="FF0000"/>
                    </a:solidFill>
                    <a:latin typeface="Trebuchet MS" panose="020B0603020202020204" pitchFamily="34" charset="0"/>
                  </a:rPr>
                  <a:t>CENTRUL DE STUDII CLINICE</a:t>
                </a:r>
              </a:p>
            </p:txBody>
          </p:sp>
          <p:sp>
            <p:nvSpPr>
              <p:cNvPr id="51" name="TextBox 50">
                <a:extLst>
                  <a:ext uri="{FF2B5EF4-FFF2-40B4-BE49-F238E27FC236}">
                    <a16:creationId xmlns:a16="http://schemas.microsoft.com/office/drawing/2014/main" id="{CD9801F2-C3D5-4CB1-A6D9-445BB58D3955}"/>
                  </a:ext>
                </a:extLst>
              </p:cNvPr>
              <p:cNvSpPr txBox="1"/>
              <p:nvPr/>
            </p:nvSpPr>
            <p:spPr>
              <a:xfrm>
                <a:off x="6882209" y="2287840"/>
                <a:ext cx="1728249" cy="2972840"/>
              </a:xfrm>
              <a:prstGeom prst="rect">
                <a:avLst/>
              </a:prstGeom>
              <a:noFill/>
              <a:ln w="6350">
                <a:noFill/>
                <a:prstDash val="dash"/>
              </a:ln>
            </p:spPr>
            <p:txBody>
              <a:bodyPr wrap="square" lIns="0" tIns="0" rIns="0" bIns="0" rtlCol="0">
                <a:spAutoFit/>
              </a:bodyPr>
              <a:lstStyle/>
              <a:p>
                <a:pPr algn="just"/>
                <a:r>
                  <a:rPr lang="ro-RO" sz="1100" dirty="0">
                    <a:solidFill>
                      <a:schemeClr val="bg1">
                        <a:lumMod val="50000"/>
                      </a:schemeClr>
                    </a:solidFill>
                    <a:latin typeface="Trebuchet MS" panose="020B0603020202020204" pitchFamily="34" charset="0"/>
                  </a:rPr>
                  <a:t>Antibiotice deține propriul Centru de Studii Clinice - unul dintre cele mai moderne din România. A fost fondat în 2005, investiția ridicându-se la peste 10 milioane EURO.</a:t>
                </a:r>
                <a:endParaRPr lang="en-GB" sz="1100" dirty="0">
                  <a:solidFill>
                    <a:schemeClr val="bg1">
                      <a:lumMod val="50000"/>
                    </a:schemeClr>
                  </a:solidFill>
                  <a:latin typeface="Trebuchet MS" panose="020B0603020202020204" pitchFamily="34" charset="0"/>
                </a:endParaRPr>
              </a:p>
              <a:p>
                <a:pPr algn="just"/>
                <a:r>
                  <a:rPr lang="ro-RO" sz="1100" dirty="0">
                    <a:solidFill>
                      <a:schemeClr val="bg1">
                        <a:lumMod val="50000"/>
                      </a:schemeClr>
                    </a:solidFill>
                    <a:latin typeface="Trebuchet MS" panose="020B0603020202020204" pitchFamily="34" charset="0"/>
                  </a:rPr>
                  <a:t>În cadrul Centrului de Studii Clinice (CSC) a fost startat în primul trimestru și se află în desfășurare, studiul clinic pentru un produs topic, avizat deja de către Comisia Națională de Bioetică a Medicamentului și a Dispozitivelor Medicale (CNBMDM), care face parte din strategia de dezvoltare a piețelor internaționale a companiei Antibiotice. </a:t>
                </a:r>
                <a:endParaRPr lang="en-US" sz="1100" dirty="0">
                  <a:solidFill>
                    <a:schemeClr val="bg1">
                      <a:lumMod val="50000"/>
                    </a:schemeClr>
                  </a:solidFill>
                  <a:latin typeface="Trebuchet MS" panose="020B0603020202020204" pitchFamily="34" charset="0"/>
                </a:endParaRPr>
              </a:p>
              <a:p>
                <a:pPr algn="just"/>
                <a:r>
                  <a:rPr lang="ro-RO" sz="1200" dirty="0">
                    <a:solidFill>
                      <a:schemeClr val="bg1">
                        <a:lumMod val="50000"/>
                      </a:schemeClr>
                    </a:solidFill>
                    <a:latin typeface="Trebuchet MS" panose="020B0603020202020204" pitchFamily="34" charset="0"/>
                  </a:rPr>
                  <a:t> </a:t>
                </a:r>
                <a:endParaRPr lang="en-US" sz="1200" dirty="0">
                  <a:solidFill>
                    <a:schemeClr val="bg1">
                      <a:lumMod val="50000"/>
                    </a:schemeClr>
                  </a:solidFill>
                  <a:latin typeface="Trebuchet MS" panose="020B0603020202020204" pitchFamily="34" charset="0"/>
                </a:endParaRPr>
              </a:p>
              <a:p>
                <a:pPr>
                  <a:defRPr/>
                </a:pPr>
                <a:endParaRPr lang="ro-RO" sz="1100" dirty="0">
                  <a:solidFill>
                    <a:schemeClr val="bg1">
                      <a:lumMod val="50000"/>
                    </a:schemeClr>
                  </a:solidFill>
                  <a:latin typeface="Trebuchet MS" panose="020B0603020202020204" pitchFamily="34" charset="0"/>
                </a:endParaRPr>
              </a:p>
            </p:txBody>
          </p:sp>
        </p:grpSp>
        <p:grpSp>
          <p:nvGrpSpPr>
            <p:cNvPr id="23" name="Group 22">
              <a:extLst>
                <a:ext uri="{FF2B5EF4-FFF2-40B4-BE49-F238E27FC236}">
                  <a16:creationId xmlns:a16="http://schemas.microsoft.com/office/drawing/2014/main" id="{891542B3-70E3-4274-975B-8FAA60D1950F}"/>
                </a:ext>
              </a:extLst>
            </p:cNvPr>
            <p:cNvGrpSpPr/>
            <p:nvPr/>
          </p:nvGrpSpPr>
          <p:grpSpPr>
            <a:xfrm>
              <a:off x="3043591" y="5802864"/>
              <a:ext cx="3843365" cy="835417"/>
              <a:chOff x="3905989" y="2995238"/>
              <a:chExt cx="3843365" cy="835417"/>
            </a:xfrm>
          </p:grpSpPr>
          <p:sp>
            <p:nvSpPr>
              <p:cNvPr id="48" name="TextBox 47">
                <a:extLst>
                  <a:ext uri="{FF2B5EF4-FFF2-40B4-BE49-F238E27FC236}">
                    <a16:creationId xmlns:a16="http://schemas.microsoft.com/office/drawing/2014/main" id="{CD96EDCA-91CD-4C2A-8FC2-4D60193D3D2D}"/>
                  </a:ext>
                </a:extLst>
              </p:cNvPr>
              <p:cNvSpPr txBox="1"/>
              <p:nvPr/>
            </p:nvSpPr>
            <p:spPr>
              <a:xfrm>
                <a:off x="6811522" y="2995238"/>
                <a:ext cx="937832" cy="139074"/>
              </a:xfrm>
              <a:prstGeom prst="rect">
                <a:avLst/>
              </a:prstGeom>
              <a:noFill/>
              <a:ln w="6350">
                <a:noFill/>
                <a:prstDash val="dash"/>
              </a:ln>
            </p:spPr>
            <p:txBody>
              <a:bodyPr wrap="square" lIns="0" tIns="0" rIns="0" bIns="0" rtlCol="0">
                <a:spAutoFit/>
              </a:bodyPr>
              <a:lstStyle/>
              <a:p>
                <a:pPr>
                  <a:defRPr/>
                </a:pPr>
                <a:endParaRPr lang="en-US" sz="1000" b="1" dirty="0">
                  <a:solidFill>
                    <a:prstClr val="black"/>
                  </a:solidFill>
                </a:endParaRPr>
              </a:p>
            </p:txBody>
          </p:sp>
          <p:sp>
            <p:nvSpPr>
              <p:cNvPr id="49" name="TextBox 48">
                <a:extLst>
                  <a:ext uri="{FF2B5EF4-FFF2-40B4-BE49-F238E27FC236}">
                    <a16:creationId xmlns:a16="http://schemas.microsoft.com/office/drawing/2014/main" id="{EE7DCDF7-61D5-4CC5-A168-FBC38D61E32C}"/>
                  </a:ext>
                </a:extLst>
              </p:cNvPr>
              <p:cNvSpPr txBox="1"/>
              <p:nvPr/>
            </p:nvSpPr>
            <p:spPr>
              <a:xfrm>
                <a:off x="3905989" y="3696138"/>
                <a:ext cx="3097275" cy="134517"/>
              </a:xfrm>
              <a:prstGeom prst="rect">
                <a:avLst/>
              </a:prstGeom>
              <a:noFill/>
              <a:ln w="6350">
                <a:noFill/>
                <a:prstDash val="dash"/>
              </a:ln>
            </p:spPr>
            <p:txBody>
              <a:bodyPr wrap="square" lIns="0" tIns="0" rIns="0" bIns="0" rtlCol="0">
                <a:spAutoFit/>
              </a:bodyPr>
              <a:lstStyle/>
              <a:p>
                <a:pPr algn="ctr">
                  <a:spcBef>
                    <a:spcPct val="0"/>
                  </a:spcBef>
                </a:pPr>
                <a:endParaRPr lang="ro-RO" altLang="ro-RO" sz="1000" dirty="0">
                  <a:latin typeface="Trebuchet MS" panose="020B0603020202020204" pitchFamily="34" charset="0"/>
                </a:endParaRPr>
              </a:p>
            </p:txBody>
          </p:sp>
        </p:grpSp>
        <p:grpSp>
          <p:nvGrpSpPr>
            <p:cNvPr id="24" name="Group 23">
              <a:extLst>
                <a:ext uri="{FF2B5EF4-FFF2-40B4-BE49-F238E27FC236}">
                  <a16:creationId xmlns:a16="http://schemas.microsoft.com/office/drawing/2014/main" id="{9809D419-6302-450A-8E46-D94BB94D32AB}"/>
                </a:ext>
              </a:extLst>
            </p:cNvPr>
            <p:cNvGrpSpPr>
              <a:grpSpLocks noChangeAspect="1"/>
            </p:cNvGrpSpPr>
            <p:nvPr/>
          </p:nvGrpSpPr>
          <p:grpSpPr>
            <a:xfrm>
              <a:off x="4429752" y="2357007"/>
              <a:ext cx="262801" cy="262800"/>
              <a:chOff x="6445250" y="1803400"/>
              <a:chExt cx="371476" cy="371475"/>
            </a:xfrm>
            <a:solidFill>
              <a:schemeClr val="bg1"/>
            </a:solidFill>
          </p:grpSpPr>
          <p:sp>
            <p:nvSpPr>
              <p:cNvPr id="44" name="Freeform 94">
                <a:extLst>
                  <a:ext uri="{FF2B5EF4-FFF2-40B4-BE49-F238E27FC236}">
                    <a16:creationId xmlns:a16="http://schemas.microsoft.com/office/drawing/2014/main" id="{2A091A9B-8F4A-4ED7-8CE3-28C3F32A4EEA}"/>
                  </a:ext>
                </a:extLst>
              </p:cNvPr>
              <p:cNvSpPr>
                <a:spLocks noEditPoints="1"/>
              </p:cNvSpPr>
              <p:nvPr/>
            </p:nvSpPr>
            <p:spPr bwMode="auto">
              <a:xfrm>
                <a:off x="6523038" y="1989138"/>
                <a:ext cx="107950" cy="107950"/>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4 h 28"/>
                  <a:gd name="T12" fmla="*/ 4 w 28"/>
                  <a:gd name="T13" fmla="*/ 14 h 28"/>
                  <a:gd name="T14" fmla="*/ 14 w 28"/>
                  <a:gd name="T15" fmla="*/ 24 h 28"/>
                  <a:gd name="T16" fmla="*/ 24 w 28"/>
                  <a:gd name="T17" fmla="*/ 14 h 28"/>
                  <a:gd name="T18" fmla="*/ 14 w 28"/>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4"/>
                    </a:moveTo>
                    <a:cubicBezTo>
                      <a:pt x="8" y="4"/>
                      <a:pt x="4" y="8"/>
                      <a:pt x="4" y="14"/>
                    </a:cubicBezTo>
                    <a:cubicBezTo>
                      <a:pt x="4" y="20"/>
                      <a:pt x="8" y="24"/>
                      <a:pt x="14" y="24"/>
                    </a:cubicBezTo>
                    <a:cubicBezTo>
                      <a:pt x="20" y="24"/>
                      <a:pt x="24" y="20"/>
                      <a:pt x="24" y="14"/>
                    </a:cubicBezTo>
                    <a:cubicBezTo>
                      <a:pt x="24" y="8"/>
                      <a:pt x="20"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5" name="Freeform 95">
                <a:extLst>
                  <a:ext uri="{FF2B5EF4-FFF2-40B4-BE49-F238E27FC236}">
                    <a16:creationId xmlns:a16="http://schemas.microsoft.com/office/drawing/2014/main" id="{291C6EA9-9443-427F-9EE8-00BDCF870D4C}"/>
                  </a:ext>
                </a:extLst>
              </p:cNvPr>
              <p:cNvSpPr>
                <a:spLocks noEditPoints="1"/>
              </p:cNvSpPr>
              <p:nvPr/>
            </p:nvSpPr>
            <p:spPr bwMode="auto">
              <a:xfrm>
                <a:off x="6445250" y="1911350"/>
                <a:ext cx="263525" cy="263525"/>
              </a:xfrm>
              <a:custGeom>
                <a:avLst/>
                <a:gdLst>
                  <a:gd name="T0" fmla="*/ 26 w 68"/>
                  <a:gd name="T1" fmla="*/ 68 h 68"/>
                  <a:gd name="T2" fmla="*/ 24 w 68"/>
                  <a:gd name="T3" fmla="*/ 60 h 68"/>
                  <a:gd name="T4" fmla="*/ 11 w 68"/>
                  <a:gd name="T5" fmla="*/ 59 h 68"/>
                  <a:gd name="T6" fmla="*/ 1 w 68"/>
                  <a:gd name="T7" fmla="*/ 44 h 68"/>
                  <a:gd name="T8" fmla="*/ 1 w 68"/>
                  <a:gd name="T9" fmla="*/ 41 h 68"/>
                  <a:gd name="T10" fmla="*/ 6 w 68"/>
                  <a:gd name="T11" fmla="*/ 30 h 68"/>
                  <a:gd name="T12" fmla="*/ 1 w 68"/>
                  <a:gd name="T13" fmla="*/ 24 h 68"/>
                  <a:gd name="T14" fmla="*/ 10 w 68"/>
                  <a:gd name="T15" fmla="*/ 9 h 68"/>
                  <a:gd name="T16" fmla="*/ 16 w 68"/>
                  <a:gd name="T17" fmla="*/ 12 h 68"/>
                  <a:gd name="T18" fmla="*/ 24 w 68"/>
                  <a:gd name="T19" fmla="*/ 2 h 68"/>
                  <a:gd name="T20" fmla="*/ 42 w 68"/>
                  <a:gd name="T21" fmla="*/ 0 h 68"/>
                  <a:gd name="T22" fmla="*/ 44 w 68"/>
                  <a:gd name="T23" fmla="*/ 8 h 68"/>
                  <a:gd name="T24" fmla="*/ 57 w 68"/>
                  <a:gd name="T25" fmla="*/ 9 h 68"/>
                  <a:gd name="T26" fmla="*/ 67 w 68"/>
                  <a:gd name="T27" fmla="*/ 24 h 68"/>
                  <a:gd name="T28" fmla="*/ 62 w 68"/>
                  <a:gd name="T29" fmla="*/ 30 h 68"/>
                  <a:gd name="T30" fmla="*/ 67 w 68"/>
                  <a:gd name="T31" fmla="*/ 41 h 68"/>
                  <a:gd name="T32" fmla="*/ 67 w 68"/>
                  <a:gd name="T33" fmla="*/ 44 h 68"/>
                  <a:gd name="T34" fmla="*/ 58 w 68"/>
                  <a:gd name="T35" fmla="*/ 59 h 68"/>
                  <a:gd name="T36" fmla="*/ 52 w 68"/>
                  <a:gd name="T37" fmla="*/ 56 h 68"/>
                  <a:gd name="T38" fmla="*/ 44 w 68"/>
                  <a:gd name="T39" fmla="*/ 66 h 68"/>
                  <a:gd name="T40" fmla="*/ 28 w 68"/>
                  <a:gd name="T41" fmla="*/ 64 h 68"/>
                  <a:gd name="T42" fmla="*/ 40 w 68"/>
                  <a:gd name="T43" fmla="*/ 59 h 68"/>
                  <a:gd name="T44" fmla="*/ 50 w 68"/>
                  <a:gd name="T45" fmla="*/ 52 h 68"/>
                  <a:gd name="T46" fmla="*/ 57 w 68"/>
                  <a:gd name="T47" fmla="*/ 54 h 68"/>
                  <a:gd name="T48" fmla="*/ 58 w 68"/>
                  <a:gd name="T49" fmla="*/ 41 h 68"/>
                  <a:gd name="T50" fmla="*/ 57 w 68"/>
                  <a:gd name="T51" fmla="*/ 29 h 68"/>
                  <a:gd name="T52" fmla="*/ 63 w 68"/>
                  <a:gd name="T53" fmla="*/ 24 h 68"/>
                  <a:gd name="T54" fmla="*/ 52 w 68"/>
                  <a:gd name="T55" fmla="*/ 16 h 68"/>
                  <a:gd name="T56" fmla="*/ 41 w 68"/>
                  <a:gd name="T57" fmla="*/ 11 h 68"/>
                  <a:gd name="T58" fmla="*/ 40 w 68"/>
                  <a:gd name="T59" fmla="*/ 4 h 68"/>
                  <a:gd name="T60" fmla="*/ 28 w 68"/>
                  <a:gd name="T61" fmla="*/ 9 h 68"/>
                  <a:gd name="T62" fmla="*/ 18 w 68"/>
                  <a:gd name="T63" fmla="*/ 16 h 68"/>
                  <a:gd name="T64" fmla="*/ 11 w 68"/>
                  <a:gd name="T65" fmla="*/ 14 h 68"/>
                  <a:gd name="T66" fmla="*/ 10 w 68"/>
                  <a:gd name="T67" fmla="*/ 27 h 68"/>
                  <a:gd name="T68" fmla="*/ 11 w 68"/>
                  <a:gd name="T69" fmla="*/ 39 h 68"/>
                  <a:gd name="T70" fmla="*/ 5 w 68"/>
                  <a:gd name="T71" fmla="*/ 44 h 68"/>
                  <a:gd name="T72" fmla="*/ 16 w 68"/>
                  <a:gd name="T73" fmla="*/ 52 h 68"/>
                  <a:gd name="T74" fmla="*/ 27 w 68"/>
                  <a:gd name="T75" fmla="*/ 57 h 68"/>
                  <a:gd name="T76" fmla="*/ 28 w 68"/>
                  <a:gd name="T7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42" y="68"/>
                    </a:moveTo>
                    <a:cubicBezTo>
                      <a:pt x="26" y="68"/>
                      <a:pt x="26" y="68"/>
                      <a:pt x="26" y="68"/>
                    </a:cubicBezTo>
                    <a:cubicBezTo>
                      <a:pt x="25" y="68"/>
                      <a:pt x="24" y="67"/>
                      <a:pt x="24" y="66"/>
                    </a:cubicBezTo>
                    <a:cubicBezTo>
                      <a:pt x="24" y="60"/>
                      <a:pt x="24" y="60"/>
                      <a:pt x="24" y="60"/>
                    </a:cubicBezTo>
                    <a:cubicBezTo>
                      <a:pt x="21" y="59"/>
                      <a:pt x="19" y="58"/>
                      <a:pt x="16" y="56"/>
                    </a:cubicBezTo>
                    <a:cubicBezTo>
                      <a:pt x="11" y="59"/>
                      <a:pt x="11" y="59"/>
                      <a:pt x="11" y="59"/>
                    </a:cubicBezTo>
                    <a:cubicBezTo>
                      <a:pt x="10" y="59"/>
                      <a:pt x="9" y="59"/>
                      <a:pt x="9" y="58"/>
                    </a:cubicBezTo>
                    <a:cubicBezTo>
                      <a:pt x="1" y="44"/>
                      <a:pt x="1" y="44"/>
                      <a:pt x="1" y="44"/>
                    </a:cubicBezTo>
                    <a:cubicBezTo>
                      <a:pt x="0" y="44"/>
                      <a:pt x="0" y="43"/>
                      <a:pt x="0" y="43"/>
                    </a:cubicBezTo>
                    <a:cubicBezTo>
                      <a:pt x="0" y="42"/>
                      <a:pt x="1" y="42"/>
                      <a:pt x="1" y="41"/>
                    </a:cubicBezTo>
                    <a:cubicBezTo>
                      <a:pt x="6" y="38"/>
                      <a:pt x="6" y="38"/>
                      <a:pt x="6" y="38"/>
                    </a:cubicBezTo>
                    <a:cubicBezTo>
                      <a:pt x="6" y="35"/>
                      <a:pt x="6" y="33"/>
                      <a:pt x="6" y="30"/>
                    </a:cubicBezTo>
                    <a:cubicBezTo>
                      <a:pt x="1" y="27"/>
                      <a:pt x="1" y="27"/>
                      <a:pt x="1" y="27"/>
                    </a:cubicBezTo>
                    <a:cubicBezTo>
                      <a:pt x="0" y="26"/>
                      <a:pt x="0" y="25"/>
                      <a:pt x="1" y="24"/>
                    </a:cubicBezTo>
                    <a:cubicBezTo>
                      <a:pt x="9" y="10"/>
                      <a:pt x="9" y="10"/>
                      <a:pt x="9" y="10"/>
                    </a:cubicBezTo>
                    <a:cubicBezTo>
                      <a:pt x="9" y="10"/>
                      <a:pt x="9" y="9"/>
                      <a:pt x="10" y="9"/>
                    </a:cubicBezTo>
                    <a:cubicBezTo>
                      <a:pt x="10" y="9"/>
                      <a:pt x="11" y="9"/>
                      <a:pt x="11" y="9"/>
                    </a:cubicBezTo>
                    <a:cubicBezTo>
                      <a:pt x="16" y="12"/>
                      <a:pt x="16" y="12"/>
                      <a:pt x="16" y="12"/>
                    </a:cubicBezTo>
                    <a:cubicBezTo>
                      <a:pt x="19" y="10"/>
                      <a:pt x="21" y="9"/>
                      <a:pt x="24" y="8"/>
                    </a:cubicBezTo>
                    <a:cubicBezTo>
                      <a:pt x="24" y="2"/>
                      <a:pt x="24" y="2"/>
                      <a:pt x="24" y="2"/>
                    </a:cubicBezTo>
                    <a:cubicBezTo>
                      <a:pt x="24" y="1"/>
                      <a:pt x="25" y="0"/>
                      <a:pt x="26" y="0"/>
                    </a:cubicBezTo>
                    <a:cubicBezTo>
                      <a:pt x="42" y="0"/>
                      <a:pt x="42" y="0"/>
                      <a:pt x="42" y="0"/>
                    </a:cubicBezTo>
                    <a:cubicBezTo>
                      <a:pt x="43" y="0"/>
                      <a:pt x="44" y="1"/>
                      <a:pt x="44" y="2"/>
                    </a:cubicBezTo>
                    <a:cubicBezTo>
                      <a:pt x="44" y="8"/>
                      <a:pt x="44" y="8"/>
                      <a:pt x="44" y="8"/>
                    </a:cubicBezTo>
                    <a:cubicBezTo>
                      <a:pt x="47" y="9"/>
                      <a:pt x="49" y="10"/>
                      <a:pt x="52" y="12"/>
                    </a:cubicBezTo>
                    <a:cubicBezTo>
                      <a:pt x="57" y="9"/>
                      <a:pt x="57" y="9"/>
                      <a:pt x="57" y="9"/>
                    </a:cubicBezTo>
                    <a:cubicBezTo>
                      <a:pt x="58" y="9"/>
                      <a:pt x="59" y="9"/>
                      <a:pt x="59" y="10"/>
                    </a:cubicBezTo>
                    <a:cubicBezTo>
                      <a:pt x="67" y="24"/>
                      <a:pt x="67" y="24"/>
                      <a:pt x="67" y="24"/>
                    </a:cubicBezTo>
                    <a:cubicBezTo>
                      <a:pt x="68" y="25"/>
                      <a:pt x="68" y="26"/>
                      <a:pt x="67" y="27"/>
                    </a:cubicBezTo>
                    <a:cubicBezTo>
                      <a:pt x="62" y="30"/>
                      <a:pt x="62" y="30"/>
                      <a:pt x="62" y="30"/>
                    </a:cubicBezTo>
                    <a:cubicBezTo>
                      <a:pt x="62" y="33"/>
                      <a:pt x="62" y="35"/>
                      <a:pt x="62" y="38"/>
                    </a:cubicBezTo>
                    <a:cubicBezTo>
                      <a:pt x="67" y="41"/>
                      <a:pt x="67" y="41"/>
                      <a:pt x="67" y="41"/>
                    </a:cubicBezTo>
                    <a:cubicBezTo>
                      <a:pt x="67" y="42"/>
                      <a:pt x="68" y="42"/>
                      <a:pt x="68" y="43"/>
                    </a:cubicBezTo>
                    <a:cubicBezTo>
                      <a:pt x="68" y="43"/>
                      <a:pt x="68" y="44"/>
                      <a:pt x="67" y="44"/>
                    </a:cubicBezTo>
                    <a:cubicBezTo>
                      <a:pt x="59" y="58"/>
                      <a:pt x="59" y="58"/>
                      <a:pt x="59" y="58"/>
                    </a:cubicBezTo>
                    <a:cubicBezTo>
                      <a:pt x="59" y="58"/>
                      <a:pt x="59" y="59"/>
                      <a:pt x="58" y="59"/>
                    </a:cubicBezTo>
                    <a:cubicBezTo>
                      <a:pt x="58" y="59"/>
                      <a:pt x="57" y="59"/>
                      <a:pt x="57" y="59"/>
                    </a:cubicBezTo>
                    <a:cubicBezTo>
                      <a:pt x="52" y="56"/>
                      <a:pt x="52" y="56"/>
                      <a:pt x="52" y="56"/>
                    </a:cubicBezTo>
                    <a:cubicBezTo>
                      <a:pt x="49" y="58"/>
                      <a:pt x="47" y="59"/>
                      <a:pt x="44" y="60"/>
                    </a:cubicBezTo>
                    <a:cubicBezTo>
                      <a:pt x="44" y="66"/>
                      <a:pt x="44" y="66"/>
                      <a:pt x="44" y="66"/>
                    </a:cubicBezTo>
                    <a:cubicBezTo>
                      <a:pt x="44" y="67"/>
                      <a:pt x="43" y="68"/>
                      <a:pt x="42" y="68"/>
                    </a:cubicBezTo>
                    <a:close/>
                    <a:moveTo>
                      <a:pt x="28" y="64"/>
                    </a:moveTo>
                    <a:cubicBezTo>
                      <a:pt x="40" y="64"/>
                      <a:pt x="40" y="64"/>
                      <a:pt x="40" y="64"/>
                    </a:cubicBezTo>
                    <a:cubicBezTo>
                      <a:pt x="40" y="59"/>
                      <a:pt x="40" y="59"/>
                      <a:pt x="40" y="59"/>
                    </a:cubicBezTo>
                    <a:cubicBezTo>
                      <a:pt x="40" y="58"/>
                      <a:pt x="41" y="57"/>
                      <a:pt x="41" y="57"/>
                    </a:cubicBezTo>
                    <a:cubicBezTo>
                      <a:pt x="45" y="56"/>
                      <a:pt x="48" y="54"/>
                      <a:pt x="50" y="52"/>
                    </a:cubicBezTo>
                    <a:cubicBezTo>
                      <a:pt x="51" y="51"/>
                      <a:pt x="52" y="51"/>
                      <a:pt x="52" y="52"/>
                    </a:cubicBezTo>
                    <a:cubicBezTo>
                      <a:pt x="57" y="54"/>
                      <a:pt x="57" y="54"/>
                      <a:pt x="57" y="54"/>
                    </a:cubicBezTo>
                    <a:cubicBezTo>
                      <a:pt x="63" y="44"/>
                      <a:pt x="63" y="44"/>
                      <a:pt x="63" y="44"/>
                    </a:cubicBezTo>
                    <a:cubicBezTo>
                      <a:pt x="58" y="41"/>
                      <a:pt x="58" y="41"/>
                      <a:pt x="58" y="41"/>
                    </a:cubicBezTo>
                    <a:cubicBezTo>
                      <a:pt x="58" y="41"/>
                      <a:pt x="57" y="40"/>
                      <a:pt x="57" y="39"/>
                    </a:cubicBezTo>
                    <a:cubicBezTo>
                      <a:pt x="58" y="36"/>
                      <a:pt x="58" y="32"/>
                      <a:pt x="57" y="29"/>
                    </a:cubicBezTo>
                    <a:cubicBezTo>
                      <a:pt x="57" y="28"/>
                      <a:pt x="58" y="27"/>
                      <a:pt x="58" y="27"/>
                    </a:cubicBezTo>
                    <a:cubicBezTo>
                      <a:pt x="63" y="24"/>
                      <a:pt x="63" y="24"/>
                      <a:pt x="63" y="24"/>
                    </a:cubicBezTo>
                    <a:cubicBezTo>
                      <a:pt x="57" y="14"/>
                      <a:pt x="57" y="14"/>
                      <a:pt x="57" y="14"/>
                    </a:cubicBezTo>
                    <a:cubicBezTo>
                      <a:pt x="52" y="16"/>
                      <a:pt x="52" y="16"/>
                      <a:pt x="52" y="16"/>
                    </a:cubicBezTo>
                    <a:cubicBezTo>
                      <a:pt x="52" y="17"/>
                      <a:pt x="51" y="17"/>
                      <a:pt x="50" y="16"/>
                    </a:cubicBezTo>
                    <a:cubicBezTo>
                      <a:pt x="48" y="14"/>
                      <a:pt x="45" y="12"/>
                      <a:pt x="41" y="11"/>
                    </a:cubicBezTo>
                    <a:cubicBezTo>
                      <a:pt x="41" y="11"/>
                      <a:pt x="40" y="10"/>
                      <a:pt x="40" y="9"/>
                    </a:cubicBezTo>
                    <a:cubicBezTo>
                      <a:pt x="40" y="4"/>
                      <a:pt x="40" y="4"/>
                      <a:pt x="40" y="4"/>
                    </a:cubicBezTo>
                    <a:cubicBezTo>
                      <a:pt x="28" y="4"/>
                      <a:pt x="28" y="4"/>
                      <a:pt x="28" y="4"/>
                    </a:cubicBezTo>
                    <a:cubicBezTo>
                      <a:pt x="28" y="9"/>
                      <a:pt x="28" y="9"/>
                      <a:pt x="28" y="9"/>
                    </a:cubicBezTo>
                    <a:cubicBezTo>
                      <a:pt x="28" y="10"/>
                      <a:pt x="27" y="11"/>
                      <a:pt x="27" y="11"/>
                    </a:cubicBezTo>
                    <a:cubicBezTo>
                      <a:pt x="23" y="12"/>
                      <a:pt x="20" y="14"/>
                      <a:pt x="18" y="16"/>
                    </a:cubicBezTo>
                    <a:cubicBezTo>
                      <a:pt x="17" y="17"/>
                      <a:pt x="16" y="17"/>
                      <a:pt x="16" y="16"/>
                    </a:cubicBezTo>
                    <a:cubicBezTo>
                      <a:pt x="11" y="14"/>
                      <a:pt x="11" y="14"/>
                      <a:pt x="11" y="14"/>
                    </a:cubicBezTo>
                    <a:cubicBezTo>
                      <a:pt x="5" y="24"/>
                      <a:pt x="5" y="24"/>
                      <a:pt x="5" y="24"/>
                    </a:cubicBezTo>
                    <a:cubicBezTo>
                      <a:pt x="10" y="27"/>
                      <a:pt x="10" y="27"/>
                      <a:pt x="10" y="27"/>
                    </a:cubicBezTo>
                    <a:cubicBezTo>
                      <a:pt x="10" y="27"/>
                      <a:pt x="11" y="28"/>
                      <a:pt x="11" y="29"/>
                    </a:cubicBezTo>
                    <a:cubicBezTo>
                      <a:pt x="10" y="32"/>
                      <a:pt x="10" y="36"/>
                      <a:pt x="11" y="39"/>
                    </a:cubicBezTo>
                    <a:cubicBezTo>
                      <a:pt x="11" y="40"/>
                      <a:pt x="10" y="41"/>
                      <a:pt x="10" y="41"/>
                    </a:cubicBezTo>
                    <a:cubicBezTo>
                      <a:pt x="5" y="44"/>
                      <a:pt x="5" y="44"/>
                      <a:pt x="5" y="44"/>
                    </a:cubicBezTo>
                    <a:cubicBezTo>
                      <a:pt x="11" y="54"/>
                      <a:pt x="11" y="54"/>
                      <a:pt x="11" y="54"/>
                    </a:cubicBezTo>
                    <a:cubicBezTo>
                      <a:pt x="16" y="52"/>
                      <a:pt x="16" y="52"/>
                      <a:pt x="16" y="52"/>
                    </a:cubicBezTo>
                    <a:cubicBezTo>
                      <a:pt x="16" y="51"/>
                      <a:pt x="17" y="51"/>
                      <a:pt x="18" y="52"/>
                    </a:cubicBezTo>
                    <a:cubicBezTo>
                      <a:pt x="20" y="54"/>
                      <a:pt x="23" y="56"/>
                      <a:pt x="27" y="57"/>
                    </a:cubicBezTo>
                    <a:cubicBezTo>
                      <a:pt x="27" y="57"/>
                      <a:pt x="28" y="58"/>
                      <a:pt x="28" y="59"/>
                    </a:cubicBezTo>
                    <a:lnTo>
                      <a:pt x="28"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6" name="Freeform 96">
                <a:extLst>
                  <a:ext uri="{FF2B5EF4-FFF2-40B4-BE49-F238E27FC236}">
                    <a16:creationId xmlns:a16="http://schemas.microsoft.com/office/drawing/2014/main" id="{1B4FD2C1-0B28-4ED6-8E53-031F576B75EE}"/>
                  </a:ext>
                </a:extLst>
              </p:cNvPr>
              <p:cNvSpPr>
                <a:spLocks noEditPoints="1"/>
              </p:cNvSpPr>
              <p:nvPr/>
            </p:nvSpPr>
            <p:spPr bwMode="auto">
              <a:xfrm>
                <a:off x="6708775" y="1849438"/>
                <a:ext cx="61913" cy="61913"/>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4" y="16"/>
                      <a:pt x="0" y="12"/>
                      <a:pt x="0" y="8"/>
                    </a:cubicBezTo>
                    <a:cubicBezTo>
                      <a:pt x="0" y="4"/>
                      <a:pt x="4" y="0"/>
                      <a:pt x="8" y="0"/>
                    </a:cubicBezTo>
                    <a:cubicBezTo>
                      <a:pt x="12" y="0"/>
                      <a:pt x="16" y="4"/>
                      <a:pt x="16" y="8"/>
                    </a:cubicBezTo>
                    <a:cubicBezTo>
                      <a:pt x="16" y="12"/>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7" name="Freeform 97">
                <a:extLst>
                  <a:ext uri="{FF2B5EF4-FFF2-40B4-BE49-F238E27FC236}">
                    <a16:creationId xmlns:a16="http://schemas.microsoft.com/office/drawing/2014/main" id="{766F4A75-551F-40A5-AFF6-846440ED8DAF}"/>
                  </a:ext>
                </a:extLst>
              </p:cNvPr>
              <p:cNvSpPr>
                <a:spLocks noEditPoints="1"/>
              </p:cNvSpPr>
              <p:nvPr/>
            </p:nvSpPr>
            <p:spPr bwMode="auto">
              <a:xfrm>
                <a:off x="6662738" y="1803400"/>
                <a:ext cx="153988" cy="155575"/>
              </a:xfrm>
              <a:custGeom>
                <a:avLst/>
                <a:gdLst>
                  <a:gd name="T0" fmla="*/ 16 w 40"/>
                  <a:gd name="T1" fmla="*/ 40 h 40"/>
                  <a:gd name="T2" fmla="*/ 14 w 40"/>
                  <a:gd name="T3" fmla="*/ 35 h 40"/>
                  <a:gd name="T4" fmla="*/ 7 w 40"/>
                  <a:gd name="T5" fmla="*/ 34 h 40"/>
                  <a:gd name="T6" fmla="*/ 5 w 40"/>
                  <a:gd name="T7" fmla="*/ 33 h 40"/>
                  <a:gd name="T8" fmla="*/ 1 w 40"/>
                  <a:gd name="T9" fmla="*/ 24 h 40"/>
                  <a:gd name="T10" fmla="*/ 4 w 40"/>
                  <a:gd name="T11" fmla="*/ 18 h 40"/>
                  <a:gd name="T12" fmla="*/ 0 w 40"/>
                  <a:gd name="T13" fmla="*/ 15 h 40"/>
                  <a:gd name="T14" fmla="*/ 5 w 40"/>
                  <a:gd name="T15" fmla="*/ 7 h 40"/>
                  <a:gd name="T16" fmla="*/ 7 w 40"/>
                  <a:gd name="T17" fmla="*/ 6 h 40"/>
                  <a:gd name="T18" fmla="*/ 14 w 40"/>
                  <a:gd name="T19" fmla="*/ 5 h 40"/>
                  <a:gd name="T20" fmla="*/ 16 w 40"/>
                  <a:gd name="T21" fmla="*/ 0 h 40"/>
                  <a:gd name="T22" fmla="*/ 26 w 40"/>
                  <a:gd name="T23" fmla="*/ 2 h 40"/>
                  <a:gd name="T24" fmla="*/ 30 w 40"/>
                  <a:gd name="T25" fmla="*/ 7 h 40"/>
                  <a:gd name="T26" fmla="*/ 34 w 40"/>
                  <a:gd name="T27" fmla="*/ 6 h 40"/>
                  <a:gd name="T28" fmla="*/ 39 w 40"/>
                  <a:gd name="T29" fmla="*/ 13 h 40"/>
                  <a:gd name="T30" fmla="*/ 36 w 40"/>
                  <a:gd name="T31" fmla="*/ 18 h 40"/>
                  <a:gd name="T32" fmla="*/ 39 w 40"/>
                  <a:gd name="T33" fmla="*/ 24 h 40"/>
                  <a:gd name="T34" fmla="*/ 35 w 40"/>
                  <a:gd name="T35" fmla="*/ 33 h 40"/>
                  <a:gd name="T36" fmla="*/ 33 w 40"/>
                  <a:gd name="T37" fmla="*/ 34 h 40"/>
                  <a:gd name="T38" fmla="*/ 26 w 40"/>
                  <a:gd name="T39" fmla="*/ 35 h 40"/>
                  <a:gd name="T40" fmla="*/ 24 w 40"/>
                  <a:gd name="T41" fmla="*/ 40 h 40"/>
                  <a:gd name="T42" fmla="*/ 22 w 40"/>
                  <a:gd name="T43" fmla="*/ 36 h 40"/>
                  <a:gd name="T44" fmla="*/ 23 w 40"/>
                  <a:gd name="T45" fmla="*/ 31 h 40"/>
                  <a:gd name="T46" fmla="*/ 31 w 40"/>
                  <a:gd name="T47" fmla="*/ 28 h 40"/>
                  <a:gd name="T48" fmla="*/ 35 w 40"/>
                  <a:gd name="T49" fmla="*/ 26 h 40"/>
                  <a:gd name="T50" fmla="*/ 32 w 40"/>
                  <a:gd name="T51" fmla="*/ 23 h 40"/>
                  <a:gd name="T52" fmla="*/ 33 w 40"/>
                  <a:gd name="T53" fmla="*/ 15 h 40"/>
                  <a:gd name="T54" fmla="*/ 33 w 40"/>
                  <a:gd name="T55" fmla="*/ 10 h 40"/>
                  <a:gd name="T56" fmla="*/ 28 w 40"/>
                  <a:gd name="T57" fmla="*/ 11 h 40"/>
                  <a:gd name="T58" fmla="*/ 22 w 40"/>
                  <a:gd name="T59" fmla="*/ 7 h 40"/>
                  <a:gd name="T60" fmla="*/ 18 w 40"/>
                  <a:gd name="T61" fmla="*/ 4 h 40"/>
                  <a:gd name="T62" fmla="*/ 17 w 40"/>
                  <a:gd name="T63" fmla="*/ 9 h 40"/>
                  <a:gd name="T64" fmla="*/ 9 w 40"/>
                  <a:gd name="T65" fmla="*/ 12 h 40"/>
                  <a:gd name="T66" fmla="*/ 5 w 40"/>
                  <a:gd name="T67" fmla="*/ 14 h 40"/>
                  <a:gd name="T68" fmla="*/ 8 w 40"/>
                  <a:gd name="T69" fmla="*/ 17 h 40"/>
                  <a:gd name="T70" fmla="*/ 7 w 40"/>
                  <a:gd name="T71" fmla="*/ 25 h 40"/>
                  <a:gd name="T72" fmla="*/ 7 w 40"/>
                  <a:gd name="T73" fmla="*/ 30 h 40"/>
                  <a:gd name="T74" fmla="*/ 12 w 40"/>
                  <a:gd name="T75" fmla="*/ 29 h 40"/>
                  <a:gd name="T76" fmla="*/ 18 w 40"/>
                  <a:gd name="T77"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40">
                    <a:moveTo>
                      <a:pt x="24" y="40"/>
                    </a:moveTo>
                    <a:cubicBezTo>
                      <a:pt x="16" y="40"/>
                      <a:pt x="16" y="40"/>
                      <a:pt x="16" y="40"/>
                    </a:cubicBezTo>
                    <a:cubicBezTo>
                      <a:pt x="15" y="40"/>
                      <a:pt x="14" y="39"/>
                      <a:pt x="14" y="38"/>
                    </a:cubicBezTo>
                    <a:cubicBezTo>
                      <a:pt x="14" y="35"/>
                      <a:pt x="14" y="35"/>
                      <a:pt x="14" y="35"/>
                    </a:cubicBezTo>
                    <a:cubicBezTo>
                      <a:pt x="13" y="34"/>
                      <a:pt x="11" y="34"/>
                      <a:pt x="10" y="33"/>
                    </a:cubicBezTo>
                    <a:cubicBezTo>
                      <a:pt x="7" y="34"/>
                      <a:pt x="7" y="34"/>
                      <a:pt x="7" y="34"/>
                    </a:cubicBezTo>
                    <a:cubicBezTo>
                      <a:pt x="7" y="34"/>
                      <a:pt x="6" y="35"/>
                      <a:pt x="6" y="34"/>
                    </a:cubicBezTo>
                    <a:cubicBezTo>
                      <a:pt x="5" y="34"/>
                      <a:pt x="5" y="34"/>
                      <a:pt x="5" y="33"/>
                    </a:cubicBezTo>
                    <a:cubicBezTo>
                      <a:pt x="1" y="27"/>
                      <a:pt x="1" y="27"/>
                      <a:pt x="1" y="27"/>
                    </a:cubicBezTo>
                    <a:cubicBezTo>
                      <a:pt x="0" y="26"/>
                      <a:pt x="0" y="24"/>
                      <a:pt x="1" y="24"/>
                    </a:cubicBezTo>
                    <a:cubicBezTo>
                      <a:pt x="4" y="22"/>
                      <a:pt x="4" y="22"/>
                      <a:pt x="4" y="22"/>
                    </a:cubicBezTo>
                    <a:cubicBezTo>
                      <a:pt x="4" y="21"/>
                      <a:pt x="4" y="19"/>
                      <a:pt x="4" y="18"/>
                    </a:cubicBezTo>
                    <a:cubicBezTo>
                      <a:pt x="1" y="16"/>
                      <a:pt x="1" y="16"/>
                      <a:pt x="1" y="16"/>
                    </a:cubicBezTo>
                    <a:cubicBezTo>
                      <a:pt x="1" y="16"/>
                      <a:pt x="1" y="15"/>
                      <a:pt x="0" y="15"/>
                    </a:cubicBezTo>
                    <a:cubicBezTo>
                      <a:pt x="0" y="14"/>
                      <a:pt x="0" y="14"/>
                      <a:pt x="1" y="13"/>
                    </a:cubicBezTo>
                    <a:cubicBezTo>
                      <a:pt x="5" y="7"/>
                      <a:pt x="5" y="7"/>
                      <a:pt x="5" y="7"/>
                    </a:cubicBezTo>
                    <a:cubicBezTo>
                      <a:pt x="5" y="6"/>
                      <a:pt x="5" y="6"/>
                      <a:pt x="6" y="6"/>
                    </a:cubicBezTo>
                    <a:cubicBezTo>
                      <a:pt x="6" y="5"/>
                      <a:pt x="7" y="6"/>
                      <a:pt x="7" y="6"/>
                    </a:cubicBezTo>
                    <a:cubicBezTo>
                      <a:pt x="10" y="7"/>
                      <a:pt x="10" y="7"/>
                      <a:pt x="10" y="7"/>
                    </a:cubicBezTo>
                    <a:cubicBezTo>
                      <a:pt x="11" y="7"/>
                      <a:pt x="13" y="6"/>
                      <a:pt x="14" y="5"/>
                    </a:cubicBezTo>
                    <a:cubicBezTo>
                      <a:pt x="14" y="2"/>
                      <a:pt x="14" y="2"/>
                      <a:pt x="14" y="2"/>
                    </a:cubicBezTo>
                    <a:cubicBezTo>
                      <a:pt x="14" y="1"/>
                      <a:pt x="15" y="0"/>
                      <a:pt x="16" y="0"/>
                    </a:cubicBezTo>
                    <a:cubicBezTo>
                      <a:pt x="24" y="0"/>
                      <a:pt x="24" y="0"/>
                      <a:pt x="24" y="0"/>
                    </a:cubicBezTo>
                    <a:cubicBezTo>
                      <a:pt x="25" y="0"/>
                      <a:pt x="26" y="1"/>
                      <a:pt x="26" y="2"/>
                    </a:cubicBezTo>
                    <a:cubicBezTo>
                      <a:pt x="26" y="5"/>
                      <a:pt x="26" y="5"/>
                      <a:pt x="26" y="5"/>
                    </a:cubicBezTo>
                    <a:cubicBezTo>
                      <a:pt x="27" y="6"/>
                      <a:pt x="29" y="6"/>
                      <a:pt x="30" y="7"/>
                    </a:cubicBezTo>
                    <a:cubicBezTo>
                      <a:pt x="33" y="6"/>
                      <a:pt x="33" y="6"/>
                      <a:pt x="33" y="6"/>
                    </a:cubicBezTo>
                    <a:cubicBezTo>
                      <a:pt x="33" y="6"/>
                      <a:pt x="34" y="5"/>
                      <a:pt x="34" y="6"/>
                    </a:cubicBezTo>
                    <a:cubicBezTo>
                      <a:pt x="35" y="6"/>
                      <a:pt x="35" y="6"/>
                      <a:pt x="35" y="7"/>
                    </a:cubicBezTo>
                    <a:cubicBezTo>
                      <a:pt x="39" y="13"/>
                      <a:pt x="39" y="13"/>
                      <a:pt x="39" y="13"/>
                    </a:cubicBezTo>
                    <a:cubicBezTo>
                      <a:pt x="40" y="14"/>
                      <a:pt x="40" y="16"/>
                      <a:pt x="39" y="16"/>
                    </a:cubicBezTo>
                    <a:cubicBezTo>
                      <a:pt x="36" y="18"/>
                      <a:pt x="36" y="18"/>
                      <a:pt x="36" y="18"/>
                    </a:cubicBezTo>
                    <a:cubicBezTo>
                      <a:pt x="36" y="19"/>
                      <a:pt x="36" y="21"/>
                      <a:pt x="36" y="22"/>
                    </a:cubicBezTo>
                    <a:cubicBezTo>
                      <a:pt x="39" y="24"/>
                      <a:pt x="39" y="24"/>
                      <a:pt x="39" y="24"/>
                    </a:cubicBezTo>
                    <a:cubicBezTo>
                      <a:pt x="40" y="24"/>
                      <a:pt x="40" y="26"/>
                      <a:pt x="39" y="27"/>
                    </a:cubicBezTo>
                    <a:cubicBezTo>
                      <a:pt x="35" y="33"/>
                      <a:pt x="35" y="33"/>
                      <a:pt x="35" y="33"/>
                    </a:cubicBezTo>
                    <a:cubicBezTo>
                      <a:pt x="35" y="34"/>
                      <a:pt x="35" y="34"/>
                      <a:pt x="34" y="34"/>
                    </a:cubicBezTo>
                    <a:cubicBezTo>
                      <a:pt x="34" y="35"/>
                      <a:pt x="33" y="34"/>
                      <a:pt x="33" y="34"/>
                    </a:cubicBezTo>
                    <a:cubicBezTo>
                      <a:pt x="30" y="33"/>
                      <a:pt x="30" y="33"/>
                      <a:pt x="30" y="33"/>
                    </a:cubicBezTo>
                    <a:cubicBezTo>
                      <a:pt x="29" y="33"/>
                      <a:pt x="27" y="34"/>
                      <a:pt x="26" y="35"/>
                    </a:cubicBezTo>
                    <a:cubicBezTo>
                      <a:pt x="26" y="38"/>
                      <a:pt x="26" y="38"/>
                      <a:pt x="26" y="38"/>
                    </a:cubicBezTo>
                    <a:cubicBezTo>
                      <a:pt x="26" y="39"/>
                      <a:pt x="25" y="40"/>
                      <a:pt x="24" y="40"/>
                    </a:cubicBezTo>
                    <a:close/>
                    <a:moveTo>
                      <a:pt x="18" y="36"/>
                    </a:moveTo>
                    <a:cubicBezTo>
                      <a:pt x="22" y="36"/>
                      <a:pt x="22" y="36"/>
                      <a:pt x="22" y="36"/>
                    </a:cubicBezTo>
                    <a:cubicBezTo>
                      <a:pt x="22" y="33"/>
                      <a:pt x="22" y="33"/>
                      <a:pt x="22" y="33"/>
                    </a:cubicBezTo>
                    <a:cubicBezTo>
                      <a:pt x="22" y="32"/>
                      <a:pt x="23" y="32"/>
                      <a:pt x="23" y="31"/>
                    </a:cubicBezTo>
                    <a:cubicBezTo>
                      <a:pt x="25" y="31"/>
                      <a:pt x="27" y="30"/>
                      <a:pt x="28" y="29"/>
                    </a:cubicBezTo>
                    <a:cubicBezTo>
                      <a:pt x="29" y="28"/>
                      <a:pt x="30" y="28"/>
                      <a:pt x="31" y="28"/>
                    </a:cubicBezTo>
                    <a:cubicBezTo>
                      <a:pt x="33" y="30"/>
                      <a:pt x="33" y="30"/>
                      <a:pt x="33" y="30"/>
                    </a:cubicBezTo>
                    <a:cubicBezTo>
                      <a:pt x="35" y="26"/>
                      <a:pt x="35" y="26"/>
                      <a:pt x="35" y="26"/>
                    </a:cubicBezTo>
                    <a:cubicBezTo>
                      <a:pt x="33" y="25"/>
                      <a:pt x="33" y="25"/>
                      <a:pt x="33" y="25"/>
                    </a:cubicBezTo>
                    <a:cubicBezTo>
                      <a:pt x="32" y="25"/>
                      <a:pt x="31" y="24"/>
                      <a:pt x="32" y="23"/>
                    </a:cubicBezTo>
                    <a:cubicBezTo>
                      <a:pt x="32" y="21"/>
                      <a:pt x="32" y="19"/>
                      <a:pt x="32" y="17"/>
                    </a:cubicBezTo>
                    <a:cubicBezTo>
                      <a:pt x="31" y="16"/>
                      <a:pt x="32" y="15"/>
                      <a:pt x="33" y="15"/>
                    </a:cubicBezTo>
                    <a:cubicBezTo>
                      <a:pt x="35" y="14"/>
                      <a:pt x="35" y="14"/>
                      <a:pt x="35" y="14"/>
                    </a:cubicBezTo>
                    <a:cubicBezTo>
                      <a:pt x="33" y="10"/>
                      <a:pt x="33" y="10"/>
                      <a:pt x="33" y="10"/>
                    </a:cubicBezTo>
                    <a:cubicBezTo>
                      <a:pt x="31" y="12"/>
                      <a:pt x="31" y="12"/>
                      <a:pt x="31" y="12"/>
                    </a:cubicBezTo>
                    <a:cubicBezTo>
                      <a:pt x="30" y="12"/>
                      <a:pt x="29" y="12"/>
                      <a:pt x="28" y="11"/>
                    </a:cubicBezTo>
                    <a:cubicBezTo>
                      <a:pt x="27" y="10"/>
                      <a:pt x="25" y="9"/>
                      <a:pt x="23" y="9"/>
                    </a:cubicBezTo>
                    <a:cubicBezTo>
                      <a:pt x="23" y="8"/>
                      <a:pt x="22" y="8"/>
                      <a:pt x="22" y="7"/>
                    </a:cubicBezTo>
                    <a:cubicBezTo>
                      <a:pt x="22" y="4"/>
                      <a:pt x="22" y="4"/>
                      <a:pt x="22" y="4"/>
                    </a:cubicBezTo>
                    <a:cubicBezTo>
                      <a:pt x="18" y="4"/>
                      <a:pt x="18" y="4"/>
                      <a:pt x="18" y="4"/>
                    </a:cubicBezTo>
                    <a:cubicBezTo>
                      <a:pt x="18" y="7"/>
                      <a:pt x="18" y="7"/>
                      <a:pt x="18" y="7"/>
                    </a:cubicBezTo>
                    <a:cubicBezTo>
                      <a:pt x="18" y="8"/>
                      <a:pt x="17" y="8"/>
                      <a:pt x="17" y="9"/>
                    </a:cubicBezTo>
                    <a:cubicBezTo>
                      <a:pt x="15" y="9"/>
                      <a:pt x="13" y="10"/>
                      <a:pt x="12" y="11"/>
                    </a:cubicBezTo>
                    <a:cubicBezTo>
                      <a:pt x="11" y="12"/>
                      <a:pt x="10" y="12"/>
                      <a:pt x="9" y="12"/>
                    </a:cubicBezTo>
                    <a:cubicBezTo>
                      <a:pt x="7" y="10"/>
                      <a:pt x="7" y="10"/>
                      <a:pt x="7" y="10"/>
                    </a:cubicBezTo>
                    <a:cubicBezTo>
                      <a:pt x="5" y="14"/>
                      <a:pt x="5" y="14"/>
                      <a:pt x="5" y="14"/>
                    </a:cubicBezTo>
                    <a:cubicBezTo>
                      <a:pt x="7" y="15"/>
                      <a:pt x="7" y="15"/>
                      <a:pt x="7" y="15"/>
                    </a:cubicBezTo>
                    <a:cubicBezTo>
                      <a:pt x="8" y="15"/>
                      <a:pt x="9" y="16"/>
                      <a:pt x="8" y="17"/>
                    </a:cubicBezTo>
                    <a:cubicBezTo>
                      <a:pt x="8" y="19"/>
                      <a:pt x="8" y="21"/>
                      <a:pt x="8" y="23"/>
                    </a:cubicBezTo>
                    <a:cubicBezTo>
                      <a:pt x="9" y="24"/>
                      <a:pt x="8" y="24"/>
                      <a:pt x="7" y="25"/>
                    </a:cubicBezTo>
                    <a:cubicBezTo>
                      <a:pt x="5" y="26"/>
                      <a:pt x="5" y="26"/>
                      <a:pt x="5" y="26"/>
                    </a:cubicBezTo>
                    <a:cubicBezTo>
                      <a:pt x="7" y="30"/>
                      <a:pt x="7" y="30"/>
                      <a:pt x="7" y="30"/>
                    </a:cubicBezTo>
                    <a:cubicBezTo>
                      <a:pt x="9" y="28"/>
                      <a:pt x="9" y="28"/>
                      <a:pt x="9" y="28"/>
                    </a:cubicBezTo>
                    <a:cubicBezTo>
                      <a:pt x="10" y="28"/>
                      <a:pt x="11" y="28"/>
                      <a:pt x="12" y="29"/>
                    </a:cubicBezTo>
                    <a:cubicBezTo>
                      <a:pt x="13" y="30"/>
                      <a:pt x="15" y="31"/>
                      <a:pt x="17" y="31"/>
                    </a:cubicBezTo>
                    <a:cubicBezTo>
                      <a:pt x="17" y="32"/>
                      <a:pt x="18" y="33"/>
                      <a:pt x="18" y="33"/>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nvGrpSpPr>
            <p:cNvPr id="25" name="Group 24">
              <a:extLst>
                <a:ext uri="{FF2B5EF4-FFF2-40B4-BE49-F238E27FC236}">
                  <a16:creationId xmlns:a16="http://schemas.microsoft.com/office/drawing/2014/main" id="{3151A673-70DD-4DAC-8219-5B3CF7D40C51}"/>
                </a:ext>
              </a:extLst>
            </p:cNvPr>
            <p:cNvGrpSpPr>
              <a:grpSpLocks noChangeAspect="1"/>
            </p:cNvGrpSpPr>
            <p:nvPr/>
          </p:nvGrpSpPr>
          <p:grpSpPr>
            <a:xfrm>
              <a:off x="6166506" y="3774470"/>
              <a:ext cx="259531" cy="255867"/>
              <a:chOff x="3903073" y="3496769"/>
              <a:chExt cx="355522" cy="350503"/>
            </a:xfrm>
          </p:grpSpPr>
          <p:sp>
            <p:nvSpPr>
              <p:cNvPr id="42" name="Freeform 79">
                <a:extLst>
                  <a:ext uri="{FF2B5EF4-FFF2-40B4-BE49-F238E27FC236}">
                    <a16:creationId xmlns:a16="http://schemas.microsoft.com/office/drawing/2014/main" id="{383743C6-3EAA-449E-80BF-F4C4EBA15585}"/>
                  </a:ext>
                </a:extLst>
              </p:cNvPr>
              <p:cNvSpPr>
                <a:spLocks noEditPoints="1"/>
              </p:cNvSpPr>
              <p:nvPr/>
            </p:nvSpPr>
            <p:spPr bwMode="auto">
              <a:xfrm>
                <a:off x="3903073" y="3496769"/>
                <a:ext cx="255385" cy="25538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4 h 68"/>
                  <a:gd name="T12" fmla="*/ 4 w 68"/>
                  <a:gd name="T13" fmla="*/ 34 h 68"/>
                  <a:gd name="T14" fmla="*/ 34 w 68"/>
                  <a:gd name="T15" fmla="*/ 64 h 68"/>
                  <a:gd name="T16" fmla="*/ 64 w 68"/>
                  <a:gd name="T17" fmla="*/ 34 h 68"/>
                  <a:gd name="T18" fmla="*/ 34 w 68"/>
                  <a:gd name="T19"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5" y="68"/>
                      <a:pt x="0" y="53"/>
                      <a:pt x="0" y="34"/>
                    </a:cubicBezTo>
                    <a:cubicBezTo>
                      <a:pt x="0" y="15"/>
                      <a:pt x="15" y="0"/>
                      <a:pt x="34" y="0"/>
                    </a:cubicBezTo>
                    <a:cubicBezTo>
                      <a:pt x="53" y="0"/>
                      <a:pt x="68" y="15"/>
                      <a:pt x="68" y="34"/>
                    </a:cubicBezTo>
                    <a:cubicBezTo>
                      <a:pt x="68" y="53"/>
                      <a:pt x="53" y="68"/>
                      <a:pt x="34" y="68"/>
                    </a:cubicBezTo>
                    <a:close/>
                    <a:moveTo>
                      <a:pt x="34" y="4"/>
                    </a:moveTo>
                    <a:cubicBezTo>
                      <a:pt x="17" y="4"/>
                      <a:pt x="4" y="17"/>
                      <a:pt x="4" y="34"/>
                    </a:cubicBezTo>
                    <a:cubicBezTo>
                      <a:pt x="4" y="51"/>
                      <a:pt x="17" y="64"/>
                      <a:pt x="34" y="64"/>
                    </a:cubicBezTo>
                    <a:cubicBezTo>
                      <a:pt x="51" y="64"/>
                      <a:pt x="64" y="51"/>
                      <a:pt x="64" y="34"/>
                    </a:cubicBezTo>
                    <a:cubicBezTo>
                      <a:pt x="64" y="17"/>
                      <a:pt x="51" y="4"/>
                      <a:pt x="34"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3" name="Freeform 80">
                <a:extLst>
                  <a:ext uri="{FF2B5EF4-FFF2-40B4-BE49-F238E27FC236}">
                    <a16:creationId xmlns:a16="http://schemas.microsoft.com/office/drawing/2014/main" id="{B71B16F3-4BCE-4675-8495-C645F2388B02}"/>
                  </a:ext>
                </a:extLst>
              </p:cNvPr>
              <p:cNvSpPr>
                <a:spLocks/>
              </p:cNvSpPr>
              <p:nvPr/>
            </p:nvSpPr>
            <p:spPr bwMode="auto">
              <a:xfrm>
                <a:off x="4101672" y="3690349"/>
                <a:ext cx="156923" cy="156923"/>
              </a:xfrm>
              <a:custGeom>
                <a:avLst/>
                <a:gdLst>
                  <a:gd name="T0" fmla="*/ 40 w 42"/>
                  <a:gd name="T1" fmla="*/ 42 h 42"/>
                  <a:gd name="T2" fmla="*/ 39 w 42"/>
                  <a:gd name="T3" fmla="*/ 41 h 42"/>
                  <a:gd name="T4" fmla="*/ 1 w 42"/>
                  <a:gd name="T5" fmla="*/ 4 h 42"/>
                  <a:gd name="T6" fmla="*/ 1 w 42"/>
                  <a:gd name="T7" fmla="*/ 1 h 42"/>
                  <a:gd name="T8" fmla="*/ 4 w 42"/>
                  <a:gd name="T9" fmla="*/ 1 h 42"/>
                  <a:gd name="T10" fmla="*/ 41 w 42"/>
                  <a:gd name="T11" fmla="*/ 39 h 42"/>
                  <a:gd name="T12" fmla="*/ 41 w 42"/>
                  <a:gd name="T13" fmla="*/ 41 h 42"/>
                  <a:gd name="T14" fmla="*/ 40 w 42"/>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40" y="42"/>
                    </a:moveTo>
                    <a:cubicBezTo>
                      <a:pt x="39" y="42"/>
                      <a:pt x="39" y="42"/>
                      <a:pt x="39" y="41"/>
                    </a:cubicBezTo>
                    <a:cubicBezTo>
                      <a:pt x="1" y="4"/>
                      <a:pt x="1" y="4"/>
                      <a:pt x="1" y="4"/>
                    </a:cubicBezTo>
                    <a:cubicBezTo>
                      <a:pt x="0" y="3"/>
                      <a:pt x="0" y="2"/>
                      <a:pt x="1" y="1"/>
                    </a:cubicBezTo>
                    <a:cubicBezTo>
                      <a:pt x="2" y="0"/>
                      <a:pt x="3" y="0"/>
                      <a:pt x="4" y="1"/>
                    </a:cubicBezTo>
                    <a:cubicBezTo>
                      <a:pt x="41" y="39"/>
                      <a:pt x="41" y="39"/>
                      <a:pt x="41" y="39"/>
                    </a:cubicBezTo>
                    <a:cubicBezTo>
                      <a:pt x="42" y="39"/>
                      <a:pt x="42" y="41"/>
                      <a:pt x="41" y="41"/>
                    </a:cubicBezTo>
                    <a:cubicBezTo>
                      <a:pt x="41" y="42"/>
                      <a:pt x="41" y="42"/>
                      <a:pt x="40" y="4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nvGrpSpPr>
            <p:cNvPr id="26" name="Group 25">
              <a:extLst>
                <a:ext uri="{FF2B5EF4-FFF2-40B4-BE49-F238E27FC236}">
                  <a16:creationId xmlns:a16="http://schemas.microsoft.com/office/drawing/2014/main" id="{180D6693-6738-483B-BF5C-A8A402507068}"/>
                </a:ext>
              </a:extLst>
            </p:cNvPr>
            <p:cNvGrpSpPr>
              <a:grpSpLocks noChangeAspect="1"/>
            </p:cNvGrpSpPr>
            <p:nvPr/>
          </p:nvGrpSpPr>
          <p:grpSpPr>
            <a:xfrm>
              <a:off x="5463220" y="5912291"/>
              <a:ext cx="211139" cy="262800"/>
              <a:chOff x="5653088" y="1797050"/>
              <a:chExt cx="298450" cy="371475"/>
            </a:xfrm>
            <a:solidFill>
              <a:schemeClr val="bg1"/>
            </a:solidFill>
          </p:grpSpPr>
          <p:sp>
            <p:nvSpPr>
              <p:cNvPr id="30" name="Freeform 84">
                <a:extLst>
                  <a:ext uri="{FF2B5EF4-FFF2-40B4-BE49-F238E27FC236}">
                    <a16:creationId xmlns:a16="http://schemas.microsoft.com/office/drawing/2014/main" id="{C8F1A1B0-E2F3-442F-9133-7B45B304D375}"/>
                  </a:ext>
                </a:extLst>
              </p:cNvPr>
              <p:cNvSpPr>
                <a:spLocks/>
              </p:cNvSpPr>
              <p:nvPr/>
            </p:nvSpPr>
            <p:spPr bwMode="auto">
              <a:xfrm>
                <a:off x="5872163" y="1982788"/>
                <a:ext cx="79375" cy="107950"/>
              </a:xfrm>
              <a:custGeom>
                <a:avLst/>
                <a:gdLst>
                  <a:gd name="T0" fmla="*/ 6 w 20"/>
                  <a:gd name="T1" fmla="*/ 28 h 28"/>
                  <a:gd name="T2" fmla="*/ 2 w 20"/>
                  <a:gd name="T3" fmla="*/ 28 h 28"/>
                  <a:gd name="T4" fmla="*/ 0 w 20"/>
                  <a:gd name="T5" fmla="*/ 26 h 28"/>
                  <a:gd name="T6" fmla="*/ 2 w 20"/>
                  <a:gd name="T7" fmla="*/ 24 h 28"/>
                  <a:gd name="T8" fmla="*/ 6 w 20"/>
                  <a:gd name="T9" fmla="*/ 24 h 28"/>
                  <a:gd name="T10" fmla="*/ 16 w 20"/>
                  <a:gd name="T11" fmla="*/ 14 h 28"/>
                  <a:gd name="T12" fmla="*/ 6 w 20"/>
                  <a:gd name="T13" fmla="*/ 4 h 28"/>
                  <a:gd name="T14" fmla="*/ 2 w 20"/>
                  <a:gd name="T15" fmla="*/ 4 h 28"/>
                  <a:gd name="T16" fmla="*/ 0 w 20"/>
                  <a:gd name="T17" fmla="*/ 2 h 28"/>
                  <a:gd name="T18" fmla="*/ 2 w 20"/>
                  <a:gd name="T19" fmla="*/ 0 h 28"/>
                  <a:gd name="T20" fmla="*/ 6 w 20"/>
                  <a:gd name="T21" fmla="*/ 0 h 28"/>
                  <a:gd name="T22" fmla="*/ 20 w 20"/>
                  <a:gd name="T23" fmla="*/ 14 h 28"/>
                  <a:gd name="T24" fmla="*/ 6 w 20"/>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8">
                    <a:moveTo>
                      <a:pt x="6" y="28"/>
                    </a:moveTo>
                    <a:cubicBezTo>
                      <a:pt x="2" y="28"/>
                      <a:pt x="2" y="28"/>
                      <a:pt x="2" y="28"/>
                    </a:cubicBezTo>
                    <a:cubicBezTo>
                      <a:pt x="1" y="28"/>
                      <a:pt x="0" y="27"/>
                      <a:pt x="0" y="26"/>
                    </a:cubicBezTo>
                    <a:cubicBezTo>
                      <a:pt x="0" y="25"/>
                      <a:pt x="1" y="24"/>
                      <a:pt x="2" y="24"/>
                    </a:cubicBezTo>
                    <a:cubicBezTo>
                      <a:pt x="6" y="24"/>
                      <a:pt x="6" y="24"/>
                      <a:pt x="6" y="24"/>
                    </a:cubicBezTo>
                    <a:cubicBezTo>
                      <a:pt x="12" y="24"/>
                      <a:pt x="16" y="20"/>
                      <a:pt x="16" y="14"/>
                    </a:cubicBezTo>
                    <a:cubicBezTo>
                      <a:pt x="16" y="8"/>
                      <a:pt x="12" y="4"/>
                      <a:pt x="6" y="4"/>
                    </a:cubicBezTo>
                    <a:cubicBezTo>
                      <a:pt x="2" y="4"/>
                      <a:pt x="2" y="4"/>
                      <a:pt x="2" y="4"/>
                    </a:cubicBezTo>
                    <a:cubicBezTo>
                      <a:pt x="1" y="4"/>
                      <a:pt x="0" y="3"/>
                      <a:pt x="0" y="2"/>
                    </a:cubicBezTo>
                    <a:cubicBezTo>
                      <a:pt x="0" y="1"/>
                      <a:pt x="1" y="0"/>
                      <a:pt x="2" y="0"/>
                    </a:cubicBezTo>
                    <a:cubicBezTo>
                      <a:pt x="6" y="0"/>
                      <a:pt x="6" y="0"/>
                      <a:pt x="6" y="0"/>
                    </a:cubicBezTo>
                    <a:cubicBezTo>
                      <a:pt x="14" y="0"/>
                      <a:pt x="20" y="6"/>
                      <a:pt x="20" y="14"/>
                    </a:cubicBezTo>
                    <a:cubicBezTo>
                      <a:pt x="20" y="22"/>
                      <a:pt x="14" y="28"/>
                      <a:pt x="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1" name="Freeform 85">
                <a:extLst>
                  <a:ext uri="{FF2B5EF4-FFF2-40B4-BE49-F238E27FC236}">
                    <a16:creationId xmlns:a16="http://schemas.microsoft.com/office/drawing/2014/main" id="{6BC6D4E2-3F52-4C49-944F-35D0A1622531}"/>
                  </a:ext>
                </a:extLst>
              </p:cNvPr>
              <p:cNvSpPr>
                <a:spLocks noEditPoints="1"/>
              </p:cNvSpPr>
              <p:nvPr/>
            </p:nvSpPr>
            <p:spPr bwMode="auto">
              <a:xfrm>
                <a:off x="5668963" y="1952625"/>
                <a:ext cx="219075" cy="215900"/>
              </a:xfrm>
              <a:custGeom>
                <a:avLst/>
                <a:gdLst>
                  <a:gd name="T0" fmla="*/ 46 w 56"/>
                  <a:gd name="T1" fmla="*/ 56 h 56"/>
                  <a:gd name="T2" fmla="*/ 10 w 56"/>
                  <a:gd name="T3" fmla="*/ 56 h 56"/>
                  <a:gd name="T4" fmla="*/ 0 w 56"/>
                  <a:gd name="T5" fmla="*/ 46 h 56"/>
                  <a:gd name="T6" fmla="*/ 0 w 56"/>
                  <a:gd name="T7" fmla="*/ 2 h 56"/>
                  <a:gd name="T8" fmla="*/ 2 w 56"/>
                  <a:gd name="T9" fmla="*/ 0 h 56"/>
                  <a:gd name="T10" fmla="*/ 54 w 56"/>
                  <a:gd name="T11" fmla="*/ 0 h 56"/>
                  <a:gd name="T12" fmla="*/ 56 w 56"/>
                  <a:gd name="T13" fmla="*/ 2 h 56"/>
                  <a:gd name="T14" fmla="*/ 56 w 56"/>
                  <a:gd name="T15" fmla="*/ 46 h 56"/>
                  <a:gd name="T16" fmla="*/ 46 w 56"/>
                  <a:gd name="T17" fmla="*/ 56 h 56"/>
                  <a:gd name="T18" fmla="*/ 4 w 56"/>
                  <a:gd name="T19" fmla="*/ 4 h 56"/>
                  <a:gd name="T20" fmla="*/ 4 w 56"/>
                  <a:gd name="T21" fmla="*/ 46 h 56"/>
                  <a:gd name="T22" fmla="*/ 10 w 56"/>
                  <a:gd name="T23" fmla="*/ 52 h 56"/>
                  <a:gd name="T24" fmla="*/ 46 w 56"/>
                  <a:gd name="T25" fmla="*/ 52 h 56"/>
                  <a:gd name="T26" fmla="*/ 52 w 56"/>
                  <a:gd name="T27" fmla="*/ 46 h 56"/>
                  <a:gd name="T28" fmla="*/ 52 w 56"/>
                  <a:gd name="T29" fmla="*/ 4 h 56"/>
                  <a:gd name="T30" fmla="*/ 4 w 56"/>
                  <a:gd name="T31"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6">
                    <a:moveTo>
                      <a:pt x="46" y="56"/>
                    </a:moveTo>
                    <a:cubicBezTo>
                      <a:pt x="10" y="56"/>
                      <a:pt x="10" y="56"/>
                      <a:pt x="10" y="56"/>
                    </a:cubicBezTo>
                    <a:cubicBezTo>
                      <a:pt x="4" y="56"/>
                      <a:pt x="0" y="52"/>
                      <a:pt x="0" y="46"/>
                    </a:cubicBezTo>
                    <a:cubicBezTo>
                      <a:pt x="0" y="2"/>
                      <a:pt x="0" y="2"/>
                      <a:pt x="0" y="2"/>
                    </a:cubicBezTo>
                    <a:cubicBezTo>
                      <a:pt x="0" y="1"/>
                      <a:pt x="1" y="0"/>
                      <a:pt x="2" y="0"/>
                    </a:cubicBezTo>
                    <a:cubicBezTo>
                      <a:pt x="54" y="0"/>
                      <a:pt x="54" y="0"/>
                      <a:pt x="54" y="0"/>
                    </a:cubicBezTo>
                    <a:cubicBezTo>
                      <a:pt x="55" y="0"/>
                      <a:pt x="56" y="1"/>
                      <a:pt x="56" y="2"/>
                    </a:cubicBezTo>
                    <a:cubicBezTo>
                      <a:pt x="56" y="46"/>
                      <a:pt x="56" y="46"/>
                      <a:pt x="56" y="46"/>
                    </a:cubicBezTo>
                    <a:cubicBezTo>
                      <a:pt x="56" y="52"/>
                      <a:pt x="52" y="56"/>
                      <a:pt x="46" y="56"/>
                    </a:cubicBezTo>
                    <a:close/>
                    <a:moveTo>
                      <a:pt x="4" y="4"/>
                    </a:moveTo>
                    <a:cubicBezTo>
                      <a:pt x="4" y="46"/>
                      <a:pt x="4" y="46"/>
                      <a:pt x="4" y="46"/>
                    </a:cubicBezTo>
                    <a:cubicBezTo>
                      <a:pt x="4" y="49"/>
                      <a:pt x="7" y="52"/>
                      <a:pt x="10" y="52"/>
                    </a:cubicBezTo>
                    <a:cubicBezTo>
                      <a:pt x="46" y="52"/>
                      <a:pt x="46" y="52"/>
                      <a:pt x="46" y="52"/>
                    </a:cubicBezTo>
                    <a:cubicBezTo>
                      <a:pt x="49" y="52"/>
                      <a:pt x="52" y="49"/>
                      <a:pt x="52" y="46"/>
                    </a:cubicBezTo>
                    <a:cubicBezTo>
                      <a:pt x="52" y="4"/>
                      <a:pt x="52" y="4"/>
                      <a:pt x="52" y="4"/>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2" name="Freeform 86">
                <a:extLst>
                  <a:ext uri="{FF2B5EF4-FFF2-40B4-BE49-F238E27FC236}">
                    <a16:creationId xmlns:a16="http://schemas.microsoft.com/office/drawing/2014/main" id="{EF1DFB38-BFFC-48C6-A188-7033008D3B8C}"/>
                  </a:ext>
                </a:extLst>
              </p:cNvPr>
              <p:cNvSpPr>
                <a:spLocks noEditPoints="1"/>
              </p:cNvSpPr>
              <p:nvPr/>
            </p:nvSpPr>
            <p:spPr bwMode="auto">
              <a:xfrm>
                <a:off x="5853113" y="1797050"/>
                <a:ext cx="74612" cy="104775"/>
              </a:xfrm>
              <a:custGeom>
                <a:avLst/>
                <a:gdLst>
                  <a:gd name="T0" fmla="*/ 10 w 19"/>
                  <a:gd name="T1" fmla="*/ 27 h 27"/>
                  <a:gd name="T2" fmla="*/ 10 w 19"/>
                  <a:gd name="T3" fmla="*/ 27 h 27"/>
                  <a:gd name="T4" fmla="*/ 6 w 19"/>
                  <a:gd name="T5" fmla="*/ 26 h 27"/>
                  <a:gd name="T6" fmla="*/ 1 w 19"/>
                  <a:gd name="T7" fmla="*/ 21 h 27"/>
                  <a:gd name="T8" fmla="*/ 1 w 19"/>
                  <a:gd name="T9" fmla="*/ 15 h 27"/>
                  <a:gd name="T10" fmla="*/ 3 w 19"/>
                  <a:gd name="T11" fmla="*/ 11 h 27"/>
                  <a:gd name="T12" fmla="*/ 5 w 19"/>
                  <a:gd name="T13" fmla="*/ 3 h 27"/>
                  <a:gd name="T14" fmla="*/ 5 w 19"/>
                  <a:gd name="T15" fmla="*/ 1 h 27"/>
                  <a:gd name="T16" fmla="*/ 7 w 19"/>
                  <a:gd name="T17" fmla="*/ 0 h 27"/>
                  <a:gd name="T18" fmla="*/ 19 w 19"/>
                  <a:gd name="T19" fmla="*/ 17 h 27"/>
                  <a:gd name="T20" fmla="*/ 10 w 19"/>
                  <a:gd name="T21" fmla="*/ 27 h 27"/>
                  <a:gd name="T22" fmla="*/ 10 w 19"/>
                  <a:gd name="T23" fmla="*/ 6 h 27"/>
                  <a:gd name="T24" fmla="*/ 7 w 19"/>
                  <a:gd name="T25" fmla="*/ 14 h 27"/>
                  <a:gd name="T26" fmla="*/ 5 w 19"/>
                  <a:gd name="T27" fmla="*/ 16 h 27"/>
                  <a:gd name="T28" fmla="*/ 5 w 19"/>
                  <a:gd name="T29" fmla="*/ 20 h 27"/>
                  <a:gd name="T30" fmla="*/ 7 w 19"/>
                  <a:gd name="T31" fmla="*/ 22 h 27"/>
                  <a:gd name="T32" fmla="*/ 10 w 19"/>
                  <a:gd name="T33" fmla="*/ 23 h 27"/>
                  <a:gd name="T34" fmla="*/ 15 w 19"/>
                  <a:gd name="T35" fmla="*/ 17 h 27"/>
                  <a:gd name="T36" fmla="*/ 10 w 19"/>
                  <a:gd name="T3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7">
                    <a:moveTo>
                      <a:pt x="10" y="27"/>
                    </a:moveTo>
                    <a:cubicBezTo>
                      <a:pt x="10" y="27"/>
                      <a:pt x="10" y="27"/>
                      <a:pt x="10" y="27"/>
                    </a:cubicBezTo>
                    <a:cubicBezTo>
                      <a:pt x="9" y="27"/>
                      <a:pt x="7" y="26"/>
                      <a:pt x="6" y="26"/>
                    </a:cubicBezTo>
                    <a:cubicBezTo>
                      <a:pt x="4" y="25"/>
                      <a:pt x="2" y="23"/>
                      <a:pt x="1" y="21"/>
                    </a:cubicBezTo>
                    <a:cubicBezTo>
                      <a:pt x="0" y="19"/>
                      <a:pt x="0" y="17"/>
                      <a:pt x="1" y="15"/>
                    </a:cubicBezTo>
                    <a:cubicBezTo>
                      <a:pt x="2" y="13"/>
                      <a:pt x="3" y="12"/>
                      <a:pt x="3" y="11"/>
                    </a:cubicBezTo>
                    <a:cubicBezTo>
                      <a:pt x="6" y="8"/>
                      <a:pt x="7" y="7"/>
                      <a:pt x="5" y="3"/>
                    </a:cubicBezTo>
                    <a:cubicBezTo>
                      <a:pt x="4" y="3"/>
                      <a:pt x="4" y="2"/>
                      <a:pt x="5" y="1"/>
                    </a:cubicBezTo>
                    <a:cubicBezTo>
                      <a:pt x="5" y="0"/>
                      <a:pt x="6" y="0"/>
                      <a:pt x="7" y="0"/>
                    </a:cubicBezTo>
                    <a:cubicBezTo>
                      <a:pt x="16" y="3"/>
                      <a:pt x="19" y="11"/>
                      <a:pt x="19" y="17"/>
                    </a:cubicBezTo>
                    <a:cubicBezTo>
                      <a:pt x="18" y="23"/>
                      <a:pt x="14" y="27"/>
                      <a:pt x="10" y="27"/>
                    </a:cubicBezTo>
                    <a:close/>
                    <a:moveTo>
                      <a:pt x="10" y="6"/>
                    </a:moveTo>
                    <a:cubicBezTo>
                      <a:pt x="10" y="9"/>
                      <a:pt x="8" y="12"/>
                      <a:pt x="7" y="14"/>
                    </a:cubicBezTo>
                    <a:cubicBezTo>
                      <a:pt x="6" y="15"/>
                      <a:pt x="5" y="15"/>
                      <a:pt x="5" y="16"/>
                    </a:cubicBezTo>
                    <a:cubicBezTo>
                      <a:pt x="4" y="17"/>
                      <a:pt x="4" y="19"/>
                      <a:pt x="5" y="20"/>
                    </a:cubicBezTo>
                    <a:cubicBezTo>
                      <a:pt x="5" y="21"/>
                      <a:pt x="6" y="22"/>
                      <a:pt x="7" y="22"/>
                    </a:cubicBezTo>
                    <a:cubicBezTo>
                      <a:pt x="8" y="22"/>
                      <a:pt x="9" y="23"/>
                      <a:pt x="10" y="23"/>
                    </a:cubicBezTo>
                    <a:cubicBezTo>
                      <a:pt x="13" y="23"/>
                      <a:pt x="14" y="19"/>
                      <a:pt x="15" y="17"/>
                    </a:cubicBezTo>
                    <a:cubicBezTo>
                      <a:pt x="15" y="13"/>
                      <a:pt x="14" y="8"/>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3" name="Freeform 87">
                <a:extLst>
                  <a:ext uri="{FF2B5EF4-FFF2-40B4-BE49-F238E27FC236}">
                    <a16:creationId xmlns:a16="http://schemas.microsoft.com/office/drawing/2014/main" id="{D1D37307-FEF9-4BC7-8CD2-7B62DD033B46}"/>
                  </a:ext>
                </a:extLst>
              </p:cNvPr>
              <p:cNvSpPr>
                <a:spLocks/>
              </p:cNvSpPr>
              <p:nvPr/>
            </p:nvSpPr>
            <p:spPr bwMode="auto">
              <a:xfrm>
                <a:off x="5826125" y="1878013"/>
                <a:ext cx="58737" cy="88900"/>
              </a:xfrm>
              <a:custGeom>
                <a:avLst/>
                <a:gdLst>
                  <a:gd name="T0" fmla="*/ 2 w 15"/>
                  <a:gd name="T1" fmla="*/ 23 h 23"/>
                  <a:gd name="T2" fmla="*/ 1 w 15"/>
                  <a:gd name="T3" fmla="*/ 23 h 23"/>
                  <a:gd name="T4" fmla="*/ 0 w 15"/>
                  <a:gd name="T5" fmla="*/ 20 h 23"/>
                  <a:gd name="T6" fmla="*/ 11 w 15"/>
                  <a:gd name="T7" fmla="*/ 1 h 23"/>
                  <a:gd name="T8" fmla="*/ 13 w 15"/>
                  <a:gd name="T9" fmla="*/ 1 h 23"/>
                  <a:gd name="T10" fmla="*/ 14 w 15"/>
                  <a:gd name="T11" fmla="*/ 3 h 23"/>
                  <a:gd name="T12" fmla="*/ 4 w 15"/>
                  <a:gd name="T13" fmla="*/ 22 h 23"/>
                  <a:gd name="T14" fmla="*/ 2 w 15"/>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3">
                    <a:moveTo>
                      <a:pt x="2" y="23"/>
                    </a:moveTo>
                    <a:cubicBezTo>
                      <a:pt x="2" y="23"/>
                      <a:pt x="1" y="23"/>
                      <a:pt x="1" y="23"/>
                    </a:cubicBezTo>
                    <a:cubicBezTo>
                      <a:pt x="0" y="22"/>
                      <a:pt x="0" y="21"/>
                      <a:pt x="0" y="20"/>
                    </a:cubicBezTo>
                    <a:cubicBezTo>
                      <a:pt x="11" y="1"/>
                      <a:pt x="11" y="1"/>
                      <a:pt x="11" y="1"/>
                    </a:cubicBezTo>
                    <a:cubicBezTo>
                      <a:pt x="11" y="0"/>
                      <a:pt x="12" y="0"/>
                      <a:pt x="13" y="1"/>
                    </a:cubicBezTo>
                    <a:cubicBezTo>
                      <a:pt x="14" y="1"/>
                      <a:pt x="15" y="2"/>
                      <a:pt x="14" y="3"/>
                    </a:cubicBezTo>
                    <a:cubicBezTo>
                      <a:pt x="4" y="22"/>
                      <a:pt x="4" y="22"/>
                      <a:pt x="4" y="22"/>
                    </a:cubicBezTo>
                    <a:cubicBezTo>
                      <a:pt x="3" y="23"/>
                      <a:pt x="3" y="23"/>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4" name="Freeform 88">
                <a:extLst>
                  <a:ext uri="{FF2B5EF4-FFF2-40B4-BE49-F238E27FC236}">
                    <a16:creationId xmlns:a16="http://schemas.microsoft.com/office/drawing/2014/main" id="{A2A55BA8-1321-4C8A-95F9-21FDCCCAC285}"/>
                  </a:ext>
                </a:extLst>
              </p:cNvPr>
              <p:cNvSpPr>
                <a:spLocks/>
              </p:cNvSpPr>
              <p:nvPr/>
            </p:nvSpPr>
            <p:spPr bwMode="auto">
              <a:xfrm>
                <a:off x="5856288" y="1882775"/>
                <a:ext cx="44450" cy="84138"/>
              </a:xfrm>
              <a:custGeom>
                <a:avLst/>
                <a:gdLst>
                  <a:gd name="T0" fmla="*/ 2 w 11"/>
                  <a:gd name="T1" fmla="*/ 22 h 22"/>
                  <a:gd name="T2" fmla="*/ 1 w 11"/>
                  <a:gd name="T3" fmla="*/ 22 h 22"/>
                  <a:gd name="T4" fmla="*/ 0 w 11"/>
                  <a:gd name="T5" fmla="*/ 19 h 22"/>
                  <a:gd name="T6" fmla="*/ 7 w 11"/>
                  <a:gd name="T7" fmla="*/ 2 h 22"/>
                  <a:gd name="T8" fmla="*/ 9 w 11"/>
                  <a:gd name="T9" fmla="*/ 1 h 22"/>
                  <a:gd name="T10" fmla="*/ 10 w 11"/>
                  <a:gd name="T11" fmla="*/ 3 h 22"/>
                  <a:gd name="T12" fmla="*/ 4 w 11"/>
                  <a:gd name="T13" fmla="*/ 21 h 22"/>
                  <a:gd name="T14" fmla="*/ 2 w 11"/>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2">
                    <a:moveTo>
                      <a:pt x="2" y="22"/>
                    </a:moveTo>
                    <a:cubicBezTo>
                      <a:pt x="2" y="22"/>
                      <a:pt x="2" y="22"/>
                      <a:pt x="1" y="22"/>
                    </a:cubicBezTo>
                    <a:cubicBezTo>
                      <a:pt x="0" y="21"/>
                      <a:pt x="0" y="20"/>
                      <a:pt x="0" y="19"/>
                    </a:cubicBezTo>
                    <a:cubicBezTo>
                      <a:pt x="7" y="2"/>
                      <a:pt x="7" y="2"/>
                      <a:pt x="7" y="2"/>
                    </a:cubicBezTo>
                    <a:cubicBezTo>
                      <a:pt x="7" y="1"/>
                      <a:pt x="8" y="0"/>
                      <a:pt x="9" y="1"/>
                    </a:cubicBezTo>
                    <a:cubicBezTo>
                      <a:pt x="10" y="1"/>
                      <a:pt x="11" y="2"/>
                      <a:pt x="10" y="3"/>
                    </a:cubicBezTo>
                    <a:cubicBezTo>
                      <a:pt x="4" y="21"/>
                      <a:pt x="4" y="21"/>
                      <a:pt x="4" y="21"/>
                    </a:cubicBezTo>
                    <a:cubicBezTo>
                      <a:pt x="4" y="22"/>
                      <a:pt x="3" y="22"/>
                      <a:pt x="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5" name="Freeform 89">
                <a:extLst>
                  <a:ext uri="{FF2B5EF4-FFF2-40B4-BE49-F238E27FC236}">
                    <a16:creationId xmlns:a16="http://schemas.microsoft.com/office/drawing/2014/main" id="{2E65AD04-6D0F-4F3A-BDBD-EACE5CD383C7}"/>
                  </a:ext>
                </a:extLst>
              </p:cNvPr>
              <p:cNvSpPr>
                <a:spLocks noEditPoints="1"/>
              </p:cNvSpPr>
              <p:nvPr/>
            </p:nvSpPr>
            <p:spPr bwMode="auto">
              <a:xfrm>
                <a:off x="5653088" y="1858963"/>
                <a:ext cx="93662" cy="107950"/>
              </a:xfrm>
              <a:custGeom>
                <a:avLst/>
                <a:gdLst>
                  <a:gd name="T0" fmla="*/ 22 w 24"/>
                  <a:gd name="T1" fmla="*/ 28 h 28"/>
                  <a:gd name="T2" fmla="*/ 22 w 24"/>
                  <a:gd name="T3" fmla="*/ 28 h 28"/>
                  <a:gd name="T4" fmla="*/ 10 w 24"/>
                  <a:gd name="T5" fmla="*/ 28 h 28"/>
                  <a:gd name="T6" fmla="*/ 8 w 24"/>
                  <a:gd name="T7" fmla="*/ 27 h 28"/>
                  <a:gd name="T8" fmla="*/ 2 w 24"/>
                  <a:gd name="T9" fmla="*/ 15 h 28"/>
                  <a:gd name="T10" fmla="*/ 2 w 24"/>
                  <a:gd name="T11" fmla="*/ 14 h 28"/>
                  <a:gd name="T12" fmla="*/ 0 w 24"/>
                  <a:gd name="T13" fmla="*/ 2 h 28"/>
                  <a:gd name="T14" fmla="*/ 1 w 24"/>
                  <a:gd name="T15" fmla="*/ 0 h 28"/>
                  <a:gd name="T16" fmla="*/ 3 w 24"/>
                  <a:gd name="T17" fmla="*/ 0 h 28"/>
                  <a:gd name="T18" fmla="*/ 13 w 24"/>
                  <a:gd name="T19" fmla="*/ 6 h 28"/>
                  <a:gd name="T20" fmla="*/ 14 w 24"/>
                  <a:gd name="T21" fmla="*/ 7 h 28"/>
                  <a:gd name="T22" fmla="*/ 24 w 24"/>
                  <a:gd name="T23" fmla="*/ 25 h 28"/>
                  <a:gd name="T24" fmla="*/ 24 w 24"/>
                  <a:gd name="T25" fmla="*/ 26 h 28"/>
                  <a:gd name="T26" fmla="*/ 22 w 24"/>
                  <a:gd name="T27" fmla="*/ 28 h 28"/>
                  <a:gd name="T28" fmla="*/ 11 w 24"/>
                  <a:gd name="T29" fmla="*/ 24 h 28"/>
                  <a:gd name="T30" fmla="*/ 19 w 24"/>
                  <a:gd name="T31" fmla="*/ 24 h 28"/>
                  <a:gd name="T32" fmla="*/ 11 w 24"/>
                  <a:gd name="T33" fmla="*/ 9 h 28"/>
                  <a:gd name="T34" fmla="*/ 5 w 24"/>
                  <a:gd name="T35" fmla="*/ 6 h 28"/>
                  <a:gd name="T36" fmla="*/ 6 w 24"/>
                  <a:gd name="T37" fmla="*/ 13 h 28"/>
                  <a:gd name="T38" fmla="*/ 11 w 24"/>
                  <a:gd name="T3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22" y="28"/>
                    </a:moveTo>
                    <a:cubicBezTo>
                      <a:pt x="22" y="28"/>
                      <a:pt x="22" y="28"/>
                      <a:pt x="22" y="28"/>
                    </a:cubicBezTo>
                    <a:cubicBezTo>
                      <a:pt x="10" y="28"/>
                      <a:pt x="10" y="28"/>
                      <a:pt x="10" y="28"/>
                    </a:cubicBezTo>
                    <a:cubicBezTo>
                      <a:pt x="9" y="28"/>
                      <a:pt x="9" y="28"/>
                      <a:pt x="8" y="27"/>
                    </a:cubicBezTo>
                    <a:cubicBezTo>
                      <a:pt x="2" y="15"/>
                      <a:pt x="2" y="15"/>
                      <a:pt x="2" y="15"/>
                    </a:cubicBezTo>
                    <a:cubicBezTo>
                      <a:pt x="2" y="15"/>
                      <a:pt x="2" y="15"/>
                      <a:pt x="2" y="14"/>
                    </a:cubicBezTo>
                    <a:cubicBezTo>
                      <a:pt x="0" y="2"/>
                      <a:pt x="0" y="2"/>
                      <a:pt x="0" y="2"/>
                    </a:cubicBezTo>
                    <a:cubicBezTo>
                      <a:pt x="0" y="2"/>
                      <a:pt x="0" y="1"/>
                      <a:pt x="1" y="0"/>
                    </a:cubicBezTo>
                    <a:cubicBezTo>
                      <a:pt x="2" y="0"/>
                      <a:pt x="2" y="0"/>
                      <a:pt x="3" y="0"/>
                    </a:cubicBezTo>
                    <a:cubicBezTo>
                      <a:pt x="13" y="6"/>
                      <a:pt x="13" y="6"/>
                      <a:pt x="13" y="6"/>
                    </a:cubicBezTo>
                    <a:cubicBezTo>
                      <a:pt x="13" y="6"/>
                      <a:pt x="14" y="7"/>
                      <a:pt x="14" y="7"/>
                    </a:cubicBezTo>
                    <a:cubicBezTo>
                      <a:pt x="24" y="25"/>
                      <a:pt x="24" y="25"/>
                      <a:pt x="24" y="25"/>
                    </a:cubicBezTo>
                    <a:cubicBezTo>
                      <a:pt x="24" y="25"/>
                      <a:pt x="24" y="25"/>
                      <a:pt x="24" y="26"/>
                    </a:cubicBezTo>
                    <a:cubicBezTo>
                      <a:pt x="24" y="27"/>
                      <a:pt x="23" y="28"/>
                      <a:pt x="22" y="28"/>
                    </a:cubicBezTo>
                    <a:close/>
                    <a:moveTo>
                      <a:pt x="11" y="24"/>
                    </a:moveTo>
                    <a:cubicBezTo>
                      <a:pt x="19" y="24"/>
                      <a:pt x="19" y="24"/>
                      <a:pt x="19" y="24"/>
                    </a:cubicBezTo>
                    <a:cubicBezTo>
                      <a:pt x="11" y="9"/>
                      <a:pt x="11" y="9"/>
                      <a:pt x="11" y="9"/>
                    </a:cubicBezTo>
                    <a:cubicBezTo>
                      <a:pt x="5" y="6"/>
                      <a:pt x="5" y="6"/>
                      <a:pt x="5" y="6"/>
                    </a:cubicBezTo>
                    <a:cubicBezTo>
                      <a:pt x="6" y="13"/>
                      <a:pt x="6" y="13"/>
                      <a:pt x="6" y="13"/>
                    </a:cubicBezTo>
                    <a:lnTo>
                      <a:pt x="1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6" name="Freeform 90">
                <a:extLst>
                  <a:ext uri="{FF2B5EF4-FFF2-40B4-BE49-F238E27FC236}">
                    <a16:creationId xmlns:a16="http://schemas.microsoft.com/office/drawing/2014/main" id="{0AFB1F06-C587-4DBC-AD55-41B8396F100A}"/>
                  </a:ext>
                </a:extLst>
              </p:cNvPr>
              <p:cNvSpPr>
                <a:spLocks/>
              </p:cNvSpPr>
              <p:nvPr/>
            </p:nvSpPr>
            <p:spPr bwMode="auto">
              <a:xfrm>
                <a:off x="5661025" y="1882775"/>
                <a:ext cx="47625" cy="38100"/>
              </a:xfrm>
              <a:custGeom>
                <a:avLst/>
                <a:gdLst>
                  <a:gd name="T0" fmla="*/ 2 w 12"/>
                  <a:gd name="T1" fmla="*/ 10 h 10"/>
                  <a:gd name="T2" fmla="*/ 0 w 12"/>
                  <a:gd name="T3" fmla="*/ 9 h 10"/>
                  <a:gd name="T4" fmla="*/ 1 w 12"/>
                  <a:gd name="T5" fmla="*/ 6 h 10"/>
                  <a:gd name="T6" fmla="*/ 9 w 12"/>
                  <a:gd name="T7" fmla="*/ 0 h 10"/>
                  <a:gd name="T8" fmla="*/ 12 w 12"/>
                  <a:gd name="T9" fmla="*/ 1 h 10"/>
                  <a:gd name="T10" fmla="*/ 11 w 12"/>
                  <a:gd name="T11" fmla="*/ 4 h 10"/>
                  <a:gd name="T12" fmla="*/ 3 w 12"/>
                  <a:gd name="T13" fmla="*/ 10 h 10"/>
                  <a:gd name="T14" fmla="*/ 2 w 1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2" y="10"/>
                    </a:moveTo>
                    <a:cubicBezTo>
                      <a:pt x="1" y="10"/>
                      <a:pt x="1" y="10"/>
                      <a:pt x="0" y="9"/>
                    </a:cubicBezTo>
                    <a:cubicBezTo>
                      <a:pt x="0" y="8"/>
                      <a:pt x="0" y="7"/>
                      <a:pt x="1" y="6"/>
                    </a:cubicBezTo>
                    <a:cubicBezTo>
                      <a:pt x="9" y="0"/>
                      <a:pt x="9" y="0"/>
                      <a:pt x="9" y="0"/>
                    </a:cubicBezTo>
                    <a:cubicBezTo>
                      <a:pt x="10" y="0"/>
                      <a:pt x="11" y="0"/>
                      <a:pt x="12" y="1"/>
                    </a:cubicBezTo>
                    <a:cubicBezTo>
                      <a:pt x="12" y="2"/>
                      <a:pt x="12" y="3"/>
                      <a:pt x="11" y="4"/>
                    </a:cubicBezTo>
                    <a:cubicBezTo>
                      <a:pt x="3" y="10"/>
                      <a:pt x="3" y="10"/>
                      <a:pt x="3" y="10"/>
                    </a:cubicBezTo>
                    <a:cubicBezTo>
                      <a:pt x="3" y="10"/>
                      <a:pt x="2" y="10"/>
                      <a:pt x="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7" name="Freeform 91">
                <a:extLst>
                  <a:ext uri="{FF2B5EF4-FFF2-40B4-BE49-F238E27FC236}">
                    <a16:creationId xmlns:a16="http://schemas.microsoft.com/office/drawing/2014/main" id="{24BCD846-39A7-416C-9A31-E7FABEC66506}"/>
                  </a:ext>
                </a:extLst>
              </p:cNvPr>
              <p:cNvSpPr>
                <a:spLocks noEditPoints="1"/>
              </p:cNvSpPr>
              <p:nvPr/>
            </p:nvSpPr>
            <p:spPr bwMode="auto">
              <a:xfrm>
                <a:off x="5746750" y="1797050"/>
                <a:ext cx="79375" cy="169863"/>
              </a:xfrm>
              <a:custGeom>
                <a:avLst/>
                <a:gdLst>
                  <a:gd name="T0" fmla="*/ 18 w 20"/>
                  <a:gd name="T1" fmla="*/ 44 h 44"/>
                  <a:gd name="T2" fmla="*/ 2 w 20"/>
                  <a:gd name="T3" fmla="*/ 44 h 44"/>
                  <a:gd name="T4" fmla="*/ 0 w 20"/>
                  <a:gd name="T5" fmla="*/ 42 h 44"/>
                  <a:gd name="T6" fmla="*/ 0 w 20"/>
                  <a:gd name="T7" fmla="*/ 2 h 44"/>
                  <a:gd name="T8" fmla="*/ 2 w 20"/>
                  <a:gd name="T9" fmla="*/ 0 h 44"/>
                  <a:gd name="T10" fmla="*/ 18 w 20"/>
                  <a:gd name="T11" fmla="*/ 0 h 44"/>
                  <a:gd name="T12" fmla="*/ 20 w 20"/>
                  <a:gd name="T13" fmla="*/ 2 h 44"/>
                  <a:gd name="T14" fmla="*/ 20 w 20"/>
                  <a:gd name="T15" fmla="*/ 42 h 44"/>
                  <a:gd name="T16" fmla="*/ 18 w 20"/>
                  <a:gd name="T17" fmla="*/ 44 h 44"/>
                  <a:gd name="T18" fmla="*/ 4 w 20"/>
                  <a:gd name="T19" fmla="*/ 40 h 44"/>
                  <a:gd name="T20" fmla="*/ 16 w 20"/>
                  <a:gd name="T21" fmla="*/ 40 h 44"/>
                  <a:gd name="T22" fmla="*/ 16 w 20"/>
                  <a:gd name="T23" fmla="*/ 4 h 44"/>
                  <a:gd name="T24" fmla="*/ 4 w 20"/>
                  <a:gd name="T25" fmla="*/ 4 h 44"/>
                  <a:gd name="T26" fmla="*/ 4 w 20"/>
                  <a:gd name="T2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4">
                    <a:moveTo>
                      <a:pt x="18" y="44"/>
                    </a:moveTo>
                    <a:cubicBezTo>
                      <a:pt x="2" y="44"/>
                      <a:pt x="2" y="44"/>
                      <a:pt x="2" y="44"/>
                    </a:cubicBezTo>
                    <a:cubicBezTo>
                      <a:pt x="1" y="44"/>
                      <a:pt x="0" y="43"/>
                      <a:pt x="0" y="42"/>
                    </a:cubicBezTo>
                    <a:cubicBezTo>
                      <a:pt x="0" y="2"/>
                      <a:pt x="0" y="2"/>
                      <a:pt x="0" y="2"/>
                    </a:cubicBezTo>
                    <a:cubicBezTo>
                      <a:pt x="0" y="1"/>
                      <a:pt x="1" y="0"/>
                      <a:pt x="2" y="0"/>
                    </a:cubicBezTo>
                    <a:cubicBezTo>
                      <a:pt x="18" y="0"/>
                      <a:pt x="18" y="0"/>
                      <a:pt x="18" y="0"/>
                    </a:cubicBezTo>
                    <a:cubicBezTo>
                      <a:pt x="19" y="0"/>
                      <a:pt x="20" y="1"/>
                      <a:pt x="20" y="2"/>
                    </a:cubicBezTo>
                    <a:cubicBezTo>
                      <a:pt x="20" y="42"/>
                      <a:pt x="20" y="42"/>
                      <a:pt x="20" y="42"/>
                    </a:cubicBezTo>
                    <a:cubicBezTo>
                      <a:pt x="20" y="43"/>
                      <a:pt x="19" y="44"/>
                      <a:pt x="18" y="44"/>
                    </a:cubicBezTo>
                    <a:close/>
                    <a:moveTo>
                      <a:pt x="4" y="40"/>
                    </a:moveTo>
                    <a:cubicBezTo>
                      <a:pt x="16" y="40"/>
                      <a:pt x="16" y="40"/>
                      <a:pt x="16" y="40"/>
                    </a:cubicBezTo>
                    <a:cubicBezTo>
                      <a:pt x="16" y="4"/>
                      <a:pt x="16" y="4"/>
                      <a:pt x="16" y="4"/>
                    </a:cubicBezTo>
                    <a:cubicBezTo>
                      <a:pt x="4" y="4"/>
                      <a:pt x="4" y="4"/>
                      <a:pt x="4" y="4"/>
                    </a:cubicBezTo>
                    <a:lnTo>
                      <a:pt x="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8" name="Freeform 92">
                <a:extLst>
                  <a:ext uri="{FF2B5EF4-FFF2-40B4-BE49-F238E27FC236}">
                    <a16:creationId xmlns:a16="http://schemas.microsoft.com/office/drawing/2014/main" id="{DDA1101D-9832-44B8-A130-CF24E26B0A7A}"/>
                  </a:ext>
                </a:extLst>
              </p:cNvPr>
              <p:cNvSpPr>
                <a:spLocks/>
              </p:cNvSpPr>
              <p:nvPr/>
            </p:nvSpPr>
            <p:spPr bwMode="auto">
              <a:xfrm>
                <a:off x="5778500" y="1828800"/>
                <a:ext cx="47625" cy="14288"/>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9" name="Freeform 93">
                <a:extLst>
                  <a:ext uri="{FF2B5EF4-FFF2-40B4-BE49-F238E27FC236}">
                    <a16:creationId xmlns:a16="http://schemas.microsoft.com/office/drawing/2014/main" id="{D530AA8B-FB23-44C3-92AF-79D07D505487}"/>
                  </a:ext>
                </a:extLst>
              </p:cNvPr>
              <p:cNvSpPr>
                <a:spLocks/>
              </p:cNvSpPr>
              <p:nvPr/>
            </p:nvSpPr>
            <p:spPr bwMode="auto">
              <a:xfrm>
                <a:off x="5794375" y="1858963"/>
                <a:ext cx="31750" cy="15875"/>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0" name="Freeform 94">
                <a:extLst>
                  <a:ext uri="{FF2B5EF4-FFF2-40B4-BE49-F238E27FC236}">
                    <a16:creationId xmlns:a16="http://schemas.microsoft.com/office/drawing/2014/main" id="{43E4C5A2-FA28-49E8-B805-CAB9D55EA630}"/>
                  </a:ext>
                </a:extLst>
              </p:cNvPr>
              <p:cNvSpPr>
                <a:spLocks/>
              </p:cNvSpPr>
              <p:nvPr/>
            </p:nvSpPr>
            <p:spPr bwMode="auto">
              <a:xfrm>
                <a:off x="5778500" y="1890713"/>
                <a:ext cx="47625" cy="14288"/>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1" name="Freeform 95">
                <a:extLst>
                  <a:ext uri="{FF2B5EF4-FFF2-40B4-BE49-F238E27FC236}">
                    <a16:creationId xmlns:a16="http://schemas.microsoft.com/office/drawing/2014/main" id="{29F17452-54F0-4703-B025-4408F983FC5F}"/>
                  </a:ext>
                </a:extLst>
              </p:cNvPr>
              <p:cNvSpPr>
                <a:spLocks/>
              </p:cNvSpPr>
              <p:nvPr/>
            </p:nvSpPr>
            <p:spPr bwMode="auto">
              <a:xfrm>
                <a:off x="5794375" y="1920875"/>
                <a:ext cx="31750" cy="15875"/>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nvGrpSpPr>
            <p:cNvPr id="27" name="Group 26">
              <a:extLst>
                <a:ext uri="{FF2B5EF4-FFF2-40B4-BE49-F238E27FC236}">
                  <a16:creationId xmlns:a16="http://schemas.microsoft.com/office/drawing/2014/main" id="{17CD0612-032C-4807-ADFC-E5ACA495E820}"/>
                </a:ext>
              </a:extLst>
            </p:cNvPr>
            <p:cNvGrpSpPr>
              <a:grpSpLocks noChangeAspect="1"/>
            </p:cNvGrpSpPr>
            <p:nvPr/>
          </p:nvGrpSpPr>
          <p:grpSpPr>
            <a:xfrm>
              <a:off x="3243426" y="5786928"/>
              <a:ext cx="252001" cy="252000"/>
              <a:chOff x="2182813" y="2376488"/>
              <a:chExt cx="371476" cy="371475"/>
            </a:xfrm>
            <a:solidFill>
              <a:schemeClr val="bg1"/>
            </a:solidFill>
          </p:grpSpPr>
          <p:sp>
            <p:nvSpPr>
              <p:cNvPr id="28" name="Freeform 101">
                <a:extLst>
                  <a:ext uri="{FF2B5EF4-FFF2-40B4-BE49-F238E27FC236}">
                    <a16:creationId xmlns:a16="http://schemas.microsoft.com/office/drawing/2014/main" id="{CA526381-41BB-4CAC-8EBF-0B8931270EF5}"/>
                  </a:ext>
                </a:extLst>
              </p:cNvPr>
              <p:cNvSpPr>
                <a:spLocks/>
              </p:cNvSpPr>
              <p:nvPr/>
            </p:nvSpPr>
            <p:spPr bwMode="auto">
              <a:xfrm>
                <a:off x="2182813" y="2376488"/>
                <a:ext cx="371475" cy="371475"/>
              </a:xfrm>
              <a:custGeom>
                <a:avLst/>
                <a:gdLst>
                  <a:gd name="T0" fmla="*/ 42 w 96"/>
                  <a:gd name="T1" fmla="*/ 96 h 96"/>
                  <a:gd name="T2" fmla="*/ 40 w 96"/>
                  <a:gd name="T3" fmla="*/ 83 h 96"/>
                  <a:gd name="T4" fmla="*/ 23 w 96"/>
                  <a:gd name="T5" fmla="*/ 88 h 96"/>
                  <a:gd name="T6" fmla="*/ 8 w 96"/>
                  <a:gd name="T7" fmla="*/ 76 h 96"/>
                  <a:gd name="T8" fmla="*/ 8 w 96"/>
                  <a:gd name="T9" fmla="*/ 73 h 96"/>
                  <a:gd name="T10" fmla="*/ 13 w 96"/>
                  <a:gd name="T11" fmla="*/ 56 h 96"/>
                  <a:gd name="T12" fmla="*/ 0 w 96"/>
                  <a:gd name="T13" fmla="*/ 54 h 96"/>
                  <a:gd name="T14" fmla="*/ 2 w 96"/>
                  <a:gd name="T15" fmla="*/ 40 h 96"/>
                  <a:gd name="T16" fmla="*/ 17 w 96"/>
                  <a:gd name="T17" fmla="*/ 31 h 96"/>
                  <a:gd name="T18" fmla="*/ 8 w 96"/>
                  <a:gd name="T19" fmla="*/ 21 h 96"/>
                  <a:gd name="T20" fmla="*/ 20 w 96"/>
                  <a:gd name="T21" fmla="*/ 8 h 96"/>
                  <a:gd name="T22" fmla="*/ 31 w 96"/>
                  <a:gd name="T23" fmla="*/ 17 h 96"/>
                  <a:gd name="T24" fmla="*/ 40 w 96"/>
                  <a:gd name="T25" fmla="*/ 2 h 96"/>
                  <a:gd name="T26" fmla="*/ 54 w 96"/>
                  <a:gd name="T27" fmla="*/ 0 h 96"/>
                  <a:gd name="T28" fmla="*/ 56 w 96"/>
                  <a:gd name="T29" fmla="*/ 13 h 96"/>
                  <a:gd name="T30" fmla="*/ 67 w 96"/>
                  <a:gd name="T31" fmla="*/ 20 h 96"/>
                  <a:gd name="T32" fmla="*/ 54 w 96"/>
                  <a:gd name="T33" fmla="*/ 17 h 96"/>
                  <a:gd name="T34" fmla="*/ 52 w 96"/>
                  <a:gd name="T35" fmla="*/ 4 h 96"/>
                  <a:gd name="T36" fmla="*/ 44 w 96"/>
                  <a:gd name="T37" fmla="*/ 15 h 96"/>
                  <a:gd name="T38" fmla="*/ 31 w 96"/>
                  <a:gd name="T39" fmla="*/ 21 h 96"/>
                  <a:gd name="T40" fmla="*/ 21 w 96"/>
                  <a:gd name="T41" fmla="*/ 13 h 96"/>
                  <a:gd name="T42" fmla="*/ 20 w 96"/>
                  <a:gd name="T43" fmla="*/ 29 h 96"/>
                  <a:gd name="T44" fmla="*/ 17 w 96"/>
                  <a:gd name="T45" fmla="*/ 42 h 96"/>
                  <a:gd name="T46" fmla="*/ 4 w 96"/>
                  <a:gd name="T47" fmla="*/ 44 h 96"/>
                  <a:gd name="T48" fmla="*/ 15 w 96"/>
                  <a:gd name="T49" fmla="*/ 52 h 96"/>
                  <a:gd name="T50" fmla="*/ 21 w 96"/>
                  <a:gd name="T51" fmla="*/ 65 h 96"/>
                  <a:gd name="T52" fmla="*/ 13 w 96"/>
                  <a:gd name="T53" fmla="*/ 75 h 96"/>
                  <a:gd name="T54" fmla="*/ 29 w 96"/>
                  <a:gd name="T55" fmla="*/ 76 h 96"/>
                  <a:gd name="T56" fmla="*/ 42 w 96"/>
                  <a:gd name="T57" fmla="*/ 79 h 96"/>
                  <a:gd name="T58" fmla="*/ 44 w 96"/>
                  <a:gd name="T59" fmla="*/ 92 h 96"/>
                  <a:gd name="T60" fmla="*/ 52 w 96"/>
                  <a:gd name="T61" fmla="*/ 81 h 96"/>
                  <a:gd name="T62" fmla="*/ 65 w 96"/>
                  <a:gd name="T63" fmla="*/ 75 h 96"/>
                  <a:gd name="T64" fmla="*/ 75 w 96"/>
                  <a:gd name="T65" fmla="*/ 83 h 96"/>
                  <a:gd name="T66" fmla="*/ 76 w 96"/>
                  <a:gd name="T67" fmla="*/ 67 h 96"/>
                  <a:gd name="T68" fmla="*/ 79 w 96"/>
                  <a:gd name="T69" fmla="*/ 54 h 96"/>
                  <a:gd name="T70" fmla="*/ 92 w 96"/>
                  <a:gd name="T71" fmla="*/ 52 h 96"/>
                  <a:gd name="T72" fmla="*/ 81 w 96"/>
                  <a:gd name="T73" fmla="*/ 44 h 96"/>
                  <a:gd name="T74" fmla="*/ 77 w 96"/>
                  <a:gd name="T75" fmla="*/ 36 h 96"/>
                  <a:gd name="T76" fmla="*/ 81 w 96"/>
                  <a:gd name="T77" fmla="*/ 34 h 96"/>
                  <a:gd name="T78" fmla="*/ 94 w 96"/>
                  <a:gd name="T79" fmla="*/ 40 h 96"/>
                  <a:gd name="T80" fmla="*/ 96 w 96"/>
                  <a:gd name="T81" fmla="*/ 54 h 96"/>
                  <a:gd name="T82" fmla="*/ 83 w 96"/>
                  <a:gd name="T83" fmla="*/ 56 h 96"/>
                  <a:gd name="T84" fmla="*/ 88 w 96"/>
                  <a:gd name="T85" fmla="*/ 73 h 96"/>
                  <a:gd name="T86" fmla="*/ 76 w 96"/>
                  <a:gd name="T87" fmla="*/ 88 h 96"/>
                  <a:gd name="T88" fmla="*/ 65 w 96"/>
                  <a:gd name="T89" fmla="*/ 79 h 96"/>
                  <a:gd name="T90" fmla="*/ 56 w 96"/>
                  <a:gd name="T91"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96">
                    <a:moveTo>
                      <a:pt x="54" y="96"/>
                    </a:moveTo>
                    <a:cubicBezTo>
                      <a:pt x="42" y="96"/>
                      <a:pt x="42" y="96"/>
                      <a:pt x="42" y="96"/>
                    </a:cubicBezTo>
                    <a:cubicBezTo>
                      <a:pt x="41" y="96"/>
                      <a:pt x="40" y="95"/>
                      <a:pt x="40" y="94"/>
                    </a:cubicBezTo>
                    <a:cubicBezTo>
                      <a:pt x="40" y="83"/>
                      <a:pt x="40" y="83"/>
                      <a:pt x="40" y="83"/>
                    </a:cubicBezTo>
                    <a:cubicBezTo>
                      <a:pt x="37" y="82"/>
                      <a:pt x="33" y="81"/>
                      <a:pt x="31" y="79"/>
                    </a:cubicBezTo>
                    <a:cubicBezTo>
                      <a:pt x="23" y="88"/>
                      <a:pt x="23" y="88"/>
                      <a:pt x="23" y="88"/>
                    </a:cubicBezTo>
                    <a:cubicBezTo>
                      <a:pt x="22" y="88"/>
                      <a:pt x="20" y="88"/>
                      <a:pt x="20" y="88"/>
                    </a:cubicBezTo>
                    <a:cubicBezTo>
                      <a:pt x="8" y="76"/>
                      <a:pt x="8" y="76"/>
                      <a:pt x="8" y="76"/>
                    </a:cubicBezTo>
                    <a:cubicBezTo>
                      <a:pt x="8" y="76"/>
                      <a:pt x="8" y="75"/>
                      <a:pt x="8" y="75"/>
                    </a:cubicBezTo>
                    <a:cubicBezTo>
                      <a:pt x="8" y="74"/>
                      <a:pt x="8" y="74"/>
                      <a:pt x="8" y="73"/>
                    </a:cubicBezTo>
                    <a:cubicBezTo>
                      <a:pt x="17" y="65"/>
                      <a:pt x="17" y="65"/>
                      <a:pt x="17" y="65"/>
                    </a:cubicBezTo>
                    <a:cubicBezTo>
                      <a:pt x="15" y="63"/>
                      <a:pt x="14" y="59"/>
                      <a:pt x="13" y="56"/>
                    </a:cubicBezTo>
                    <a:cubicBezTo>
                      <a:pt x="2" y="56"/>
                      <a:pt x="2" y="56"/>
                      <a:pt x="2" y="56"/>
                    </a:cubicBezTo>
                    <a:cubicBezTo>
                      <a:pt x="1" y="56"/>
                      <a:pt x="0" y="55"/>
                      <a:pt x="0" y="54"/>
                    </a:cubicBezTo>
                    <a:cubicBezTo>
                      <a:pt x="0" y="42"/>
                      <a:pt x="0" y="42"/>
                      <a:pt x="0" y="42"/>
                    </a:cubicBezTo>
                    <a:cubicBezTo>
                      <a:pt x="0" y="41"/>
                      <a:pt x="1" y="40"/>
                      <a:pt x="2" y="40"/>
                    </a:cubicBezTo>
                    <a:cubicBezTo>
                      <a:pt x="13" y="40"/>
                      <a:pt x="13" y="40"/>
                      <a:pt x="13" y="40"/>
                    </a:cubicBezTo>
                    <a:cubicBezTo>
                      <a:pt x="14" y="37"/>
                      <a:pt x="15" y="33"/>
                      <a:pt x="17" y="31"/>
                    </a:cubicBezTo>
                    <a:cubicBezTo>
                      <a:pt x="8" y="23"/>
                      <a:pt x="8" y="23"/>
                      <a:pt x="8" y="23"/>
                    </a:cubicBezTo>
                    <a:cubicBezTo>
                      <a:pt x="8" y="22"/>
                      <a:pt x="8" y="22"/>
                      <a:pt x="8" y="21"/>
                    </a:cubicBezTo>
                    <a:cubicBezTo>
                      <a:pt x="8" y="21"/>
                      <a:pt x="8" y="20"/>
                      <a:pt x="8" y="20"/>
                    </a:cubicBezTo>
                    <a:cubicBezTo>
                      <a:pt x="20" y="8"/>
                      <a:pt x="20" y="8"/>
                      <a:pt x="20" y="8"/>
                    </a:cubicBezTo>
                    <a:cubicBezTo>
                      <a:pt x="20" y="8"/>
                      <a:pt x="22" y="8"/>
                      <a:pt x="23" y="8"/>
                    </a:cubicBezTo>
                    <a:cubicBezTo>
                      <a:pt x="31" y="17"/>
                      <a:pt x="31" y="17"/>
                      <a:pt x="31" y="17"/>
                    </a:cubicBezTo>
                    <a:cubicBezTo>
                      <a:pt x="33" y="15"/>
                      <a:pt x="37" y="14"/>
                      <a:pt x="40" y="13"/>
                    </a:cubicBezTo>
                    <a:cubicBezTo>
                      <a:pt x="40" y="2"/>
                      <a:pt x="40" y="2"/>
                      <a:pt x="40" y="2"/>
                    </a:cubicBezTo>
                    <a:cubicBezTo>
                      <a:pt x="40" y="1"/>
                      <a:pt x="41" y="0"/>
                      <a:pt x="42" y="0"/>
                    </a:cubicBezTo>
                    <a:cubicBezTo>
                      <a:pt x="54" y="0"/>
                      <a:pt x="54" y="0"/>
                      <a:pt x="54" y="0"/>
                    </a:cubicBezTo>
                    <a:cubicBezTo>
                      <a:pt x="55" y="0"/>
                      <a:pt x="56" y="1"/>
                      <a:pt x="56" y="2"/>
                    </a:cubicBezTo>
                    <a:cubicBezTo>
                      <a:pt x="56" y="13"/>
                      <a:pt x="56" y="13"/>
                      <a:pt x="56" y="13"/>
                    </a:cubicBezTo>
                    <a:cubicBezTo>
                      <a:pt x="60" y="14"/>
                      <a:pt x="64" y="16"/>
                      <a:pt x="67" y="17"/>
                    </a:cubicBezTo>
                    <a:cubicBezTo>
                      <a:pt x="68" y="18"/>
                      <a:pt x="68" y="19"/>
                      <a:pt x="67" y="20"/>
                    </a:cubicBezTo>
                    <a:cubicBezTo>
                      <a:pt x="67" y="21"/>
                      <a:pt x="66" y="21"/>
                      <a:pt x="65" y="21"/>
                    </a:cubicBezTo>
                    <a:cubicBezTo>
                      <a:pt x="62" y="19"/>
                      <a:pt x="57" y="18"/>
                      <a:pt x="54" y="17"/>
                    </a:cubicBezTo>
                    <a:cubicBezTo>
                      <a:pt x="53" y="17"/>
                      <a:pt x="52" y="16"/>
                      <a:pt x="52" y="15"/>
                    </a:cubicBezTo>
                    <a:cubicBezTo>
                      <a:pt x="52" y="4"/>
                      <a:pt x="52" y="4"/>
                      <a:pt x="52" y="4"/>
                    </a:cubicBezTo>
                    <a:cubicBezTo>
                      <a:pt x="44" y="4"/>
                      <a:pt x="44" y="4"/>
                      <a:pt x="44" y="4"/>
                    </a:cubicBezTo>
                    <a:cubicBezTo>
                      <a:pt x="44" y="15"/>
                      <a:pt x="44" y="15"/>
                      <a:pt x="44" y="15"/>
                    </a:cubicBezTo>
                    <a:cubicBezTo>
                      <a:pt x="44" y="16"/>
                      <a:pt x="43" y="17"/>
                      <a:pt x="42" y="17"/>
                    </a:cubicBezTo>
                    <a:cubicBezTo>
                      <a:pt x="39" y="18"/>
                      <a:pt x="34" y="19"/>
                      <a:pt x="31" y="21"/>
                    </a:cubicBezTo>
                    <a:cubicBezTo>
                      <a:pt x="31" y="21"/>
                      <a:pt x="30" y="21"/>
                      <a:pt x="29" y="20"/>
                    </a:cubicBezTo>
                    <a:cubicBezTo>
                      <a:pt x="21" y="13"/>
                      <a:pt x="21" y="13"/>
                      <a:pt x="21" y="13"/>
                    </a:cubicBezTo>
                    <a:cubicBezTo>
                      <a:pt x="13" y="21"/>
                      <a:pt x="13" y="21"/>
                      <a:pt x="13" y="21"/>
                    </a:cubicBezTo>
                    <a:cubicBezTo>
                      <a:pt x="20" y="29"/>
                      <a:pt x="20" y="29"/>
                      <a:pt x="20" y="29"/>
                    </a:cubicBezTo>
                    <a:cubicBezTo>
                      <a:pt x="21" y="30"/>
                      <a:pt x="21" y="31"/>
                      <a:pt x="21" y="31"/>
                    </a:cubicBezTo>
                    <a:cubicBezTo>
                      <a:pt x="19" y="34"/>
                      <a:pt x="17" y="40"/>
                      <a:pt x="17" y="42"/>
                    </a:cubicBezTo>
                    <a:cubicBezTo>
                      <a:pt x="17" y="43"/>
                      <a:pt x="16" y="44"/>
                      <a:pt x="15" y="44"/>
                    </a:cubicBezTo>
                    <a:cubicBezTo>
                      <a:pt x="4" y="44"/>
                      <a:pt x="4" y="44"/>
                      <a:pt x="4" y="44"/>
                    </a:cubicBezTo>
                    <a:cubicBezTo>
                      <a:pt x="4" y="52"/>
                      <a:pt x="4" y="52"/>
                      <a:pt x="4" y="52"/>
                    </a:cubicBezTo>
                    <a:cubicBezTo>
                      <a:pt x="15" y="52"/>
                      <a:pt x="15" y="52"/>
                      <a:pt x="15" y="52"/>
                    </a:cubicBezTo>
                    <a:cubicBezTo>
                      <a:pt x="16" y="52"/>
                      <a:pt x="17" y="53"/>
                      <a:pt x="17" y="54"/>
                    </a:cubicBezTo>
                    <a:cubicBezTo>
                      <a:pt x="17" y="56"/>
                      <a:pt x="19" y="62"/>
                      <a:pt x="21" y="65"/>
                    </a:cubicBezTo>
                    <a:cubicBezTo>
                      <a:pt x="21" y="65"/>
                      <a:pt x="21" y="66"/>
                      <a:pt x="20" y="67"/>
                    </a:cubicBezTo>
                    <a:cubicBezTo>
                      <a:pt x="13" y="75"/>
                      <a:pt x="13" y="75"/>
                      <a:pt x="13" y="75"/>
                    </a:cubicBezTo>
                    <a:cubicBezTo>
                      <a:pt x="21" y="83"/>
                      <a:pt x="21" y="83"/>
                      <a:pt x="21" y="83"/>
                    </a:cubicBezTo>
                    <a:cubicBezTo>
                      <a:pt x="29" y="76"/>
                      <a:pt x="29" y="76"/>
                      <a:pt x="29" y="76"/>
                    </a:cubicBezTo>
                    <a:cubicBezTo>
                      <a:pt x="30" y="75"/>
                      <a:pt x="31" y="75"/>
                      <a:pt x="31" y="75"/>
                    </a:cubicBezTo>
                    <a:cubicBezTo>
                      <a:pt x="34" y="77"/>
                      <a:pt x="40" y="79"/>
                      <a:pt x="42" y="79"/>
                    </a:cubicBezTo>
                    <a:cubicBezTo>
                      <a:pt x="43" y="79"/>
                      <a:pt x="44" y="80"/>
                      <a:pt x="44" y="81"/>
                    </a:cubicBezTo>
                    <a:cubicBezTo>
                      <a:pt x="44" y="92"/>
                      <a:pt x="44" y="92"/>
                      <a:pt x="44" y="92"/>
                    </a:cubicBezTo>
                    <a:cubicBezTo>
                      <a:pt x="52" y="92"/>
                      <a:pt x="52" y="92"/>
                      <a:pt x="52" y="92"/>
                    </a:cubicBezTo>
                    <a:cubicBezTo>
                      <a:pt x="52" y="81"/>
                      <a:pt x="52" y="81"/>
                      <a:pt x="52" y="81"/>
                    </a:cubicBezTo>
                    <a:cubicBezTo>
                      <a:pt x="52" y="80"/>
                      <a:pt x="53" y="79"/>
                      <a:pt x="54" y="79"/>
                    </a:cubicBezTo>
                    <a:cubicBezTo>
                      <a:pt x="56" y="79"/>
                      <a:pt x="62" y="77"/>
                      <a:pt x="65" y="75"/>
                    </a:cubicBezTo>
                    <a:cubicBezTo>
                      <a:pt x="65" y="75"/>
                      <a:pt x="66" y="75"/>
                      <a:pt x="67" y="76"/>
                    </a:cubicBezTo>
                    <a:cubicBezTo>
                      <a:pt x="75" y="83"/>
                      <a:pt x="75" y="83"/>
                      <a:pt x="75" y="83"/>
                    </a:cubicBezTo>
                    <a:cubicBezTo>
                      <a:pt x="83" y="75"/>
                      <a:pt x="83" y="75"/>
                      <a:pt x="83" y="75"/>
                    </a:cubicBezTo>
                    <a:cubicBezTo>
                      <a:pt x="76" y="67"/>
                      <a:pt x="76" y="67"/>
                      <a:pt x="76" y="67"/>
                    </a:cubicBezTo>
                    <a:cubicBezTo>
                      <a:pt x="75" y="66"/>
                      <a:pt x="75" y="65"/>
                      <a:pt x="75" y="65"/>
                    </a:cubicBezTo>
                    <a:cubicBezTo>
                      <a:pt x="77" y="62"/>
                      <a:pt x="79" y="56"/>
                      <a:pt x="79" y="54"/>
                    </a:cubicBezTo>
                    <a:cubicBezTo>
                      <a:pt x="79" y="53"/>
                      <a:pt x="80" y="52"/>
                      <a:pt x="81" y="52"/>
                    </a:cubicBezTo>
                    <a:cubicBezTo>
                      <a:pt x="92" y="52"/>
                      <a:pt x="92" y="52"/>
                      <a:pt x="92" y="52"/>
                    </a:cubicBezTo>
                    <a:cubicBezTo>
                      <a:pt x="92" y="44"/>
                      <a:pt x="92" y="44"/>
                      <a:pt x="92" y="44"/>
                    </a:cubicBezTo>
                    <a:cubicBezTo>
                      <a:pt x="81" y="44"/>
                      <a:pt x="81" y="44"/>
                      <a:pt x="81" y="44"/>
                    </a:cubicBezTo>
                    <a:cubicBezTo>
                      <a:pt x="80" y="44"/>
                      <a:pt x="79" y="43"/>
                      <a:pt x="79" y="42"/>
                    </a:cubicBezTo>
                    <a:cubicBezTo>
                      <a:pt x="79" y="41"/>
                      <a:pt x="78" y="38"/>
                      <a:pt x="77" y="36"/>
                    </a:cubicBezTo>
                    <a:cubicBezTo>
                      <a:pt x="77" y="35"/>
                      <a:pt x="77" y="33"/>
                      <a:pt x="78" y="33"/>
                    </a:cubicBezTo>
                    <a:cubicBezTo>
                      <a:pt x="79" y="33"/>
                      <a:pt x="81" y="33"/>
                      <a:pt x="81" y="34"/>
                    </a:cubicBezTo>
                    <a:cubicBezTo>
                      <a:pt x="82" y="36"/>
                      <a:pt x="82" y="38"/>
                      <a:pt x="83" y="40"/>
                    </a:cubicBezTo>
                    <a:cubicBezTo>
                      <a:pt x="94" y="40"/>
                      <a:pt x="94" y="40"/>
                      <a:pt x="94" y="40"/>
                    </a:cubicBezTo>
                    <a:cubicBezTo>
                      <a:pt x="95" y="40"/>
                      <a:pt x="96" y="41"/>
                      <a:pt x="96" y="42"/>
                    </a:cubicBezTo>
                    <a:cubicBezTo>
                      <a:pt x="96" y="54"/>
                      <a:pt x="96" y="54"/>
                      <a:pt x="96" y="54"/>
                    </a:cubicBezTo>
                    <a:cubicBezTo>
                      <a:pt x="96" y="55"/>
                      <a:pt x="95" y="56"/>
                      <a:pt x="94" y="56"/>
                    </a:cubicBezTo>
                    <a:cubicBezTo>
                      <a:pt x="83" y="56"/>
                      <a:pt x="83" y="56"/>
                      <a:pt x="83" y="56"/>
                    </a:cubicBezTo>
                    <a:cubicBezTo>
                      <a:pt x="82" y="59"/>
                      <a:pt x="81" y="63"/>
                      <a:pt x="79" y="65"/>
                    </a:cubicBezTo>
                    <a:cubicBezTo>
                      <a:pt x="88" y="73"/>
                      <a:pt x="88" y="73"/>
                      <a:pt x="88" y="73"/>
                    </a:cubicBezTo>
                    <a:cubicBezTo>
                      <a:pt x="88" y="74"/>
                      <a:pt x="88" y="76"/>
                      <a:pt x="88" y="76"/>
                    </a:cubicBezTo>
                    <a:cubicBezTo>
                      <a:pt x="76" y="88"/>
                      <a:pt x="76" y="88"/>
                      <a:pt x="76" y="88"/>
                    </a:cubicBezTo>
                    <a:cubicBezTo>
                      <a:pt x="76" y="88"/>
                      <a:pt x="74" y="88"/>
                      <a:pt x="73" y="88"/>
                    </a:cubicBezTo>
                    <a:cubicBezTo>
                      <a:pt x="65" y="79"/>
                      <a:pt x="65" y="79"/>
                      <a:pt x="65" y="79"/>
                    </a:cubicBezTo>
                    <a:cubicBezTo>
                      <a:pt x="63" y="81"/>
                      <a:pt x="59" y="82"/>
                      <a:pt x="56" y="83"/>
                    </a:cubicBezTo>
                    <a:cubicBezTo>
                      <a:pt x="56" y="94"/>
                      <a:pt x="56" y="94"/>
                      <a:pt x="56" y="94"/>
                    </a:cubicBezTo>
                    <a:cubicBezTo>
                      <a:pt x="56" y="95"/>
                      <a:pt x="55" y="96"/>
                      <a:pt x="54"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9" name="Freeform 102">
                <a:extLst>
                  <a:ext uri="{FF2B5EF4-FFF2-40B4-BE49-F238E27FC236}">
                    <a16:creationId xmlns:a16="http://schemas.microsoft.com/office/drawing/2014/main" id="{9E2C534F-D479-431D-97BC-B6B31AC63493}"/>
                  </a:ext>
                </a:extLst>
              </p:cNvPr>
              <p:cNvSpPr>
                <a:spLocks/>
              </p:cNvSpPr>
              <p:nvPr/>
            </p:nvSpPr>
            <p:spPr bwMode="auto">
              <a:xfrm>
                <a:off x="2298701" y="2376488"/>
                <a:ext cx="255588" cy="231775"/>
              </a:xfrm>
              <a:custGeom>
                <a:avLst/>
                <a:gdLst>
                  <a:gd name="T0" fmla="*/ 18 w 66"/>
                  <a:gd name="T1" fmla="*/ 60 h 60"/>
                  <a:gd name="T2" fmla="*/ 17 w 66"/>
                  <a:gd name="T3" fmla="*/ 59 h 60"/>
                  <a:gd name="T4" fmla="*/ 1 w 66"/>
                  <a:gd name="T5" fmla="*/ 41 h 60"/>
                  <a:gd name="T6" fmla="*/ 1 w 66"/>
                  <a:gd name="T7" fmla="*/ 39 h 60"/>
                  <a:gd name="T8" fmla="*/ 3 w 66"/>
                  <a:gd name="T9" fmla="*/ 39 h 60"/>
                  <a:gd name="T10" fmla="*/ 18 w 66"/>
                  <a:gd name="T11" fmla="*/ 55 h 60"/>
                  <a:gd name="T12" fmla="*/ 62 w 66"/>
                  <a:gd name="T13" fmla="*/ 1 h 60"/>
                  <a:gd name="T14" fmla="*/ 65 w 66"/>
                  <a:gd name="T15" fmla="*/ 0 h 60"/>
                  <a:gd name="T16" fmla="*/ 66 w 66"/>
                  <a:gd name="T17" fmla="*/ 3 h 60"/>
                  <a:gd name="T18" fmla="*/ 20 w 66"/>
                  <a:gd name="T19" fmla="*/ 59 h 60"/>
                  <a:gd name="T20" fmla="*/ 18 w 66"/>
                  <a:gd name="T21" fmla="*/ 60 h 60"/>
                  <a:gd name="T22" fmla="*/ 18 w 66"/>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60">
                    <a:moveTo>
                      <a:pt x="18" y="60"/>
                    </a:moveTo>
                    <a:cubicBezTo>
                      <a:pt x="17" y="60"/>
                      <a:pt x="17" y="60"/>
                      <a:pt x="17" y="59"/>
                    </a:cubicBezTo>
                    <a:cubicBezTo>
                      <a:pt x="1" y="41"/>
                      <a:pt x="1" y="41"/>
                      <a:pt x="1" y="41"/>
                    </a:cubicBezTo>
                    <a:cubicBezTo>
                      <a:pt x="0" y="41"/>
                      <a:pt x="0" y="39"/>
                      <a:pt x="1" y="39"/>
                    </a:cubicBezTo>
                    <a:cubicBezTo>
                      <a:pt x="1" y="38"/>
                      <a:pt x="3" y="38"/>
                      <a:pt x="3" y="39"/>
                    </a:cubicBezTo>
                    <a:cubicBezTo>
                      <a:pt x="18" y="55"/>
                      <a:pt x="18" y="55"/>
                      <a:pt x="18" y="55"/>
                    </a:cubicBezTo>
                    <a:cubicBezTo>
                      <a:pt x="62" y="1"/>
                      <a:pt x="62" y="1"/>
                      <a:pt x="62" y="1"/>
                    </a:cubicBezTo>
                    <a:cubicBezTo>
                      <a:pt x="63" y="0"/>
                      <a:pt x="64" y="0"/>
                      <a:pt x="65" y="0"/>
                    </a:cubicBezTo>
                    <a:cubicBezTo>
                      <a:pt x="66" y="1"/>
                      <a:pt x="66" y="2"/>
                      <a:pt x="66" y="3"/>
                    </a:cubicBezTo>
                    <a:cubicBezTo>
                      <a:pt x="20" y="59"/>
                      <a:pt x="20" y="59"/>
                      <a:pt x="20" y="59"/>
                    </a:cubicBezTo>
                    <a:cubicBezTo>
                      <a:pt x="19" y="60"/>
                      <a:pt x="19" y="60"/>
                      <a:pt x="18" y="60"/>
                    </a:cubicBezTo>
                    <a:cubicBezTo>
                      <a:pt x="18" y="60"/>
                      <a:pt x="18" y="60"/>
                      <a:pt x="18"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sp>
        <p:nvSpPr>
          <p:cNvPr id="94" name="TextBox 93">
            <a:extLst>
              <a:ext uri="{FF2B5EF4-FFF2-40B4-BE49-F238E27FC236}">
                <a16:creationId xmlns:a16="http://schemas.microsoft.com/office/drawing/2014/main" id="{DD3FE208-913E-4473-9A54-9383DB6039D6}"/>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95" name="TextBox 94">
            <a:extLst>
              <a:ext uri="{FF2B5EF4-FFF2-40B4-BE49-F238E27FC236}">
                <a16:creationId xmlns:a16="http://schemas.microsoft.com/office/drawing/2014/main" id="{EB15BE3A-3AC9-4308-960D-2505915023FB}"/>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extLst>
      <p:ext uri="{BB962C8B-B14F-4D97-AF65-F5344CB8AC3E}">
        <p14:creationId xmlns:p14="http://schemas.microsoft.com/office/powerpoint/2010/main" val="3085242838"/>
      </p:ext>
    </p:extLst>
  </p:cSld>
  <p:clrMapOvr>
    <a:masterClrMapping/>
  </p:clrMapOvr>
</p:sld>
</file>

<file path=ppt/theme/theme1.xml><?xml version="1.0" encoding="utf-8"?>
<a:theme xmlns:a="http://schemas.openxmlformats.org/drawingml/2006/main" name="APLUS_60_Theme_Sergiu">
  <a:themeElements>
    <a:clrScheme name="DNA">
      <a:dk1>
        <a:srgbClr val="242F38"/>
      </a:dk1>
      <a:lt1>
        <a:srgbClr val="FFFFFF"/>
      </a:lt1>
      <a:dk2>
        <a:srgbClr val="354552"/>
      </a:dk2>
      <a:lt2>
        <a:srgbClr val="FFFFFF"/>
      </a:lt2>
      <a:accent1>
        <a:srgbClr val="E51C24"/>
      </a:accent1>
      <a:accent2>
        <a:srgbClr val="8AA1AC"/>
      </a:accent2>
      <a:accent3>
        <a:srgbClr val="CF1720"/>
      </a:accent3>
      <a:accent4>
        <a:srgbClr val="6C8997"/>
      </a:accent4>
      <a:accent5>
        <a:srgbClr val="BB151D"/>
      </a:accent5>
      <a:accent6>
        <a:srgbClr val="668290"/>
      </a:accent6>
      <a:hlink>
        <a:srgbClr val="0A8CAA"/>
      </a:hlink>
      <a:folHlink>
        <a:srgbClr val="5F497A"/>
      </a:folHlink>
    </a:clrScheme>
    <a:fontScheme name="Custom 8">
      <a:majorFont>
        <a:latin typeface="Georgia"/>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8113</TotalTime>
  <Words>3236</Words>
  <Application>Microsoft Office PowerPoint</Application>
  <PresentationFormat>On-screen Show (4:3)</PresentationFormat>
  <Paragraphs>533</Paragraphs>
  <Slides>22</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Georgia</vt:lpstr>
      <vt:lpstr>Symbol</vt:lpstr>
      <vt:lpstr>Trebuchet MS</vt:lpstr>
      <vt:lpstr>Wingdings</vt:lpstr>
      <vt:lpstr>APLUS_60_Theme_Sergiu</vt:lpstr>
      <vt:lpstr>2_Custom Design</vt:lpstr>
      <vt:lpstr>PowerPoint Presentation</vt:lpstr>
      <vt:lpstr>   Tradiția înseamnă continuitate și recunoaștere   </vt:lpstr>
      <vt:lpstr>Tradiția înseamnă continuitate și recunoaștere </vt:lpstr>
      <vt:lpstr>Antibiotice pe piața de capital </vt:lpstr>
      <vt:lpstr>PowerPoint Presentation</vt:lpstr>
      <vt:lpstr>PowerPoint Presentation</vt:lpstr>
      <vt:lpstr>PowerPoint Presentation</vt:lpstr>
      <vt:lpstr>PowerPoint Presentation</vt:lpstr>
      <vt:lpstr>PowerPoint Presentation</vt:lpstr>
      <vt:lpstr>PowerPoint Presentation</vt:lpstr>
      <vt:lpstr>Producția companiei Antibiotice  </vt:lpstr>
      <vt:lpstr>Internaționalizarea afacerii   </vt:lpstr>
      <vt:lpstr>PowerPoint Presentation</vt:lpstr>
      <vt:lpstr>Situația rezultatului global</vt:lpstr>
      <vt:lpstr>Situația poziției financiare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dc:creator>
  <cp:lastModifiedBy>CeraselaM</cp:lastModifiedBy>
  <cp:revision>809</cp:revision>
  <cp:lastPrinted>2020-02-19T14:46:12Z</cp:lastPrinted>
  <dcterms:created xsi:type="dcterms:W3CDTF">2014-10-25T08:24:46Z</dcterms:created>
  <dcterms:modified xsi:type="dcterms:W3CDTF">2020-05-19T11:50:19Z</dcterms:modified>
</cp:coreProperties>
</file>