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7" r:id="rId2"/>
  </p:sldMasterIdLst>
  <p:notesMasterIdLst>
    <p:notesMasterId r:id="rId18"/>
  </p:notesMasterIdLst>
  <p:handoutMasterIdLst>
    <p:handoutMasterId r:id="rId19"/>
  </p:handoutMasterIdLst>
  <p:sldIdLst>
    <p:sldId id="424" r:id="rId3"/>
    <p:sldId id="445" r:id="rId4"/>
    <p:sldId id="448" r:id="rId5"/>
    <p:sldId id="465" r:id="rId6"/>
    <p:sldId id="461" r:id="rId7"/>
    <p:sldId id="449" r:id="rId8"/>
    <p:sldId id="467" r:id="rId9"/>
    <p:sldId id="455" r:id="rId10"/>
    <p:sldId id="457" r:id="rId11"/>
    <p:sldId id="464" r:id="rId12"/>
    <p:sldId id="459" r:id="rId13"/>
    <p:sldId id="468" r:id="rId14"/>
    <p:sldId id="469" r:id="rId15"/>
    <p:sldId id="470" r:id="rId16"/>
    <p:sldId id="460" r:id="rId17"/>
  </p:sldIdLst>
  <p:sldSz cx="9144000" cy="6858000" type="screen4x3"/>
  <p:notesSz cx="6864350" cy="99949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6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3113">
          <p15:clr>
            <a:srgbClr val="A4A3A4"/>
          </p15:clr>
        </p15:guide>
        <p15:guide id="4" pos="2835">
          <p15:clr>
            <a:srgbClr val="A4A3A4"/>
          </p15:clr>
        </p15:guide>
        <p15:guide id="5" pos="295">
          <p15:clr>
            <a:srgbClr val="A4A3A4"/>
          </p15:clr>
        </p15:guide>
        <p15:guide id="6" pos="5465">
          <p15:clr>
            <a:srgbClr val="A4A3A4"/>
          </p15:clr>
        </p15:guide>
        <p15:guide id="7" pos="3515">
          <p15:clr>
            <a:srgbClr val="A4A3A4"/>
          </p15:clr>
        </p15:guide>
        <p15:guide id="8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8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1C242A"/>
    <a:srgbClr val="FFFFFF"/>
    <a:srgbClr val="FF99FF"/>
    <a:srgbClr val="00FFCC"/>
    <a:srgbClr val="CCFFCC"/>
    <a:srgbClr val="000000"/>
    <a:srgbClr val="00B050"/>
    <a:srgbClr val="D5DDE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7468" autoAdjust="0"/>
  </p:normalViewPr>
  <p:slideViewPr>
    <p:cSldViewPr showGuides="1">
      <p:cViewPr>
        <p:scale>
          <a:sx n="114" d="100"/>
          <a:sy n="114" d="100"/>
        </p:scale>
        <p:origin x="-72" y="-72"/>
      </p:cViewPr>
      <p:guideLst>
        <p:guide orient="horz" pos="1026"/>
        <p:guide orient="horz" pos="3884"/>
        <p:guide orient="horz" pos="3113"/>
        <p:guide pos="2835"/>
        <p:guide pos="295"/>
        <p:guide pos="5465"/>
        <p:guide pos="3515"/>
        <p:guide pos="12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768"/>
    </p:cViewPr>
  </p:sorterViewPr>
  <p:notesViewPr>
    <p:cSldViewPr showGuides="1">
      <p:cViewPr varScale="1">
        <p:scale>
          <a:sx n="95" d="100"/>
          <a:sy n="95" d="100"/>
        </p:scale>
        <p:origin x="-3630" y="-108"/>
      </p:cViewPr>
      <p:guideLst>
        <p:guide orient="horz" pos="3148"/>
        <p:guide pos="21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depthPercent val="100"/>
      <c:perspective val="2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93413844999591E-2"/>
          <c:y val="7.3990025732966591E-2"/>
          <c:w val="0.51857447626050368"/>
          <c:h val="0.81180441316871077"/>
        </c:manualLayout>
      </c:layout>
      <c:pie3DChart>
        <c:varyColors val="1"/>
        <c:ser>
          <c:idx val="0"/>
          <c:order val="0"/>
          <c:dPt>
            <c:idx val="0"/>
            <c:explosion val="2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EB-431C-B611-690241D0D8CF}"/>
              </c:ext>
            </c:extLst>
          </c:dPt>
          <c:dPt>
            <c:idx val="1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EB-431C-B611-690241D0D8CF}"/>
              </c:ext>
            </c:extLst>
          </c:dPt>
          <c:dPt>
            <c:idx val="2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EB-431C-B611-690241D0D8CF}"/>
              </c:ext>
            </c:extLst>
          </c:dPt>
          <c:dPt>
            <c:idx val="3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EB-431C-B611-690241D0D8CF}"/>
              </c:ext>
            </c:extLst>
          </c:dPt>
          <c:dPt>
            <c:idx val="4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EB-431C-B611-690241D0D8CF}"/>
              </c:ext>
            </c:extLst>
          </c:dPt>
          <c:dPt>
            <c:idx val="5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EB-431C-B611-690241D0D8CF}"/>
              </c:ext>
            </c:extLst>
          </c:dPt>
          <c:dLbls>
            <c:dLbl>
              <c:idx val="0"/>
              <c:layout>
                <c:manualLayout>
                  <c:x val="-3.1506151821112452E-2"/>
                  <c:y val="-2.0893223221149955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EB-431C-B611-690241D0D8CF}"/>
                </c:ext>
              </c:extLst>
            </c:dLbl>
            <c:dLbl>
              <c:idx val="1"/>
              <c:layout>
                <c:manualLayout>
                  <c:x val="1.4612407683273827E-2"/>
                  <c:y val="-4.5886523321713855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EB-431C-B611-690241D0D8CF}"/>
                </c:ext>
              </c:extLst>
            </c:dLbl>
            <c:dLbl>
              <c:idx val="2"/>
              <c:layout>
                <c:manualLayout>
                  <c:x val="1.2270538254790153E-2"/>
                  <c:y val="-8.5499277457162834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EB-431C-B611-690241D0D8CF}"/>
                </c:ext>
              </c:extLst>
            </c:dLbl>
            <c:dLbl>
              <c:idx val="3"/>
              <c:layout>
                <c:manualLayout>
                  <c:x val="1.9957122476807521E-2"/>
                  <c:y val="7.5390336022250107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EB-431C-B611-690241D0D8CF}"/>
                </c:ext>
              </c:extLst>
            </c:dLbl>
            <c:dLbl>
              <c:idx val="4"/>
              <c:layout>
                <c:manualLayout>
                  <c:x val="-6.1372868931924063E-2"/>
                  <c:y val="4.8952663635086031E-3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EB-431C-B611-690241D0D8CF}"/>
                </c:ext>
              </c:extLst>
            </c:dLbl>
            <c:dLbl>
              <c:idx val="5"/>
              <c:layout>
                <c:manualLayout>
                  <c:x val="4.473820276969883E-2"/>
                  <c:y val="-2.8786858066999949E-2"/>
                </c:manualLayout>
              </c:layout>
              <c:dLblPos val="bestFit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EB-431C-B611-690241D0D8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Sheet1!$C$17:$C$22</c:f>
              <c:strCache>
                <c:ptCount val="6"/>
                <c:pt idx="0">
                  <c:v>Sistem nervos central</c:v>
                </c:pt>
                <c:pt idx="1">
                  <c:v>Tract digestiv si metabolism</c:v>
                </c:pt>
                <c:pt idx="2">
                  <c:v>Sistem cardiovascular</c:v>
                </c:pt>
                <c:pt idx="3">
                  <c:v>Altele</c:v>
                </c:pt>
                <c:pt idx="4">
                  <c:v>Antiinfectioase de uz sistemic </c:v>
                </c:pt>
                <c:pt idx="5">
                  <c:v>Topice dermatologice si Sistem musculoscheletic</c:v>
                </c:pt>
              </c:strCache>
            </c:strRef>
          </c:cat>
          <c:val>
            <c:numRef>
              <c:f>Sheet1!$D$17:$D$22</c:f>
              <c:numCache>
                <c:formatCode>General</c:formatCode>
                <c:ptCount val="6"/>
                <c:pt idx="0">
                  <c:v>6.51</c:v>
                </c:pt>
                <c:pt idx="1">
                  <c:v>11.48</c:v>
                </c:pt>
                <c:pt idx="2">
                  <c:v>15.41</c:v>
                </c:pt>
                <c:pt idx="3">
                  <c:v>2.38</c:v>
                </c:pt>
                <c:pt idx="4">
                  <c:v>48.339999999999996</c:v>
                </c:pt>
                <c:pt idx="5">
                  <c:v>15.88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D8EB-431C-B611-690241D0D8CF}"/>
            </c:ext>
          </c:extLst>
        </c:ser>
        <c:dLbls/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077686821710621"/>
          <c:y val="0.1221695037316986"/>
          <c:w val="0.35379670803826452"/>
          <c:h val="0.7603126631005160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B72CFC8B-D9C8-4D5A-9312-56E9760F7D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4860" cy="499915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C7B1862-2CF2-44A6-B05E-6AB848D559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7951" y="1"/>
            <a:ext cx="2974860" cy="499915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151CFF-F8F6-4FC2-A741-A9B118472138}" type="datetimeFigureOut">
              <a:rPr lang="uk-UA"/>
              <a:pPr>
                <a:defRPr/>
              </a:pPr>
              <a:t>08.08.2019</a:t>
            </a:fld>
            <a:endParaRPr lang="uk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754F8A5-07ED-483A-B26D-D68BF42439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93291"/>
            <a:ext cx="2974860" cy="499915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4F9B4D-2681-481A-BE14-ED57BDE0AE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7951" y="9493291"/>
            <a:ext cx="2974860" cy="499915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BA7F3A-F93C-441E-BCBD-1085024C2756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</p:spTree>
    <p:extLst>
      <p:ext uri="{BB962C8B-B14F-4D97-AF65-F5344CB8AC3E}">
        <p14:creationId xmlns:p14="http://schemas.microsoft.com/office/powerpoint/2010/main" xmlns="" val="142591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206D716D-BC35-49EB-8C5A-199B4D64EA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4860" cy="499915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2C22A4B-8C71-45E7-AF7C-B867631E00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7951" y="1"/>
            <a:ext cx="2974860" cy="499915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66157B-C384-4BB6-9C88-857B35313EBE}" type="datetimeFigureOut">
              <a:rPr lang="uk-UA"/>
              <a:pPr>
                <a:defRPr/>
              </a:pPr>
              <a:t>08.08.2019</a:t>
            </a:fld>
            <a:endParaRPr lang="uk-U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0C01BFC8-FB1E-4ADC-95CE-85BA037856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pPr lvl="0"/>
            <a:endParaRPr lang="uk-U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D8752DD7-5374-4806-91D2-E8666DCB5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6743" y="4748340"/>
            <a:ext cx="5490864" cy="4497536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uk-U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C908326-D754-4F9C-BC0D-D44BA8C350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93291"/>
            <a:ext cx="2974860" cy="499915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3692D6-402F-45D2-84B1-6465B0C154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7951" y="9493291"/>
            <a:ext cx="2974860" cy="499915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3B427E4-63B6-4F14-975C-19B4CA5696D0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</p:spTree>
    <p:extLst>
      <p:ext uri="{BB962C8B-B14F-4D97-AF65-F5344CB8AC3E}">
        <p14:creationId xmlns:p14="http://schemas.microsoft.com/office/powerpoint/2010/main" xmlns="" val="2642083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3C06ADFC-2771-478F-ADB8-2B2F7BEB0A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73DA3843-3EFE-46F8-A1FC-FF9741810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o-RO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4627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B427E4-63B6-4F14-975C-19B4CA5696D0}" type="slidenum">
              <a:rPr lang="uk-UA" altLang="ro-RO" smtClean="0"/>
              <a:pPr>
                <a:defRPr/>
              </a:pPr>
              <a:t>10</a:t>
            </a:fld>
            <a:endParaRPr lang="uk-UA" altLang="ro-RO"/>
          </a:p>
        </p:txBody>
      </p:sp>
    </p:spTree>
    <p:extLst>
      <p:ext uri="{BB962C8B-B14F-4D97-AF65-F5344CB8AC3E}">
        <p14:creationId xmlns:p14="http://schemas.microsoft.com/office/powerpoint/2010/main" xmlns="" val="3818030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u prezent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C22F8BE-BCF7-4EE8-B15D-A73BB610F0E3}"/>
              </a:ext>
            </a:extLst>
          </p:cNvPr>
          <p:cNvSpPr/>
          <p:nvPr userDrawn="1"/>
        </p:nvSpPr>
        <p:spPr>
          <a:xfrm>
            <a:off x="-6350" y="1241425"/>
            <a:ext cx="9144000" cy="17272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19E9721-42EC-4AE5-AB7A-D80FE34226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0113" y="2503488"/>
            <a:ext cx="1222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>
                <a:solidFill>
                  <a:srgbClr val="FFFFFF"/>
                </a:solidFill>
                <a:latin typeface="Calibri" panose="020F0502020204030204" pitchFamily="34" charset="0"/>
              </a:rPr>
              <a:t>Subtitlu</a:t>
            </a:r>
            <a:endParaRPr lang="uk-UA" altLang="en-US" sz="12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82FBBB60-9F2B-41DF-90B6-9A09AE8E34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7225" y="115888"/>
            <a:ext cx="17637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8E28E24-87C2-4A83-A31F-12955C9487B3}"/>
              </a:ext>
            </a:extLst>
          </p:cNvPr>
          <p:cNvSpPr/>
          <p:nvPr userDrawn="1"/>
        </p:nvSpPr>
        <p:spPr>
          <a:xfrm>
            <a:off x="-6350" y="358775"/>
            <a:ext cx="6840538" cy="174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4232" y="1607644"/>
            <a:ext cx="7772400" cy="86409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88259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8175" y="4747137"/>
            <a:ext cx="6408241" cy="10684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916735" y="5815575"/>
            <a:ext cx="6471689" cy="685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85249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53362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0859" y="1411818"/>
            <a:ext cx="3103029" cy="230521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71971" y="3717032"/>
            <a:ext cx="3091391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7471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61812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738011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29021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480433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485523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323707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43205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5023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Go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xmlns="" id="{B21EAA24-9EDF-4288-8160-3584E08E07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2BAEA-E812-4FBF-A0A8-745532CE83FF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3" name="Footer Placeholder 1">
            <a:extLst>
              <a:ext uri="{FF2B5EF4-FFF2-40B4-BE49-F238E27FC236}">
                <a16:creationId xmlns:a16="http://schemas.microsoft.com/office/drawing/2014/main" xmlns="" id="{58BC5719-CAE0-488C-B781-ABEA9C9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65506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19217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75711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94945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cu text ierar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8314" y="2564904"/>
            <a:ext cx="8207375" cy="3840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456518" y="1604434"/>
            <a:ext cx="8219171" cy="864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E77E985B-C1BF-4E3C-8AF6-F1A4BA84D0E6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0308-C398-4F49-A8F1-21BCCB65DB01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1E770EB2-3529-4F80-BFC0-AD6D4392A875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7859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1115616" y="5922724"/>
            <a:ext cx="2448272" cy="2880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r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1115616" y="5447778"/>
            <a:ext cx="2448272" cy="57351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5576068" y="5922724"/>
            <a:ext cx="2380308" cy="2880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4"/>
          </p:nvPr>
        </p:nvSpPr>
        <p:spPr>
          <a:xfrm>
            <a:off x="5576068" y="5447778"/>
            <a:ext cx="2380308" cy="57351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FEDD36F-FC62-4D81-AE27-22B91FB0768F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C8ED5-7754-4EAC-91AC-DF976B746D24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BE3DDF13-E96A-4CFB-A939-990EF82DFA6E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2507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AEAA9593-49B6-472C-9EDA-BF5DA0AB765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C9182-FBFD-4962-805E-DD42D0EBEFF5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345522C0-3ECC-4E3E-BD3B-898B7CEFF6B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53246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0" y="1604798"/>
            <a:ext cx="9144000" cy="2496277"/>
          </a:xfrm>
          <a:prstGeom prst="rect">
            <a:avLst/>
          </a:prstGeo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23" name="Content Placeholder 6"/>
          <p:cNvSpPr>
            <a:spLocks noGrp="1"/>
          </p:cNvSpPr>
          <p:nvPr>
            <p:ph sz="quarter" idx="19"/>
          </p:nvPr>
        </p:nvSpPr>
        <p:spPr>
          <a:xfrm>
            <a:off x="451162" y="4869161"/>
            <a:ext cx="8224526" cy="15358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51226" y="4293096"/>
            <a:ext cx="8224335" cy="57606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DA24A0D-1089-4E19-B725-6E1C22D99AD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B4D9C-903B-4AA6-81B7-F5BD545EAF3C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xmlns="" id="{9FDEE91E-B939-4423-96AE-F3357875E55B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5373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3016" y="1411818"/>
            <a:ext cx="3179464" cy="230521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 baseline="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724128" y="3717032"/>
            <a:ext cx="3167539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5675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576" y="451827"/>
            <a:ext cx="7488832" cy="8649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66687" y="1316765"/>
            <a:ext cx="7460744" cy="7679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4077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43608" y="4747137"/>
            <a:ext cx="7272808" cy="10684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43608" y="5815575"/>
            <a:ext cx="7344816" cy="685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3981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xmlns="" id="{1163825C-347B-4A34-B86E-77909BACBE84}"/>
              </a:ext>
            </a:extLst>
          </p:cNvPr>
          <p:cNvSpPr/>
          <p:nvPr userDrawn="1"/>
        </p:nvSpPr>
        <p:spPr>
          <a:xfrm>
            <a:off x="8820150" y="6440488"/>
            <a:ext cx="215900" cy="2159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F76641-3546-43CB-823A-C354A134E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4425" y="6356350"/>
            <a:ext cx="3873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4A9E49-5AE3-419E-9085-F84D8EF90AC5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76DBC6D-D02D-48E5-80AA-DE06E8C0B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9925" y="6356350"/>
            <a:ext cx="2895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9F6FAAC-3F6A-4E9F-95B3-567A781C6485}"/>
              </a:ext>
            </a:extLst>
          </p:cNvPr>
          <p:cNvSpPr/>
          <p:nvPr userDrawn="1"/>
        </p:nvSpPr>
        <p:spPr>
          <a:xfrm>
            <a:off x="0" y="-26988"/>
            <a:ext cx="9144000" cy="14843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085F0F7-04E7-4BB9-B7EC-342A716969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6350" y="727075"/>
            <a:ext cx="12223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>
                <a:solidFill>
                  <a:srgbClr val="FFFFFF"/>
                </a:solidFill>
                <a:latin typeface="Calibri" panose="020F0502020204030204" pitchFamily="34" charset="0"/>
              </a:rPr>
              <a:t>Write it here</a:t>
            </a:r>
            <a:endParaRPr lang="uk-UA" altLang="en-US" sz="12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CCDA194-FDD5-429D-8B42-5A025E8704AC}"/>
              </a:ext>
            </a:extLst>
          </p:cNvPr>
          <p:cNvSpPr/>
          <p:nvPr userDrawn="1"/>
        </p:nvSpPr>
        <p:spPr>
          <a:xfrm>
            <a:off x="-6350" y="358775"/>
            <a:ext cx="6840538" cy="174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>
            <a:extLst>
              <a:ext uri="{FF2B5EF4-FFF2-40B4-BE49-F238E27FC236}">
                <a16:creationId xmlns:a16="http://schemas.microsoft.com/office/drawing/2014/main" xmlns="" id="{9BD4F3C8-BBA5-4CD4-994F-64C6A16028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7225" y="115888"/>
            <a:ext cx="17637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09" r:id="rId3"/>
    <p:sldLayoutId id="2147484010" r:id="rId4"/>
    <p:sldLayoutId id="2147484011" r:id="rId5"/>
    <p:sldLayoutId id="2147484012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pagina_deschidere">
            <a:extLst>
              <a:ext uri="{FF2B5EF4-FFF2-40B4-BE49-F238E27FC236}">
                <a16:creationId xmlns:a16="http://schemas.microsoft.com/office/drawing/2014/main" xmlns="" id="{F2EB3E25-6D24-4DF3-B951-5AF6D8DF94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5">
            <a:extLst>
              <a:ext uri="{FF2B5EF4-FFF2-40B4-BE49-F238E27FC236}">
                <a16:creationId xmlns:a16="http://schemas.microsoft.com/office/drawing/2014/main" xmlns="" id="{3CFE97FC-6FE8-46C6-ACED-7875409CCEB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586038"/>
            <a:ext cx="7467600" cy="538162"/>
            <a:chOff x="528" y="1197"/>
            <a:chExt cx="4704" cy="339"/>
          </a:xfrm>
        </p:grpSpPr>
        <p:sp>
          <p:nvSpPr>
            <p:cNvPr id="7172" name="Text Box 15">
              <a:extLst>
                <a:ext uri="{FF2B5EF4-FFF2-40B4-BE49-F238E27FC236}">
                  <a16:creationId xmlns:a16="http://schemas.microsoft.com/office/drawing/2014/main" xmlns="" id="{A0F1EF26-2348-44EB-B630-74978132F5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197"/>
              <a:ext cx="441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en-US" sz="2800" b="1">
                  <a:solidFill>
                    <a:srgbClr val="FFFFFF"/>
                  </a:solidFill>
                  <a:latin typeface="Trebuchet MS" panose="020B0603020202020204" pitchFamily="34" charset="0"/>
                </a:rPr>
                <a:t>Prezentare companie</a:t>
              </a:r>
              <a:endParaRPr lang="en-US" altLang="en-US" sz="2800" b="1">
                <a:solidFill>
                  <a:srgbClr val="FFFFFF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7173" name="Rectangle 4">
              <a:extLst>
                <a:ext uri="{FF2B5EF4-FFF2-40B4-BE49-F238E27FC236}">
                  <a16:creationId xmlns:a16="http://schemas.microsoft.com/office/drawing/2014/main" xmlns="" id="{E96C481E-6CA0-453C-B115-4E59D0069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200"/>
              <a:ext cx="95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ro-RO" altLang="en-US" sz="4400">
                <a:solidFill>
                  <a:srgbClr val="000000"/>
                </a:solidFill>
              </a:endParaRPr>
            </a:p>
          </p:txBody>
        </p:sp>
      </p:grpSp>
      <p:pic>
        <p:nvPicPr>
          <p:cNvPr id="7171" name="Picture 4" descr="pastilute">
            <a:extLst>
              <a:ext uri="{FF2B5EF4-FFF2-40B4-BE49-F238E27FC236}">
                <a16:creationId xmlns:a16="http://schemas.microsoft.com/office/drawing/2014/main" xmlns="" id="{6016504C-7DB5-4E3E-8943-01837E8B7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>
            <a:extLst>
              <a:ext uri="{FF2B5EF4-FFF2-40B4-BE49-F238E27FC236}">
                <a16:creationId xmlns:a16="http://schemas.microsoft.com/office/drawing/2014/main" xmlns="" id="{FC9CFCC1-7C8C-458B-9EF0-F8156F82A1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04664"/>
            <a:ext cx="7452320" cy="38501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Responsabili</a:t>
            </a:r>
            <a:r>
              <a:rPr lang="en-US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oameni</a:t>
            </a:r>
            <a:r>
              <a:rPr lang="en-US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20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comunitate</a:t>
            </a:r>
            <a:r>
              <a:rPr lang="en-US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ti</a:t>
            </a:r>
            <a:r>
              <a:rPr lang="en-US" altLang="en-US" sz="20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mediu</a:t>
            </a:r>
            <a:r>
              <a:rPr lang="en-US" alt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en-US" alt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rgbClr val="FFFFFF"/>
                </a:solidFill>
                <a:latin typeface="Trebuchet MS" panose="020B0603020202020204" pitchFamily="34" charset="0"/>
              </a:rPr>
              <a:t/>
            </a:r>
            <a:br>
              <a:rPr lang="en-US" altLang="en-US" sz="2400" dirty="0">
                <a:solidFill>
                  <a:srgbClr val="FFFFFF"/>
                </a:solidFill>
                <a:latin typeface="Trebuchet MS" panose="020B0603020202020204" pitchFamily="34" charset="0"/>
              </a:rPr>
            </a:br>
            <a:endParaRPr lang="en-US" altLang="en-US" sz="2400" dirty="0"/>
          </a:p>
        </p:txBody>
      </p:sp>
      <p:sp>
        <p:nvSpPr>
          <p:cNvPr id="10243" name="Slide Number Placeholder 1">
            <a:extLst>
              <a:ext uri="{FF2B5EF4-FFF2-40B4-BE49-F238E27FC236}">
                <a16:creationId xmlns:a16="http://schemas.microsoft.com/office/drawing/2014/main" xmlns="" id="{792D6A8C-12BD-4E61-AC14-C38D1E4FE90B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F246C6-28DE-414F-914E-A6985525CB20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10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Content Placeholder 4">
            <a:extLst>
              <a:ext uri="{FF2B5EF4-FFF2-40B4-BE49-F238E27FC236}">
                <a16:creationId xmlns:a16="http://schemas.microsoft.com/office/drawing/2014/main" xmlns="" id="{DCA51BFE-6DA3-4737-95E8-76CEF365F6F4}"/>
              </a:ext>
            </a:extLst>
          </p:cNvPr>
          <p:cNvSpPr>
            <a:spLocks noGrp="1"/>
          </p:cNvSpPr>
          <p:nvPr>
            <p:ph sz="quarter" idx="12"/>
          </p:nvPr>
        </p:nvSpPr>
        <p:spPr bwMode="auto">
          <a:xfrm>
            <a:off x="127856" y="908720"/>
            <a:ext cx="8764624" cy="532859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SzPct val="100000"/>
              <a:buNone/>
            </a:pPr>
            <a:r>
              <a:rPr lang="ro-RO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P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roducem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medicamente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cu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stiinta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in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acelati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timp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punem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suflet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in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ceea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ce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facem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a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ramane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mereu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aproape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oameni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0" indent="0" algn="just">
              <a:buSzPct val="100000"/>
              <a:buNone/>
            </a:pP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Antibiotice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isi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asuma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responsabilitatea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de a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contribui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ca un „bun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cetatean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” la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viata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comunitatii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implicandu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-se 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direct 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in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dezvoltarea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unei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societati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bune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 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un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mediu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curat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0" indent="0" eaLnBrk="1" hangingPunct="1">
              <a:spcBef>
                <a:spcPts val="1250"/>
              </a:spcBef>
              <a:buSzPct val="65000"/>
              <a:buNone/>
            </a:pPr>
            <a:endParaRPr lang="en-US" altLang="en-US" sz="1400" b="1" dirty="0" smtClean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 eaLnBrk="1" hangingPunct="1">
              <a:spcBef>
                <a:spcPts val="1250"/>
              </a:spcBef>
              <a:buSzPct val="65000"/>
              <a:buNone/>
            </a:pPr>
            <a:r>
              <a:rPr lang="ro-RO" altLang="en-US" sz="14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Proiecte </a:t>
            </a:r>
            <a:r>
              <a:rPr lang="ro-RO" altLang="en-US" sz="1400" b="1" dirty="0">
                <a:solidFill>
                  <a:srgbClr val="000000"/>
                </a:solidFill>
                <a:latin typeface="Trebuchet MS" panose="020B0603020202020204" pitchFamily="34" charset="0"/>
              </a:rPr>
              <a:t>de responsabilitate </a:t>
            </a:r>
            <a:r>
              <a:rPr lang="ro-RO" altLang="en-US" sz="14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sociala</a:t>
            </a:r>
            <a:endParaRPr lang="ro-RO" altLang="en-US" sz="14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>
              <a:buSzPct val="100000"/>
              <a:buNone/>
            </a:pPr>
            <a:r>
              <a:rPr lang="ro-RO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 </a:t>
            </a:r>
          </a:p>
          <a:p>
            <a:pPr marL="0" indent="0">
              <a:buSzPct val="100000"/>
              <a:buNone/>
            </a:pPr>
            <a:r>
              <a:rPr lang="en-US" alt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SANATATE</a:t>
            </a:r>
            <a: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	</a:t>
            </a:r>
          </a:p>
          <a:p>
            <a:pPr marL="0" indent="0">
              <a:buSzPct val="100000"/>
              <a:buNone/>
            </a:pP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Antibioticele</a:t>
            </a:r>
            <a:r>
              <a:rPr lang="en-US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M</a:t>
            </a:r>
            <a:r>
              <a:rPr lang="en-US" altLang="en-US" sz="1400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ileniului</a:t>
            </a:r>
            <a:r>
              <a:rPr lang="en-US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 III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Doneaza sange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! Pune suflet pentru 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via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a!</a:t>
            </a:r>
            <a:endParaRPr lang="ro-RO" altLang="en-US" sz="1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marL="0" indent="0">
              <a:buSzPct val="100000"/>
              <a:buNone/>
            </a:pPr>
            <a:r>
              <a:rPr lang="en-US" alt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EDUCATIE</a:t>
            </a:r>
            <a:endParaRPr lang="ro-RO" altLang="en-US" sz="1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marL="0" indent="0">
              <a:buSzPct val="100000"/>
              <a:buNone/>
            </a:pP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Bursele 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tiin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a </a:t>
            </a:r>
            <a:r>
              <a:rPr lang="en-US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suflet</a:t>
            </a:r>
            <a:b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Investim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n excelen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a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– 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sus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inem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elevii olimpici 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ionali </a:t>
            </a:r>
            <a:r>
              <a:rPr lang="en-US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 interna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ionali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– parteneriat cu Inspectoratul 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colar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General</a:t>
            </a:r>
          </a:p>
          <a:p>
            <a:pPr marL="0" indent="0">
              <a:buSzPct val="100000"/>
              <a:buNone/>
            </a:pPr>
            <a:r>
              <a:rPr lang="ro-RO" altLang="en-US" sz="1400" b="1" dirty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ro-RO" altLang="en-US" sz="14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SOCIAL</a:t>
            </a:r>
            <a:b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Puterea Faptei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st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n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puterea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noastr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-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derulat prin 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Fundatia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Antibiotice 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tinta 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suflet</a:t>
            </a:r>
            <a:b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/>
            </a:r>
            <a:b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MEDIU</a:t>
            </a:r>
          </a:p>
          <a:p>
            <a:pPr marL="0" indent="0">
              <a:buSzPct val="100000"/>
              <a:buNone/>
            </a:pP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Antibiotice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sustine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de 11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ani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“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Ora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Pamantului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”</a:t>
            </a:r>
          </a:p>
          <a:p>
            <a:pPr marL="0" indent="0">
              <a:buSzPct val="100000"/>
              <a:buNone/>
            </a:pP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Livada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de la </a:t>
            </a:r>
            <a:r>
              <a:rPr lang="en-US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coala</a:t>
            </a:r>
            <a:endParaRPr lang="ro-RO" altLang="en-US" sz="1400" dirty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3ED6282-3AA1-45A9-9EA0-8E7565F0B7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pPr>
              <a:defRPr/>
            </a:pPr>
            <a:r>
              <a:rPr lang="ro-RO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708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xmlns="" id="{A8A2B553-7BFB-433D-B3F3-0A6317F4DD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30832" y="404664"/>
            <a:ext cx="8229600" cy="2874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/>
              <a:t> </a:t>
            </a:r>
            <a:r>
              <a:rPr lang="it-IT" sz="1400" b="1" i="1" dirty="0"/>
              <a:t> </a:t>
            </a:r>
            <a:r>
              <a:rPr lang="it-IT" sz="2000" b="1" dirty="0">
                <a:latin typeface="Trebuchet MS" pitchFamily="34" charset="0"/>
              </a:rPr>
              <a:t>Situatia rezultatului global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o-RO" sz="1400" dirty="0" smtClean="0">
                <a:latin typeface="Trebuchet MS" pitchFamily="34" charset="0"/>
              </a:rPr>
              <a:t>Umarind </a:t>
            </a:r>
            <a:r>
              <a:rPr lang="ro-RO" sz="1400" dirty="0">
                <a:latin typeface="Trebuchet MS" pitchFamily="34" charset="0"/>
              </a:rPr>
              <a:t>obiectivele strategice cu accent pe internationalizarea afacerii, in semestrul I 2019, comparativ cu perioada similara a anului precedent, veniturile din vanzari au inregistrat o crestere cu 9%, datorata in principal cresterii vanzarilor pe piata internationala.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24579" name="Slide Number Placeholder 2">
            <a:extLst>
              <a:ext uri="{FF2B5EF4-FFF2-40B4-BE49-F238E27FC236}">
                <a16:creationId xmlns:a16="http://schemas.microsoft.com/office/drawing/2014/main" xmlns="" id="{65C6E947-09B8-471D-B551-1A11E3968534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B1AF67-7023-40D2-B6CF-2B6A17D40F96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11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353AF137-ED6E-42E6-8524-93DCDFD61087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>
          <a:xfrm>
            <a:off x="5651500" y="6308725"/>
            <a:ext cx="2895600" cy="366713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1812454"/>
              </p:ext>
            </p:extLst>
          </p:nvPr>
        </p:nvGraphicFramePr>
        <p:xfrm>
          <a:off x="465305" y="1698178"/>
          <a:ext cx="7815188" cy="4140669"/>
        </p:xfrm>
        <a:graphic>
          <a:graphicData uri="http://schemas.openxmlformats.org/drawingml/2006/table">
            <a:tbl>
              <a:tblPr/>
              <a:tblGrid>
                <a:gridCol w="3633428"/>
                <a:gridCol w="1712191"/>
                <a:gridCol w="1293268"/>
                <a:gridCol w="1176301"/>
              </a:tblGrid>
              <a:tr h="3223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Arial"/>
                        </a:rPr>
                        <a:t>      Exercitiul  financiar                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Arial"/>
                        </a:rPr>
                        <a:t>30.06.2019/30.06.2018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4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Arial"/>
                        </a:rPr>
                        <a:t>30.06.2018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Arial"/>
                        </a:rPr>
                        <a:t>30.06.2019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9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A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3=2/1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Venituri</a:t>
                      </a:r>
                      <a:r>
                        <a:rPr lang="en-US" sz="1200" b="1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din </a:t>
                      </a:r>
                      <a:r>
                        <a:rPr lang="en-US" sz="1200" b="1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vinzari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157.700.486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172.391.095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1,09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Alte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venituri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din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exploatare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14.810.614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18.686.567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1,26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Venituri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aferente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costurilor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stocurilor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de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produse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23.440.792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26.243.033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1,12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Venituri din activitatea realizata de entitate si capitalizata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1.549.525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2.568.485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1,66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Cheltuieli cu materiile prime si materialele consumabile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73.332.578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78.018.365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1,06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Cheltuieli cu personalul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41.996.215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46.888.473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1,12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Cheltuieli cu amortizarea si deprecierea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9.800.119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10.329.494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1,05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Alte cheltuieli de exploatare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50.067.426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57.508.252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1,15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Profit din exploatare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22.305.079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27.144.596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1,22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Venituri financiare nete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-1.460.910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-2.220.989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1,52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Profit inainte de impozitare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20.844.169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24.923.607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1,20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Cheltuieli cu impozit pe profit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741.122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2.604.531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3,51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Profit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20.103.047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22.319.076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1,11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5805264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o-RO" sz="1400" b="1" u="sng" dirty="0">
                <a:latin typeface="Trebuchet MS" pitchFamily="34" charset="0"/>
              </a:rPr>
              <a:t>profit din exploatare</a:t>
            </a:r>
            <a:r>
              <a:rPr lang="ro-RO" sz="1400" b="1" dirty="0">
                <a:latin typeface="Trebuchet MS" pitchFamily="34" charset="0"/>
              </a:rPr>
              <a:t>  </a:t>
            </a:r>
            <a:r>
              <a:rPr lang="ro-RO" sz="1400" dirty="0">
                <a:latin typeface="Trebuchet MS" pitchFamily="34" charset="0"/>
              </a:rPr>
              <a:t>in valoare de 27.144.596 lei mai mare cu 22%;</a:t>
            </a:r>
            <a:endParaRPr lang="en-US" sz="1400" dirty="0">
              <a:latin typeface="Trebuchet MS" pitchFamily="34" charset="0"/>
            </a:endParaRPr>
          </a:p>
          <a:p>
            <a:pPr lvl="0"/>
            <a:r>
              <a:rPr lang="ro-RO" sz="1400" b="1" u="sng" dirty="0">
                <a:latin typeface="Trebuchet MS" pitchFamily="34" charset="0"/>
              </a:rPr>
              <a:t>profit brut</a:t>
            </a:r>
            <a:r>
              <a:rPr lang="ro-RO" sz="1400" b="1" dirty="0">
                <a:latin typeface="Trebuchet MS" pitchFamily="34" charset="0"/>
              </a:rPr>
              <a:t> </a:t>
            </a:r>
            <a:r>
              <a:rPr lang="ro-RO" sz="1400" dirty="0">
                <a:latin typeface="Trebuchet MS" pitchFamily="34" charset="0"/>
              </a:rPr>
              <a:t>in valoarea de 24.923.607 lei mai mare cu 20%;</a:t>
            </a:r>
            <a:endParaRPr lang="en-US" sz="1400" dirty="0">
              <a:latin typeface="Trebuchet MS" pitchFamily="34" charset="0"/>
            </a:endParaRPr>
          </a:p>
          <a:p>
            <a:pPr lvl="0"/>
            <a:r>
              <a:rPr lang="ro-RO" sz="1400" b="1" u="sng" dirty="0">
                <a:latin typeface="Trebuchet MS" pitchFamily="34" charset="0"/>
              </a:rPr>
              <a:t>profit net</a:t>
            </a:r>
            <a:r>
              <a:rPr lang="ro-RO" sz="1400" b="1" dirty="0">
                <a:latin typeface="Trebuchet MS" pitchFamily="34" charset="0"/>
              </a:rPr>
              <a:t> </a:t>
            </a:r>
            <a:r>
              <a:rPr lang="ro-RO" sz="1400" dirty="0">
                <a:latin typeface="Trebuchet MS" pitchFamily="34" charset="0"/>
              </a:rPr>
              <a:t>in valoare de </a:t>
            </a:r>
            <a:r>
              <a:rPr lang="en-US" sz="1400" dirty="0">
                <a:latin typeface="Trebuchet MS" pitchFamily="34" charset="0"/>
              </a:rPr>
              <a:t>22.319.076 </a:t>
            </a:r>
            <a:r>
              <a:rPr lang="ro-RO" sz="1400" dirty="0">
                <a:latin typeface="Trebuchet MS" pitchFamily="34" charset="0"/>
              </a:rPr>
              <a:t>lei mai mare cu 11%</a:t>
            </a:r>
            <a:r>
              <a:rPr lang="ro-RO" sz="1400" b="1" dirty="0">
                <a:latin typeface="Trebuchet MS" pitchFamily="34" charset="0"/>
              </a:rPr>
              <a:t>.</a:t>
            </a:r>
            <a:endParaRPr lang="en-US" sz="1400" dirty="0">
              <a:latin typeface="Trebuchet MS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2">
            <a:extLst>
              <a:ext uri="{FF2B5EF4-FFF2-40B4-BE49-F238E27FC236}">
                <a16:creationId xmlns:a16="http://schemas.microsoft.com/office/drawing/2014/main" xmlns="" id="{65C6E947-09B8-471D-B551-1A11E3968534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B1AF67-7023-40D2-B6CF-2B6A17D40F96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12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353AF137-ED6E-42E6-8524-93DCDFD61087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>
          <a:xfrm>
            <a:off x="5651500" y="6308725"/>
            <a:ext cx="2895600" cy="366713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  <p:sp>
        <p:nvSpPr>
          <p:cNvPr id="24581" name="Rectangle 10">
            <a:extLst>
              <a:ext uri="{FF2B5EF4-FFF2-40B4-BE49-F238E27FC236}">
                <a16:creationId xmlns:a16="http://schemas.microsoft.com/office/drawing/2014/main" xmlns="" id="{93CC946A-34BF-496B-B99B-AD7DA3FF2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341438"/>
            <a:ext cx="8064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endParaRPr lang="en-US" altLang="en-US" sz="1400" b="1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0794926"/>
              </p:ext>
            </p:extLst>
          </p:nvPr>
        </p:nvGraphicFramePr>
        <p:xfrm>
          <a:off x="371622" y="952187"/>
          <a:ext cx="8280920" cy="5215906"/>
        </p:xfrm>
        <a:graphic>
          <a:graphicData uri="http://schemas.openxmlformats.org/drawingml/2006/table">
            <a:tbl>
              <a:tblPr firstRow="1" firstCol="1" bandRow="1"/>
              <a:tblGrid>
                <a:gridCol w="3764296"/>
                <a:gridCol w="1631223"/>
                <a:gridCol w="1589257"/>
                <a:gridCol w="1296144"/>
              </a:tblGrid>
              <a:tr h="22730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Exercitiul financiar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30.06.2019/31.12.2018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73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31.12.2018</a:t>
                      </a:r>
                      <a:endParaRPr lang="en-US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30.06.2019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4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7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</a:t>
                      </a:r>
                      <a:endParaRPr lang="en-US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700" b="1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</a:t>
                      </a:r>
                      <a:endParaRPr lang="en-US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700" b="1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</a:t>
                      </a:r>
                      <a:endParaRPr lang="en-US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7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3=2/1</a:t>
                      </a:r>
                      <a:endParaRPr lang="en-US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ACTIVE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ACTIVE IMOBILIZATE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Imobilizari corporale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310.640.665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316.959.046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Imobilizari necorporale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15.028.716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16.134.982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ACTIVE IMOBILIZATE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325.669.381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333.094.028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ACTIVE CIRCULANTE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Stocuri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64.964.662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97.450.800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1,50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Creante comerciale si similare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313.094.458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307.600.266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0,98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Numerar si echivalente numerar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2.376.682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3.612.663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1,52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ACTIVE  CIRCULANTE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380.435.802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408.663.729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ACTIVE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706.105.183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741.757.757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1,05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DATORII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DATORII CURENTE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Datorii comerciale si similare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67.171.084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76.126.997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1,13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Sume datorate institutiilor de credit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100.729.229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104.527.433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1,04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Datorii din impozite si taxe curente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10.421.393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11.528.226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1,11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Subventii pentru investitii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637.008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Trebuchet MS" pitchFamily="34" charset="0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 DATORII CURENTE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178.958.714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192.182.657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1,07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DATORII PE TERMEN LUNG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Subventii pentru investitii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2.489.791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3.192.430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1,28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Impozit amanat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25.266.930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25.498.134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1,01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Sume datorate institutiilor de credit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26.662.433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32.545.823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1,22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392577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r>
              <a:rPr lang="it-IT" sz="2000" b="1" dirty="0" smtClean="0">
                <a:latin typeface="Trebuchet MS" pitchFamily="34" charset="0"/>
              </a:rPr>
              <a:t>Situatia </a:t>
            </a:r>
            <a:r>
              <a:rPr lang="it-IT" sz="2000" b="1" dirty="0">
                <a:latin typeface="Trebuchet MS" pitchFamily="34" charset="0"/>
              </a:rPr>
              <a:t>pozitiei financiare</a:t>
            </a:r>
            <a:endParaRPr lang="en-US" sz="20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>
              <a:defRPr/>
            </a:pPr>
            <a:fld id="{ED130308-C398-4F49-A8F1-21BCCB65DB01}" type="slidenum">
              <a:rPr lang="uk-UA" altLang="ro-RO" smtClean="0"/>
              <a:pPr>
                <a:defRPr/>
              </a:pPr>
              <a:t>13</a:t>
            </a:fld>
            <a:endParaRPr lang="uk-UA" altLang="ro-R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www.antibiotice.ro</a:t>
            </a:r>
            <a:endParaRPr lang="uk-U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0061096"/>
              </p:ext>
            </p:extLst>
          </p:nvPr>
        </p:nvGraphicFramePr>
        <p:xfrm>
          <a:off x="467544" y="692696"/>
          <a:ext cx="8064897" cy="4306649"/>
        </p:xfrm>
        <a:graphic>
          <a:graphicData uri="http://schemas.openxmlformats.org/drawingml/2006/table">
            <a:tbl>
              <a:tblPr firstRow="1" firstCol="1" bandRow="1"/>
              <a:tblGrid>
                <a:gridCol w="3666097"/>
                <a:gridCol w="1588671"/>
                <a:gridCol w="1441976"/>
                <a:gridCol w="1368153"/>
              </a:tblGrid>
              <a:tr h="28803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Exercitiul financiar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30.06.2019/31.12.2018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44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31.12.2018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30.06.2019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3=2/1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DATORII TERMEN LUNG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54.419.154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61.236.387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1,13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DATORII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233.377.868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253.419.044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1,09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Capital social si rezerve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Capital social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264.835.156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264.835.156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1,00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Rezerve din reevaluare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53.459.597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52.110.023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0,97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Rezerve legale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13.426.761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13.426.761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1,00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Alte rezerve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190.422.002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193.386.084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1,02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Rezultat reportat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-60.182.699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-57.738.387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0,96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Repartizarea profitului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-23.537.290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0,00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Rezultatul curent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34.303.788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22.319.076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0,65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TOTAL CAPITALURI PROPRII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472.727.315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488.338.713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1,03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TOTAL CAPITALURI SI DATORII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706.105.183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741.757.757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1,05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12832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62BAEA-E812-4FBF-A0A8-745532CE83FF}" type="slidenum">
              <a:rPr lang="uk-UA" altLang="ro-RO" smtClean="0"/>
              <a:pPr>
                <a:defRPr/>
              </a:pPr>
              <a:t>14</a:t>
            </a:fld>
            <a:endParaRPr lang="uk-UA" alt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www.antibiotice.ro</a:t>
            </a:r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467544" y="69269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>
                <a:latin typeface="Trebuchet MS" pitchFamily="34" charset="0"/>
              </a:rPr>
              <a:t>Sintetizand situatiile financiare, prezentam efectele activitatilor derulate, prin urmatorii indicatori:</a:t>
            </a:r>
            <a:endParaRPr lang="en-US" sz="1600" dirty="0">
              <a:latin typeface="Trebuchet MS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7379238"/>
              </p:ext>
            </p:extLst>
          </p:nvPr>
        </p:nvGraphicFramePr>
        <p:xfrm>
          <a:off x="683568" y="1484784"/>
          <a:ext cx="7920880" cy="4346230"/>
        </p:xfrm>
        <a:graphic>
          <a:graphicData uri="http://schemas.openxmlformats.org/drawingml/2006/table">
            <a:tbl>
              <a:tblPr firstRow="1" firstCol="1" bandRow="1"/>
              <a:tblGrid>
                <a:gridCol w="2036501"/>
                <a:gridCol w="2489944"/>
                <a:gridCol w="1131212"/>
                <a:gridCol w="1132011"/>
                <a:gridCol w="1131212"/>
              </a:tblGrid>
              <a:tr h="478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Denumire indicator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Mod de calcul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Unitate de masura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0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Lichiditate curenta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Active curente/Datorii curente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2,04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2,11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3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Grad de indatorare 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Capital imprumutat/Capital propriu *100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28,94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28,07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6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Viteza de rotatie a debitelor clienti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Sold mediu clienti/Venituri din vanzari*Timp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zile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322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9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Viteza de rotatie a activelor imobilizate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Venituri din vanzari/Active imobilizate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numar rotatii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0,65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0,52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5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Rentabilitatea capitalului angajat (ROE)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Profit net/Capitaluri proprii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4,25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4,57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5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Rentabilitatea activelor (ROA)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Profit net/Active totale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2,85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3,01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3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Nr. actiuni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Capital social subscris varsat/valoare nominala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actiuni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671.338.040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671.338.040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8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Rentabilitatea activelor (ROA)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Profit net/Active totale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2,85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3,01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Castig pe actiune (EPS)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Profit net/actiuni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lei/actiune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0,030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0,033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Rata profitul net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Profit net/Venituri din vanzari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12,75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12,95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63932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199BE36-7A37-4E27-AC6D-0DD97098F5F7}"/>
              </a:ext>
            </a:extLst>
          </p:cNvPr>
          <p:cNvSpPr/>
          <p:nvPr/>
        </p:nvSpPr>
        <p:spPr>
          <a:xfrm>
            <a:off x="4860033" y="0"/>
            <a:ext cx="4283968" cy="68580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5603" name="Text Placeholder 5">
            <a:extLst>
              <a:ext uri="{FF2B5EF4-FFF2-40B4-BE49-F238E27FC236}">
                <a16:creationId xmlns:a16="http://schemas.microsoft.com/office/drawing/2014/main" xmlns="" id="{B44CF39B-1276-4B7E-BC09-BDE50845FE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8675688" y="6597650"/>
            <a:ext cx="3168650" cy="172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2015</a:t>
            </a:r>
            <a:endParaRPr lang="uk-UA" altLang="en-US">
              <a:solidFill>
                <a:srgbClr val="FFFFFF"/>
              </a:solidFill>
            </a:endParaRPr>
          </a:p>
        </p:txBody>
      </p:sp>
      <p:pic>
        <p:nvPicPr>
          <p:cNvPr id="25604" name="Picture Placeholder 2">
            <a:extLst>
              <a:ext uri="{FF2B5EF4-FFF2-40B4-BE49-F238E27FC236}">
                <a16:creationId xmlns:a16="http://schemas.microsoft.com/office/drawing/2014/main" xmlns="" id="{AA3523E1-0552-4F7C-9357-A56388D0D2B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5" t="13857" r="-3235"/>
          <a:stretch>
            <a:fillRect/>
          </a:stretch>
        </p:blipFill>
        <p:spPr bwMode="auto">
          <a:xfrm>
            <a:off x="0" y="0"/>
            <a:ext cx="5014913" cy="6858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7">
            <a:extLst>
              <a:ext uri="{FF2B5EF4-FFF2-40B4-BE49-F238E27FC236}">
                <a16:creationId xmlns:a16="http://schemas.microsoft.com/office/drawing/2014/main" xmlns="" id="{05AD66B8-531C-42F7-A218-CAEE1D3FAD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613" y="-100013"/>
            <a:ext cx="4305300" cy="1231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76056" y="2564904"/>
            <a:ext cx="381642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 VA MULTUMIM!</a:t>
            </a:r>
          </a:p>
          <a:p>
            <a:endParaRPr lang="en-US" sz="320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000" b="1" dirty="0" err="1" smtClean="0">
                <a:solidFill>
                  <a:schemeClr val="bg1"/>
                </a:solidFill>
                <a:latin typeface="Trebuchet MS" pitchFamily="34" charset="0"/>
              </a:rPr>
              <a:t>Sesiune</a:t>
            </a:r>
            <a:r>
              <a:rPr lang="en-US" sz="3000" b="1" dirty="0" smtClean="0">
                <a:solidFill>
                  <a:schemeClr val="bg1"/>
                </a:solidFill>
                <a:latin typeface="Trebuchet MS" pitchFamily="34" charset="0"/>
              </a:rPr>
              <a:t> de </a:t>
            </a:r>
            <a:r>
              <a:rPr lang="en-US" sz="3000" b="1" dirty="0" err="1" smtClean="0">
                <a:solidFill>
                  <a:schemeClr val="bg1"/>
                </a:solidFill>
                <a:latin typeface="Trebuchet MS" pitchFamily="34" charset="0"/>
              </a:rPr>
              <a:t>intrebari</a:t>
            </a:r>
            <a:endParaRPr lang="en-US" sz="30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>
            <a:extLst>
              <a:ext uri="{FF2B5EF4-FFF2-40B4-BE49-F238E27FC236}">
                <a16:creationId xmlns:a16="http://schemas.microsoft.com/office/drawing/2014/main" xmlns="" id="{FC9CFCC1-7C8C-458B-9EF0-F8156F82A1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95535" y="357189"/>
            <a:ext cx="8469593" cy="40751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Tradi</a:t>
            </a:r>
            <a:r>
              <a:rPr lang="en-US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ia </a:t>
            </a:r>
            <a:r>
              <a:rPr lang="en-US" altLang="en-US" sz="2400" b="1" dirty="0" err="1">
                <a:solidFill>
                  <a:srgbClr val="1C242A"/>
                </a:solidFill>
                <a:latin typeface="Trebuchet MS" panose="020B0603020202020204" pitchFamily="34" charset="0"/>
              </a:rPr>
              <a:t>i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nseamn</a:t>
            </a:r>
            <a:r>
              <a:rPr lang="en-US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a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 continuitat</a:t>
            </a:r>
            <a:r>
              <a:rPr lang="en-US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e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i recunoa</a:t>
            </a:r>
            <a:r>
              <a:rPr lang="en-US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tere</a:t>
            </a:r>
            <a:r>
              <a:rPr lang="en-US" altLang="en-US" dirty="0">
                <a:solidFill>
                  <a:srgbClr val="FFFFFF"/>
                </a:solidFill>
                <a:latin typeface="Trebuchet MS" panose="020B0603020202020204" pitchFamily="34" charset="0"/>
              </a:rPr>
              <a:t/>
            </a:r>
            <a:br>
              <a:rPr lang="en-US" altLang="en-US" dirty="0">
                <a:solidFill>
                  <a:srgbClr val="FFFFFF"/>
                </a:solidFill>
                <a:latin typeface="Trebuchet MS" panose="020B0603020202020204" pitchFamily="34" charset="0"/>
              </a:rPr>
            </a:br>
            <a:endParaRPr lang="en-US" altLang="en-US" dirty="0"/>
          </a:p>
        </p:txBody>
      </p:sp>
      <p:sp>
        <p:nvSpPr>
          <p:cNvPr id="10243" name="Slide Number Placeholder 1">
            <a:extLst>
              <a:ext uri="{FF2B5EF4-FFF2-40B4-BE49-F238E27FC236}">
                <a16:creationId xmlns:a16="http://schemas.microsoft.com/office/drawing/2014/main" xmlns="" id="{792D6A8C-12BD-4E61-AC14-C38D1E4FE90B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F246C6-28DE-414F-914E-A6985525CB20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2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Content Placeholder 4">
            <a:extLst>
              <a:ext uri="{FF2B5EF4-FFF2-40B4-BE49-F238E27FC236}">
                <a16:creationId xmlns:a16="http://schemas.microsoft.com/office/drawing/2014/main" xmlns="" id="{DCA51BFE-6DA3-4737-95E8-76CEF365F6F4}"/>
              </a:ext>
            </a:extLst>
          </p:cNvPr>
          <p:cNvSpPr>
            <a:spLocks noGrp="1"/>
          </p:cNvSpPr>
          <p:nvPr>
            <p:ph sz="quarter" idx="12"/>
          </p:nvPr>
        </p:nvSpPr>
        <p:spPr bwMode="auto">
          <a:xfrm>
            <a:off x="76200" y="548680"/>
            <a:ext cx="8888288" cy="617279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endParaRPr lang="en-US" dirty="0">
              <a:solidFill>
                <a:srgbClr val="000000"/>
              </a:solidFill>
              <a:latin typeface="Trebuchet MS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1300" b="1" dirty="0">
                <a:latin typeface="Trebuchet MS" panose="020B0603020202020204" pitchFamily="34" charset="0"/>
              </a:rPr>
              <a:t>1955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  </a:t>
            </a:r>
            <a:r>
              <a:rPr lang="ro-RO" sz="1300" dirty="0">
                <a:latin typeface="Trebuchet MS" panose="020B0603020202020204" pitchFamily="34" charset="0"/>
              </a:rPr>
              <a:t>L</a:t>
            </a:r>
            <a:r>
              <a:rPr lang="en-US" sz="1300" dirty="0">
                <a:latin typeface="Trebuchet MS" panose="020B0603020202020204" pitchFamily="34" charset="0"/>
              </a:rPr>
              <a:t>a </a:t>
            </a:r>
            <a:r>
              <a:rPr lang="en-US" sz="1300" dirty="0" err="1">
                <a:latin typeface="Trebuchet MS" panose="020B0603020202020204" pitchFamily="34" charset="0"/>
              </a:rPr>
              <a:t>numai</a:t>
            </a:r>
            <a:r>
              <a:rPr lang="en-US" sz="1300" dirty="0">
                <a:latin typeface="Trebuchet MS" panose="020B0603020202020204" pitchFamily="34" charset="0"/>
              </a:rPr>
              <a:t> un </a:t>
            </a:r>
            <a:r>
              <a:rPr lang="en-US" sz="1300" dirty="0" err="1">
                <a:latin typeface="Trebuchet MS" panose="020B0603020202020204" pitchFamily="34" charset="0"/>
              </a:rPr>
              <a:t>deceniu</a:t>
            </a:r>
            <a:r>
              <a:rPr lang="en-US" sz="1300" dirty="0">
                <a:latin typeface="Trebuchet MS" panose="020B0603020202020204" pitchFamily="34" charset="0"/>
              </a:rPr>
              <a:t> de la </a:t>
            </a:r>
            <a:r>
              <a:rPr lang="en-US" sz="1300" dirty="0" err="1">
                <a:latin typeface="Trebuchet MS" panose="020B0603020202020204" pitchFamily="34" charset="0"/>
              </a:rPr>
              <a:t>sinteza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Penicilinei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isi</a:t>
            </a:r>
            <a:r>
              <a:rPr lang="ro-RO" sz="1300" dirty="0">
                <a:latin typeface="Trebuchet MS" panose="020B0603020202020204" pitchFamily="34" charset="0"/>
              </a:rPr>
              <a:t> incepe activitatea Antibiotice</a:t>
            </a:r>
            <a:r>
              <a:rPr lang="en-US" sz="1300" dirty="0">
                <a:latin typeface="Trebuchet MS" panose="020B0603020202020204" pitchFamily="34" charset="0"/>
              </a:rPr>
              <a:t>, </a:t>
            </a:r>
            <a:r>
              <a:rPr lang="en-US" sz="1300" dirty="0" err="1">
                <a:latin typeface="Trebuchet MS" panose="020B0603020202020204" pitchFamily="34" charset="0"/>
              </a:rPr>
              <a:t>primul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produc</a:t>
            </a:r>
            <a:r>
              <a:rPr lang="ro-RO" sz="1300" dirty="0">
                <a:latin typeface="Trebuchet MS" panose="020B0603020202020204" pitchFamily="34" charset="0"/>
              </a:rPr>
              <a:t>ator al acestei substante active, di</a:t>
            </a:r>
            <a:r>
              <a:rPr lang="en-US" sz="1300" dirty="0">
                <a:latin typeface="Trebuchet MS" panose="020B0603020202020204" pitchFamily="34" charset="0"/>
              </a:rPr>
              <a:t>n </a:t>
            </a:r>
            <a:r>
              <a:rPr lang="ro-RO" sz="1300" dirty="0">
                <a:latin typeface="Trebuchet MS" panose="020B0603020202020204" pitchFamily="34" charset="0"/>
              </a:rPr>
              <a:t>Romania si Europa de Sud-Est</a:t>
            </a:r>
            <a:r>
              <a:rPr lang="en-US" sz="1300" dirty="0">
                <a:latin typeface="Trebuchet MS" panose="020B0603020202020204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1300" b="1" dirty="0" smtClean="0">
                <a:latin typeface="Trebuchet MS" panose="020B0603020202020204" pitchFamily="34" charset="0"/>
              </a:rPr>
              <a:t>1995-1990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Se </a:t>
            </a:r>
            <a:r>
              <a:rPr lang="en-US" sz="1300" dirty="0" err="1">
                <a:latin typeface="Trebuchet MS" panose="020B0603020202020204" pitchFamily="34" charset="0"/>
              </a:rPr>
              <a:t>dezvolta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structura</a:t>
            </a:r>
            <a:r>
              <a:rPr lang="en-US" sz="1300" dirty="0">
                <a:latin typeface="Trebuchet MS" panose="020B0603020202020204" pitchFamily="34" charset="0"/>
              </a:rPr>
              <a:t> de </a:t>
            </a:r>
            <a:r>
              <a:rPr lang="en-US" sz="1300" dirty="0" err="1">
                <a:latin typeface="Trebuchet MS" panose="020B0603020202020204" pitchFamily="34" charset="0"/>
              </a:rPr>
              <a:t>fabricatie</a:t>
            </a:r>
            <a:r>
              <a:rPr lang="en-US" sz="1300" dirty="0">
                <a:latin typeface="Trebuchet MS" panose="020B0603020202020204" pitchFamily="34" charset="0"/>
              </a:rPr>
              <a:t>, in special </a:t>
            </a:r>
            <a:r>
              <a:rPr lang="en-US" sz="1300" dirty="0" err="1">
                <a:latin typeface="Trebuchet MS" panose="020B0603020202020204" pitchFamily="34" charset="0"/>
              </a:rPr>
              <a:t>pentru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substante</a:t>
            </a:r>
            <a:r>
              <a:rPr lang="en-US" sz="1300" dirty="0">
                <a:latin typeface="Trebuchet MS" panose="020B0603020202020204" pitchFamily="34" charset="0"/>
              </a:rPr>
              <a:t> active, </a:t>
            </a:r>
            <a:r>
              <a:rPr lang="en-US" sz="1300" dirty="0" err="1">
                <a:latin typeface="Trebuchet MS" panose="020B0603020202020204" pitchFamily="34" charset="0"/>
              </a:rPr>
              <a:t>pulberi</a:t>
            </a:r>
            <a:r>
              <a:rPr lang="en-US" sz="1300" dirty="0">
                <a:latin typeface="Trebuchet MS" panose="020B0603020202020204" pitchFamily="34" charset="0"/>
              </a:rPr>
              <a:t> sterile </a:t>
            </a:r>
            <a:r>
              <a:rPr lang="en-US" sz="1300" dirty="0" err="1">
                <a:latin typeface="Trebuchet MS" panose="020B0603020202020204" pitchFamily="34" charset="0"/>
              </a:rPr>
              <a:t>pentru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injectii</a:t>
            </a:r>
            <a:r>
              <a:rPr lang="en-US" sz="1300" dirty="0">
                <a:latin typeface="Trebuchet MS" panose="020B0603020202020204" pitchFamily="34" charset="0"/>
              </a:rPr>
              <a:t>, </a:t>
            </a:r>
            <a:r>
              <a:rPr lang="en-US" sz="1300" dirty="0" err="1">
                <a:latin typeface="Trebuchet MS" panose="020B0603020202020204" pitchFamily="34" charset="0"/>
              </a:rPr>
              <a:t>unguente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si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supozitoare</a:t>
            </a:r>
            <a:r>
              <a:rPr lang="en-US" sz="1300" dirty="0">
                <a:latin typeface="Trebuchet MS" panose="020B0603020202020204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1300" b="1" dirty="0">
                <a:latin typeface="Trebuchet MS" panose="020B0603020202020204" pitchFamily="34" charset="0"/>
              </a:rPr>
              <a:t>1990-1999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Antibiotice isi redefineste structura de fabricatie si investeste in marketing intern si international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Din 1997 este listata la Bursa de Valori Bucure</a:t>
            </a:r>
            <a:r>
              <a:rPr lang="en-US" sz="1300" dirty="0">
                <a:latin typeface="Trebuchet MS" panose="020B0603020202020204" pitchFamily="34" charset="0"/>
              </a:rPr>
              <a:t>s</a:t>
            </a:r>
            <a:r>
              <a:rPr lang="ro-RO" sz="1300" dirty="0">
                <a:latin typeface="Trebuchet MS" panose="020B0603020202020204" pitchFamily="34" charset="0"/>
              </a:rPr>
              <a:t>ti – categoria I</a:t>
            </a:r>
            <a:r>
              <a:rPr lang="en-US" sz="1300" dirty="0">
                <a:latin typeface="Trebuchet MS" panose="020B0603020202020204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1300" b="1" dirty="0">
                <a:latin typeface="Trebuchet MS" panose="020B0603020202020204" pitchFamily="34" charset="0"/>
              </a:rPr>
              <a:t>2000-2010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  </a:t>
            </a:r>
            <a:r>
              <a:rPr lang="en-US" sz="1300" dirty="0" err="1">
                <a:latin typeface="Trebuchet MS" panose="020B0603020202020204" pitchFamily="34" charset="0"/>
              </a:rPr>
              <a:t>Compania</a:t>
            </a:r>
            <a:r>
              <a:rPr lang="en-US" sz="1300" b="1" dirty="0">
                <a:latin typeface="Trebuchet MS" panose="020B0603020202020204" pitchFamily="34" charset="0"/>
              </a:rPr>
              <a:t> </a:t>
            </a:r>
            <a:r>
              <a:rPr lang="ro-RO" sz="1300" dirty="0">
                <a:latin typeface="Trebuchet MS" panose="020B0603020202020204" pitchFamily="34" charset="0"/>
              </a:rPr>
              <a:t>investeste masiv (60 milioane EURO) in modernizarea tehnologiilor, in echipamente moder</a:t>
            </a:r>
            <a:r>
              <a:rPr lang="en-US" sz="1300" dirty="0">
                <a:latin typeface="Trebuchet MS" panose="020B0603020202020204" pitchFamily="34" charset="0"/>
              </a:rPr>
              <a:t>ne, c</a:t>
            </a:r>
            <a:r>
              <a:rPr lang="ro-RO" sz="1300" dirty="0">
                <a:latin typeface="Trebuchet MS" panose="020B0603020202020204" pitchFamily="34" charset="0"/>
              </a:rPr>
              <a:t>ompetitive si in certificarea sistemelor de calitate pentru respectarea </a:t>
            </a:r>
            <a:r>
              <a:rPr lang="ro-RO" sz="1300">
                <a:latin typeface="Trebuchet MS" panose="020B0603020202020204" pitchFamily="34" charset="0"/>
              </a:rPr>
              <a:t>standardelor </a:t>
            </a:r>
            <a:r>
              <a:rPr lang="ro-RO" sz="1300" smtClean="0">
                <a:latin typeface="Trebuchet MS" panose="020B0603020202020204" pitchFamily="34" charset="0"/>
              </a:rPr>
              <a:t>GMP </a:t>
            </a:r>
            <a:r>
              <a:rPr lang="ro-RO" sz="1300" dirty="0">
                <a:latin typeface="Trebuchet MS" panose="020B0603020202020204" pitchFamily="34" charset="0"/>
              </a:rPr>
              <a:t>si US FDA</a:t>
            </a:r>
            <a:r>
              <a:rPr lang="en-US" sz="1300" dirty="0">
                <a:latin typeface="Trebuchet MS" panose="020B0603020202020204" pitchFamily="34" charset="0"/>
              </a:rPr>
              <a:t>;</a:t>
            </a: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  Obtine avizarea Food and Drug Administration (FDA) pentru fluxul de fabrica</a:t>
            </a:r>
            <a:r>
              <a:rPr lang="en-US" sz="1300" dirty="0">
                <a:latin typeface="Trebuchet MS" panose="020B0603020202020204" pitchFamily="34" charset="0"/>
              </a:rPr>
              <a:t>t</a:t>
            </a:r>
            <a:r>
              <a:rPr lang="ro-RO" sz="1300" dirty="0">
                <a:latin typeface="Trebuchet MS" panose="020B0603020202020204" pitchFamily="34" charset="0"/>
              </a:rPr>
              <a:t>ie a Nistatinei si pentru fabricatia de pulberi sterile injectabile, ceea ce permite exportul primelor medicamente injectabile si a Nistatinei pe piata SUA;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ro-RO" sz="1300" dirty="0">
                <a:latin typeface="Trebuchet MS" panose="020B0603020202020204" pitchFamily="34" charset="0"/>
              </a:rPr>
              <a:t> </a:t>
            </a:r>
            <a:r>
              <a:rPr lang="en-US" sz="1300" dirty="0">
                <a:latin typeface="Trebuchet MS" panose="020B0603020202020204" pitchFamily="34" charset="0"/>
              </a:rPr>
              <a:t>La</a:t>
            </a:r>
            <a:r>
              <a:rPr lang="ro-RO" sz="1300" dirty="0">
                <a:latin typeface="Trebuchet MS" panose="020B0603020202020204" pitchFamily="34" charset="0"/>
              </a:rPr>
              <a:t>nseaza noua identitate de brand (un nou logo a+ si un nou slogan, </a:t>
            </a:r>
            <a:r>
              <a:rPr lang="en-US" sz="1300" dirty="0">
                <a:latin typeface="Trebuchet MS" panose="020B0603020202020204" pitchFamily="34" charset="0"/>
              </a:rPr>
              <a:t>“</a:t>
            </a:r>
            <a:r>
              <a:rPr lang="ro-RO" sz="1300" dirty="0">
                <a:latin typeface="Trebuchet MS" panose="020B0603020202020204" pitchFamily="34" charset="0"/>
              </a:rPr>
              <a:t>stiinta si suflet</a:t>
            </a:r>
            <a:r>
              <a:rPr lang="en-US" sz="1300" dirty="0">
                <a:latin typeface="Trebuchet MS" panose="020B0603020202020204" pitchFamily="34" charset="0"/>
              </a:rPr>
              <a:t>”</a:t>
            </a:r>
            <a:r>
              <a:rPr lang="ro-RO" sz="1300" dirty="0">
                <a:latin typeface="Trebuchet MS" panose="020B0603020202020204" pitchFamily="34" charset="0"/>
              </a:rPr>
              <a:t>) care comunica modernizarea si schimbarile structurale ale organizatiei.</a:t>
            </a:r>
            <a:endParaRPr lang="en-US" sz="1300" dirty="0">
              <a:latin typeface="Trebuchet MS" panose="020B0603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o-RO" sz="1300" b="1" dirty="0">
                <a:latin typeface="Trebuchet MS" panose="020B0603020202020204" pitchFamily="34" charset="0"/>
              </a:rPr>
              <a:t>2010-2015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Deschiderea propriului Centru de Evaluare a Medicamentului</a:t>
            </a:r>
            <a:r>
              <a:rPr lang="en-US" sz="1300" dirty="0">
                <a:latin typeface="Trebuchet MS" panose="020B0603020202020204" pitchFamily="34" charset="0"/>
              </a:rPr>
              <a:t>;</a:t>
            </a:r>
          </a:p>
          <a:p>
            <a:pPr marL="0" indent="0" eaLnBrk="1" hangingPunct="1">
              <a:buNone/>
            </a:pPr>
            <a:r>
              <a:rPr lang="en-US" sz="1300" dirty="0" err="1">
                <a:latin typeface="Trebuchet MS" panose="020B0603020202020204" pitchFamily="34" charset="0"/>
              </a:rPr>
              <a:t>Antibiotice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ro-RO" sz="1300" dirty="0">
                <a:latin typeface="Trebuchet MS" panose="020B0603020202020204" pitchFamily="34" charset="0"/>
              </a:rPr>
              <a:t>este prima companie europeana precalificata OMS pentru produse anti-tuberculoase 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Standard</a:t>
            </a:r>
            <a:r>
              <a:rPr lang="ro-RO" sz="1300" dirty="0">
                <a:latin typeface="Trebuchet MS" panose="020B0603020202020204" pitchFamily="34" charset="0"/>
              </a:rPr>
              <a:t> de referinta </a:t>
            </a:r>
            <a:r>
              <a:rPr lang="en-US" sz="1300" dirty="0">
                <a:latin typeface="Trebuchet MS" panose="020B0603020202020204" pitchFamily="34" charset="0"/>
              </a:rPr>
              <a:t>USP </a:t>
            </a:r>
            <a:r>
              <a:rPr lang="ro-RO" sz="1300" dirty="0">
                <a:latin typeface="Trebuchet MS" panose="020B0603020202020204" pitchFamily="34" charset="0"/>
              </a:rPr>
              <a:t>pentru Nistatina </a:t>
            </a:r>
            <a:endParaRPr lang="en-US" sz="1300" dirty="0">
              <a:latin typeface="Trebuchet MS" panose="020B0603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o-RO" sz="1300" b="1" dirty="0">
                <a:latin typeface="Trebuchet MS" panose="020B0603020202020204" pitchFamily="34" charset="0"/>
              </a:rPr>
              <a:t>Prezent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L</a:t>
            </a:r>
            <a:r>
              <a:rPr lang="ro-RO" sz="1300" dirty="0">
                <a:latin typeface="Trebuchet MS" panose="020B0603020202020204" pitchFamily="34" charset="0"/>
              </a:rPr>
              <a:t>ider mondial in productia de Nistatina, o</a:t>
            </a:r>
            <a:r>
              <a:rPr lang="en-US" sz="1300" dirty="0" err="1">
                <a:latin typeface="Trebuchet MS" panose="020B0603020202020204" pitchFamily="34" charset="0"/>
              </a:rPr>
              <a:t>rientare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ro-RO" sz="1300" dirty="0">
                <a:latin typeface="Trebuchet MS" panose="020B0603020202020204" pitchFamily="34" charset="0"/>
              </a:rPr>
              <a:t>puternica </a:t>
            </a:r>
            <a:r>
              <a:rPr lang="en-US" sz="1300" dirty="0" err="1">
                <a:latin typeface="Trebuchet MS" panose="020B0603020202020204" pitchFamily="34" charset="0"/>
              </a:rPr>
              <a:t>spre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ro-RO" sz="1300" dirty="0">
                <a:latin typeface="Trebuchet MS" panose="020B0603020202020204" pitchFamily="34" charset="0"/>
              </a:rPr>
              <a:t>internationalizarea afacerii si noi parteneriate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Companie cu reprezentante de afaceri in: Vietnam, Republica Moldova, Ucraina si Serbia  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Activitate productiva pe 8 fluxuri de fabricatie autorizate GMP si FDA;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P</a:t>
            </a:r>
            <a:r>
              <a:rPr lang="ro-RO" sz="1300" dirty="0">
                <a:latin typeface="Trebuchet MS" panose="020B0603020202020204" pitchFamily="34" charset="0"/>
              </a:rPr>
              <a:t>ortofoliu de produse continand 150 de medicamente din 12 clase terapeutice</a:t>
            </a:r>
            <a:r>
              <a:rPr lang="en-US" sz="1300" dirty="0">
                <a:latin typeface="Trebuchet MS" panose="020B0603020202020204" pitchFamily="34" charset="0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3ED6282-3AA1-45A9-9EA0-8E7565F0B7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pPr>
              <a:defRPr/>
            </a:pPr>
            <a:r>
              <a:rPr lang="ro-RO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16" y="359320"/>
            <a:ext cx="8612484" cy="706089"/>
          </a:xfrm>
        </p:spPr>
        <p:txBody>
          <a:bodyPr/>
          <a:lstStyle/>
          <a:p>
            <a:r>
              <a:rPr lang="ro-RO" alt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Antibiotice</a:t>
            </a:r>
            <a:r>
              <a:rPr lang="en-US" altLang="en-US" sz="20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SA in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piata</a:t>
            </a:r>
            <a:r>
              <a:rPr lang="en-US" altLang="en-US" sz="20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farmaceutica</a:t>
            </a:r>
            <a:r>
              <a:rPr lang="en-US" altLang="en-US" sz="20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din Romania</a:t>
            </a:r>
            <a:r>
              <a:rPr lang="en-US" sz="2000" b="1" dirty="0">
                <a:latin typeface="Trebuchet MS" panose="020B0603020202020204" pitchFamily="34" charset="0"/>
              </a:rPr>
              <a:t/>
            </a:r>
            <a:br>
              <a:rPr lang="en-US" sz="2000" b="1" dirty="0">
                <a:latin typeface="Trebuchet MS" panose="020B0603020202020204" pitchFamily="34" charset="0"/>
              </a:rPr>
            </a:br>
            <a:endParaRPr lang="en-US" sz="2000" b="1" dirty="0"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3B1C9182-FBFD-4962-805E-DD42D0EBEFF5}" type="slidenum">
              <a:rPr lang="uk-UA" altLang="ro-RO" smtClean="0"/>
              <a:pPr>
                <a:defRPr/>
              </a:pPr>
              <a:t>4</a:t>
            </a:fld>
            <a:endParaRPr lang="uk-UA" alt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xmlns="" id="{8588644C-0E8F-4B59-A0CC-4B6681EBD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268760"/>
            <a:ext cx="8612484" cy="52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buSzPct val="100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In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primul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semestru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al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anului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2019,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valoarea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vanzarilor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companiei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a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fost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de 167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milioane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lei (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reprezentand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15,9% din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piata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relevanta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), in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crestere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cu +1%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comparativ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cu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perioada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similara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a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anului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2018</a:t>
            </a:r>
            <a:r>
              <a:rPr lang="ro-RO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 </a:t>
            </a: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eaLnBrk="1" hangingPunct="1">
              <a:buSzPct val="100000"/>
            </a:pP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 eaLnBrk="1" hangingPunct="1">
              <a:buSzPct val="100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Produsele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cu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prescriptie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medicala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(RX)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reprezinta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80,8% din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totalul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vanzarilor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valorice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(135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milioane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lei). In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aceeasi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perioada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produsele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fara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prescriptie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medicala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(OTC)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reprezinta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19,2% din total (32,1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milioane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lei), in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crestere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cu +3,8%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comparativ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cu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anul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trecut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eaLnBrk="1" hangingPunct="1">
              <a:buSzPct val="100000"/>
              <a:buFont typeface="Times New Roman" panose="02020603050405020304" pitchFamily="18" charset="0"/>
              <a:buNone/>
            </a:pP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 eaLnBrk="1" hangingPunct="1">
              <a:buSzPct val="100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Antibiotice SA ocupa: locul 1 pe piata relevanta (cota de piata 15,9%), locul al 5-lea pe segmentul medicamentelor generice si OTC (cota de piata de 4,6%) si locul 19 la nivelul pietei farmaceutice totale (cota de piata de 1,84</a:t>
            </a:r>
            <a:r>
              <a:rPr lang="ro-RO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%).</a:t>
            </a:r>
            <a:endParaRPr lang="en-US" altLang="en-US" sz="16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 eaLnBrk="1" hangingPunct="1">
              <a:buSzPct val="100000"/>
            </a:pP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eaLnBrk="1" hangingPunct="1">
              <a:buSzPct val="100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</a:t>
            </a:r>
            <a:r>
              <a:rPr lang="it-IT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In primul semestru al anului curent, Antibiotice SA isi mentine pozitia de lider pe segmentul medicamentelor generice si OTC comercializate in spitale, cu o cota de piata de 15,7</a:t>
            </a:r>
            <a:r>
              <a:rPr lang="it-IT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%.</a:t>
            </a:r>
          </a:p>
          <a:p>
            <a:pPr eaLnBrk="1" hangingPunct="1">
              <a:buSzPct val="100000"/>
            </a:pPr>
            <a:endParaRPr lang="en-US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eaLnBrk="1" hangingPunct="1">
              <a:buSzPct val="100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In topul medicamentelor fara prescriptie medicala si suplimente alimentare (OTC), Antibiotice SA ocupa locul al 16-lea, dintr-un total de 221 </a:t>
            </a:r>
            <a:r>
              <a:rPr lang="ro-RO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companii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r>
              <a:rPr lang="ro-RO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eaLnBrk="1" hangingPunct="1">
              <a:buSzPct val="100000"/>
            </a:pPr>
            <a:endParaRPr lang="en-GB" altLang="en-US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eaLnBrk="1" hangingPunct="1">
              <a:spcBef>
                <a:spcPts val="1250"/>
              </a:spcBef>
              <a:buSzPct val="65000"/>
            </a:pPr>
            <a:endParaRPr lang="en-GB" altLang="en-US" sz="1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560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68343" cy="383084"/>
          </a:xfrm>
        </p:spPr>
        <p:txBody>
          <a:bodyPr/>
          <a:lstStyle/>
          <a:p>
            <a:r>
              <a:rPr lang="en-US" sz="2000" b="1" dirty="0" err="1">
                <a:latin typeface="Trebuchet MS" panose="020B0603020202020204" pitchFamily="34" charset="0"/>
              </a:rPr>
              <a:t>Partener</a:t>
            </a:r>
            <a:r>
              <a:rPr lang="en-US" sz="2000" b="1" dirty="0">
                <a:latin typeface="Trebuchet MS" panose="020B0603020202020204" pitchFamily="34" charset="0"/>
              </a:rPr>
              <a:t> al </a:t>
            </a:r>
            <a:r>
              <a:rPr lang="en-US" sz="2000" b="1" dirty="0" err="1">
                <a:latin typeface="Trebuchet MS" panose="020B0603020202020204" pitchFamily="34" charset="0"/>
              </a:rPr>
              <a:t>sistemului</a:t>
            </a:r>
            <a:r>
              <a:rPr lang="en-US" sz="2000" b="1" dirty="0">
                <a:latin typeface="Trebuchet MS" panose="020B0603020202020204" pitchFamily="34" charset="0"/>
              </a:rPr>
              <a:t> de </a:t>
            </a:r>
            <a:r>
              <a:rPr lang="en-US" sz="2000" b="1" dirty="0" err="1">
                <a:latin typeface="Trebuchet MS" panose="020B0603020202020204" pitchFamily="34" charset="0"/>
              </a:rPr>
              <a:t>sanatate</a:t>
            </a:r>
            <a:r>
              <a:rPr lang="en-US" sz="2000" b="1" dirty="0">
                <a:latin typeface="Trebuchet MS" panose="020B0603020202020204" pitchFamily="34" charset="0"/>
              </a:rPr>
              <a:t> din Romania</a:t>
            </a:r>
            <a:r>
              <a:rPr lang="en-US" sz="1800" b="1" dirty="0">
                <a:latin typeface="Trebuchet MS" panose="020B0603020202020204" pitchFamily="34" charset="0"/>
              </a:rPr>
              <a:t/>
            </a:r>
            <a:br>
              <a:rPr lang="en-US" sz="1800" b="1" dirty="0">
                <a:latin typeface="Trebuchet MS" panose="020B0603020202020204" pitchFamily="34" charset="0"/>
              </a:rPr>
            </a:br>
            <a:endParaRPr lang="en-US" sz="1800" b="1" dirty="0">
              <a:latin typeface="Trebuchet MS" panose="020B0603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spcBef>
                <a:spcPts val="1250"/>
              </a:spcBef>
              <a:buSzPct val="65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P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rezenta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n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toate cele peste 500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spitale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peste 4000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farmacii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din Romania;</a:t>
            </a:r>
          </a:p>
          <a:p>
            <a:pPr eaLnBrk="1" hangingPunct="1">
              <a:spcBef>
                <a:spcPts val="1250"/>
              </a:spcBef>
              <a:buSzPct val="65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 37 dintre medicamentele considerate esentiale de OMS pentru tratamentul pacientilor sunt fabricate in Iasi; </a:t>
            </a:r>
          </a:p>
          <a:p>
            <a:pPr eaLnBrk="1" hangingPunct="1">
              <a:spcBef>
                <a:spcPts val="1250"/>
              </a:spcBef>
              <a:buSzPct val="65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 Compania as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igur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 permanent un stoc de siguranta in depozitele distribuitorilor;</a:t>
            </a:r>
          </a:p>
          <a:p>
            <a:pPr eaLnBrk="1" hangingPunct="1">
              <a:spcBef>
                <a:spcPts val="1250"/>
              </a:spcBef>
              <a:buSzPct val="65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Sustine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programele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s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n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tate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–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principalul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furnizor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produse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cadrul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programului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ional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tratament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al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bolnavilor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tuberculoz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a;</a:t>
            </a:r>
          </a:p>
          <a:p>
            <a:pPr eaLnBrk="1" hangingPunct="1">
              <a:spcBef>
                <a:spcPts val="1250"/>
              </a:spcBef>
              <a:buSzPct val="65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 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Acces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la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tratament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pentru majoritatea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                            </a:t>
            </a:r>
            <a:endParaRPr lang="ro-RO" altLang="en-US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eaLnBrk="1" hangingPunct="1">
              <a:spcBef>
                <a:spcPts val="1250"/>
              </a:spcBef>
              <a:buSzPct val="65000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specialitatilor medicale si chirurgicale:</a:t>
            </a: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Boli infectioase</a:t>
            </a: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Terapie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intensiva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ATI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Boli cardiovasculare</a:t>
            </a: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Afectiuni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dermatologice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reumatismale</a:t>
            </a:r>
            <a:endParaRPr lang="en-US" altLang="en-US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Afectiuni ale tractului digestiv</a:t>
            </a: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Afectiuni ale sistemului nervos central.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3B1C9182-FBFD-4962-805E-DD42D0EBEFF5}" type="slidenum">
              <a:rPr lang="uk-UA" altLang="ro-RO" smtClean="0"/>
              <a:pPr>
                <a:defRPr/>
              </a:pPr>
              <a:t>5</a:t>
            </a:fld>
            <a:endParaRPr lang="uk-UA" alt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53364639"/>
              </p:ext>
            </p:extLst>
          </p:nvPr>
        </p:nvGraphicFramePr>
        <p:xfrm>
          <a:off x="4126007" y="2320715"/>
          <a:ext cx="4788148" cy="4245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32884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8D3AB361-9F67-46BB-9C41-9D66CBF291F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9388" y="308830"/>
            <a:ext cx="8229600" cy="45014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000" b="1" dirty="0">
                <a:latin typeface="Trebuchet MS" panose="020B0603020202020204" pitchFamily="34" charset="0"/>
              </a:rPr>
              <a:t>Productia companiei Antibiotice</a:t>
            </a:r>
            <a:endParaRPr lang="en-US" altLang="en-US" sz="2000" b="1" dirty="0">
              <a:latin typeface="Trebuchet MS" panose="020B0603020202020204" pitchFamily="34" charset="0"/>
            </a:endParaRPr>
          </a:p>
        </p:txBody>
      </p:sp>
      <p:sp>
        <p:nvSpPr>
          <p:cNvPr id="14339" name="Slide Number Placeholder 2">
            <a:extLst>
              <a:ext uri="{FF2B5EF4-FFF2-40B4-BE49-F238E27FC236}">
                <a16:creationId xmlns:a16="http://schemas.microsoft.com/office/drawing/2014/main" xmlns="" id="{5CFC897F-B677-409A-9944-26D7ECE0B145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7D5BF5-66C1-45D7-9890-2A99341B53B3}" type="slidenum">
              <a:rPr lang="uk-UA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6</a:t>
            </a:fld>
            <a:endParaRPr lang="uk-UA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9900A5DA-655A-475E-9C91-8A0B74E7C47D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>
          <a:xfrm>
            <a:off x="5651500" y="6308725"/>
            <a:ext cx="2895600" cy="366713"/>
          </a:xfrm>
        </p:spPr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1DEBB23-946F-4E0A-85C3-00D778856FA5}"/>
              </a:ext>
            </a:extLst>
          </p:cNvPr>
          <p:cNvSpPr/>
          <p:nvPr/>
        </p:nvSpPr>
        <p:spPr>
          <a:xfrm>
            <a:off x="179388" y="981485"/>
            <a:ext cx="8713787" cy="390158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457200" algn="l"/>
              </a:tabLst>
              <a:defRPr/>
            </a:pPr>
            <a:r>
              <a:rPr lang="ro-RO" sz="1600" b="1" dirty="0">
                <a:latin typeface="Trebuchet MS" pitchFamily="34" charset="0"/>
                <a:ea typeface="Times New Roman"/>
                <a:cs typeface="Arial"/>
              </a:rPr>
              <a:t>Antibiotice a produs in </a:t>
            </a:r>
            <a:r>
              <a:rPr lang="en-US" sz="1600" b="1" dirty="0" err="1" smtClean="0">
                <a:latin typeface="Trebuchet MS" pitchFamily="34" charset="0"/>
                <a:ea typeface="Times New Roman"/>
                <a:cs typeface="Arial"/>
              </a:rPr>
              <a:t>primul</a:t>
            </a:r>
            <a:r>
              <a:rPr lang="en-US" sz="1600" b="1" dirty="0" smtClean="0">
                <a:latin typeface="Trebuchet MS" pitchFamily="34" charset="0"/>
                <a:ea typeface="Times New Roman"/>
                <a:cs typeface="Arial"/>
              </a:rPr>
              <a:t> </a:t>
            </a:r>
            <a:r>
              <a:rPr lang="en-US" sz="1600" b="1" dirty="0" err="1" smtClean="0">
                <a:latin typeface="Trebuchet MS" pitchFamily="34" charset="0"/>
                <a:ea typeface="Times New Roman"/>
                <a:cs typeface="Arial"/>
              </a:rPr>
              <a:t>semestru</a:t>
            </a:r>
            <a:r>
              <a:rPr lang="en-US" sz="1600" b="1" dirty="0" smtClean="0">
                <a:latin typeface="Trebuchet MS" pitchFamily="34" charset="0"/>
                <a:ea typeface="Times New Roman"/>
                <a:cs typeface="Arial"/>
              </a:rPr>
              <a:t> al </a:t>
            </a:r>
            <a:r>
              <a:rPr lang="en-US" sz="1600" b="1" dirty="0" err="1" smtClean="0">
                <a:latin typeface="Trebuchet MS" pitchFamily="34" charset="0"/>
                <a:ea typeface="Times New Roman"/>
                <a:cs typeface="Arial"/>
              </a:rPr>
              <a:t>anului</a:t>
            </a:r>
            <a:r>
              <a:rPr lang="en-US" sz="1600" b="1" dirty="0" smtClean="0">
                <a:latin typeface="Trebuchet MS" pitchFamily="34" charset="0"/>
                <a:ea typeface="Times New Roman"/>
                <a:cs typeface="Arial"/>
              </a:rPr>
              <a:t> 2019</a:t>
            </a:r>
            <a:r>
              <a:rPr lang="ro-RO" sz="1600" b="1" dirty="0" smtClean="0">
                <a:latin typeface="Trebuchet MS" pitchFamily="34" charset="0"/>
                <a:ea typeface="Times New Roman"/>
                <a:cs typeface="Arial"/>
              </a:rPr>
              <a:t>:</a:t>
            </a:r>
            <a:endParaRPr lang="en-US" sz="1600" dirty="0">
              <a:latin typeface="Trebuchet MS" pitchFamily="34" charset="0"/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  <a:defRPr/>
            </a:pPr>
            <a:r>
              <a:rPr lang="en-US" sz="1600" b="1" dirty="0" smtClean="0">
                <a:latin typeface="Trebuchet MS" pitchFamily="34" charset="0"/>
                <a:ea typeface="Times New Roman"/>
                <a:cs typeface="Arial"/>
              </a:rPr>
              <a:t>320 </a:t>
            </a:r>
            <a:r>
              <a:rPr lang="ro-RO" sz="1600" b="1" dirty="0" smtClean="0">
                <a:latin typeface="Trebuchet MS" pitchFamily="34" charset="0"/>
                <a:ea typeface="Times New Roman"/>
                <a:cs typeface="Arial"/>
              </a:rPr>
              <a:t>milioane </a:t>
            </a:r>
            <a:r>
              <a:rPr lang="ro-RO" sz="1600" b="1" dirty="0">
                <a:latin typeface="Trebuchet MS" pitchFamily="34" charset="0"/>
                <a:ea typeface="Times New Roman"/>
                <a:cs typeface="Arial"/>
              </a:rPr>
              <a:t>unitati farmaceutice </a:t>
            </a:r>
            <a:r>
              <a:rPr lang="ro-RO" sz="1600" dirty="0">
                <a:latin typeface="Trebuchet MS" pitchFamily="34" charset="0"/>
                <a:ea typeface="Times New Roman"/>
                <a:cs typeface="Arial"/>
              </a:rPr>
              <a:t>sub forma de comprimate, capsule, produse parenterale,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Arial"/>
              </a:rPr>
              <a:t>produse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Arial"/>
              </a:rPr>
              <a:t>topice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 (</a:t>
            </a:r>
            <a:r>
              <a:rPr lang="ro-RO" sz="1600" dirty="0">
                <a:latin typeface="Trebuchet MS" pitchFamily="34" charset="0"/>
                <a:ea typeface="Times New Roman"/>
                <a:cs typeface="Arial"/>
              </a:rPr>
              <a:t>unguente, creme, geluri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)</a:t>
            </a:r>
            <a:r>
              <a:rPr lang="ro-RO" sz="1600" dirty="0">
                <a:latin typeface="Trebuchet MS" pitchFamily="34" charset="0"/>
                <a:ea typeface="Times New Roman"/>
                <a:cs typeface="Arial"/>
              </a:rPr>
              <a:t>, supozitoare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Arial"/>
              </a:rPr>
              <a:t>si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 ovule</a:t>
            </a:r>
            <a:r>
              <a:rPr lang="ro-RO" sz="1600" dirty="0" smtClean="0">
                <a:latin typeface="Trebuchet MS" pitchFamily="34" charset="0"/>
                <a:ea typeface="Times New Roman"/>
                <a:cs typeface="Arial"/>
              </a:rPr>
              <a:t>;</a:t>
            </a:r>
            <a:endParaRPr lang="en-US" sz="1600" dirty="0" smtClean="0">
              <a:latin typeface="Trebuchet MS" pitchFamily="34" charset="0"/>
              <a:ea typeface="Times New Roman"/>
              <a:cs typeface="Arial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endParaRPr lang="en-US" sz="1600" dirty="0" smtClean="0">
              <a:latin typeface="Trebuchet MS" pitchFamily="34" charset="0"/>
              <a:ea typeface="Times New Roman"/>
              <a:cs typeface="Arial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  <a:defRPr/>
            </a:pP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Valoarea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productiei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fabricate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pentru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export (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Nistatina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produse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finite) in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semestrul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I al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anului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2019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reprezinta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28,6 % din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totalul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valorii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produselor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fabricate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rebuchet MS" pitchFamily="34" charset="0"/>
                <a:ea typeface="Times New Roman"/>
                <a:cs typeface="Times New Roman"/>
              </a:rPr>
              <a:t>platforma</a:t>
            </a:r>
            <a:r>
              <a:rPr lang="en-US" sz="1600" dirty="0" smtClean="0">
                <a:latin typeface="Trebuchet MS" pitchFamily="34" charset="0"/>
                <a:ea typeface="Times New Roman"/>
                <a:cs typeface="Times New Roman"/>
              </a:rPr>
              <a:t>;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endParaRPr lang="en-US" sz="1600" dirty="0">
              <a:latin typeface="Trebuchet MS" pitchFamily="34" charset="0"/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  <a:defRPr/>
            </a:pPr>
            <a:r>
              <a:rPr lang="en-US" sz="1600" dirty="0" err="1" smtClean="0">
                <a:latin typeface="Trebuchet MS" pitchFamily="34" charset="0"/>
                <a:ea typeface="Times New Roman"/>
                <a:cs typeface="Arial"/>
              </a:rPr>
              <a:t>Valoarea</a:t>
            </a:r>
            <a:r>
              <a:rPr lang="en-US" sz="1600" dirty="0" smtClean="0">
                <a:latin typeface="Trebuchet MS" pitchFamily="34" charset="0"/>
                <a:ea typeface="Times New Roman"/>
                <a:cs typeface="Arial"/>
              </a:rPr>
              <a:t> </a:t>
            </a:r>
            <a:r>
              <a:rPr lang="en-US" sz="1600" dirty="0" err="1" smtClean="0">
                <a:latin typeface="Trebuchet MS" pitchFamily="34" charset="0"/>
                <a:ea typeface="Times New Roman"/>
                <a:cs typeface="Arial"/>
              </a:rPr>
              <a:t>totala</a:t>
            </a:r>
            <a:r>
              <a:rPr lang="en-US" sz="1600" dirty="0" smtClean="0">
                <a:latin typeface="Trebuchet MS" pitchFamily="34" charset="0"/>
                <a:ea typeface="Times New Roman"/>
                <a:cs typeface="Arial"/>
              </a:rPr>
              <a:t> a </a:t>
            </a:r>
            <a:r>
              <a:rPr lang="en-US" sz="1600" dirty="0" err="1" smtClean="0">
                <a:latin typeface="Trebuchet MS" pitchFamily="34" charset="0"/>
                <a:ea typeface="Times New Roman"/>
                <a:cs typeface="Arial"/>
              </a:rPr>
              <a:t>productiei</a:t>
            </a:r>
            <a:r>
              <a:rPr lang="en-US" sz="1600" dirty="0" smtClean="0">
                <a:latin typeface="Trebuchet MS" pitchFamily="34" charset="0"/>
                <a:ea typeface="Times New Roman"/>
                <a:cs typeface="Arial"/>
              </a:rPr>
              <a:t> a </a:t>
            </a:r>
            <a:r>
              <a:rPr lang="en-US" sz="1600" dirty="0" err="1" smtClean="0">
                <a:latin typeface="Trebuchet MS" pitchFamily="34" charset="0"/>
                <a:ea typeface="Times New Roman"/>
                <a:cs typeface="Arial"/>
              </a:rPr>
              <a:t>fost</a:t>
            </a:r>
            <a:r>
              <a:rPr lang="en-US" sz="1600" dirty="0" smtClean="0">
                <a:latin typeface="Trebuchet MS" pitchFamily="34" charset="0"/>
                <a:ea typeface="Times New Roman"/>
                <a:cs typeface="Arial"/>
              </a:rPr>
              <a:t> de 228,4 </a:t>
            </a:r>
            <a:r>
              <a:rPr lang="en-US" sz="1600" dirty="0" err="1" smtClean="0">
                <a:latin typeface="Trebuchet MS" pitchFamily="34" charset="0"/>
                <a:ea typeface="Times New Roman"/>
                <a:cs typeface="Arial"/>
              </a:rPr>
              <a:t>milioane</a:t>
            </a:r>
            <a:r>
              <a:rPr lang="en-US" sz="1600" dirty="0" smtClean="0">
                <a:latin typeface="Trebuchet MS" pitchFamily="34" charset="0"/>
                <a:ea typeface="Times New Roman"/>
                <a:cs typeface="Arial"/>
              </a:rPr>
              <a:t> lei.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endParaRPr lang="en-US" sz="1600" dirty="0" smtClean="0">
              <a:latin typeface="Trebuchet MS" pitchFamily="34" charset="0"/>
              <a:ea typeface="Times New Roman"/>
              <a:cs typeface="Arial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In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semestrul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I al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anului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2019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incepand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cu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luna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februarie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,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prin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masurile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investitiile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implementate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, am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realizat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alinierea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 la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procesul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de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serializare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a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medicamentelor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cu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prescriptie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medicala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in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conformitate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cu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Directiva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E U 62/2011,ceea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ce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a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facut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posibil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continuarea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vanzarilor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in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piata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Europei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a </a:t>
            </a:r>
            <a:r>
              <a:rPr lang="en-US" sz="1600" dirty="0" smtClean="0">
                <a:latin typeface="Trebuchet MS" pitchFamily="34" charset="0"/>
                <a:ea typeface="Times New Roman"/>
                <a:cs typeface="Times New Roman"/>
              </a:rPr>
              <a:t>SUA.</a:t>
            </a:r>
            <a:endParaRPr lang="en-US" sz="1600" dirty="0">
              <a:latin typeface="Trebuchet MS" pitchFamily="34" charset="0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>
            <a:extLst>
              <a:ext uri="{FF2B5EF4-FFF2-40B4-BE49-F238E27FC236}">
                <a16:creationId xmlns:a16="http://schemas.microsoft.com/office/drawing/2014/main" xmlns="" id="{FC9CFCC1-7C8C-458B-9EF0-F8156F82A1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95535" y="357189"/>
            <a:ext cx="8469593" cy="40751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Cercetare </a:t>
            </a:r>
            <a:r>
              <a:rPr lang="en-US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i dezvoltare</a:t>
            </a:r>
            <a:r>
              <a:rPr lang="ro-RO" alt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ro-RO" alt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n-US" altLang="en-US" dirty="0">
                <a:solidFill>
                  <a:srgbClr val="FFFFFF"/>
                </a:solidFill>
                <a:latin typeface="Trebuchet MS" panose="020B0603020202020204" pitchFamily="34" charset="0"/>
              </a:rPr>
              <a:t/>
            </a:r>
            <a:br>
              <a:rPr lang="en-US" altLang="en-US" dirty="0">
                <a:solidFill>
                  <a:srgbClr val="FFFFFF"/>
                </a:solidFill>
                <a:latin typeface="Trebuchet MS" panose="020B0603020202020204" pitchFamily="34" charset="0"/>
              </a:rPr>
            </a:br>
            <a:endParaRPr lang="en-US" altLang="en-US" dirty="0"/>
          </a:p>
        </p:txBody>
      </p:sp>
      <p:sp>
        <p:nvSpPr>
          <p:cNvPr id="10243" name="Slide Number Placeholder 1">
            <a:extLst>
              <a:ext uri="{FF2B5EF4-FFF2-40B4-BE49-F238E27FC236}">
                <a16:creationId xmlns:a16="http://schemas.microsoft.com/office/drawing/2014/main" xmlns="" id="{792D6A8C-12BD-4E61-AC14-C38D1E4FE90B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F246C6-28DE-414F-914E-A6985525CB20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7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Content Placeholder 4">
            <a:extLst>
              <a:ext uri="{FF2B5EF4-FFF2-40B4-BE49-F238E27FC236}">
                <a16:creationId xmlns:a16="http://schemas.microsoft.com/office/drawing/2014/main" xmlns="" id="{DCA51BFE-6DA3-4737-95E8-76CEF365F6F4}"/>
              </a:ext>
            </a:extLst>
          </p:cNvPr>
          <p:cNvSpPr>
            <a:spLocks noGrp="1"/>
          </p:cNvSpPr>
          <p:nvPr>
            <p:ph sz="quarter" idx="12"/>
          </p:nvPr>
        </p:nvSpPr>
        <p:spPr bwMode="auto">
          <a:xfrm>
            <a:off x="76200" y="764704"/>
            <a:ext cx="8888288" cy="595677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endParaRPr lang="en-US" dirty="0">
              <a:solidFill>
                <a:srgbClr val="000000"/>
              </a:solidFill>
              <a:latin typeface="Trebuchet MS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Pipeline-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produse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cercetare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2019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cuprinde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un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numar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15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proiecte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dintre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care: 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un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produs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injectabil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forme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topice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4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proiecte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forme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solide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orale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10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proiecte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Aceste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proiecte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acopera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clasele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terapeutice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care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definesc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portofoliul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companiei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Antibiotice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: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antiinfectioase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orale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antiinfectioase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injectabile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produse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dermatologice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cardiovasculare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antiinflamatoare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nesteroidiene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medicamente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sistemul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digestiv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medicamente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sanatatea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femeii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se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afla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diferite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etape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dezvoltare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semestrul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 2019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0" indent="0" algn="just" eaLnBrk="1" hangingPunct="1">
              <a:buClr>
                <a:srgbClr val="000000"/>
              </a:buClr>
              <a:buSzPct val="100000"/>
              <a:buNone/>
            </a:pPr>
            <a:endParaRPr lang="ro-RO" altLang="en-US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Concomitent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cu </a:t>
            </a: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aceste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noi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proiecte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cercetare</a:t>
            </a:r>
            <a:r>
              <a:rPr lang="ro-RO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in primul semestru al anului 2019 s-au desfasurat activitati de optimizare a produselor din portofoliul companiei, in vederea internationalizarii acestora, astfel: 5 produse injectabile, 2 produse topice si 4 produse forme solide </a:t>
            </a:r>
            <a:r>
              <a:rPr lang="ro-RO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orale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r>
              <a:rPr lang="ro-RO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 algn="just" eaLnBrk="1" hangingPunct="1">
              <a:buClr>
                <a:srgbClr val="000000"/>
              </a:buClr>
              <a:buSzPct val="100000"/>
              <a:buNone/>
            </a:pPr>
            <a:endParaRPr lang="en-US" altLang="en-US" sz="1600" dirty="0">
              <a:solidFill>
                <a:srgbClr val="44546A"/>
              </a:solidFill>
              <a:latin typeface="Trebuchet MS" panose="020B0603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primul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semestru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2019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portofoliul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medicamente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antiinfectioase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reprezentativ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societate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atat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la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nivel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national cat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international, a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fost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completat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cu 2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noi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produse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in 3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concentratii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. A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fost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notificat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un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nou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supliment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alimentar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en-US" altLang="en-US" sz="1600" dirty="0">
              <a:solidFill>
                <a:srgbClr val="44546A"/>
              </a:solidFill>
              <a:latin typeface="Trebuchet MS" panose="020B0603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1600" dirty="0" err="1"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piata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internationala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smtClean="0">
                <a:latin typeface="Trebuchet MS" panose="020B0603020202020204" pitchFamily="34" charset="0"/>
              </a:rPr>
              <a:t>s-au </a:t>
            </a:r>
            <a:r>
              <a:rPr lang="en-US" altLang="en-US" sz="1600" dirty="0" err="1">
                <a:latin typeface="Trebuchet MS" panose="020B0603020202020204" pitchFamily="34" charset="0"/>
              </a:rPr>
              <a:t>obtinut</a:t>
            </a:r>
            <a:r>
              <a:rPr lang="en-US" altLang="en-US" sz="1600" dirty="0">
                <a:latin typeface="Trebuchet MS" panose="020B0603020202020204" pitchFamily="34" charset="0"/>
              </a:rPr>
              <a:t>  un </a:t>
            </a:r>
            <a:r>
              <a:rPr lang="en-US" altLang="en-US" sz="1600" dirty="0" err="1">
                <a:latin typeface="Trebuchet MS" panose="020B0603020202020204" pitchFamily="34" charset="0"/>
              </a:rPr>
              <a:t>numar</a:t>
            </a:r>
            <a:r>
              <a:rPr lang="en-US" altLang="en-US" sz="1600" dirty="0">
                <a:latin typeface="Trebuchet MS" panose="020B0603020202020204" pitchFamily="34" charset="0"/>
              </a:rPr>
              <a:t> de 3 </a:t>
            </a:r>
            <a:r>
              <a:rPr lang="en-US" altLang="en-US" sz="1600" dirty="0" err="1">
                <a:latin typeface="Trebuchet MS" panose="020B0603020202020204" pitchFamily="34" charset="0"/>
              </a:rPr>
              <a:t>noi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Autorizatii</a:t>
            </a:r>
            <a:r>
              <a:rPr lang="en-US" altLang="en-US" sz="1600" dirty="0"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latin typeface="Trebuchet MS" panose="020B0603020202020204" pitchFamily="34" charset="0"/>
              </a:rPr>
              <a:t>Punere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pe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Piata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medicamente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marca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Antibiotice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latin typeface="Trebuchet MS" panose="020B0603020202020204" pitchFamily="34" charset="0"/>
              </a:rPr>
              <a:t> 2 </a:t>
            </a:r>
            <a:r>
              <a:rPr lang="en-US" altLang="en-US" sz="1600" dirty="0" err="1">
                <a:latin typeface="Trebuchet MS" panose="020B0603020202020204" pitchFamily="34" charset="0"/>
              </a:rPr>
              <a:t>tari</a:t>
            </a:r>
            <a:r>
              <a:rPr lang="en-US" altLang="en-US" sz="1600" dirty="0">
                <a:latin typeface="Trebuchet MS" panose="020B0603020202020204" pitchFamily="34" charset="0"/>
              </a:rPr>
              <a:t> din </a:t>
            </a:r>
            <a:r>
              <a:rPr lang="en-US" altLang="en-US" sz="1600" dirty="0" err="1">
                <a:latin typeface="Trebuchet MS" panose="020B0603020202020204" pitchFamily="34" charset="0"/>
              </a:rPr>
              <a:t>zona</a:t>
            </a:r>
            <a:r>
              <a:rPr lang="en-US" altLang="en-US" sz="1600" dirty="0">
                <a:latin typeface="Trebuchet MS" panose="020B0603020202020204" pitchFamily="34" charset="0"/>
              </a:rPr>
              <a:t> CSI </a:t>
            </a:r>
            <a:r>
              <a:rPr lang="en-US" altLang="en-US" sz="1600" dirty="0" err="1">
                <a:latin typeface="Trebuchet MS" panose="020B0603020202020204" pitchFamily="34" charset="0"/>
              </a:rPr>
              <a:t>si</a:t>
            </a:r>
            <a:r>
              <a:rPr lang="en-US" altLang="en-US" sz="1600" dirty="0">
                <a:latin typeface="Trebuchet MS" panose="020B0603020202020204" pitchFamily="34" charset="0"/>
              </a:rPr>
              <a:t> Europa.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altLang="en-US" sz="16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3ED6282-3AA1-45A9-9EA0-8E7565F0B7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pPr>
              <a:defRPr/>
            </a:pPr>
            <a:r>
              <a:rPr lang="ro-RO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7488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xmlns="" id="{4A5D810E-8492-4669-8EB8-5D921573982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1520" y="476672"/>
            <a:ext cx="8117507" cy="57606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sz="2000" b="1" dirty="0" smtClean="0">
                <a:latin typeface="Trebuchet MS" pitchFamily="34" charset="0"/>
              </a:rPr>
              <a:t>Export </a:t>
            </a:r>
            <a:r>
              <a:rPr lang="it-IT" sz="2000" b="1" dirty="0">
                <a:latin typeface="Trebuchet MS" pitchFamily="34" charset="0"/>
              </a:rPr>
              <a:t>in crestere cu 6,34% comparativ cu exportul realizat in perioada similara a anului </a:t>
            </a:r>
            <a:r>
              <a:rPr lang="it-IT" sz="2000" b="1" dirty="0" smtClean="0">
                <a:latin typeface="Trebuchet MS" pitchFamily="34" charset="0"/>
              </a:rPr>
              <a:t>2018</a:t>
            </a:r>
            <a:r>
              <a:rPr lang="it-IT" sz="1800" b="1" i="1" dirty="0" smtClean="0"/>
              <a:t/>
            </a:r>
            <a:br>
              <a:rPr lang="it-IT" sz="1800" b="1" i="1" dirty="0" smtClean="0"/>
            </a:br>
            <a:endParaRPr lang="en-US" altLang="en-US" sz="1800" b="1" dirty="0">
              <a:latin typeface="Trebuchet MS" panose="020B0603020202020204" pitchFamily="34" charset="0"/>
            </a:endParaRPr>
          </a:p>
        </p:txBody>
      </p:sp>
      <p:sp>
        <p:nvSpPr>
          <p:cNvPr id="20483" name="Slide Number Placeholder 2">
            <a:extLst>
              <a:ext uri="{FF2B5EF4-FFF2-40B4-BE49-F238E27FC236}">
                <a16:creationId xmlns:a16="http://schemas.microsoft.com/office/drawing/2014/main" xmlns="" id="{0937C978-FC42-47B2-A9A4-FB5B8AC91F8E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C377A7-87E1-449B-A368-26460373F5FE}" type="slidenum">
              <a:rPr lang="uk-UA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8</a:t>
            </a:fld>
            <a:endParaRPr lang="uk-UA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01001B8F-867C-4F87-8C7F-8D325F4A8765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8F834A3-8011-4B65-BCD5-322D7179BF19}"/>
              </a:ext>
            </a:extLst>
          </p:cNvPr>
          <p:cNvSpPr/>
          <p:nvPr/>
        </p:nvSpPr>
        <p:spPr>
          <a:xfrm flipH="1">
            <a:off x="1187623" y="3244334"/>
            <a:ext cx="15475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ro-RO" altLang="en-US" b="1" dirty="0">
                <a:solidFill>
                  <a:srgbClr val="FFFFFF"/>
                </a:solidFill>
                <a:latin typeface="Trebuchet MS" panose="020B0603020202020204" pitchFamily="34" charset="0"/>
              </a:rPr>
              <a:t>Export - </a:t>
            </a:r>
            <a:r>
              <a:rPr lang="en-US" altLang="en-US" b="1" dirty="0">
                <a:solidFill>
                  <a:srgbClr val="FFFFFF"/>
                </a:solidFill>
                <a:latin typeface="Trebuchet MS" panose="020B0603020202020204" pitchFamily="34" charset="0"/>
              </a:rPr>
              <a:t>35% </a:t>
            </a:r>
            <a:r>
              <a:rPr lang="ro-RO" altLang="en-US" b="1" dirty="0">
                <a:solidFill>
                  <a:srgbClr val="FFFFFF"/>
                </a:solidFill>
                <a:latin typeface="Trebuchet MS" panose="020B0603020202020204" pitchFamily="34" charset="0"/>
              </a:rPr>
              <a:t>din cifra de afaceri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94766923"/>
              </p:ext>
            </p:extLst>
          </p:nvPr>
        </p:nvGraphicFramePr>
        <p:xfrm>
          <a:off x="1475655" y="1628800"/>
          <a:ext cx="6408712" cy="13681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4728"/>
                <a:gridCol w="1302354"/>
                <a:gridCol w="1304178"/>
                <a:gridCol w="907452"/>
              </a:tblGrid>
              <a:tr h="592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 pitchFamily="34" charset="0"/>
                        </a:rPr>
                        <a:t>TIP PRODUS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 pitchFamily="34" charset="0"/>
                        </a:rPr>
                        <a:t>SEM 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 pitchFamily="34" charset="0"/>
                        </a:rPr>
                        <a:t>2018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 pitchFamily="34" charset="0"/>
                        </a:rPr>
                        <a:t>SEM 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 pitchFamily="34" charset="0"/>
                        </a:rPr>
                        <a:t>2019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 pitchFamily="34" charset="0"/>
                        </a:rPr>
                        <a:t>Variatie %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05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 pitchFamily="34" charset="0"/>
                        </a:rPr>
                        <a:t>NISTATINA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36.129.359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38.715.323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7,16%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74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 pitchFamily="34" charset="0"/>
                        </a:rPr>
                        <a:t>PRODUSE FINITE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31.852.655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33.575.462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5,41%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4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 pitchFamily="34" charset="0"/>
                        </a:rPr>
                        <a:t>TOTAL (LEI)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 pitchFamily="34" charset="0"/>
                        </a:rPr>
                        <a:t>67.982.014</a:t>
                      </a:r>
                      <a:endParaRPr lang="en-US" sz="1200" b="1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 pitchFamily="34" charset="0"/>
                        </a:rPr>
                        <a:t>72.290.784</a:t>
                      </a:r>
                      <a:endParaRPr lang="en-US" sz="1200" b="1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6,34%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4135" y="3140968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i="1" dirty="0"/>
              <a:t>P</a:t>
            </a:r>
            <a:r>
              <a:rPr lang="it-IT" sz="1400" i="1" dirty="0" smtClean="0"/>
              <a:t>rincipalele </a:t>
            </a:r>
            <a:r>
              <a:rPr lang="it-IT" sz="1400" i="1" dirty="0"/>
              <a:t>directii de dezvoltare din strategia Antibiotice SA pe pietele internationale:</a:t>
            </a:r>
            <a:endParaRPr lang="en-US" sz="1400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400" dirty="0" err="1"/>
              <a:t>Dezvoltarea</a:t>
            </a:r>
            <a:r>
              <a:rPr lang="en-US" sz="1400" dirty="0"/>
              <a:t> </a:t>
            </a:r>
            <a:r>
              <a:rPr lang="en-US" sz="1400" dirty="0" err="1"/>
              <a:t>prezentei</a:t>
            </a:r>
            <a:r>
              <a:rPr lang="en-US" sz="1400" dirty="0"/>
              <a:t> in </a:t>
            </a:r>
            <a:r>
              <a:rPr lang="en-US" sz="1400" dirty="0" err="1"/>
              <a:t>teritoriile</a:t>
            </a:r>
            <a:r>
              <a:rPr lang="en-US" sz="1400" dirty="0"/>
              <a:t> in care </a:t>
            </a:r>
            <a:r>
              <a:rPr lang="en-US" sz="1400" dirty="0" err="1"/>
              <a:t>Antibiotice</a:t>
            </a:r>
            <a:r>
              <a:rPr lang="en-US" sz="1400" dirty="0"/>
              <a:t> are </a:t>
            </a:r>
            <a:r>
              <a:rPr lang="en-US" sz="1400" dirty="0" err="1"/>
              <a:t>reprezentanta</a:t>
            </a:r>
            <a:r>
              <a:rPr lang="en-US" sz="1400" dirty="0"/>
              <a:t> </a:t>
            </a:r>
            <a:r>
              <a:rPr lang="en-US" sz="1400" dirty="0" err="1"/>
              <a:t>deschisa</a:t>
            </a:r>
            <a:r>
              <a:rPr lang="en-US" sz="1400" dirty="0"/>
              <a:t>: Vietnam, </a:t>
            </a:r>
            <a:r>
              <a:rPr lang="en-US" sz="1400" dirty="0" err="1"/>
              <a:t>Ucraina</a:t>
            </a:r>
            <a:r>
              <a:rPr lang="en-US" sz="1400" dirty="0"/>
              <a:t>, Moldova, Serbia;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400" dirty="0" err="1"/>
              <a:t>Cresterea</a:t>
            </a:r>
            <a:r>
              <a:rPr lang="en-US" sz="1400" dirty="0"/>
              <a:t> </a:t>
            </a:r>
            <a:r>
              <a:rPr lang="en-US" sz="1400" dirty="0" err="1"/>
              <a:t>cotei</a:t>
            </a:r>
            <a:r>
              <a:rPr lang="en-US" sz="1400" dirty="0"/>
              <a:t> de </a:t>
            </a:r>
            <a:r>
              <a:rPr lang="en-US" sz="1400" dirty="0" err="1"/>
              <a:t>piata</a:t>
            </a:r>
            <a:r>
              <a:rPr lang="en-US" sz="1400" dirty="0"/>
              <a:t> </a:t>
            </a:r>
            <a:r>
              <a:rPr lang="en-US" sz="1400" dirty="0" err="1"/>
              <a:t>pe</a:t>
            </a:r>
            <a:r>
              <a:rPr lang="en-US" sz="1400" dirty="0"/>
              <a:t> </a:t>
            </a:r>
            <a:r>
              <a:rPr lang="en-US" sz="1400" dirty="0" err="1"/>
              <a:t>pietele</a:t>
            </a:r>
            <a:r>
              <a:rPr lang="en-US" sz="1400" dirty="0"/>
              <a:t> </a:t>
            </a:r>
            <a:r>
              <a:rPr lang="en-US" sz="1400" dirty="0" err="1"/>
              <a:t>reglementate</a:t>
            </a:r>
            <a:r>
              <a:rPr lang="en-US" sz="1400" dirty="0"/>
              <a:t>, in special </a:t>
            </a:r>
            <a:r>
              <a:rPr lang="en-US" sz="1400" dirty="0" err="1"/>
              <a:t>pe</a:t>
            </a:r>
            <a:r>
              <a:rPr lang="en-US" sz="1400" dirty="0"/>
              <a:t> </a:t>
            </a:r>
            <a:r>
              <a:rPr lang="en-US" sz="1400" dirty="0" err="1"/>
              <a:t>piata</a:t>
            </a:r>
            <a:r>
              <a:rPr lang="en-US" sz="1400" dirty="0"/>
              <a:t> S.U.A.;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o-RO" sz="1400" dirty="0"/>
              <a:t>Dezvoltarea/consolidarea prezentei societatii pe pietele actuale si adaptarea portofoliului de produse la piete externe potentiale in functie de specificul de consum local;</a:t>
            </a:r>
            <a:endParaRPr lang="en-US" sz="1400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o-RO" sz="1400" dirty="0"/>
              <a:t>Dezvoltarea de noi modele de afaceri si de parteneriate pe pietele externe, care sa accelereze dezvoltarea companiei la nivel international;</a:t>
            </a:r>
            <a:endParaRPr lang="en-US" sz="1400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400" dirty="0" err="1"/>
              <a:t>Mentinerea</a:t>
            </a:r>
            <a:r>
              <a:rPr lang="en-US" sz="1400" dirty="0"/>
              <a:t> </a:t>
            </a:r>
            <a:r>
              <a:rPr lang="en-US" sz="1400" dirty="0" err="1"/>
              <a:t>pozitiei</a:t>
            </a:r>
            <a:r>
              <a:rPr lang="en-US" sz="1400" dirty="0"/>
              <a:t> de </a:t>
            </a:r>
            <a:r>
              <a:rPr lang="en-US" sz="1400" dirty="0" err="1"/>
              <a:t>lider</a:t>
            </a:r>
            <a:r>
              <a:rPr lang="en-US" sz="1400" dirty="0"/>
              <a:t> </a:t>
            </a:r>
            <a:r>
              <a:rPr lang="en-US" sz="1400" dirty="0" err="1"/>
              <a:t>mondial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GB" sz="1400" dirty="0" err="1"/>
              <a:t>substanta</a:t>
            </a:r>
            <a:r>
              <a:rPr lang="en-GB" sz="1400" dirty="0"/>
              <a:t> </a:t>
            </a:r>
            <a:r>
              <a:rPr lang="en-GB" sz="1400" dirty="0" err="1"/>
              <a:t>activa</a:t>
            </a:r>
            <a:r>
              <a:rPr lang="en-GB" sz="1400" dirty="0"/>
              <a:t> </a:t>
            </a:r>
            <a:r>
              <a:rPr lang="en-GB" sz="1400" dirty="0" err="1"/>
              <a:t>Nistatina</a:t>
            </a:r>
            <a:r>
              <a:rPr lang="en-US" sz="1400" dirty="0"/>
              <a:t>;</a:t>
            </a:r>
          </a:p>
          <a:p>
            <a:pPr algn="just"/>
            <a:endParaRPr lang="es-ES" sz="1400" dirty="0" smtClean="0">
              <a:latin typeface="Trebuchet MS" pitchFamily="34" charset="0"/>
            </a:endParaRPr>
          </a:p>
          <a:p>
            <a:pPr algn="just"/>
            <a:r>
              <a:rPr lang="es-ES" sz="1400" i="1" dirty="0" err="1" smtClean="0">
                <a:latin typeface="Trebuchet MS" pitchFamily="34" charset="0"/>
              </a:rPr>
              <a:t>Principalele</a:t>
            </a:r>
            <a:r>
              <a:rPr lang="es-ES" sz="1400" i="1" dirty="0" smtClean="0">
                <a:latin typeface="Trebuchet MS" pitchFamily="34" charset="0"/>
              </a:rPr>
              <a:t> </a:t>
            </a:r>
            <a:r>
              <a:rPr lang="es-ES" sz="1400" i="1" dirty="0" err="1">
                <a:latin typeface="Trebuchet MS" pitchFamily="34" charset="0"/>
              </a:rPr>
              <a:t>destinatii</a:t>
            </a:r>
            <a:r>
              <a:rPr lang="es-ES" sz="1400" i="1" dirty="0">
                <a:latin typeface="Trebuchet MS" pitchFamily="34" charset="0"/>
              </a:rPr>
              <a:t> </a:t>
            </a:r>
            <a:r>
              <a:rPr lang="es-ES" sz="1400" dirty="0">
                <a:latin typeface="Trebuchet MS" pitchFamily="34" charset="0"/>
              </a:rPr>
              <a:t>ale </a:t>
            </a:r>
            <a:r>
              <a:rPr lang="es-ES" sz="1400" dirty="0" err="1">
                <a:latin typeface="Trebuchet MS" pitchFamily="34" charset="0"/>
              </a:rPr>
              <a:t>produselor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Antibiotice</a:t>
            </a:r>
            <a:r>
              <a:rPr lang="es-ES" sz="1400" dirty="0">
                <a:latin typeface="Trebuchet MS" pitchFamily="34" charset="0"/>
              </a:rPr>
              <a:t> (</a:t>
            </a:r>
            <a:r>
              <a:rPr lang="es-ES" sz="1400" dirty="0" err="1">
                <a:latin typeface="Trebuchet MS" pitchFamily="34" charset="0"/>
              </a:rPr>
              <a:t>Produse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Finite</a:t>
            </a:r>
            <a:r>
              <a:rPr lang="es-ES" sz="1400" dirty="0">
                <a:latin typeface="Trebuchet MS" pitchFamily="34" charset="0"/>
              </a:rPr>
              <a:t> si Nistatina) in </a:t>
            </a:r>
            <a:r>
              <a:rPr lang="es-ES" sz="1400" dirty="0" err="1">
                <a:latin typeface="Trebuchet MS" pitchFamily="34" charset="0"/>
              </a:rPr>
              <a:t>semestrul</a:t>
            </a:r>
            <a:r>
              <a:rPr lang="es-ES" sz="1400" dirty="0">
                <a:latin typeface="Trebuchet MS" pitchFamily="34" charset="0"/>
              </a:rPr>
              <a:t> I </a:t>
            </a:r>
            <a:r>
              <a:rPr lang="es-ES" sz="1400" dirty="0" smtClean="0">
                <a:latin typeface="Trebuchet MS" pitchFamily="34" charset="0"/>
              </a:rPr>
              <a:t>2019: </a:t>
            </a:r>
            <a:r>
              <a:rPr lang="es-ES" sz="1400" dirty="0">
                <a:latin typeface="Trebuchet MS" pitchFamily="34" charset="0"/>
              </a:rPr>
              <a:t>Asia (35%), </a:t>
            </a:r>
            <a:r>
              <a:rPr lang="es-ES" sz="1400" dirty="0" err="1">
                <a:latin typeface="Trebuchet MS" pitchFamily="34" charset="0"/>
              </a:rPr>
              <a:t>America</a:t>
            </a:r>
            <a:r>
              <a:rPr lang="es-ES" sz="1400" dirty="0">
                <a:latin typeface="Trebuchet MS" pitchFamily="34" charset="0"/>
              </a:rPr>
              <a:t> de Nord (20%) si Europa (15%). </a:t>
            </a:r>
            <a:r>
              <a:rPr lang="es-ES" sz="1400" dirty="0" err="1">
                <a:latin typeface="Trebuchet MS" pitchFamily="34" charset="0"/>
              </a:rPr>
              <a:t>Vanzarile</a:t>
            </a:r>
            <a:r>
              <a:rPr lang="es-ES" sz="1400" dirty="0">
                <a:latin typeface="Trebuchet MS" pitchFamily="34" charset="0"/>
              </a:rPr>
              <a:t> in </a:t>
            </a:r>
            <a:r>
              <a:rPr lang="es-ES" sz="1400" dirty="0" err="1">
                <a:latin typeface="Trebuchet MS" pitchFamily="34" charset="0"/>
              </a:rPr>
              <a:t>aceste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zone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au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reprezentat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aproximativ</a:t>
            </a:r>
            <a:r>
              <a:rPr lang="es-ES" sz="1400" dirty="0">
                <a:latin typeface="Trebuchet MS" pitchFamily="34" charset="0"/>
              </a:rPr>
              <a:t> 70% </a:t>
            </a:r>
            <a:r>
              <a:rPr lang="es-ES" sz="1400" dirty="0" err="1">
                <a:latin typeface="Trebuchet MS" pitchFamily="34" charset="0"/>
              </a:rPr>
              <a:t>din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vanzarile</a:t>
            </a:r>
            <a:r>
              <a:rPr lang="es-ES" sz="1400" dirty="0">
                <a:latin typeface="Trebuchet MS" pitchFamily="34" charset="0"/>
              </a:rPr>
              <a:t> realízate pe </a:t>
            </a:r>
            <a:r>
              <a:rPr lang="es-ES" sz="1400" dirty="0" err="1">
                <a:latin typeface="Trebuchet MS" pitchFamily="34" charset="0"/>
              </a:rPr>
              <a:t>pietele</a:t>
            </a:r>
            <a:r>
              <a:rPr lang="es-ES" sz="1400" dirty="0">
                <a:latin typeface="Trebuchet MS" pitchFamily="34" charset="0"/>
              </a:rPr>
              <a:t> externe.</a:t>
            </a:r>
            <a:endParaRPr lang="en-US" sz="1400" dirty="0">
              <a:latin typeface="Trebuchet MS" pitchFamily="34" charset="0"/>
            </a:endParaRPr>
          </a:p>
          <a:p>
            <a:endParaRPr lang="en-US" sz="14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PLUS_60_Theme_Sergiu">
  <a:themeElements>
    <a:clrScheme name="DNA">
      <a:dk1>
        <a:srgbClr val="242F38"/>
      </a:dk1>
      <a:lt1>
        <a:srgbClr val="FFFFFF"/>
      </a:lt1>
      <a:dk2>
        <a:srgbClr val="354552"/>
      </a:dk2>
      <a:lt2>
        <a:srgbClr val="FFFFFF"/>
      </a:lt2>
      <a:accent1>
        <a:srgbClr val="E51C24"/>
      </a:accent1>
      <a:accent2>
        <a:srgbClr val="8AA1AC"/>
      </a:accent2>
      <a:accent3>
        <a:srgbClr val="CF1720"/>
      </a:accent3>
      <a:accent4>
        <a:srgbClr val="6C8997"/>
      </a:accent4>
      <a:accent5>
        <a:srgbClr val="BB151D"/>
      </a:accent5>
      <a:accent6>
        <a:srgbClr val="668290"/>
      </a:accent6>
      <a:hlink>
        <a:srgbClr val="0A8CAA"/>
      </a:hlink>
      <a:folHlink>
        <a:srgbClr val="5F497A"/>
      </a:folHlink>
    </a:clrScheme>
    <a:fontScheme name="Custom 8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6771</TotalTime>
  <Words>1701</Words>
  <Application>Microsoft Office PowerPoint</Application>
  <PresentationFormat>On-screen Show (4:3)</PresentationFormat>
  <Paragraphs>408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APLUS_60_Theme_Sergiu</vt:lpstr>
      <vt:lpstr>2_Custom Design</vt:lpstr>
      <vt:lpstr>Slide 1</vt:lpstr>
      <vt:lpstr>Traditia inseamna continuitate si recunoastere </vt:lpstr>
      <vt:lpstr>Slide 3</vt:lpstr>
      <vt:lpstr> Antibiotice SA in piata farmaceutica din Romania </vt:lpstr>
      <vt:lpstr>Partener al sistemului de sanatate din Romania </vt:lpstr>
      <vt:lpstr>Productia companiei Antibiotice</vt:lpstr>
      <vt:lpstr>Cercetare si dezvoltare  </vt:lpstr>
      <vt:lpstr>Export in crestere cu 6,34% comparativ cu exportul realizat in perioada similara a anului 2018 </vt:lpstr>
      <vt:lpstr>Slide 9</vt:lpstr>
      <vt:lpstr>Responsabili pentru oameni, comunitate ti mediu  </vt:lpstr>
      <vt:lpstr>  Situatia rezultatului global  Umarind obiectivele strategice cu accent pe internationalizarea afacerii, in semestrul I 2019, comparativ cu perioada similara a anului precedent, veniturile din vanzari au inregistrat o crestere cu 9%, datorata in principal cresterii vanzarilor pe piata internationala.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</dc:creator>
  <cp:lastModifiedBy>Viorica Ciocoiu</cp:lastModifiedBy>
  <cp:revision>630</cp:revision>
  <cp:lastPrinted>2019-07-17T09:56:39Z</cp:lastPrinted>
  <dcterms:created xsi:type="dcterms:W3CDTF">2014-10-25T08:24:46Z</dcterms:created>
  <dcterms:modified xsi:type="dcterms:W3CDTF">2019-08-08T09:56:59Z</dcterms:modified>
</cp:coreProperties>
</file>