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7" r:id="rId2"/>
  </p:sldMasterIdLst>
  <p:notesMasterIdLst>
    <p:notesMasterId r:id="rId18"/>
  </p:notesMasterIdLst>
  <p:handoutMasterIdLst>
    <p:handoutMasterId r:id="rId19"/>
  </p:handoutMasterIdLst>
  <p:sldIdLst>
    <p:sldId id="424" r:id="rId3"/>
    <p:sldId id="445" r:id="rId4"/>
    <p:sldId id="448" r:id="rId5"/>
    <p:sldId id="465" r:id="rId6"/>
    <p:sldId id="461" r:id="rId7"/>
    <p:sldId id="449" r:id="rId8"/>
    <p:sldId id="467" r:id="rId9"/>
    <p:sldId id="455" r:id="rId10"/>
    <p:sldId id="457" r:id="rId11"/>
    <p:sldId id="464" r:id="rId12"/>
    <p:sldId id="459" r:id="rId13"/>
    <p:sldId id="468" r:id="rId14"/>
    <p:sldId id="469" r:id="rId15"/>
    <p:sldId id="470" r:id="rId16"/>
    <p:sldId id="460" r:id="rId17"/>
  </p:sldIdLst>
  <p:sldSz cx="9144000" cy="6858000" type="screen4x3"/>
  <p:notesSz cx="6888163" cy="10018713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6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3113">
          <p15:clr>
            <a:srgbClr val="A4A3A4"/>
          </p15:clr>
        </p15:guide>
        <p15:guide id="4" pos="2835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  <p15:guide id="7" pos="3515">
          <p15:clr>
            <a:srgbClr val="A4A3A4"/>
          </p15:clr>
        </p15:guide>
        <p15:guide id="8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242A"/>
    <a:srgbClr val="FFFFFF"/>
    <a:srgbClr val="FF99FF"/>
    <a:srgbClr val="00FFCC"/>
    <a:srgbClr val="CCFFCC"/>
    <a:srgbClr val="000000"/>
    <a:srgbClr val="00B050"/>
    <a:srgbClr val="D5D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7468" autoAdjust="0"/>
  </p:normalViewPr>
  <p:slideViewPr>
    <p:cSldViewPr showGuides="1">
      <p:cViewPr>
        <p:scale>
          <a:sx n="114" d="100"/>
          <a:sy n="114" d="100"/>
        </p:scale>
        <p:origin x="-102" y="144"/>
      </p:cViewPr>
      <p:guideLst>
        <p:guide orient="horz" pos="1026"/>
        <p:guide orient="horz" pos="3884"/>
        <p:guide orient="horz" pos="3113"/>
        <p:guide pos="2835"/>
        <p:guide pos="295"/>
        <p:guide pos="5465"/>
        <p:guide pos="3515"/>
        <p:guide pos="12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68"/>
    </p:cViewPr>
  </p:sorterViewPr>
  <p:notesViewPr>
    <p:cSldViewPr showGuides="1">
      <p:cViewPr varScale="1">
        <p:scale>
          <a:sx n="95" d="100"/>
          <a:sy n="95" d="100"/>
        </p:scale>
        <p:origin x="-3630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Relationship Id="rId4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079990840071161E-2"/>
          <c:y val="6.048535172534885E-2"/>
          <c:w val="0.42959408597415255"/>
          <c:h val="0.88197617023625907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2301966352567"/>
          <c:y val="3.6585365853658541E-2"/>
          <c:w val="0.3573773933995954"/>
          <c:h val="0.95122335317841367"/>
        </c:manualLayout>
      </c:layout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583544570297698"/>
          <c:y val="9.9514565431427143E-2"/>
          <c:w val="0.38320367173354664"/>
          <c:h val="0.789264076022204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2302132019596"/>
          <c:y val="3.6585207725528361E-2"/>
          <c:w val="0.35737734922172165"/>
          <c:h val="0.95122334807750619"/>
        </c:manualLayout>
      </c:layout>
      <c:overlay val="0"/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Trebuchet MS" panose="020B0603020202020204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910743853866645E-2"/>
          <c:y val="1.4977502499722256E-3"/>
          <c:w val="0.48615961925956364"/>
          <c:h val="0.93089402103469987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txPr>
    <a:bodyPr/>
    <a:lstStyle/>
    <a:p>
      <a:pPr>
        <a:defRPr sz="10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5"/>
      <c:rotY val="26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63403841576894"/>
          <c:y val="6.9105965391440372E-2"/>
          <c:w val="0.31475443429221744"/>
          <c:h val="0.64634402924935463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/>
              </a:solidFill>
            </c:spPr>
          </c:dPt>
          <c:dPt>
            <c:idx val="6"/>
            <c:bubble3D val="0"/>
            <c:spPr>
              <a:solidFill>
                <a:srgbClr val="92D050"/>
              </a:solidFill>
            </c:spPr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9"/>
            <c:bubble3D val="0"/>
            <c:spPr>
              <a:solidFill>
                <a:srgbClr val="FFFF00"/>
              </a:solidFill>
            </c:spPr>
          </c:dPt>
          <c:dPt>
            <c:idx val="1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2.5115045332709206E-2"/>
                  <c:y val="9.670760625868528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0569793425503347E-2"/>
                  <c:y val="-7.07904039806141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737755710472501"/>
                  <c:y val="5.79808072327118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6014522070091558"/>
                  <c:y val="0.1026409178579429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4933658770360711"/>
                  <c:y val="0.1855775132453406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8189422182099849E-2"/>
                  <c:y val="0.2036415352756797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9683144702453597E-3"/>
                  <c:y val="0.2064654473728784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416799014772898E-2"/>
                  <c:y val="0.181132084516832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1038768243141582"/>
                  <c:y val="9.37427342130176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1341991307386695"/>
                  <c:y val="-2.42429687557470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0579454859826544E-2"/>
                  <c:y val="-7.3796091283297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0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aseline="0">
                    <a:latin typeface="Trebuchet MS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[top30.06.2019.xlsx]Top!$K$13:$K$23</c:f>
              <c:strCache>
                <c:ptCount val="11"/>
                <c:pt idx="0">
                  <c:v>MINISTERUL SANATATII (*)</c:v>
                </c:pt>
                <c:pt idx="1">
                  <c:v>S.I.F. OLTENIA (*)</c:v>
                </c:pt>
                <c:pt idx="2">
                  <c:v>BROADHURST INVESTMENTS LIMITED</c:v>
                </c:pt>
                <c:pt idx="3">
                  <c:v>S.I.F. TRANSILVANIA</c:v>
                </c:pt>
                <c:pt idx="4">
                  <c:v>S.I.F. BANAT-CRISANA S.A.</c:v>
                </c:pt>
                <c:pt idx="5">
                  <c:v>A - INVEST</c:v>
                </c:pt>
                <c:pt idx="6">
                  <c:v>FOND DE PENSII ADMINISTRAT PRIVAT ARIPI/GENERALI S.A.F.P.P.</c:v>
                </c:pt>
                <c:pt idx="7">
                  <c:v>FOND DE PENSII ADMINISTRAT PRIVAT METROPOLITAN LIFE</c:v>
                </c:pt>
                <c:pt idx="8">
                  <c:v>FDI BT MAXIM ADM. BT ASSET MANAGEMENT SAI S.A.</c:v>
                </c:pt>
                <c:pt idx="9">
                  <c:v>S.C. DEDEMAN S.R.L.</c:v>
                </c:pt>
                <c:pt idx="10">
                  <c:v>Alţi acţionari (41.827 acţionari)</c:v>
                </c:pt>
              </c:strCache>
            </c:strRef>
          </c:cat>
          <c:val>
            <c:numRef>
              <c:f>[top30.06.2019.xlsx]Top!$L$13:$L$23</c:f>
              <c:numCache>
                <c:formatCode>0.0000</c:formatCode>
                <c:ptCount val="11"/>
                <c:pt idx="0">
                  <c:v>53.017275022878188</c:v>
                </c:pt>
                <c:pt idx="1">
                  <c:v>18.899897583637596</c:v>
                </c:pt>
                <c:pt idx="2">
                  <c:v>4.1977306991273728</c:v>
                </c:pt>
                <c:pt idx="3">
                  <c:v>3.2632023950259099</c:v>
                </c:pt>
                <c:pt idx="4">
                  <c:v>2.1103728905336574</c:v>
                </c:pt>
                <c:pt idx="5">
                  <c:v>0.76116646093821827</c:v>
                </c:pt>
                <c:pt idx="6">
                  <c:v>0.67820795615871854</c:v>
                </c:pt>
                <c:pt idx="7">
                  <c:v>0.46887153899397688</c:v>
                </c:pt>
                <c:pt idx="8">
                  <c:v>0.394734074654849</c:v>
                </c:pt>
                <c:pt idx="9">
                  <c:v>0.33325297639919227</c:v>
                </c:pt>
                <c:pt idx="10">
                  <c:v>15.875288401541269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2301966352567"/>
          <c:y val="3.6585365853658611E-2"/>
          <c:w val="0.33825545692138803"/>
          <c:h val="0.91842903198743997"/>
        </c:manualLayout>
      </c:layout>
      <c:overlay val="0"/>
      <c:txPr>
        <a:bodyPr/>
        <a:lstStyle/>
        <a:p>
          <a:pPr rtl="0">
            <a:defRPr sz="1200" b="0" i="1" u="none" strike="noStrike" baseline="0">
              <a:solidFill>
                <a:srgbClr val="000000"/>
              </a:solidFill>
              <a:latin typeface="Trebuchet MS" pitchFamily="34" charset="0"/>
              <a:ea typeface="Calibri"/>
              <a:cs typeface="Calibri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FFFFFF"/>
      </a:solidFill>
      <a:prstDash val="solid"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34138449995896E-2"/>
          <c:y val="7.3990025732966577E-2"/>
          <c:w val="0.51857447626050346"/>
          <c:h val="0.81180441316871055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EB-431C-B611-690241D0D8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EB-431C-B611-690241D0D8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EB-431C-B611-690241D0D8C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EB-431C-B611-690241D0D8C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EB-431C-B611-690241D0D8C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EB-431C-B611-690241D0D8CF}"/>
              </c:ext>
            </c:extLst>
          </c:dPt>
          <c:dLbls>
            <c:dLbl>
              <c:idx val="0"/>
              <c:layout>
                <c:manualLayout>
                  <c:x val="-3.1506151821112452E-2"/>
                  <c:y val="-2.08932232211499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EB-431C-B611-690241D0D8CF}"/>
                </c:ext>
              </c:extLst>
            </c:dLbl>
            <c:dLbl>
              <c:idx val="1"/>
              <c:layout>
                <c:manualLayout>
                  <c:x val="1.4612407683273826E-2"/>
                  <c:y val="-4.588652332171383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EB-431C-B611-690241D0D8CF}"/>
                </c:ext>
              </c:extLst>
            </c:dLbl>
            <c:dLbl>
              <c:idx val="2"/>
              <c:layout>
                <c:manualLayout>
                  <c:x val="1.227053825479015E-2"/>
                  <c:y val="-8.54992774571628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EB-431C-B611-690241D0D8CF}"/>
                </c:ext>
              </c:extLst>
            </c:dLbl>
            <c:dLbl>
              <c:idx val="3"/>
              <c:layout>
                <c:manualLayout>
                  <c:x val="1.9957122476807518E-2"/>
                  <c:y val="7.53903360222500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EB-431C-B611-690241D0D8CF}"/>
                </c:ext>
              </c:extLst>
            </c:dLbl>
            <c:dLbl>
              <c:idx val="4"/>
              <c:layout>
                <c:manualLayout>
                  <c:x val="-6.1372868931924049E-2"/>
                  <c:y val="4.895266363508602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EB-431C-B611-690241D0D8CF}"/>
                </c:ext>
              </c:extLst>
            </c:dLbl>
            <c:dLbl>
              <c:idx val="5"/>
              <c:layout>
                <c:manualLayout>
                  <c:x val="4.473820276969883E-2"/>
                  <c:y val="-2.87868580669999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EB-431C-B611-690241D0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Sheet1!$C$17:$C$22</c:f>
              <c:strCache>
                <c:ptCount val="6"/>
                <c:pt idx="0">
                  <c:v>Sistem nervos central</c:v>
                </c:pt>
                <c:pt idx="1">
                  <c:v>Tract digestiv si metabolism</c:v>
                </c:pt>
                <c:pt idx="2">
                  <c:v>Sistem cardiovascular</c:v>
                </c:pt>
                <c:pt idx="3">
                  <c:v>Altele</c:v>
                </c:pt>
                <c:pt idx="4">
                  <c:v>Antiinfectioase de uz sistemic </c:v>
                </c:pt>
                <c:pt idx="5">
                  <c:v>Topice dermatologice si Sistem musculoscheletic</c:v>
                </c:pt>
              </c:strCache>
            </c:strRef>
          </c:cat>
          <c:val>
            <c:numRef>
              <c:f>Sheet1!$D$17:$D$22</c:f>
              <c:numCache>
                <c:formatCode>General</c:formatCode>
                <c:ptCount val="6"/>
                <c:pt idx="0">
                  <c:v>6.51</c:v>
                </c:pt>
                <c:pt idx="1">
                  <c:v>11.48</c:v>
                </c:pt>
                <c:pt idx="2">
                  <c:v>15.41</c:v>
                </c:pt>
                <c:pt idx="3">
                  <c:v>2.38</c:v>
                </c:pt>
                <c:pt idx="4">
                  <c:v>48.34</c:v>
                </c:pt>
                <c:pt idx="5">
                  <c:v>15.88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D8EB-431C-B611-690241D0D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07768682171061"/>
          <c:y val="0.12216950373169859"/>
          <c:w val="0.35379670803826452"/>
          <c:h val="0.760312663100516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Structura</a:t>
            </a:r>
            <a:r>
              <a:rPr lang="en-US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personal cu </a:t>
            </a:r>
            <a:r>
              <a:rPr lang="en-US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studii</a:t>
            </a:r>
            <a:r>
              <a:rPr lang="en-US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superioare</a:t>
            </a:r>
            <a:endParaRPr lang="en-US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c:rich>
      </c:tx>
      <c:layout>
        <c:manualLayout>
          <c:xMode val="edge"/>
          <c:yMode val="edge"/>
          <c:x val="0.24784329763482535"/>
          <c:y val="3.623064374095488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9433598003463E-2"/>
          <c:y val="0.1682253388451995"/>
          <c:w val="0.422801034762741"/>
          <c:h val="0.798496519456807"/>
        </c:manualLayout>
      </c:layout>
      <c:doughnut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23-4C69-8F18-3A2F5DEAF6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23-4C69-8F18-3A2F5DEAF6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23-4C69-8F18-3A2F5DEAF6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23-4C69-8F18-3A2F5DEAF6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23-4C69-8F18-3A2F5DEAF6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23-4C69-8F18-3A2F5DEAF6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D23-4C69-8F18-3A2F5DEAF678}"/>
              </c:ext>
            </c:extLst>
          </c:dPt>
          <c:dLbls>
            <c:dLbl>
              <c:idx val="0"/>
              <c:layout>
                <c:manualLayout>
                  <c:x val="0.11673711903820493"/>
                  <c:y val="-6.8840579710144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00182819803147E-2"/>
                  <c:y val="0.119565217391304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314520768318323"/>
                  <c:y val="6.5217391304347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4431835987105325E-2"/>
                  <c:y val="1.811594202898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2494004796163076E-2"/>
                  <c:y val="-2.5362318840579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4819637969274734E-2"/>
                  <c:y val="-9.0579710144927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941991480099395E-2"/>
                  <c:y val="-0.13043478260869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'[grafice functii 12.2017 (1).xlsx]profesii'!$A$4:$A$10</c:f>
              <c:strCache>
                <c:ptCount val="7"/>
                <c:pt idx="0">
                  <c:v>Medici,farmacişti</c:v>
                </c:pt>
                <c:pt idx="1">
                  <c:v>Ingineri chimişti, chimişti, fizicieni</c:v>
                </c:pt>
                <c:pt idx="2">
                  <c:v>Economişti</c:v>
                </c:pt>
                <c:pt idx="3">
                  <c:v>Ingineri diverse specializări </c:v>
                </c:pt>
                <c:pt idx="4">
                  <c:v>Biologi</c:v>
                </c:pt>
                <c:pt idx="5">
                  <c:v>Specialişti I.T.</c:v>
                </c:pt>
                <c:pt idx="6">
                  <c:v>Alte domenii de specialitate </c:v>
                </c:pt>
              </c:strCache>
            </c:strRef>
          </c:cat>
          <c:val>
            <c:numRef>
              <c:f>'[grafice functii 12.2017 (1).xlsx]profesii'!$C$4:$C$10</c:f>
              <c:numCache>
                <c:formatCode>0.0%</c:formatCode>
                <c:ptCount val="7"/>
                <c:pt idx="0">
                  <c:v>0.15806988352745424</c:v>
                </c:pt>
                <c:pt idx="1">
                  <c:v>0.29118136439267889</c:v>
                </c:pt>
                <c:pt idx="2">
                  <c:v>0.22296173044925124</c:v>
                </c:pt>
                <c:pt idx="3">
                  <c:v>0.11647254575707154</c:v>
                </c:pt>
                <c:pt idx="4">
                  <c:v>7.8202995008319467E-2</c:v>
                </c:pt>
                <c:pt idx="5">
                  <c:v>3.1613976705490848E-2</c:v>
                </c:pt>
                <c:pt idx="6">
                  <c:v>0.10149750415973377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FD23-4C69-8F18-3A2F5DEAF6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883191042734693"/>
          <c:y val="0.21081205984356813"/>
          <c:w val="0.41569787949168224"/>
          <c:h val="0.74683270569439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C4F22-28FB-4235-80D0-F1F0799F037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CBFC481-6893-4C98-92F9-065800701FE1}">
      <dgm:prSet custT="1"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Total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angajati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1415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</dgm:t>
    </dgm:pt>
    <dgm:pt modelId="{0E23A140-C473-460B-B534-D62EEBD3507A}" type="parTrans" cxnId="{05506234-06D8-4F44-AB2C-7E2896BBC4BB}">
      <dgm:prSet/>
      <dgm:spPr/>
      <dgm:t>
        <a:bodyPr/>
        <a:lstStyle/>
        <a:p>
          <a:endParaRPr lang="en-US"/>
        </a:p>
      </dgm:t>
    </dgm:pt>
    <dgm:pt modelId="{BD46A7EE-2AE8-4424-844B-A8A1761724E8}" type="sibTrans" cxnId="{05506234-06D8-4F44-AB2C-7E2896BBC4BB}">
      <dgm:prSet/>
      <dgm:spPr/>
      <dgm:t>
        <a:bodyPr/>
        <a:lstStyle/>
        <a:p>
          <a:endParaRPr lang="en-US"/>
        </a:p>
      </dgm:t>
    </dgm:pt>
    <dgm:pt modelId="{B34A3ECD-926F-4769-B91E-378B87FCA389}">
      <dgm:prSet custT="1"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608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angajati</a:t>
          </a:r>
          <a:r>
            <a:rPr kumimoji="0" 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 cu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studii</a:t>
          </a:r>
          <a:r>
            <a:rPr kumimoji="0" 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superioare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43%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tx2"/>
            </a:solidFill>
            <a:effectLst/>
            <a:latin typeface="Trebuchet MS" pitchFamily="34" charset="0"/>
          </a:endParaRPr>
        </a:p>
      </dgm:t>
    </dgm:pt>
    <dgm:pt modelId="{35BB31A5-CE40-4854-87EB-91EB196F5596}" type="parTrans" cxnId="{CF0E33D0-3D17-47B5-9B20-BFA7A264ED5E}">
      <dgm:prSet/>
      <dgm:spPr/>
      <dgm:t>
        <a:bodyPr/>
        <a:lstStyle/>
        <a:p>
          <a:endParaRPr lang="en-US"/>
        </a:p>
      </dgm:t>
    </dgm:pt>
    <dgm:pt modelId="{4029349E-9289-41FD-BC9E-8081FC18C34A}" type="sibTrans" cxnId="{CF0E33D0-3D17-47B5-9B20-BFA7A264ED5E}">
      <dgm:prSet/>
      <dgm:spPr/>
      <dgm:t>
        <a:bodyPr/>
        <a:lstStyle/>
        <a:p>
          <a:endParaRPr lang="en-US"/>
        </a:p>
      </dgm:t>
    </dgm:pt>
    <dgm:pt modelId="{A0F3C326-C818-4B0D-AF33-23C1317FED5B}">
      <dgm:prSet custT="1"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807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angajati</a:t>
          </a:r>
          <a:r>
            <a:rPr kumimoji="0" 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cu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studii</a:t>
          </a:r>
          <a:r>
            <a:rPr kumimoji="0" 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</a:t>
          </a:r>
          <a:r>
            <a:rPr kumimoji="0" lang="en-US" sz="1400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medii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57% </a:t>
          </a:r>
          <a:endParaRPr kumimoji="0" lang="en-US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</dgm:t>
    </dgm:pt>
    <dgm:pt modelId="{D031B7AF-E8D0-4491-849C-FD4F7EC534A0}" type="parTrans" cxnId="{C5B3BDEF-3419-457C-B8C1-0E408A13536D}">
      <dgm:prSet/>
      <dgm:spPr/>
      <dgm:t>
        <a:bodyPr/>
        <a:lstStyle/>
        <a:p>
          <a:endParaRPr lang="en-US"/>
        </a:p>
      </dgm:t>
    </dgm:pt>
    <dgm:pt modelId="{A1B8960A-4856-4E4B-B1C2-CBF55F6A6FF0}" type="sibTrans" cxnId="{C5B3BDEF-3419-457C-B8C1-0E408A13536D}">
      <dgm:prSet/>
      <dgm:spPr/>
      <dgm:t>
        <a:bodyPr/>
        <a:lstStyle/>
        <a:p>
          <a:endParaRPr lang="en-US"/>
        </a:p>
      </dgm:t>
    </dgm:pt>
    <dgm:pt modelId="{946D8D62-07E6-45E9-B6BB-DB9A7B543A0E}" type="pres">
      <dgm:prSet presAssocID="{AC7C4F22-28FB-4235-80D0-F1F0799F03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2D93D1-14C5-470B-A063-37811B1468DA}" type="pres">
      <dgm:prSet presAssocID="{1CBFC481-6893-4C98-92F9-065800701FE1}" presName="hierRoot1" presStyleCnt="0">
        <dgm:presLayoutVars>
          <dgm:hierBranch/>
        </dgm:presLayoutVars>
      </dgm:prSet>
      <dgm:spPr/>
    </dgm:pt>
    <dgm:pt modelId="{3751CA0E-5638-4B69-B660-407D144F4704}" type="pres">
      <dgm:prSet presAssocID="{1CBFC481-6893-4C98-92F9-065800701FE1}" presName="rootComposite1" presStyleCnt="0"/>
      <dgm:spPr/>
    </dgm:pt>
    <dgm:pt modelId="{EE85FE88-FF2F-4DC0-B405-855813A5F864}" type="pres">
      <dgm:prSet presAssocID="{1CBFC481-6893-4C98-92F9-065800701FE1}" presName="rootText1" presStyleLbl="node0" presStyleIdx="0" presStyleCnt="1" custLinFactNeighborX="287" custLinFactNeighborY="5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5BE3CC-B5B4-4048-A438-1EBA199F64F8}" type="pres">
      <dgm:prSet presAssocID="{1CBFC481-6893-4C98-92F9-065800701FE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25B28AF-F7CC-47EA-BFEB-6C690E273037}" type="pres">
      <dgm:prSet presAssocID="{1CBFC481-6893-4C98-92F9-065800701FE1}" presName="hierChild2" presStyleCnt="0"/>
      <dgm:spPr/>
    </dgm:pt>
    <dgm:pt modelId="{1372F744-DF88-4FD2-97B0-DC261DD63AFC}" type="pres">
      <dgm:prSet presAssocID="{35BB31A5-CE40-4854-87EB-91EB196F5596}" presName="Name35" presStyleLbl="parChTrans1D2" presStyleIdx="0" presStyleCnt="2"/>
      <dgm:spPr/>
      <dgm:t>
        <a:bodyPr/>
        <a:lstStyle/>
        <a:p>
          <a:endParaRPr lang="en-US"/>
        </a:p>
      </dgm:t>
    </dgm:pt>
    <dgm:pt modelId="{01C7229A-0474-4E13-8C12-13AEF9D04318}" type="pres">
      <dgm:prSet presAssocID="{B34A3ECD-926F-4769-B91E-378B87FCA389}" presName="hierRoot2" presStyleCnt="0">
        <dgm:presLayoutVars>
          <dgm:hierBranch/>
        </dgm:presLayoutVars>
      </dgm:prSet>
      <dgm:spPr/>
    </dgm:pt>
    <dgm:pt modelId="{F2AFABB2-DC5F-4028-9597-90FCB7249DA4}" type="pres">
      <dgm:prSet presAssocID="{B34A3ECD-926F-4769-B91E-378B87FCA389}" presName="rootComposite" presStyleCnt="0"/>
      <dgm:spPr/>
    </dgm:pt>
    <dgm:pt modelId="{8C3B25D4-0A8A-4075-84BD-AA133F6295C9}" type="pres">
      <dgm:prSet presAssocID="{B34A3ECD-926F-4769-B91E-378B87FCA38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7C5CED-2A61-4C3B-9F1D-97A414AC3639}" type="pres">
      <dgm:prSet presAssocID="{B34A3ECD-926F-4769-B91E-378B87FCA389}" presName="rootConnector" presStyleLbl="node2" presStyleIdx="0" presStyleCnt="2"/>
      <dgm:spPr/>
      <dgm:t>
        <a:bodyPr/>
        <a:lstStyle/>
        <a:p>
          <a:endParaRPr lang="en-US"/>
        </a:p>
      </dgm:t>
    </dgm:pt>
    <dgm:pt modelId="{B286CBC2-90AA-46A7-A0F0-F130E48DE6E2}" type="pres">
      <dgm:prSet presAssocID="{B34A3ECD-926F-4769-B91E-378B87FCA389}" presName="hierChild4" presStyleCnt="0"/>
      <dgm:spPr/>
    </dgm:pt>
    <dgm:pt modelId="{92F9BFBB-C123-4B0D-BDF6-3CD19E00DBE6}" type="pres">
      <dgm:prSet presAssocID="{B34A3ECD-926F-4769-B91E-378B87FCA389}" presName="hierChild5" presStyleCnt="0"/>
      <dgm:spPr/>
    </dgm:pt>
    <dgm:pt modelId="{6D651151-698D-4C17-B3C5-89785E429AC7}" type="pres">
      <dgm:prSet presAssocID="{D031B7AF-E8D0-4491-849C-FD4F7EC534A0}" presName="Name35" presStyleLbl="parChTrans1D2" presStyleIdx="1" presStyleCnt="2"/>
      <dgm:spPr/>
      <dgm:t>
        <a:bodyPr/>
        <a:lstStyle/>
        <a:p>
          <a:endParaRPr lang="en-US"/>
        </a:p>
      </dgm:t>
    </dgm:pt>
    <dgm:pt modelId="{126EF7CD-AF88-4D3B-AEDC-A84167D16A65}" type="pres">
      <dgm:prSet presAssocID="{A0F3C326-C818-4B0D-AF33-23C1317FED5B}" presName="hierRoot2" presStyleCnt="0">
        <dgm:presLayoutVars>
          <dgm:hierBranch/>
        </dgm:presLayoutVars>
      </dgm:prSet>
      <dgm:spPr/>
    </dgm:pt>
    <dgm:pt modelId="{7A59D0F7-6EBC-46DE-B29A-A4FEE7D6C489}" type="pres">
      <dgm:prSet presAssocID="{A0F3C326-C818-4B0D-AF33-23C1317FED5B}" presName="rootComposite" presStyleCnt="0"/>
      <dgm:spPr/>
    </dgm:pt>
    <dgm:pt modelId="{71D0C9CD-0924-4AA5-879B-73A82E4B6879}" type="pres">
      <dgm:prSet presAssocID="{A0F3C326-C818-4B0D-AF33-23C1317FED5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08056D-B946-43F3-BE32-054D78E2EB0A}" type="pres">
      <dgm:prSet presAssocID="{A0F3C326-C818-4B0D-AF33-23C1317FED5B}" presName="rootConnector" presStyleLbl="node2" presStyleIdx="1" presStyleCnt="2"/>
      <dgm:spPr/>
      <dgm:t>
        <a:bodyPr/>
        <a:lstStyle/>
        <a:p>
          <a:endParaRPr lang="en-US"/>
        </a:p>
      </dgm:t>
    </dgm:pt>
    <dgm:pt modelId="{A5DD9752-58F9-46B0-AB2D-23800B67B5E2}" type="pres">
      <dgm:prSet presAssocID="{A0F3C326-C818-4B0D-AF33-23C1317FED5B}" presName="hierChild4" presStyleCnt="0"/>
      <dgm:spPr/>
    </dgm:pt>
    <dgm:pt modelId="{3765E8E1-35CE-433C-9DD0-6E0A0A770184}" type="pres">
      <dgm:prSet presAssocID="{A0F3C326-C818-4B0D-AF33-23C1317FED5B}" presName="hierChild5" presStyleCnt="0"/>
      <dgm:spPr/>
    </dgm:pt>
    <dgm:pt modelId="{93CDF9AE-C8F9-4F97-9B5E-CFE4C2D88D73}" type="pres">
      <dgm:prSet presAssocID="{1CBFC481-6893-4C98-92F9-065800701FE1}" presName="hierChild3" presStyleCnt="0"/>
      <dgm:spPr/>
    </dgm:pt>
  </dgm:ptLst>
  <dgm:cxnLst>
    <dgm:cxn modelId="{3DCB1166-C4AA-4082-8788-F77AE6447E22}" type="presOf" srcId="{AC7C4F22-28FB-4235-80D0-F1F0799F0376}" destId="{946D8D62-07E6-45E9-B6BB-DB9A7B543A0E}" srcOrd="0" destOrd="0" presId="urn:microsoft.com/office/officeart/2005/8/layout/orgChart1"/>
    <dgm:cxn modelId="{05506234-06D8-4F44-AB2C-7E2896BBC4BB}" srcId="{AC7C4F22-28FB-4235-80D0-F1F0799F0376}" destId="{1CBFC481-6893-4C98-92F9-065800701FE1}" srcOrd="0" destOrd="0" parTransId="{0E23A140-C473-460B-B534-D62EEBD3507A}" sibTransId="{BD46A7EE-2AE8-4424-844B-A8A1761724E8}"/>
    <dgm:cxn modelId="{7A4A8384-C7C5-4781-8F4A-4F899CF67792}" type="presOf" srcId="{B34A3ECD-926F-4769-B91E-378B87FCA389}" destId="{007C5CED-2A61-4C3B-9F1D-97A414AC3639}" srcOrd="1" destOrd="0" presId="urn:microsoft.com/office/officeart/2005/8/layout/orgChart1"/>
    <dgm:cxn modelId="{CF0E33D0-3D17-47B5-9B20-BFA7A264ED5E}" srcId="{1CBFC481-6893-4C98-92F9-065800701FE1}" destId="{B34A3ECD-926F-4769-B91E-378B87FCA389}" srcOrd="0" destOrd="0" parTransId="{35BB31A5-CE40-4854-87EB-91EB196F5596}" sibTransId="{4029349E-9289-41FD-BC9E-8081FC18C34A}"/>
    <dgm:cxn modelId="{63DC6AB5-66D9-4C02-A915-C5BC2EA02676}" type="presOf" srcId="{A0F3C326-C818-4B0D-AF33-23C1317FED5B}" destId="{71D0C9CD-0924-4AA5-879B-73A82E4B6879}" srcOrd="0" destOrd="0" presId="urn:microsoft.com/office/officeart/2005/8/layout/orgChart1"/>
    <dgm:cxn modelId="{D517259F-512A-4284-B78F-6A1595AEB18D}" type="presOf" srcId="{1CBFC481-6893-4C98-92F9-065800701FE1}" destId="{EE85FE88-FF2F-4DC0-B405-855813A5F864}" srcOrd="0" destOrd="0" presId="urn:microsoft.com/office/officeart/2005/8/layout/orgChart1"/>
    <dgm:cxn modelId="{31D4CCBE-D497-41FE-8867-6364AFDDE910}" type="presOf" srcId="{A0F3C326-C818-4B0D-AF33-23C1317FED5B}" destId="{BB08056D-B946-43F3-BE32-054D78E2EB0A}" srcOrd="1" destOrd="0" presId="urn:microsoft.com/office/officeart/2005/8/layout/orgChart1"/>
    <dgm:cxn modelId="{B475D93D-5204-425A-B021-6D1916E435A0}" type="presOf" srcId="{D031B7AF-E8D0-4491-849C-FD4F7EC534A0}" destId="{6D651151-698D-4C17-B3C5-89785E429AC7}" srcOrd="0" destOrd="0" presId="urn:microsoft.com/office/officeart/2005/8/layout/orgChart1"/>
    <dgm:cxn modelId="{E2B343E3-516A-4247-837D-75242546B850}" type="presOf" srcId="{35BB31A5-CE40-4854-87EB-91EB196F5596}" destId="{1372F744-DF88-4FD2-97B0-DC261DD63AFC}" srcOrd="0" destOrd="0" presId="urn:microsoft.com/office/officeart/2005/8/layout/orgChart1"/>
    <dgm:cxn modelId="{C5B3BDEF-3419-457C-B8C1-0E408A13536D}" srcId="{1CBFC481-6893-4C98-92F9-065800701FE1}" destId="{A0F3C326-C818-4B0D-AF33-23C1317FED5B}" srcOrd="1" destOrd="0" parTransId="{D031B7AF-E8D0-4491-849C-FD4F7EC534A0}" sibTransId="{A1B8960A-4856-4E4B-B1C2-CBF55F6A6FF0}"/>
    <dgm:cxn modelId="{BBB71E83-29FE-49B2-85EB-53F132A76400}" type="presOf" srcId="{B34A3ECD-926F-4769-B91E-378B87FCA389}" destId="{8C3B25D4-0A8A-4075-84BD-AA133F6295C9}" srcOrd="0" destOrd="0" presId="urn:microsoft.com/office/officeart/2005/8/layout/orgChart1"/>
    <dgm:cxn modelId="{593DB3DE-6B1C-4608-894B-01526A5ED644}" type="presOf" srcId="{1CBFC481-6893-4C98-92F9-065800701FE1}" destId="{455BE3CC-B5B4-4048-A438-1EBA199F64F8}" srcOrd="1" destOrd="0" presId="urn:microsoft.com/office/officeart/2005/8/layout/orgChart1"/>
    <dgm:cxn modelId="{A89609AF-606D-4B4F-B559-059837EAD6D9}" type="presParOf" srcId="{946D8D62-07E6-45E9-B6BB-DB9A7B543A0E}" destId="{BF2D93D1-14C5-470B-A063-37811B1468DA}" srcOrd="0" destOrd="0" presId="urn:microsoft.com/office/officeart/2005/8/layout/orgChart1"/>
    <dgm:cxn modelId="{6D2D92F9-13A7-4034-8F3C-A71E9E3F7788}" type="presParOf" srcId="{BF2D93D1-14C5-470B-A063-37811B1468DA}" destId="{3751CA0E-5638-4B69-B660-407D144F4704}" srcOrd="0" destOrd="0" presId="urn:microsoft.com/office/officeart/2005/8/layout/orgChart1"/>
    <dgm:cxn modelId="{D670BB0C-CA04-44C9-BD3E-844CD56EE3F2}" type="presParOf" srcId="{3751CA0E-5638-4B69-B660-407D144F4704}" destId="{EE85FE88-FF2F-4DC0-B405-855813A5F864}" srcOrd="0" destOrd="0" presId="urn:microsoft.com/office/officeart/2005/8/layout/orgChart1"/>
    <dgm:cxn modelId="{A9E9B18D-9319-48B7-8B48-570B8C8F7832}" type="presParOf" srcId="{3751CA0E-5638-4B69-B660-407D144F4704}" destId="{455BE3CC-B5B4-4048-A438-1EBA199F64F8}" srcOrd="1" destOrd="0" presId="urn:microsoft.com/office/officeart/2005/8/layout/orgChart1"/>
    <dgm:cxn modelId="{E1D6FEE9-D549-4500-8D2E-826B2030FBC9}" type="presParOf" srcId="{BF2D93D1-14C5-470B-A063-37811B1468DA}" destId="{F25B28AF-F7CC-47EA-BFEB-6C690E273037}" srcOrd="1" destOrd="0" presId="urn:microsoft.com/office/officeart/2005/8/layout/orgChart1"/>
    <dgm:cxn modelId="{0AE34FD8-8DAA-408E-8F21-2576827A7384}" type="presParOf" srcId="{F25B28AF-F7CC-47EA-BFEB-6C690E273037}" destId="{1372F744-DF88-4FD2-97B0-DC261DD63AFC}" srcOrd="0" destOrd="0" presId="urn:microsoft.com/office/officeart/2005/8/layout/orgChart1"/>
    <dgm:cxn modelId="{04036D52-2DB5-49F6-BD49-9F52C74A0708}" type="presParOf" srcId="{F25B28AF-F7CC-47EA-BFEB-6C690E273037}" destId="{01C7229A-0474-4E13-8C12-13AEF9D04318}" srcOrd="1" destOrd="0" presId="urn:microsoft.com/office/officeart/2005/8/layout/orgChart1"/>
    <dgm:cxn modelId="{F4133950-5CFE-4501-AFB9-BD5AB0117931}" type="presParOf" srcId="{01C7229A-0474-4E13-8C12-13AEF9D04318}" destId="{F2AFABB2-DC5F-4028-9597-90FCB7249DA4}" srcOrd="0" destOrd="0" presId="urn:microsoft.com/office/officeart/2005/8/layout/orgChart1"/>
    <dgm:cxn modelId="{462BF5A5-2EE0-4C34-9BAC-F5A53412E5CE}" type="presParOf" srcId="{F2AFABB2-DC5F-4028-9597-90FCB7249DA4}" destId="{8C3B25D4-0A8A-4075-84BD-AA133F6295C9}" srcOrd="0" destOrd="0" presId="urn:microsoft.com/office/officeart/2005/8/layout/orgChart1"/>
    <dgm:cxn modelId="{798D4C1D-1043-47DF-B806-89015A884742}" type="presParOf" srcId="{F2AFABB2-DC5F-4028-9597-90FCB7249DA4}" destId="{007C5CED-2A61-4C3B-9F1D-97A414AC3639}" srcOrd="1" destOrd="0" presId="urn:microsoft.com/office/officeart/2005/8/layout/orgChart1"/>
    <dgm:cxn modelId="{3297CB08-E165-4435-B051-362C1C7AA2EE}" type="presParOf" srcId="{01C7229A-0474-4E13-8C12-13AEF9D04318}" destId="{B286CBC2-90AA-46A7-A0F0-F130E48DE6E2}" srcOrd="1" destOrd="0" presId="urn:microsoft.com/office/officeart/2005/8/layout/orgChart1"/>
    <dgm:cxn modelId="{34F35132-6AEC-45BA-8327-2C7228F789DE}" type="presParOf" srcId="{01C7229A-0474-4E13-8C12-13AEF9D04318}" destId="{92F9BFBB-C123-4B0D-BDF6-3CD19E00DBE6}" srcOrd="2" destOrd="0" presId="urn:microsoft.com/office/officeart/2005/8/layout/orgChart1"/>
    <dgm:cxn modelId="{8CBFD91D-54EF-4D0B-BE91-8EE7DDDE4604}" type="presParOf" srcId="{F25B28AF-F7CC-47EA-BFEB-6C690E273037}" destId="{6D651151-698D-4C17-B3C5-89785E429AC7}" srcOrd="2" destOrd="0" presId="urn:microsoft.com/office/officeart/2005/8/layout/orgChart1"/>
    <dgm:cxn modelId="{C7416A83-64F5-4F94-9CCF-767E73A16FEF}" type="presParOf" srcId="{F25B28AF-F7CC-47EA-BFEB-6C690E273037}" destId="{126EF7CD-AF88-4D3B-AEDC-A84167D16A65}" srcOrd="3" destOrd="0" presId="urn:microsoft.com/office/officeart/2005/8/layout/orgChart1"/>
    <dgm:cxn modelId="{498C1EB6-8CFA-47FB-AB65-0B3890823DFA}" type="presParOf" srcId="{126EF7CD-AF88-4D3B-AEDC-A84167D16A65}" destId="{7A59D0F7-6EBC-46DE-B29A-A4FEE7D6C489}" srcOrd="0" destOrd="0" presId="urn:microsoft.com/office/officeart/2005/8/layout/orgChart1"/>
    <dgm:cxn modelId="{FDB7886A-F4D8-4C01-9368-394624F63B57}" type="presParOf" srcId="{7A59D0F7-6EBC-46DE-B29A-A4FEE7D6C489}" destId="{71D0C9CD-0924-4AA5-879B-73A82E4B6879}" srcOrd="0" destOrd="0" presId="urn:microsoft.com/office/officeart/2005/8/layout/orgChart1"/>
    <dgm:cxn modelId="{578AE01D-8528-4005-9C2B-F4C273E47E9E}" type="presParOf" srcId="{7A59D0F7-6EBC-46DE-B29A-A4FEE7D6C489}" destId="{BB08056D-B946-43F3-BE32-054D78E2EB0A}" srcOrd="1" destOrd="0" presId="urn:microsoft.com/office/officeart/2005/8/layout/orgChart1"/>
    <dgm:cxn modelId="{37EE1C8C-3CAD-43D5-BEC3-BA3102BD1E23}" type="presParOf" srcId="{126EF7CD-AF88-4D3B-AEDC-A84167D16A65}" destId="{A5DD9752-58F9-46B0-AB2D-23800B67B5E2}" srcOrd="1" destOrd="0" presId="urn:microsoft.com/office/officeart/2005/8/layout/orgChart1"/>
    <dgm:cxn modelId="{6667D98C-EBDF-424A-BE53-AE7E2909EC34}" type="presParOf" srcId="{126EF7CD-AF88-4D3B-AEDC-A84167D16A65}" destId="{3765E8E1-35CE-433C-9DD0-6E0A0A770184}" srcOrd="2" destOrd="0" presId="urn:microsoft.com/office/officeart/2005/8/layout/orgChart1"/>
    <dgm:cxn modelId="{E8FCCD2A-D85C-43F2-8B40-80ECEF788134}" type="presParOf" srcId="{BF2D93D1-14C5-470B-A063-37811B1468DA}" destId="{93CDF9AE-C8F9-4F97-9B5E-CFE4C2D88D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51151-698D-4C17-B3C5-89785E429AC7}">
      <dsp:nvSpPr>
        <dsp:cNvPr id="0" name=""/>
        <dsp:cNvSpPr/>
      </dsp:nvSpPr>
      <dsp:spPr>
        <a:xfrm>
          <a:off x="1705421" y="795128"/>
          <a:ext cx="926455" cy="318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71"/>
              </a:lnTo>
              <a:lnTo>
                <a:pt x="926455" y="157371"/>
              </a:lnTo>
              <a:lnTo>
                <a:pt x="926455" y="31892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2F744-DF88-4FD2-97B0-DC261DD63AFC}">
      <dsp:nvSpPr>
        <dsp:cNvPr id="0" name=""/>
        <dsp:cNvSpPr/>
      </dsp:nvSpPr>
      <dsp:spPr>
        <a:xfrm>
          <a:off x="770135" y="795128"/>
          <a:ext cx="935286" cy="318927"/>
        </a:xfrm>
        <a:custGeom>
          <a:avLst/>
          <a:gdLst/>
          <a:ahLst/>
          <a:cxnLst/>
          <a:rect l="0" t="0" r="0" b="0"/>
          <a:pathLst>
            <a:path>
              <a:moveTo>
                <a:pt x="935286" y="0"/>
              </a:moveTo>
              <a:lnTo>
                <a:pt x="935286" y="157371"/>
              </a:lnTo>
              <a:lnTo>
                <a:pt x="0" y="157371"/>
              </a:lnTo>
              <a:lnTo>
                <a:pt x="0" y="318927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5FE88-FF2F-4DC0-B405-855813A5F864}">
      <dsp:nvSpPr>
        <dsp:cNvPr id="0" name=""/>
        <dsp:cNvSpPr/>
      </dsp:nvSpPr>
      <dsp:spPr>
        <a:xfrm>
          <a:off x="936107" y="25814"/>
          <a:ext cx="1538629" cy="769314"/>
        </a:xfrm>
        <a:prstGeom prst="rect">
          <a:avLst/>
        </a:prstGeom>
        <a:solidFill>
          <a:srgbClr val="FF000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Total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angajati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1415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</dsp:txBody>
      <dsp:txXfrm>
        <a:off x="936107" y="25814"/>
        <a:ext cx="1538629" cy="769314"/>
      </dsp:txXfrm>
    </dsp:sp>
    <dsp:sp modelId="{8C3B25D4-0A8A-4075-84BD-AA133F6295C9}">
      <dsp:nvSpPr>
        <dsp:cNvPr id="0" name=""/>
        <dsp:cNvSpPr/>
      </dsp:nvSpPr>
      <dsp:spPr>
        <a:xfrm>
          <a:off x="820" y="1114056"/>
          <a:ext cx="1538629" cy="769314"/>
        </a:xfrm>
        <a:prstGeom prst="rect">
          <a:avLst/>
        </a:prstGeom>
        <a:solidFill>
          <a:srgbClr val="FF000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608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angajati</a:t>
          </a:r>
          <a:r>
            <a:rPr kumimoji="0" lang="en-US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 cu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studii</a:t>
          </a:r>
          <a:r>
            <a:rPr kumimoji="0" lang="en-US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superioare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rPr>
            <a:t>43%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tx2"/>
            </a:solidFill>
            <a:effectLst/>
            <a:latin typeface="Trebuchet MS" pitchFamily="34" charset="0"/>
          </a:endParaRPr>
        </a:p>
      </dsp:txBody>
      <dsp:txXfrm>
        <a:off x="820" y="1114056"/>
        <a:ext cx="1538629" cy="769314"/>
      </dsp:txXfrm>
    </dsp:sp>
    <dsp:sp modelId="{71D0C9CD-0924-4AA5-879B-73A82E4B6879}">
      <dsp:nvSpPr>
        <dsp:cNvPr id="0" name=""/>
        <dsp:cNvSpPr/>
      </dsp:nvSpPr>
      <dsp:spPr>
        <a:xfrm>
          <a:off x="1862562" y="1114056"/>
          <a:ext cx="1538629" cy="769314"/>
        </a:xfrm>
        <a:prstGeom prst="rect">
          <a:avLst/>
        </a:prstGeom>
        <a:solidFill>
          <a:srgbClr val="FF000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807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angajati</a:t>
          </a:r>
          <a:r>
            <a:rPr kumimoji="0" lang="en-US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cu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studii</a:t>
          </a:r>
          <a:r>
            <a:rPr kumimoji="0" lang="en-US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 </a:t>
          </a:r>
          <a:r>
            <a:rPr kumimoji="0" lang="en-US" sz="14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medii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rPr>
            <a:t>57% </a:t>
          </a:r>
          <a:endParaRPr kumimoji="0" lang="en-US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charset="0"/>
          </a:endParaRPr>
        </a:p>
      </dsp:txBody>
      <dsp:txXfrm>
        <a:off x="1862562" y="1114056"/>
        <a:ext cx="1538629" cy="769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72CFC8B-D9C8-4D5A-9312-56E9760F7D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C7B1862-2CF2-44A6-B05E-6AB848D559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439" y="2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151CFF-F8F6-4FC2-A741-A9B118472138}" type="datetimeFigureOut">
              <a:rPr lang="uk-UA"/>
              <a:pPr>
                <a:defRPr/>
              </a:pPr>
              <a:t>12.08.2019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54F8A5-07ED-483A-B26D-D68BF42439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5909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4F9B4D-2681-481A-BE14-ED57BDE0AE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439" y="9515909"/>
            <a:ext cx="2985180" cy="501106"/>
          </a:xfrm>
          <a:prstGeom prst="rect">
            <a:avLst/>
          </a:prstGeom>
        </p:spPr>
        <p:txBody>
          <a:bodyPr vert="horz" wrap="square" lIns="94199" tIns="47100" rIns="94199" bIns="471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BA7F3A-F93C-441E-BCBD-1085024C2756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142591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06D716D-BC35-49EB-8C5A-199B4D64EA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2C22A4B-8C71-45E7-AF7C-B867631E00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1439" y="2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66157B-C384-4BB6-9C88-857B35313EBE}" type="datetimeFigureOut">
              <a:rPr lang="uk-UA"/>
              <a:pPr>
                <a:defRPr/>
              </a:pPr>
              <a:t>12.08.2019</a:t>
            </a:fld>
            <a:endParaRPr lang="uk-U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0C01BFC8-FB1E-4ADC-95CE-85BA037856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9" tIns="47100" rIns="94199" bIns="47100" rtlCol="0" anchor="ctr"/>
          <a:lstStyle/>
          <a:p>
            <a:pPr lvl="0"/>
            <a:endParaRPr lang="uk-U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D8752DD7-5374-4806-91D2-E8666DCB5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126" y="4759653"/>
            <a:ext cx="5509912" cy="4508251"/>
          </a:xfrm>
          <a:prstGeom prst="rect">
            <a:avLst/>
          </a:prstGeom>
        </p:spPr>
        <p:txBody>
          <a:bodyPr vert="horz" lIns="94199" tIns="47100" rIns="94199" bIns="471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uk-U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908326-D754-4F9C-BC0D-D44BA8C350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5909"/>
            <a:ext cx="2985180" cy="501106"/>
          </a:xfrm>
          <a:prstGeom prst="rect">
            <a:avLst/>
          </a:prstGeom>
        </p:spPr>
        <p:txBody>
          <a:bodyPr vert="horz" lIns="94199" tIns="47100" rIns="94199" bIns="4710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3692D6-402F-45D2-84B1-6465B0C154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1439" y="9515909"/>
            <a:ext cx="2985180" cy="501106"/>
          </a:xfrm>
          <a:prstGeom prst="rect">
            <a:avLst/>
          </a:prstGeom>
        </p:spPr>
        <p:txBody>
          <a:bodyPr vert="horz" wrap="square" lIns="94199" tIns="47100" rIns="94199" bIns="471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B427E4-63B6-4F14-975C-19B4CA5696D0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264208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3C06ADFC-2771-478F-ADB8-2B2F7BEB0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73DA3843-3EFE-46F8-A1FC-FF9741810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2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B427E4-63B6-4F14-975C-19B4CA5696D0}" type="slidenum">
              <a:rPr lang="uk-UA" altLang="ro-RO" smtClean="0"/>
              <a:pPr>
                <a:defRPr/>
              </a:pPr>
              <a:t>10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381803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u prezent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C22F8BE-BCF7-4EE8-B15D-A73BB610F0E3}"/>
              </a:ext>
            </a:extLst>
          </p:cNvPr>
          <p:cNvSpPr/>
          <p:nvPr userDrawn="1"/>
        </p:nvSpPr>
        <p:spPr>
          <a:xfrm>
            <a:off x="-6350" y="1241425"/>
            <a:ext cx="9144000" cy="17272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9E9721-42EC-4AE5-AB7A-D80FE34226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2503488"/>
            <a:ext cx="122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Subtitlu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2FBBB60-9F2B-41DF-90B6-9A09AE8E34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8E28E24-87C2-4A83-A31F-12955C9487B3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4232" y="1607644"/>
            <a:ext cx="7772400" cy="8640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259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8175" y="4747137"/>
            <a:ext cx="6408241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916735" y="5815575"/>
            <a:ext cx="6471689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249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53362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0859" y="1411818"/>
            <a:ext cx="3103029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1971" y="3717032"/>
            <a:ext cx="3091391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71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6181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801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021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0433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552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3707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205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02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Go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B21EAA24-9EDF-4288-8160-3584E08E07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BAEA-E812-4FBF-A0A8-745532CE83FF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3" name="Footer Placeholder 1">
            <a:extLst>
              <a:ext uri="{FF2B5EF4-FFF2-40B4-BE49-F238E27FC236}">
                <a16:creationId xmlns:a16="http://schemas.microsoft.com/office/drawing/2014/main" xmlns="" id="{58BC5719-CAE0-488C-B781-ABEA9C9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5506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921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11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45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cu text ierar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8314" y="2564904"/>
            <a:ext cx="8207375" cy="3840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456518" y="1604434"/>
            <a:ext cx="8219171" cy="864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77E985B-C1BF-4E3C-8AF6-F1A4BA84D0E6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0308-C398-4F49-A8F1-21BCCB65DB01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1E770EB2-3529-4F80-BFC0-AD6D4392A875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5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115616" y="5922724"/>
            <a:ext cx="2448272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115616" y="5447778"/>
            <a:ext cx="2448272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5576068" y="5922724"/>
            <a:ext cx="2380308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5576068" y="5447778"/>
            <a:ext cx="2380308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FEDD36F-FC62-4D81-AE27-22B91FB0768F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C8ED5-7754-4EAC-91AC-DF976B746D24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BE3DDF13-E96A-4CFB-A939-990EF82DFA6E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07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EAA9593-49B6-472C-9EDA-BF5DA0AB765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C9182-FBFD-4962-805E-DD42D0EBEFF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345522C0-3ECC-4E3E-BD3B-898B7CEFF6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246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1604798"/>
            <a:ext cx="9144000" cy="2496277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451162" y="4869161"/>
            <a:ext cx="8224526" cy="1535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51226" y="4293096"/>
            <a:ext cx="8224335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59320"/>
            <a:ext cx="82296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4" y="1028734"/>
            <a:ext cx="8207375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DA24A0D-1089-4E19-B725-6E1C22D99AD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B4D9C-903B-4AA6-81B7-F5BD545EAF3C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9FDEE91E-B939-4423-96AE-F3357875E5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3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13016" y="1411818"/>
            <a:ext cx="3179464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724128" y="3717032"/>
            <a:ext cx="3167539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67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451827"/>
            <a:ext cx="7488832" cy="8649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6687" y="1316765"/>
            <a:ext cx="7460744" cy="767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770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4747137"/>
            <a:ext cx="7272808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43608" y="5815575"/>
            <a:ext cx="7344816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81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xmlns="" id="{1163825C-347B-4A34-B86E-77909BACBE84}"/>
              </a:ext>
            </a:extLst>
          </p:cNvPr>
          <p:cNvSpPr/>
          <p:nvPr userDrawn="1"/>
        </p:nvSpPr>
        <p:spPr>
          <a:xfrm>
            <a:off x="8820150" y="6440488"/>
            <a:ext cx="215900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F76641-3546-43CB-823A-C354A134E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387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4A9E49-5AE3-419E-9085-F84D8EF90AC5}" type="slidenum">
              <a:rPr lang="uk-UA" altLang="ro-RO"/>
              <a:pPr>
                <a:defRPr/>
              </a:pPr>
              <a:t>‹#›</a:t>
            </a:fld>
            <a:endParaRPr lang="uk-UA" alt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DBC6D-D02D-48E5-80AA-DE06E8C0B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9925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9F6FAAC-3F6A-4E9F-95B3-567A781C6485}"/>
              </a:ext>
            </a:extLst>
          </p:cNvPr>
          <p:cNvSpPr/>
          <p:nvPr userDrawn="1"/>
        </p:nvSpPr>
        <p:spPr>
          <a:xfrm>
            <a:off x="0" y="-26988"/>
            <a:ext cx="9144000" cy="14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085F0F7-04E7-4BB9-B7EC-342A716969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50" y="727075"/>
            <a:ext cx="12223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>
                <a:solidFill>
                  <a:srgbClr val="FFFFFF"/>
                </a:solidFill>
                <a:latin typeface="Calibri" panose="020F0502020204030204" pitchFamily="34" charset="0"/>
              </a:rPr>
              <a:t>Write it here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CDA194-FDD5-429D-8B42-5A025E8704AC}"/>
              </a:ext>
            </a:extLst>
          </p:cNvPr>
          <p:cNvSpPr/>
          <p:nvPr userDrawn="1"/>
        </p:nvSpPr>
        <p:spPr>
          <a:xfrm>
            <a:off x="-6350" y="358775"/>
            <a:ext cx="6840538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>
            <a:extLst>
              <a:ext uri="{FF2B5EF4-FFF2-40B4-BE49-F238E27FC236}">
                <a16:creationId xmlns:a16="http://schemas.microsoft.com/office/drawing/2014/main" xmlns="" id="{9BD4F3C8-BBA5-4CD4-994F-64C6A1602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115888"/>
            <a:ext cx="17637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09" r:id="rId3"/>
    <p:sldLayoutId id="2147484010" r:id="rId4"/>
    <p:sldLayoutId id="2147484011" r:id="rId5"/>
    <p:sldLayoutId id="2147484012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agina_deschidere">
            <a:extLst>
              <a:ext uri="{FF2B5EF4-FFF2-40B4-BE49-F238E27FC236}">
                <a16:creationId xmlns:a16="http://schemas.microsoft.com/office/drawing/2014/main" xmlns="" id="{F2EB3E25-6D24-4DF3-B951-5AF6D8DF94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6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>
            <a:extLst>
              <a:ext uri="{FF2B5EF4-FFF2-40B4-BE49-F238E27FC236}">
                <a16:creationId xmlns:a16="http://schemas.microsoft.com/office/drawing/2014/main" xmlns="" id="{3CFE97FC-6FE8-46C6-ACED-7875409CCEBA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86038"/>
            <a:ext cx="7467600" cy="538162"/>
            <a:chOff x="528" y="1197"/>
            <a:chExt cx="4704" cy="339"/>
          </a:xfrm>
        </p:grpSpPr>
        <p:sp>
          <p:nvSpPr>
            <p:cNvPr id="7172" name="Text Box 15">
              <a:extLst>
                <a:ext uri="{FF2B5EF4-FFF2-40B4-BE49-F238E27FC236}">
                  <a16:creationId xmlns:a16="http://schemas.microsoft.com/office/drawing/2014/main" xmlns="" id="{A0F1EF26-2348-44EB-B630-74978132F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197"/>
              <a:ext cx="441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en-US" sz="2800" b="1">
                  <a:solidFill>
                    <a:srgbClr val="FFFFFF"/>
                  </a:solidFill>
                  <a:latin typeface="Trebuchet MS" panose="020B0603020202020204" pitchFamily="34" charset="0"/>
                </a:rPr>
                <a:t>Prezentare companie</a:t>
              </a:r>
              <a:endParaRPr lang="en-US" altLang="en-US" sz="2800" b="1">
                <a:solidFill>
                  <a:srgbClr val="FFFFFF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7173" name="Rectangle 4">
              <a:extLst>
                <a:ext uri="{FF2B5EF4-FFF2-40B4-BE49-F238E27FC236}">
                  <a16:creationId xmlns:a16="http://schemas.microsoft.com/office/drawing/2014/main" xmlns="" id="{E96C481E-6CA0-453C-B115-4E59D0069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200"/>
              <a:ext cx="95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ro-RO" altLang="en-US" sz="4400">
                <a:solidFill>
                  <a:srgbClr val="000000"/>
                </a:solidFill>
              </a:endParaRPr>
            </a:p>
          </p:txBody>
        </p:sp>
      </p:grpSp>
      <p:pic>
        <p:nvPicPr>
          <p:cNvPr id="7171" name="Picture 4" descr="pastilute">
            <a:extLst>
              <a:ext uri="{FF2B5EF4-FFF2-40B4-BE49-F238E27FC236}">
                <a16:creationId xmlns:a16="http://schemas.microsoft.com/office/drawing/2014/main" xmlns="" id="{6016504C-7DB5-4E3E-8943-01837E8B7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04664"/>
            <a:ext cx="7452320" cy="3850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Responsabili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oameni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comunitate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mediu</a:t>
            </a:r>
            <a:r>
              <a:rPr lang="en-US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sz="2400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sz="2400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10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127856" y="908720"/>
            <a:ext cx="8764624" cy="532859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SzPct val="100000"/>
              <a:buNone/>
            </a:pPr>
            <a:r>
              <a:rPr lang="ro-RO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roducem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stiinta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dar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acelati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timp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punem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facem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ramane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mereu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aproape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oameni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algn="just">
              <a:buSzPct val="100000"/>
              <a:buNone/>
            </a:pP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isi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asuma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responsabilitatea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de a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contribui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ca un „bun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cetatean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” la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viata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comunitatii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implicandu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-se 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direct 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dezvoltarea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unei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societati</a:t>
            </a:r>
            <a:r>
              <a:rPr lang="en-US" altLang="en-US" sz="14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bune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mediu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mai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curat</a:t>
            </a:r>
            <a:r>
              <a:rPr lang="en-US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spcBef>
                <a:spcPts val="1250"/>
              </a:spcBef>
              <a:buSzPct val="65000"/>
              <a:buNone/>
            </a:pPr>
            <a:endParaRPr lang="en-US" altLang="en-US" sz="1400" b="1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spcBef>
                <a:spcPts val="1250"/>
              </a:spcBef>
              <a:buSzPct val="65000"/>
              <a:buNone/>
            </a:pPr>
            <a:r>
              <a:rPr lang="ro-RO" altLang="en-US" sz="14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Proiecte </a:t>
            </a:r>
            <a: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>de responsabilitate </a:t>
            </a:r>
            <a:r>
              <a:rPr lang="ro-RO" altLang="en-US" sz="14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sociala</a:t>
            </a:r>
            <a:endParaRPr lang="ro-RO" altLang="en-US" sz="14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ro-RO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</a:p>
          <a:p>
            <a:pPr marL="0" indent="0">
              <a:buSzPct val="100000"/>
              <a:buNone/>
            </a:pPr>
            <a:r>
              <a:rPr lang="en-US" alt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SANATATE</a:t>
            </a: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	</a:t>
            </a:r>
          </a:p>
          <a:p>
            <a:pPr marL="0" indent="0">
              <a:buSzPct val="100000"/>
              <a:buNone/>
            </a:pP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Antibioticele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en-US" altLang="en-US" sz="1400" i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ileniului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 III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Doneaza sange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! Pune suflet pentru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via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a!</a:t>
            </a:r>
            <a:endParaRPr lang="ro-RO" altLang="en-US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en-US" altLang="en-US" sz="14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EDUCATIE</a:t>
            </a:r>
            <a:endParaRPr lang="ro-RO" altLang="en-US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>
              <a:buSzPct val="100000"/>
              <a:buNone/>
            </a:pP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Bursele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tiin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Investim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 excelen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–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sus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inem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elevii olimpici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ionali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interna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ionali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– parteneriat cu Inspectoratul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colar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General</a:t>
            </a:r>
          </a:p>
          <a:p>
            <a:pPr marL="0" indent="0">
              <a:buSzPct val="100000"/>
              <a:buNone/>
            </a:pPr>
            <a: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SOCIAL</a:t>
            </a:r>
            <a:b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Puterea Faptei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st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n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puterea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noastr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derulat prin 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Fundatia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Antibiotice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tinta 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i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suflet</a:t>
            </a:r>
            <a:b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</a:br>
            <a:r>
              <a:rPr lang="ro-RO" altLang="en-US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MEDIU</a:t>
            </a:r>
          </a:p>
          <a:p>
            <a:pPr marL="0" indent="0">
              <a:buSzPct val="100000"/>
              <a:buNone/>
            </a:pP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sustine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11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ani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“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Ora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400" i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Pamantului</a:t>
            </a:r>
            <a:r>
              <a:rPr lang="en-US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”</a:t>
            </a:r>
          </a:p>
          <a:p>
            <a:pPr marL="0" indent="0">
              <a:buSzPct val="100000"/>
              <a:buNone/>
            </a:pP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Livada </a:t>
            </a:r>
            <a:r>
              <a:rPr lang="ro-RO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de la </a:t>
            </a:r>
            <a:r>
              <a:rPr lang="en-US" altLang="en-US" sz="1400" i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1400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coala</a:t>
            </a:r>
            <a:endParaRPr lang="ro-RO" altLang="en-US" sz="1400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08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A8A2B553-7BFB-433D-B3F3-0A6317F4D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30832" y="404664"/>
            <a:ext cx="8229600" cy="287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/>
              <a:t> </a:t>
            </a:r>
            <a:r>
              <a:rPr lang="it-IT" sz="1400" b="1" i="1" dirty="0"/>
              <a:t> </a:t>
            </a:r>
            <a:r>
              <a:rPr lang="it-IT" sz="2000" b="1" dirty="0">
                <a:latin typeface="Trebuchet MS" pitchFamily="34" charset="0"/>
              </a:rPr>
              <a:t>Situatia rezultatului global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</a:t>
            </a:r>
            <a:r>
              <a:rPr lang="ro-RO" sz="1400" dirty="0" smtClean="0">
                <a:latin typeface="Trebuchet MS" pitchFamily="34" charset="0"/>
              </a:rPr>
              <a:t>Umarind </a:t>
            </a:r>
            <a:r>
              <a:rPr lang="ro-RO" sz="1400" dirty="0">
                <a:latin typeface="Trebuchet MS" pitchFamily="34" charset="0"/>
              </a:rPr>
              <a:t>obiectivele strategice cu accent pe internationalizarea afacerii, in semestrul </a:t>
            </a:r>
            <a:r>
              <a:rPr lang="ro-RO" sz="1400" dirty="0" smtClean="0">
                <a:latin typeface="Trebuchet MS" pitchFamily="34" charset="0"/>
              </a:rPr>
              <a:t>I</a:t>
            </a:r>
            <a:r>
              <a:rPr lang="en-US" sz="1400" dirty="0" smtClean="0">
                <a:latin typeface="Trebuchet MS" pitchFamily="34" charset="0"/>
              </a:rPr>
              <a:t>	</a:t>
            </a:r>
            <a:r>
              <a:rPr lang="ro-RO" sz="1400" dirty="0" smtClean="0">
                <a:latin typeface="Trebuchet MS" pitchFamily="34" charset="0"/>
              </a:rPr>
              <a:t>2019</a:t>
            </a:r>
            <a:r>
              <a:rPr lang="ro-RO" sz="1400" dirty="0">
                <a:latin typeface="Trebuchet MS" pitchFamily="34" charset="0"/>
              </a:rPr>
              <a:t>, </a:t>
            </a:r>
            <a:r>
              <a:rPr lang="en-US" sz="1400" dirty="0" smtClean="0">
                <a:latin typeface="Trebuchet MS" pitchFamily="34" charset="0"/>
              </a:rPr>
              <a:t> </a:t>
            </a:r>
            <a:r>
              <a:rPr lang="ro-RO" sz="1400" dirty="0" smtClean="0">
                <a:latin typeface="Trebuchet MS" pitchFamily="34" charset="0"/>
              </a:rPr>
              <a:t>comparativ </a:t>
            </a:r>
            <a:r>
              <a:rPr lang="ro-RO" sz="1400" dirty="0">
                <a:latin typeface="Trebuchet MS" pitchFamily="34" charset="0"/>
              </a:rPr>
              <a:t>cu perioada similara a anului precedent, veniturile din vanzari au </a:t>
            </a:r>
            <a:r>
              <a:rPr lang="ro-RO" sz="1400" dirty="0" smtClean="0">
                <a:latin typeface="Trebuchet MS" pitchFamily="34" charset="0"/>
              </a:rPr>
              <a:t>I</a:t>
            </a:r>
            <a:r>
              <a:rPr lang="en-US" sz="1400" dirty="0" smtClean="0">
                <a:latin typeface="Trebuchet MS" pitchFamily="34" charset="0"/>
              </a:rPr>
              <a:t>	</a:t>
            </a:r>
            <a:r>
              <a:rPr lang="ro-RO" sz="1400" dirty="0" smtClean="0">
                <a:latin typeface="Trebuchet MS" pitchFamily="34" charset="0"/>
              </a:rPr>
              <a:t>nregistrat </a:t>
            </a:r>
            <a:r>
              <a:rPr lang="ro-RO" sz="1400" dirty="0">
                <a:latin typeface="Trebuchet MS" pitchFamily="34" charset="0"/>
              </a:rPr>
              <a:t>o crestere cu 9%, datorata in principal cresterii vanzarilor pe piata internationala.</a:t>
            </a:r>
            <a:endParaRPr lang="en-US" sz="1400" dirty="0">
              <a:latin typeface="Trebuchet MS" pitchFamily="34" charset="0"/>
            </a:endParaRPr>
          </a:p>
        </p:txBody>
      </p:sp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xmlns="" id="{65C6E947-09B8-471D-B551-1A11E3968534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B1AF67-7023-40D2-B6CF-2B6A17D40F96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11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353AF137-ED6E-42E6-8524-93DCDFD610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12454"/>
              </p:ext>
            </p:extLst>
          </p:nvPr>
        </p:nvGraphicFramePr>
        <p:xfrm>
          <a:off x="465305" y="1698178"/>
          <a:ext cx="7815188" cy="4140669"/>
        </p:xfrm>
        <a:graphic>
          <a:graphicData uri="http://schemas.openxmlformats.org/drawingml/2006/table">
            <a:tbl>
              <a:tblPr/>
              <a:tblGrid>
                <a:gridCol w="3633428"/>
                <a:gridCol w="1712191"/>
                <a:gridCol w="1293268"/>
                <a:gridCol w="1176301"/>
              </a:tblGrid>
              <a:tr h="3223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      Exercitiul  financiar                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30.06.2019/30.06.2018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83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30.06.2019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3=2/1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din </a:t>
                      </a:r>
                      <a:r>
                        <a:rPr lang="en-US" sz="1200" b="1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vinzari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157.700.486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172.391.095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1,09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Alte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din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exploatare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14.810.614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18.686.567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aferente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costurilor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stocurilor</a:t>
                      </a: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 de </a:t>
                      </a:r>
                      <a:r>
                        <a:rPr lang="en-US" sz="1200" dirty="0" err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produse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23.440.792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26.243.033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 din activitatea realizata de entitate si capitalizata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1.549.525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2.568.485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1,66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materiile prime si materialele consumabile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73.332.578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78.018.365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personalul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41.996.215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46.888.473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amortizarea si deprecierea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9.800.119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10.329.494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Alte cheltuieli de exploatare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50.067.426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57.508.252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 din exploatare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22.305.079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27.144.596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Venituri financiare nete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-1.460.910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-2.220.989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1,52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 inainte de impozitare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20.844.169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24.923.607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1,20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Cheltuieli cu impozit pe profit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741.122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2.604.531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3,51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Profit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20.103.047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22.319.076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/>
                          <a:ea typeface="Times New Roman"/>
                          <a:cs typeface="Arial"/>
                        </a:rPr>
                        <a:t>1,11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805264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o-RO" sz="1400" b="1" u="sng" dirty="0">
                <a:latin typeface="Trebuchet MS" pitchFamily="34" charset="0"/>
              </a:rPr>
              <a:t>profit din exploatare</a:t>
            </a:r>
            <a:r>
              <a:rPr lang="ro-RO" sz="1400" b="1" dirty="0">
                <a:latin typeface="Trebuchet MS" pitchFamily="34" charset="0"/>
              </a:rPr>
              <a:t>  </a:t>
            </a:r>
            <a:r>
              <a:rPr lang="ro-RO" sz="1400" dirty="0">
                <a:latin typeface="Trebuchet MS" pitchFamily="34" charset="0"/>
              </a:rPr>
              <a:t>in valoare de 27.144.596 lei mai mare cu 22%;</a:t>
            </a:r>
            <a:endParaRPr lang="en-US" sz="1400" dirty="0">
              <a:latin typeface="Trebuchet MS" pitchFamily="34" charset="0"/>
            </a:endParaRPr>
          </a:p>
          <a:p>
            <a:pPr lvl="0"/>
            <a:r>
              <a:rPr lang="ro-RO" sz="1400" b="1" u="sng" dirty="0">
                <a:latin typeface="Trebuchet MS" pitchFamily="34" charset="0"/>
              </a:rPr>
              <a:t>profit brut</a:t>
            </a:r>
            <a:r>
              <a:rPr lang="ro-RO" sz="1400" b="1" dirty="0">
                <a:latin typeface="Trebuchet MS" pitchFamily="34" charset="0"/>
              </a:rPr>
              <a:t> </a:t>
            </a:r>
            <a:r>
              <a:rPr lang="ro-RO" sz="1400" dirty="0">
                <a:latin typeface="Trebuchet MS" pitchFamily="34" charset="0"/>
              </a:rPr>
              <a:t>in valoarea de 24.923.607 lei mai mare cu 20%;</a:t>
            </a:r>
            <a:endParaRPr lang="en-US" sz="1400" dirty="0">
              <a:latin typeface="Trebuchet MS" pitchFamily="34" charset="0"/>
            </a:endParaRPr>
          </a:p>
          <a:p>
            <a:pPr lvl="0"/>
            <a:r>
              <a:rPr lang="ro-RO" sz="1400" b="1" u="sng" dirty="0">
                <a:latin typeface="Trebuchet MS" pitchFamily="34" charset="0"/>
              </a:rPr>
              <a:t>profit net</a:t>
            </a:r>
            <a:r>
              <a:rPr lang="ro-RO" sz="1400" b="1" dirty="0">
                <a:latin typeface="Trebuchet MS" pitchFamily="34" charset="0"/>
              </a:rPr>
              <a:t> </a:t>
            </a:r>
            <a:r>
              <a:rPr lang="ro-RO" sz="1400" dirty="0">
                <a:latin typeface="Trebuchet MS" pitchFamily="34" charset="0"/>
              </a:rPr>
              <a:t>in valoare de </a:t>
            </a:r>
            <a:r>
              <a:rPr lang="en-US" sz="1400" dirty="0">
                <a:latin typeface="Trebuchet MS" pitchFamily="34" charset="0"/>
              </a:rPr>
              <a:t>22.319.076 </a:t>
            </a:r>
            <a:r>
              <a:rPr lang="ro-RO" sz="1400" dirty="0">
                <a:latin typeface="Trebuchet MS" pitchFamily="34" charset="0"/>
              </a:rPr>
              <a:t>lei mai mare cu 11%</a:t>
            </a:r>
            <a:r>
              <a:rPr lang="ro-RO" sz="1400" b="1" dirty="0">
                <a:latin typeface="Trebuchet MS" pitchFamily="34" charset="0"/>
              </a:rPr>
              <a:t>.</a:t>
            </a:r>
            <a:endParaRPr lang="en-US" sz="1400" dirty="0">
              <a:latin typeface="Trebuchet MS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xmlns="" id="{65C6E947-09B8-471D-B551-1A11E3968534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B1AF67-7023-40D2-B6CF-2B6A17D40F96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12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353AF137-ED6E-42E6-8524-93DCDFD6108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  <p:sp>
        <p:nvSpPr>
          <p:cNvPr id="24581" name="Rectangle 10">
            <a:extLst>
              <a:ext uri="{FF2B5EF4-FFF2-40B4-BE49-F238E27FC236}">
                <a16:creationId xmlns:a16="http://schemas.microsoft.com/office/drawing/2014/main" xmlns="" id="{93CC946A-34BF-496B-B99B-AD7DA3FF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41438"/>
            <a:ext cx="806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endParaRPr lang="en-US" altLang="en-US" sz="1400" b="1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794926"/>
              </p:ext>
            </p:extLst>
          </p:nvPr>
        </p:nvGraphicFramePr>
        <p:xfrm>
          <a:off x="371622" y="952187"/>
          <a:ext cx="8280920" cy="5215906"/>
        </p:xfrm>
        <a:graphic>
          <a:graphicData uri="http://schemas.openxmlformats.org/drawingml/2006/table">
            <a:tbl>
              <a:tblPr firstRow="1" firstCol="1" bandRow="1"/>
              <a:tblGrid>
                <a:gridCol w="3764296"/>
                <a:gridCol w="1631223"/>
                <a:gridCol w="1589257"/>
                <a:gridCol w="1296144"/>
              </a:tblGrid>
              <a:tr h="22730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Exercitiul financiar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30.06.2019/31.12.2018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7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31.12.2018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7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3=2/1</a:t>
                      </a:r>
                      <a:endParaRPr lang="en-US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 IMOBILIZATE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Imobilizari corporale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310.640.665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316.959.046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Imobilizari necorporale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15.028.716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16.134.982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 IMOBILIZATE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325.669.381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333.094.028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ACTIVE CIRCULANTE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Stocuri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64.964.662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97.450.800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1,50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Creante comerciale si similare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313.094.458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307.600.266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0,98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Numerar si echivalente numerar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2.376.682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3.612.663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1,52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  CIRCULANTE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380.435.802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408.663.729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ACTIVE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706.105.183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741.757.757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1,05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comerciale si similare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67.171.084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76.126.997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Sume datorate institutiilor de credit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100.729.229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104.527.433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1,04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din impozite si taxe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10.421.393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11.528.226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1,11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Subventii pentru investitii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637.008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Trebuchet MS" pitchFamily="34" charset="0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 DATORII CURENTE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178.958.714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192.182.657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1,07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DATORII PE TERMEN LUNG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Subventii pentru investitii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2.489.791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3.192.430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1,28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Impozit amanat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25.266.930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25.498.134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1,01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4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Sume datorate institutiilor de credit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26.662.433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32.545.823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1,22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92577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 </a:t>
            </a:r>
            <a:r>
              <a:rPr lang="it-IT" sz="2000" b="1" dirty="0" smtClean="0">
                <a:latin typeface="Trebuchet MS" pitchFamily="34" charset="0"/>
              </a:rPr>
              <a:t>Situatia </a:t>
            </a:r>
            <a:r>
              <a:rPr lang="it-IT" sz="2000" b="1" dirty="0">
                <a:latin typeface="Trebuchet MS" pitchFamily="34" charset="0"/>
              </a:rPr>
              <a:t>pozitiei financiare</a:t>
            </a:r>
            <a:endParaRPr lang="en-US" sz="20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ED130308-C398-4F49-A8F1-21BCCB65DB01}" type="slidenum">
              <a:rPr lang="uk-UA" altLang="ro-RO" smtClean="0"/>
              <a:pPr>
                <a:defRPr/>
              </a:pPr>
              <a:t>13</a:t>
            </a:fld>
            <a:endParaRPr lang="uk-UA" altLang="ro-R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www.antibiotice.ro</a:t>
            </a:r>
            <a:endParaRPr lang="uk-U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061096"/>
              </p:ext>
            </p:extLst>
          </p:nvPr>
        </p:nvGraphicFramePr>
        <p:xfrm>
          <a:off x="467544" y="692696"/>
          <a:ext cx="8064897" cy="4306649"/>
        </p:xfrm>
        <a:graphic>
          <a:graphicData uri="http://schemas.openxmlformats.org/drawingml/2006/table">
            <a:tbl>
              <a:tblPr firstRow="1" firstCol="1" bandRow="1"/>
              <a:tblGrid>
                <a:gridCol w="3666097"/>
                <a:gridCol w="1588671"/>
                <a:gridCol w="1441976"/>
                <a:gridCol w="1368153"/>
              </a:tblGrid>
              <a:tr h="28803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Exercitiul financiar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30.06.2019/31.12.2018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4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31.12.2018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8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3=2/1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DATORII TERMEN LUNG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54.419.154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61.236.387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1,13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TOTAL DATORII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233.377.868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253.419.044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/>
                          <a:cs typeface="Times New Roman"/>
                        </a:rPr>
                        <a:t>1,09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520" marR="565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social si rezerve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social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264.835.156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264.835.156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Rezerve din reevaluare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53.459.597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52.110.023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0,97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Rezerve legale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13.426.761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13.426.761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Alte rezerve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190.422.002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193.386.084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1,02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Rezultat reportat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-60.182.699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-57.738.387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0,96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Repartizarea profitului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-23.537.290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Rezultatul curent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34.303.788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22.319.076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0,65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TOTAL CAPITALURI PROPRII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472.727.315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488.338.713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TOTAL CAPITALURI SI DATORII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706.105.183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741.757.757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1,05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832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62BAEA-E812-4FBF-A0A8-745532CE83FF}" type="slidenum">
              <a:rPr lang="uk-UA" altLang="ro-RO" smtClean="0"/>
              <a:pPr>
                <a:defRPr/>
              </a:pPr>
              <a:t>14</a:t>
            </a:fld>
            <a:endParaRPr lang="uk-UA" alt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 smtClean="0"/>
              <a:t>www.antibiotice.ro</a:t>
            </a:r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467544" y="69269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latin typeface="Trebuchet MS" pitchFamily="34" charset="0"/>
              </a:rPr>
              <a:t>Sintetizand situatiile financiare, prezentam efectele activitatilor derulate, prin urmatorii indicatori:</a:t>
            </a:r>
            <a:endParaRPr lang="en-US" sz="1600" dirty="0">
              <a:latin typeface="Trebuchet MS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379238"/>
              </p:ext>
            </p:extLst>
          </p:nvPr>
        </p:nvGraphicFramePr>
        <p:xfrm>
          <a:off x="683568" y="1484784"/>
          <a:ext cx="7920880" cy="4346230"/>
        </p:xfrm>
        <a:graphic>
          <a:graphicData uri="http://schemas.openxmlformats.org/drawingml/2006/table">
            <a:tbl>
              <a:tblPr firstRow="1" firstCol="1" bandRow="1"/>
              <a:tblGrid>
                <a:gridCol w="2036501"/>
                <a:gridCol w="2489944"/>
                <a:gridCol w="1131212"/>
                <a:gridCol w="1132011"/>
                <a:gridCol w="1131212"/>
              </a:tblGrid>
              <a:tr h="478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Denumire indicator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Mod de calcul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Unitate de masura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000" b="1">
                          <a:solidFill>
                            <a:srgbClr val="FFFFFF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30.06.2019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0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Lichiditate curenta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Active curente/Datorii curente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2,04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2,11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Grad de indatorare 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Capital imprumutat/Capital propriu *100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28,94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28,07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Viteza de rotatie a debitelor clienti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Sold mediu clienti/Venituri din vanzari*Timp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zile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322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303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Viteza de rotatie a activelor imobilizate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Venituri din vanzari/Active imobilizate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numar rotatii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0,65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0,52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capitalului angajat (ROE)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net/Capitaluri proprii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4,25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4,57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activelor (ROA)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net/Active totale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3,01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Nr. 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 Capital social subscris varsat/valoare nominala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671.338.040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671.338.040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Rentabilitatea activelor (ROA)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net/Active totale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2,85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3,01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Castig pe actiune (EPS)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net/actiuni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lei/actiune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0,030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0,033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Rata profitul net 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Profit net/Venituri din vanzari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12,75</a:t>
                      </a:r>
                      <a:endParaRPr lang="en-US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12,95</a:t>
                      </a:r>
                      <a:endParaRPr lang="en-US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932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199BE36-7A37-4E27-AC6D-0DD97098F5F7}"/>
              </a:ext>
            </a:extLst>
          </p:cNvPr>
          <p:cNvSpPr/>
          <p:nvPr/>
        </p:nvSpPr>
        <p:spPr>
          <a:xfrm>
            <a:off x="4860033" y="0"/>
            <a:ext cx="4283968" cy="68580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5603" name="Text Placeholder 5">
            <a:extLst>
              <a:ext uri="{FF2B5EF4-FFF2-40B4-BE49-F238E27FC236}">
                <a16:creationId xmlns:a16="http://schemas.microsoft.com/office/drawing/2014/main" xmlns="" id="{B44CF39B-1276-4B7E-BC09-BDE50845FE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8675688" y="6597650"/>
            <a:ext cx="3168650" cy="172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2015</a:t>
            </a:r>
            <a:endParaRPr lang="uk-UA" altLang="en-US">
              <a:solidFill>
                <a:srgbClr val="FFFFFF"/>
              </a:solidFill>
            </a:endParaRPr>
          </a:p>
        </p:txBody>
      </p:sp>
      <p:pic>
        <p:nvPicPr>
          <p:cNvPr id="25604" name="Picture Placeholder 2">
            <a:extLst>
              <a:ext uri="{FF2B5EF4-FFF2-40B4-BE49-F238E27FC236}">
                <a16:creationId xmlns:a16="http://schemas.microsoft.com/office/drawing/2014/main" xmlns="" id="{AA3523E1-0552-4F7C-9357-A56388D0D2B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" t="13857" r="-3235"/>
          <a:stretch>
            <a:fillRect/>
          </a:stretch>
        </p:blipFill>
        <p:spPr bwMode="auto">
          <a:xfrm>
            <a:off x="0" y="0"/>
            <a:ext cx="5014913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>
            <a:extLst>
              <a:ext uri="{FF2B5EF4-FFF2-40B4-BE49-F238E27FC236}">
                <a16:creationId xmlns:a16="http://schemas.microsoft.com/office/drawing/2014/main" xmlns="" id="{05AD66B8-531C-42F7-A218-CAEE1D3FA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-100013"/>
            <a:ext cx="4305300" cy="1231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76056" y="2564904"/>
            <a:ext cx="381642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 VA MULTUMIM!</a:t>
            </a:r>
          </a:p>
          <a:p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000" b="1" dirty="0" err="1" smtClean="0">
                <a:solidFill>
                  <a:schemeClr val="bg1"/>
                </a:solidFill>
                <a:latin typeface="Trebuchet MS" pitchFamily="34" charset="0"/>
              </a:rPr>
              <a:t>Sesiune</a:t>
            </a:r>
            <a:r>
              <a:rPr lang="en-US" sz="3000" b="1" dirty="0" smtClean="0">
                <a:solidFill>
                  <a:schemeClr val="bg1"/>
                </a:solidFill>
                <a:latin typeface="Trebuchet MS" pitchFamily="34" charset="0"/>
              </a:rPr>
              <a:t> de </a:t>
            </a:r>
            <a:r>
              <a:rPr lang="en-US" sz="3000" b="1" dirty="0" err="1" smtClean="0">
                <a:solidFill>
                  <a:schemeClr val="bg1"/>
                </a:solidFill>
                <a:latin typeface="Trebuchet MS" pitchFamily="34" charset="0"/>
              </a:rPr>
              <a:t>intrebari</a:t>
            </a:r>
            <a:endParaRPr lang="en-US" sz="3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535" y="357189"/>
            <a:ext cx="8469593" cy="4075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Tradi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ia </a:t>
            </a:r>
            <a:r>
              <a:rPr lang="en-US" altLang="en-US" sz="2400" b="1" dirty="0" err="1">
                <a:solidFill>
                  <a:srgbClr val="1C242A"/>
                </a:solidFill>
                <a:latin typeface="Trebuchet MS" panose="020B0603020202020204" pitchFamily="34" charset="0"/>
              </a:rPr>
              <a:t>i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nseamn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a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 continuitat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e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i recunoa</a:t>
            </a:r>
            <a:r>
              <a:rPr lang="en-US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400" b="1" dirty="0">
                <a:solidFill>
                  <a:srgbClr val="1C242A"/>
                </a:solidFill>
                <a:latin typeface="Trebuchet MS" panose="020B0603020202020204" pitchFamily="34" charset="0"/>
              </a:rPr>
              <a:t>tere</a:t>
            </a:r>
            <a: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2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76200" y="548680"/>
            <a:ext cx="8888288" cy="617279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1955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 </a:t>
            </a:r>
            <a:r>
              <a:rPr lang="ro-RO" sz="1300" dirty="0">
                <a:latin typeface="Trebuchet MS" panose="020B0603020202020204" pitchFamily="34" charset="0"/>
              </a:rPr>
              <a:t>L</a:t>
            </a:r>
            <a:r>
              <a:rPr lang="en-US" sz="1300" dirty="0">
                <a:latin typeface="Trebuchet MS" panose="020B0603020202020204" pitchFamily="34" charset="0"/>
              </a:rPr>
              <a:t>a </a:t>
            </a:r>
            <a:r>
              <a:rPr lang="en-US" sz="1300" dirty="0" err="1">
                <a:latin typeface="Trebuchet MS" panose="020B0603020202020204" pitchFamily="34" charset="0"/>
              </a:rPr>
              <a:t>numai</a:t>
            </a:r>
            <a:r>
              <a:rPr lang="en-US" sz="1300" dirty="0">
                <a:latin typeface="Trebuchet MS" panose="020B0603020202020204" pitchFamily="34" charset="0"/>
              </a:rPr>
              <a:t> un </a:t>
            </a:r>
            <a:r>
              <a:rPr lang="en-US" sz="1300" dirty="0" err="1">
                <a:latin typeface="Trebuchet MS" panose="020B0603020202020204" pitchFamily="34" charset="0"/>
              </a:rPr>
              <a:t>deceniu</a:t>
            </a:r>
            <a:r>
              <a:rPr lang="en-US" sz="1300" dirty="0">
                <a:latin typeface="Trebuchet MS" panose="020B0603020202020204" pitchFamily="34" charset="0"/>
              </a:rPr>
              <a:t> de la </a:t>
            </a:r>
            <a:r>
              <a:rPr lang="en-US" sz="1300" dirty="0" err="1">
                <a:latin typeface="Trebuchet MS" panose="020B0603020202020204" pitchFamily="34" charset="0"/>
              </a:rPr>
              <a:t>sinteza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Penicilinei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isi</a:t>
            </a:r>
            <a:r>
              <a:rPr lang="ro-RO" sz="1300" dirty="0">
                <a:latin typeface="Trebuchet MS" panose="020B0603020202020204" pitchFamily="34" charset="0"/>
              </a:rPr>
              <a:t> incepe activitatea Antibiotice</a:t>
            </a:r>
            <a:r>
              <a:rPr lang="en-US" sz="1300" dirty="0">
                <a:latin typeface="Trebuchet MS" panose="020B0603020202020204" pitchFamily="34" charset="0"/>
              </a:rPr>
              <a:t>, </a:t>
            </a:r>
            <a:r>
              <a:rPr lang="en-US" sz="1300" dirty="0" err="1">
                <a:latin typeface="Trebuchet MS" panose="020B0603020202020204" pitchFamily="34" charset="0"/>
              </a:rPr>
              <a:t>primul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produc</a:t>
            </a:r>
            <a:r>
              <a:rPr lang="ro-RO" sz="1300" dirty="0">
                <a:latin typeface="Trebuchet MS" panose="020B0603020202020204" pitchFamily="34" charset="0"/>
              </a:rPr>
              <a:t>ator al acestei substante active, di</a:t>
            </a:r>
            <a:r>
              <a:rPr lang="en-US" sz="1300" dirty="0">
                <a:latin typeface="Trebuchet MS" panose="020B0603020202020204" pitchFamily="34" charset="0"/>
              </a:rPr>
              <a:t>n </a:t>
            </a:r>
            <a:r>
              <a:rPr lang="ro-RO" sz="1300" dirty="0">
                <a:latin typeface="Trebuchet MS" panose="020B0603020202020204" pitchFamily="34" charset="0"/>
              </a:rPr>
              <a:t>Romania si Europa de Sud-Est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 smtClean="0">
                <a:latin typeface="Trebuchet MS" panose="020B0603020202020204" pitchFamily="34" charset="0"/>
              </a:rPr>
              <a:t>1995-1990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Se </a:t>
            </a:r>
            <a:r>
              <a:rPr lang="en-US" sz="1300" dirty="0" err="1">
                <a:latin typeface="Trebuchet MS" panose="020B0603020202020204" pitchFamily="34" charset="0"/>
              </a:rPr>
              <a:t>dezvolta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structura</a:t>
            </a:r>
            <a:r>
              <a:rPr lang="en-US" sz="1300" dirty="0">
                <a:latin typeface="Trebuchet MS" panose="020B0603020202020204" pitchFamily="34" charset="0"/>
              </a:rPr>
              <a:t> de </a:t>
            </a:r>
            <a:r>
              <a:rPr lang="en-US" sz="1300" dirty="0" err="1">
                <a:latin typeface="Trebuchet MS" panose="020B0603020202020204" pitchFamily="34" charset="0"/>
              </a:rPr>
              <a:t>fabricatie</a:t>
            </a:r>
            <a:r>
              <a:rPr lang="en-US" sz="1300" dirty="0">
                <a:latin typeface="Trebuchet MS" panose="020B0603020202020204" pitchFamily="34" charset="0"/>
              </a:rPr>
              <a:t>, in special </a:t>
            </a:r>
            <a:r>
              <a:rPr lang="en-US" sz="1300" dirty="0" err="1">
                <a:latin typeface="Trebuchet MS" panose="020B0603020202020204" pitchFamily="34" charset="0"/>
              </a:rPr>
              <a:t>pentru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substante</a:t>
            </a:r>
            <a:r>
              <a:rPr lang="en-US" sz="1300" dirty="0">
                <a:latin typeface="Trebuchet MS" panose="020B0603020202020204" pitchFamily="34" charset="0"/>
              </a:rPr>
              <a:t> active, </a:t>
            </a:r>
            <a:r>
              <a:rPr lang="en-US" sz="1300" dirty="0" err="1">
                <a:latin typeface="Trebuchet MS" panose="020B0603020202020204" pitchFamily="34" charset="0"/>
              </a:rPr>
              <a:t>pulberi</a:t>
            </a:r>
            <a:r>
              <a:rPr lang="en-US" sz="1300" dirty="0">
                <a:latin typeface="Trebuchet MS" panose="020B0603020202020204" pitchFamily="34" charset="0"/>
              </a:rPr>
              <a:t> sterile </a:t>
            </a:r>
            <a:r>
              <a:rPr lang="en-US" sz="1300" dirty="0" err="1">
                <a:latin typeface="Trebuchet MS" panose="020B0603020202020204" pitchFamily="34" charset="0"/>
              </a:rPr>
              <a:t>pentru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injectii</a:t>
            </a:r>
            <a:r>
              <a:rPr lang="en-US" sz="1300" dirty="0">
                <a:latin typeface="Trebuchet MS" panose="020B0603020202020204" pitchFamily="34" charset="0"/>
              </a:rPr>
              <a:t>, </a:t>
            </a:r>
            <a:r>
              <a:rPr lang="en-US" sz="1300" dirty="0" err="1">
                <a:latin typeface="Trebuchet MS" panose="020B0603020202020204" pitchFamily="34" charset="0"/>
              </a:rPr>
              <a:t>unguente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si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en-US" sz="1300" dirty="0" err="1">
                <a:latin typeface="Trebuchet MS" panose="020B0603020202020204" pitchFamily="34" charset="0"/>
              </a:rPr>
              <a:t>supozitoare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1990-1999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Antibiotice isi redefineste structura de fabricatie si investeste in marketing intern si international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Din 1997 este listata la Bursa de Valori Bucure</a:t>
            </a:r>
            <a:r>
              <a:rPr lang="en-US" sz="1300" dirty="0">
                <a:latin typeface="Trebuchet MS" panose="020B0603020202020204" pitchFamily="34" charset="0"/>
              </a:rPr>
              <a:t>s</a:t>
            </a:r>
            <a:r>
              <a:rPr lang="ro-RO" sz="1300" dirty="0">
                <a:latin typeface="Trebuchet MS" panose="020B0603020202020204" pitchFamily="34" charset="0"/>
              </a:rPr>
              <a:t>ti – categoria I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1300" b="1" dirty="0">
                <a:latin typeface="Trebuchet MS" panose="020B0603020202020204" pitchFamily="34" charset="0"/>
              </a:rPr>
              <a:t>2000-2010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 </a:t>
            </a:r>
            <a:r>
              <a:rPr lang="en-US" sz="1300" dirty="0" err="1">
                <a:latin typeface="Trebuchet MS" panose="020B0603020202020204" pitchFamily="34" charset="0"/>
              </a:rPr>
              <a:t>Compania</a:t>
            </a:r>
            <a:r>
              <a:rPr lang="en-US" sz="1300" b="1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investeste masiv (60 milioane EURO) in modernizarea tehnologiilor, in echipamente moder</a:t>
            </a:r>
            <a:r>
              <a:rPr lang="en-US" sz="1300" dirty="0">
                <a:latin typeface="Trebuchet MS" panose="020B0603020202020204" pitchFamily="34" charset="0"/>
              </a:rPr>
              <a:t>ne, c</a:t>
            </a:r>
            <a:r>
              <a:rPr lang="ro-RO" sz="1300" dirty="0">
                <a:latin typeface="Trebuchet MS" panose="020B0603020202020204" pitchFamily="34" charset="0"/>
              </a:rPr>
              <a:t>ompetitive si in certificarea sistemelor de calitate pentru respectarea </a:t>
            </a:r>
            <a:r>
              <a:rPr lang="ro-RO" sz="1300">
                <a:latin typeface="Trebuchet MS" panose="020B0603020202020204" pitchFamily="34" charset="0"/>
              </a:rPr>
              <a:t>standardelor </a:t>
            </a:r>
            <a:r>
              <a:rPr lang="ro-RO" sz="1300" smtClean="0">
                <a:latin typeface="Trebuchet MS" panose="020B0603020202020204" pitchFamily="34" charset="0"/>
              </a:rPr>
              <a:t>GMP </a:t>
            </a:r>
            <a:r>
              <a:rPr lang="ro-RO" sz="1300" dirty="0">
                <a:latin typeface="Trebuchet MS" panose="020B0603020202020204" pitchFamily="34" charset="0"/>
              </a:rPr>
              <a:t>si US FDA</a:t>
            </a:r>
            <a:r>
              <a:rPr lang="en-US" sz="1300" dirty="0">
                <a:latin typeface="Trebuchet MS" panose="020B0603020202020204" pitchFamily="34" charset="0"/>
              </a:rPr>
              <a:t>;</a:t>
            </a: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  Obtine avizarea Food and Drug Administration (FDA) pentru fluxul de fabrica</a:t>
            </a:r>
            <a:r>
              <a:rPr lang="en-US" sz="1300" dirty="0">
                <a:latin typeface="Trebuchet MS" panose="020B0603020202020204" pitchFamily="34" charset="0"/>
              </a:rPr>
              <a:t>t</a:t>
            </a:r>
            <a:r>
              <a:rPr lang="ro-RO" sz="1300" dirty="0">
                <a:latin typeface="Trebuchet MS" panose="020B0603020202020204" pitchFamily="34" charset="0"/>
              </a:rPr>
              <a:t>ie a Nistatinei si pentru fabricatia de pulberi sterile injectabile, ceea ce permite exportul primelor medicamente injectabile si a Nistatinei pe piata SUA;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 </a:t>
            </a:r>
            <a:r>
              <a:rPr lang="en-US" sz="1300" dirty="0">
                <a:latin typeface="Trebuchet MS" panose="020B0603020202020204" pitchFamily="34" charset="0"/>
              </a:rPr>
              <a:t>La</a:t>
            </a:r>
            <a:r>
              <a:rPr lang="ro-RO" sz="1300" dirty="0">
                <a:latin typeface="Trebuchet MS" panose="020B0603020202020204" pitchFamily="34" charset="0"/>
              </a:rPr>
              <a:t>nseaza noua identitate de brand (un nou logo a+ si un nou slogan, </a:t>
            </a:r>
            <a:r>
              <a:rPr lang="en-US" sz="1300" dirty="0">
                <a:latin typeface="Trebuchet MS" panose="020B0603020202020204" pitchFamily="34" charset="0"/>
              </a:rPr>
              <a:t>“</a:t>
            </a:r>
            <a:r>
              <a:rPr lang="ro-RO" sz="1300" dirty="0">
                <a:latin typeface="Trebuchet MS" panose="020B0603020202020204" pitchFamily="34" charset="0"/>
              </a:rPr>
              <a:t>stiinta si suflet</a:t>
            </a:r>
            <a:r>
              <a:rPr lang="en-US" sz="1300" dirty="0">
                <a:latin typeface="Trebuchet MS" panose="020B0603020202020204" pitchFamily="34" charset="0"/>
              </a:rPr>
              <a:t>”</a:t>
            </a:r>
            <a:r>
              <a:rPr lang="ro-RO" sz="1300" dirty="0">
                <a:latin typeface="Trebuchet MS" panose="020B0603020202020204" pitchFamily="34" charset="0"/>
              </a:rPr>
              <a:t>) care comunica modernizarea si schimbarile structurale ale organizatiei.</a:t>
            </a:r>
            <a:endParaRPr lang="en-US" sz="1300" dirty="0"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o-RO" sz="1300" b="1" dirty="0">
                <a:latin typeface="Trebuchet MS" panose="020B0603020202020204" pitchFamily="34" charset="0"/>
              </a:rPr>
              <a:t>2010-2015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Deschiderea propriului Centru de Evaluare a Medicamentului</a:t>
            </a:r>
            <a:r>
              <a:rPr lang="en-US" sz="1300" dirty="0">
                <a:latin typeface="Trebuchet MS" panose="020B0603020202020204" pitchFamily="34" charset="0"/>
              </a:rPr>
              <a:t>;</a:t>
            </a:r>
          </a:p>
          <a:p>
            <a:pPr marL="0" indent="0" eaLnBrk="1" hangingPunct="1">
              <a:buNone/>
            </a:pPr>
            <a:r>
              <a:rPr lang="en-US" sz="1300" dirty="0" err="1">
                <a:latin typeface="Trebuchet MS" panose="020B0603020202020204" pitchFamily="34" charset="0"/>
              </a:rPr>
              <a:t>Antibiotice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este prima companie europeana precalificata OMS pentru produse anti-tuberculoase 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Standard</a:t>
            </a:r>
            <a:r>
              <a:rPr lang="ro-RO" sz="1300" dirty="0">
                <a:latin typeface="Trebuchet MS" panose="020B0603020202020204" pitchFamily="34" charset="0"/>
              </a:rPr>
              <a:t> de referinta </a:t>
            </a:r>
            <a:r>
              <a:rPr lang="en-US" sz="1300" dirty="0">
                <a:latin typeface="Trebuchet MS" panose="020B0603020202020204" pitchFamily="34" charset="0"/>
              </a:rPr>
              <a:t>USP </a:t>
            </a:r>
            <a:r>
              <a:rPr lang="ro-RO" sz="1300" dirty="0">
                <a:latin typeface="Trebuchet MS" panose="020B0603020202020204" pitchFamily="34" charset="0"/>
              </a:rPr>
              <a:t>pentru Nistatina </a:t>
            </a:r>
            <a:endParaRPr lang="en-US" sz="1300" dirty="0"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o-RO" sz="1300" b="1" dirty="0">
                <a:latin typeface="Trebuchet MS" panose="020B0603020202020204" pitchFamily="34" charset="0"/>
              </a:rPr>
              <a:t>Prezent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L</a:t>
            </a:r>
            <a:r>
              <a:rPr lang="ro-RO" sz="1300" dirty="0">
                <a:latin typeface="Trebuchet MS" panose="020B0603020202020204" pitchFamily="34" charset="0"/>
              </a:rPr>
              <a:t>ider mondial in productia de Nistatina, o</a:t>
            </a:r>
            <a:r>
              <a:rPr lang="en-US" sz="1300" dirty="0" err="1">
                <a:latin typeface="Trebuchet MS" panose="020B0603020202020204" pitchFamily="34" charset="0"/>
              </a:rPr>
              <a:t>rientare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puternica </a:t>
            </a:r>
            <a:r>
              <a:rPr lang="en-US" sz="1300" dirty="0" err="1">
                <a:latin typeface="Trebuchet MS" panose="020B0603020202020204" pitchFamily="34" charset="0"/>
              </a:rPr>
              <a:t>spre</a:t>
            </a:r>
            <a:r>
              <a:rPr lang="en-US" sz="1300" dirty="0">
                <a:latin typeface="Trebuchet MS" panose="020B0603020202020204" pitchFamily="34" charset="0"/>
              </a:rPr>
              <a:t> </a:t>
            </a:r>
            <a:r>
              <a:rPr lang="ro-RO" sz="1300" dirty="0">
                <a:latin typeface="Trebuchet MS" panose="020B0603020202020204" pitchFamily="34" charset="0"/>
              </a:rPr>
              <a:t>internationalizarea afacerii si noi parteneriate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Companie cu reprezentante de afaceri in: Vietnam, Republica Moldova, Ucraina si Serbia  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ro-RO" sz="1300" dirty="0">
                <a:latin typeface="Trebuchet MS" panose="020B0603020202020204" pitchFamily="34" charset="0"/>
              </a:rPr>
              <a:t>Activitate productiva pe 8 fluxuri de fabricatie autorizate GMP si FDA;</a:t>
            </a:r>
            <a:endParaRPr lang="en-US" sz="13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</a:pPr>
            <a:r>
              <a:rPr lang="en-US" sz="1300" dirty="0">
                <a:latin typeface="Trebuchet MS" panose="020B0603020202020204" pitchFamily="34" charset="0"/>
              </a:rPr>
              <a:t>P</a:t>
            </a:r>
            <a:r>
              <a:rPr lang="ro-RO" sz="1300" dirty="0">
                <a:latin typeface="Trebuchet MS" panose="020B0603020202020204" pitchFamily="34" charset="0"/>
              </a:rPr>
              <a:t>ortofoliu de produse continand 150 de medicamente din 12 clase terapeutice</a:t>
            </a:r>
            <a:r>
              <a:rPr lang="en-US" sz="1300" dirty="0"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>
            <a:extLst>
              <a:ext uri="{FF2B5EF4-FFF2-40B4-BE49-F238E27FC236}">
                <a16:creationId xmlns:a16="http://schemas.microsoft.com/office/drawing/2014/main" xmlns="" id="{D81238F6-77DF-4D13-B70C-0317BA73E7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472A4-28F8-40A7-BAAD-69CC7E6C2694}" type="slidenum">
              <a:rPr lang="uk-UA" altLang="ro-RO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3</a:t>
            </a:fld>
            <a:endParaRPr lang="uk-UA" altLang="ro-RO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FC2BC84-A112-4286-8913-338BB31A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o-RO"/>
              <a:t>www.antibiotice.ro</a:t>
            </a:r>
            <a:endParaRPr lang="uk-UA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85D07FCA-B7C5-4097-99F8-E9309FE88B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122534"/>
              </p:ext>
            </p:extLst>
          </p:nvPr>
        </p:nvGraphicFramePr>
        <p:xfrm>
          <a:off x="314324" y="1063661"/>
          <a:ext cx="8515350" cy="495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7" name="Title 1">
            <a:extLst>
              <a:ext uri="{FF2B5EF4-FFF2-40B4-BE49-F238E27FC236}">
                <a16:creationId xmlns:a16="http://schemas.microsoft.com/office/drawing/2014/main" xmlns="" id="{A04029B9-2669-493B-AC95-65320601E983}"/>
              </a:ext>
            </a:extLst>
          </p:cNvPr>
          <p:cNvSpPr txBox="1">
            <a:spLocks/>
          </p:cNvSpPr>
          <p:nvPr/>
        </p:nvSpPr>
        <p:spPr bwMode="auto">
          <a:xfrm>
            <a:off x="250824" y="357635"/>
            <a:ext cx="7489825" cy="482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 err="1">
                <a:latin typeface="Trebuchet MS" panose="020B0603020202020204" pitchFamily="34" charset="0"/>
              </a:rPr>
              <a:t>Structura</a:t>
            </a:r>
            <a:r>
              <a:rPr lang="en-US" altLang="en-US" sz="2000" b="1" dirty="0"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>
                <a:latin typeface="Trebuchet MS" panose="020B0603020202020204" pitchFamily="34" charset="0"/>
              </a:rPr>
              <a:t>actionariatului</a:t>
            </a:r>
            <a:endParaRPr lang="en-US" altLang="en-US" sz="20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00000000-0008-0000-0000-00000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280654"/>
              </p:ext>
            </p:extLst>
          </p:nvPr>
        </p:nvGraphicFramePr>
        <p:xfrm>
          <a:off x="107504" y="1268760"/>
          <a:ext cx="8917433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213881"/>
              </p:ext>
            </p:extLst>
          </p:nvPr>
        </p:nvGraphicFramePr>
        <p:xfrm>
          <a:off x="314323" y="908720"/>
          <a:ext cx="8604251" cy="5447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30693"/>
              </p:ext>
            </p:extLst>
          </p:nvPr>
        </p:nvGraphicFramePr>
        <p:xfrm>
          <a:off x="85725" y="1340768"/>
          <a:ext cx="897255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27584" y="6021288"/>
            <a:ext cx="540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rebuchet MS" pitchFamily="34" charset="0"/>
              </a:rPr>
              <a:t>Nota: (*) – </a:t>
            </a:r>
            <a:r>
              <a:rPr lang="en-US" sz="1100" dirty="0" err="1" smtClean="0">
                <a:latin typeface="Trebuchet MS" pitchFamily="34" charset="0"/>
              </a:rPr>
              <a:t>Actionari</a:t>
            </a:r>
            <a:r>
              <a:rPr lang="en-US" sz="1100" dirty="0" smtClean="0">
                <a:latin typeface="Trebuchet MS" pitchFamily="34" charset="0"/>
              </a:rPr>
              <a:t> </a:t>
            </a:r>
            <a:r>
              <a:rPr lang="en-US" sz="1100" dirty="0" err="1" smtClean="0">
                <a:latin typeface="Trebuchet MS" pitchFamily="34" charset="0"/>
              </a:rPr>
              <a:t>semnificativi</a:t>
            </a:r>
            <a:r>
              <a:rPr lang="en-US" sz="1100" dirty="0" smtClean="0">
                <a:latin typeface="Trebuchet MS" pitchFamily="34" charset="0"/>
              </a:rPr>
              <a:t>, conform </a:t>
            </a:r>
            <a:r>
              <a:rPr lang="en-US" sz="1100" dirty="0" err="1" smtClean="0">
                <a:latin typeface="Trebuchet MS" pitchFamily="34" charset="0"/>
              </a:rPr>
              <a:t>Legii</a:t>
            </a:r>
            <a:r>
              <a:rPr lang="en-US" sz="1100" dirty="0" smtClean="0">
                <a:latin typeface="Trebuchet MS" pitchFamily="34" charset="0"/>
              </a:rPr>
              <a:t> nr. 24/2017, art.2, </a:t>
            </a:r>
            <a:r>
              <a:rPr lang="en-US" sz="1100" dirty="0" err="1" smtClean="0">
                <a:latin typeface="Trebuchet MS" pitchFamily="34" charset="0"/>
              </a:rPr>
              <a:t>Aliniat</a:t>
            </a:r>
            <a:r>
              <a:rPr lang="en-US" sz="1100" dirty="0" smtClean="0">
                <a:latin typeface="Trebuchet MS" pitchFamily="34" charset="0"/>
              </a:rPr>
              <a:t>  2</a:t>
            </a:r>
            <a:endParaRPr lang="en-US" sz="11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6" y="359320"/>
            <a:ext cx="8612484" cy="706089"/>
          </a:xfrm>
        </p:spPr>
        <p:txBody>
          <a:bodyPr/>
          <a:lstStyle/>
          <a:p>
            <a: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SA in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piata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farmaceutica</a:t>
            </a:r>
            <a:r>
              <a:rPr lang="en-US" altLang="en-US" sz="20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din Romania</a:t>
            </a:r>
            <a:r>
              <a:rPr lang="en-US" sz="2000" b="1" dirty="0">
                <a:latin typeface="Trebuchet MS" panose="020B0603020202020204" pitchFamily="34" charset="0"/>
              </a:rPr>
              <a:t/>
            </a:r>
            <a:br>
              <a:rPr lang="en-US" sz="2000" b="1" dirty="0">
                <a:latin typeface="Trebuchet MS" panose="020B0603020202020204" pitchFamily="34" charset="0"/>
              </a:rPr>
            </a:br>
            <a:endParaRPr 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B1C9182-FBFD-4962-805E-DD42D0EBEFF5}" type="slidenum">
              <a:rPr lang="uk-UA" altLang="ro-RO" smtClean="0"/>
              <a:pPr>
                <a:defRPr/>
              </a:pPr>
              <a:t>4</a:t>
            </a:fld>
            <a:endParaRPr lang="uk-UA" alt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xmlns="" id="{8588644C-0E8F-4B59-A0CC-4B6681EBD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68760"/>
            <a:ext cx="8612484" cy="52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4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primul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semestru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al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anului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2019,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valoarea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vanzarilor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companiei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de 167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lei (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reprezentand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15,9% din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piata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relevanta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), 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crestere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+1%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comparativ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perioada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similara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a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anului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2018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; 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Produsele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prescriptie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medicala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(RX)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reprezinta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80,8% din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totalul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vanzarilor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valorice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(135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lei). In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aceeasi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perioada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produsele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fara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prescriptie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medicala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(OTC)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reprezinta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19,2% din total (32,1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milioane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lei), in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crestere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cu +3,8%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comparativ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  <a:latin typeface="Trebuchet MS" panose="020B0603020202020204" pitchFamily="34" charset="0"/>
              </a:rPr>
              <a:t>trecut</a:t>
            </a:r>
            <a:r>
              <a:rPr lang="en-US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None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Antibiotice SA ocupa: locul 1 pe piata relevanta (cota de piata 15,9%), locul al 5-lea pe segmentul medicamentelor generice si OTC (cota de piata de 4,6%) si locul 19 la nivelul pietei farmaceutice totale (cota de piata de 1,84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%).</a:t>
            </a:r>
            <a:endParaRPr lang="en-US" altLang="en-US" sz="16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SzPct val="100000"/>
            </a:pP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</a:t>
            </a:r>
            <a:r>
              <a:rPr lang="it-IT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In primul semestru al anului curent, Antibiotice SA isi mentine pozitia de lider pe segmentul medicamentelor generice si OTC comercializate in spitale, cu o cota de piata de 15,7</a:t>
            </a:r>
            <a:r>
              <a:rPr lang="it-IT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%.</a:t>
            </a:r>
          </a:p>
          <a:p>
            <a:pPr eaLnBrk="1" hangingPunct="1">
              <a:buSzPct val="100000"/>
            </a:pPr>
            <a:endParaRPr lang="en-US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    In topul medicamentelor fara prescriptie medicala si suplimente alimentare (OTC), Antibiotice SA ocupa locul al 16-lea, dintr-un total de 221 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companii</a:t>
            </a:r>
            <a:r>
              <a:rPr lang="en-US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r>
              <a:rPr lang="ro-RO" altLang="en-US" sz="16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endParaRPr lang="ro-RO" altLang="en-US" sz="16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eaLnBrk="1" hangingPunct="1">
              <a:buSzPct val="100000"/>
            </a:pPr>
            <a:endParaRPr lang="en-GB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ts val="1250"/>
              </a:spcBef>
              <a:buSzPct val="65000"/>
            </a:pPr>
            <a:endParaRPr lang="en-GB" altLang="en-US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60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68343" cy="383084"/>
          </a:xfrm>
        </p:spPr>
        <p:txBody>
          <a:bodyPr/>
          <a:lstStyle/>
          <a:p>
            <a:r>
              <a:rPr lang="en-US" sz="2000" b="1" dirty="0" err="1">
                <a:latin typeface="Trebuchet MS" panose="020B0603020202020204" pitchFamily="34" charset="0"/>
              </a:rPr>
              <a:t>Partener</a:t>
            </a:r>
            <a:r>
              <a:rPr lang="en-US" sz="2000" b="1" dirty="0">
                <a:latin typeface="Trebuchet MS" panose="020B0603020202020204" pitchFamily="34" charset="0"/>
              </a:rPr>
              <a:t> al </a:t>
            </a:r>
            <a:r>
              <a:rPr lang="en-US" sz="2000" b="1" dirty="0" err="1">
                <a:latin typeface="Trebuchet MS" panose="020B0603020202020204" pitchFamily="34" charset="0"/>
              </a:rPr>
              <a:t>sistemului</a:t>
            </a:r>
            <a:r>
              <a:rPr lang="en-US" sz="2000" b="1" dirty="0">
                <a:latin typeface="Trebuchet MS" panose="020B0603020202020204" pitchFamily="34" charset="0"/>
              </a:rPr>
              <a:t> de </a:t>
            </a:r>
            <a:r>
              <a:rPr lang="en-US" sz="2000" b="1" dirty="0" err="1">
                <a:latin typeface="Trebuchet MS" panose="020B0603020202020204" pitchFamily="34" charset="0"/>
              </a:rPr>
              <a:t>sanatate</a:t>
            </a:r>
            <a:r>
              <a:rPr lang="en-US" sz="2000" b="1" dirty="0">
                <a:latin typeface="Trebuchet MS" panose="020B0603020202020204" pitchFamily="34" charset="0"/>
              </a:rPr>
              <a:t> din Romania</a:t>
            </a:r>
            <a:r>
              <a:rPr lang="en-US" sz="1800" b="1" dirty="0">
                <a:latin typeface="Trebuchet MS" panose="020B0603020202020204" pitchFamily="34" charset="0"/>
              </a:rPr>
              <a:t/>
            </a:r>
            <a:br>
              <a:rPr lang="en-US" sz="1800" b="1" dirty="0">
                <a:latin typeface="Trebuchet MS" panose="020B0603020202020204" pitchFamily="34" charset="0"/>
              </a:rPr>
            </a:br>
            <a:endParaRPr lang="en-US" sz="1800" b="1" dirty="0">
              <a:latin typeface="Trebuchet MS" panose="020B0603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b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rezenta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toate cele peste 500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spitale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peste 4000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farmacii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din Romania;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37 dintre medicamentele considerate esentiale de OMS pentru tratamentul pacientilor sunt fabricate in Iasi; 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Compania as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igur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 permanent un stoc de siguranta in depozitele distribuitorilor;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Sustine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programele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s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tate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–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principalul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furnizor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cadrul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programului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ional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tratament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al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bolnavilor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tuberculoz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a;</a:t>
            </a:r>
          </a:p>
          <a:p>
            <a:pPr eaLnBrk="1" hangingPunct="1">
              <a:spcBef>
                <a:spcPts val="1250"/>
              </a:spcBef>
              <a:buSzPct val="65000"/>
              <a:buFont typeface="Times New Roman" panose="02020603050405020304" pitchFamily="18" charset="0"/>
              <a:buBlip>
                <a:blip r:embed="rId2"/>
              </a:buBlip>
            </a:pPr>
            <a:r>
              <a:rPr lang="ro-RO" altLang="en-US" sz="1400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Acces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la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tratament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pentru majoritatea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                            </a:t>
            </a:r>
            <a:endParaRPr lang="ro-RO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eaLnBrk="1" hangingPunct="1">
              <a:spcBef>
                <a:spcPts val="1250"/>
              </a:spcBef>
              <a:buSzPct val="65000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specialitatilor medicale si chirurgicale: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Boli infectioase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Terapie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intensiva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ATI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Boli cardiovasculare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dermatologice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reumatismale</a:t>
            </a:r>
            <a:endParaRPr lang="en-US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ale tractului digestiv</a:t>
            </a:r>
          </a:p>
          <a:p>
            <a:pPr lvl="1">
              <a:spcBef>
                <a:spcPts val="5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Afectiuni ale sistemului nervos central.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B1C9182-FBFD-4962-805E-DD42D0EBEFF5}" type="slidenum">
              <a:rPr lang="uk-UA" altLang="ro-RO" smtClean="0"/>
              <a:pPr>
                <a:defRPr/>
              </a:pPr>
              <a:t>5</a:t>
            </a:fld>
            <a:endParaRPr lang="uk-UA" alt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364639"/>
              </p:ext>
            </p:extLst>
          </p:nvPr>
        </p:nvGraphicFramePr>
        <p:xfrm>
          <a:off x="4126007" y="2320715"/>
          <a:ext cx="4788148" cy="4245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288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8D3AB361-9F67-46BB-9C41-9D66CBF291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9388" y="308830"/>
            <a:ext cx="8229600" cy="4501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000" b="1" dirty="0">
                <a:latin typeface="Trebuchet MS" panose="020B0603020202020204" pitchFamily="34" charset="0"/>
              </a:rPr>
              <a:t>Productia companiei Antibiotice</a:t>
            </a:r>
            <a:endParaRPr lang="en-US" alt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14339" name="Slide Number Placeholder 2">
            <a:extLst>
              <a:ext uri="{FF2B5EF4-FFF2-40B4-BE49-F238E27FC236}">
                <a16:creationId xmlns:a16="http://schemas.microsoft.com/office/drawing/2014/main" xmlns="" id="{5CFC897F-B677-409A-9944-26D7ECE0B145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7D5BF5-66C1-45D7-9890-2A99341B53B3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6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9900A5DA-655A-475E-9C91-8A0B74E7C47D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1DEBB23-946F-4E0A-85C3-00D778856FA5}"/>
              </a:ext>
            </a:extLst>
          </p:cNvPr>
          <p:cNvSpPr/>
          <p:nvPr/>
        </p:nvSpPr>
        <p:spPr>
          <a:xfrm>
            <a:off x="179388" y="981485"/>
            <a:ext cx="8713787" cy="390158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  <a:defRPr/>
            </a:pPr>
            <a:r>
              <a:rPr lang="ro-RO" sz="1600" b="1" dirty="0">
                <a:latin typeface="Trebuchet MS" pitchFamily="34" charset="0"/>
                <a:ea typeface="Times New Roman"/>
                <a:cs typeface="Arial"/>
              </a:rPr>
              <a:t>Antibiotice a produs in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primul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semestru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al </a:t>
            </a:r>
            <a:r>
              <a:rPr lang="en-US" sz="1600" b="1" dirty="0" err="1" smtClean="0">
                <a:latin typeface="Trebuchet MS" pitchFamily="34" charset="0"/>
                <a:ea typeface="Times New Roman"/>
                <a:cs typeface="Arial"/>
              </a:rPr>
              <a:t>anului</a:t>
            </a: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 2019</a:t>
            </a:r>
            <a:r>
              <a:rPr lang="ro-RO" sz="1600" b="1" dirty="0" smtClean="0">
                <a:latin typeface="Trebuchet MS" pitchFamily="34" charset="0"/>
                <a:ea typeface="Times New Roman"/>
                <a:cs typeface="Arial"/>
              </a:rPr>
              <a:t>:</a:t>
            </a: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  <a:p>
            <a:pPr marL="342900" indent="-342900"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b="1" dirty="0" smtClean="0">
                <a:latin typeface="Trebuchet MS" pitchFamily="34" charset="0"/>
                <a:ea typeface="Times New Roman"/>
                <a:cs typeface="Arial"/>
              </a:rPr>
              <a:t>320 </a:t>
            </a:r>
            <a:r>
              <a:rPr lang="ro-RO" sz="1600" b="1" dirty="0" smtClean="0">
                <a:latin typeface="Trebuchet MS" pitchFamily="34" charset="0"/>
                <a:ea typeface="Times New Roman"/>
                <a:cs typeface="Arial"/>
              </a:rPr>
              <a:t>milioane </a:t>
            </a:r>
            <a:r>
              <a:rPr lang="ro-RO" sz="1600" b="1" dirty="0">
                <a:latin typeface="Trebuchet MS" pitchFamily="34" charset="0"/>
                <a:ea typeface="Times New Roman"/>
                <a:cs typeface="Arial"/>
              </a:rPr>
              <a:t>unitati farmaceutice 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sub forma de comprimate, capsule, produse parenterale,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produse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topice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(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unguente, creme, geluri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)</a:t>
            </a:r>
            <a:r>
              <a:rPr lang="ro-RO" sz="1600" dirty="0">
                <a:latin typeface="Trebuchet MS" pitchFamily="34" charset="0"/>
                <a:ea typeface="Times New Roman"/>
                <a:cs typeface="Arial"/>
              </a:rPr>
              <a:t>, supozitoare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Arial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Arial"/>
              </a:rPr>
              <a:t> ovule</a:t>
            </a:r>
            <a:r>
              <a:rPr lang="ro-RO" sz="1600" dirty="0" smtClean="0">
                <a:latin typeface="Trebuchet MS" pitchFamily="34" charset="0"/>
                <a:ea typeface="Times New Roman"/>
                <a:cs typeface="Arial"/>
              </a:rPr>
              <a:t>;</a:t>
            </a: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Valoarea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productiei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fabricate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pentru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export (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Nistatina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produse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finite)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semestrul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 al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anului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2019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reprezinta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28,6 % din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totalul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valorii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produselor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fabricate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Times New Roman"/>
              </a:rPr>
              <a:t>platforma</a:t>
            </a:r>
            <a:r>
              <a:rPr lang="en-US" sz="1600" dirty="0" smtClean="0">
                <a:latin typeface="Trebuchet MS" pitchFamily="34" charset="0"/>
                <a:ea typeface="Times New Roman"/>
                <a:cs typeface="Times New Roman"/>
              </a:rPr>
              <a:t>;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  <a:defRPr/>
            </a:pP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Valoarea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totala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a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productiei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a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fost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de 228,4 </a:t>
            </a:r>
            <a:r>
              <a:rPr lang="en-US" sz="1600" dirty="0" err="1" smtClean="0">
                <a:latin typeface="Trebuchet MS" pitchFamily="34" charset="0"/>
                <a:ea typeface="Times New Roman"/>
                <a:cs typeface="Arial"/>
              </a:rPr>
              <a:t>milioane</a:t>
            </a:r>
            <a:r>
              <a:rPr lang="en-US" sz="1600" dirty="0" smtClean="0">
                <a:latin typeface="Trebuchet MS" pitchFamily="34" charset="0"/>
                <a:ea typeface="Times New Roman"/>
                <a:cs typeface="Arial"/>
              </a:rPr>
              <a:t> lei.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endParaRPr lang="en-US" sz="1600" dirty="0" smtClean="0">
              <a:latin typeface="Trebuchet MS" pitchFamily="34" charset="0"/>
              <a:ea typeface="Times New Roman"/>
              <a:cs typeface="Arial"/>
            </a:endParaRPr>
          </a:p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semestrul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 al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anului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2019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incepand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luna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februarie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,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prin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masurile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investitiile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implementate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, am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realizat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alinierea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 la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procesul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de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serializare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medicamentelor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prescriptie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medicala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conformitate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cu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Directiva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E U 62/2011,ceea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ce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facut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posibil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continuarea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vanzarilor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in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piata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Europei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</a:t>
            </a:r>
            <a:r>
              <a:rPr lang="en-US" sz="1600" dirty="0" err="1">
                <a:latin typeface="Trebuchet MS" pitchFamily="34" charset="0"/>
                <a:ea typeface="Times New Roman"/>
                <a:cs typeface="Times New Roman"/>
              </a:rPr>
              <a:t>si</a:t>
            </a:r>
            <a:r>
              <a:rPr lang="en-US" sz="1600" dirty="0">
                <a:latin typeface="Trebuchet MS" pitchFamily="34" charset="0"/>
                <a:ea typeface="Times New Roman"/>
                <a:cs typeface="Times New Roman"/>
              </a:rPr>
              <a:t> a </a:t>
            </a:r>
            <a:r>
              <a:rPr lang="en-US" sz="1600" dirty="0" smtClean="0">
                <a:latin typeface="Trebuchet MS" pitchFamily="34" charset="0"/>
                <a:ea typeface="Times New Roman"/>
                <a:cs typeface="Times New Roman"/>
              </a:rPr>
              <a:t>SUA.</a:t>
            </a:r>
            <a:endParaRPr lang="en-US" sz="1600" dirty="0">
              <a:latin typeface="Trebuchet MS" pitchFamily="34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>
            <a:extLst>
              <a:ext uri="{FF2B5EF4-FFF2-40B4-BE49-F238E27FC236}">
                <a16:creationId xmlns:a16="http://schemas.microsoft.com/office/drawing/2014/main" xmlns="" id="{FC9CFCC1-7C8C-458B-9EF0-F8156F82A1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535" y="357189"/>
            <a:ext cx="8469593" cy="4075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o-RO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Cercetare </a:t>
            </a:r>
            <a:r>
              <a:rPr lang="en-US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ro-RO" altLang="en-US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 dezvoltare</a:t>
            </a:r>
            <a: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ro-RO" alt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  <a:t/>
            </a:r>
            <a:br>
              <a:rPr lang="en-US" altLang="en-US" dirty="0">
                <a:solidFill>
                  <a:srgbClr val="FFFFFF"/>
                </a:solidFill>
                <a:latin typeface="Trebuchet MS" panose="020B0603020202020204" pitchFamily="34" charset="0"/>
              </a:rPr>
            </a:br>
            <a:endParaRPr lang="en-US" altLang="en-US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xmlns="" id="{792D6A8C-12BD-4E61-AC14-C38D1E4FE90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F246C6-28DE-414F-914E-A6985525CB20}" type="slidenum">
              <a:rPr lang="uk-UA" altLang="en-US" smtClean="0">
                <a:solidFill>
                  <a:srgbClr val="FFFFFF"/>
                </a:solidFill>
                <a:latin typeface="Calibri" panose="020F0502020204030204" pitchFamily="34" charset="0"/>
              </a:rPr>
              <a:pPr/>
              <a:t>7</a:t>
            </a:fld>
            <a:endParaRPr lang="uk-UA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Content Placeholder 4">
            <a:extLst>
              <a:ext uri="{FF2B5EF4-FFF2-40B4-BE49-F238E27FC236}">
                <a16:creationId xmlns:a16="http://schemas.microsoft.com/office/drawing/2014/main" xmlns="" id="{DCA51BFE-6DA3-4737-95E8-76CEF365F6F4}"/>
              </a:ext>
            </a:extLst>
          </p:cNvPr>
          <p:cNvSpPr>
            <a:spLocks noGrp="1"/>
          </p:cNvSpPr>
          <p:nvPr>
            <p:ph sz="quarter" idx="12"/>
          </p:nvPr>
        </p:nvSpPr>
        <p:spPr bwMode="auto">
          <a:xfrm>
            <a:off x="76200" y="764704"/>
            <a:ext cx="8888288" cy="595677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Trebuchet MS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Pipeline-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cercetare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2019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cuprinde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numar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15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dintre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care: 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injectabil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topice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4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forme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solide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10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Aceste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acopera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clasele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terapeutice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care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definesc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portofoliul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companiei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Antibiotice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: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injectabile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dermatologice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cardiovasculare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antiinflamatoare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nesteroidiene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sistemul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digestiv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sanatatea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femeii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aflandu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-se 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diferite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etape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dezvoltare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semestrul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 2019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algn="just" eaLnBrk="1" hangingPunct="1">
              <a:buClr>
                <a:srgbClr val="000000"/>
              </a:buClr>
              <a:buSzPct val="100000"/>
              <a:buNone/>
            </a:pPr>
            <a:endParaRPr lang="ro-RO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Concomitent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cu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aceste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noi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proiecte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cercetare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ro-RO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in primul semestru al anului 2019 s-au desfasurat activitati de optimizare a produselor din portofoliul companiei, in vederea internationalizarii acestora, astfel: 5 produse injectabile, 2 produse topice si 4 produse forme solide 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orale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r>
              <a:rPr lang="ro-RO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 algn="just" eaLnBrk="1" hangingPunct="1">
              <a:buClr>
                <a:srgbClr val="000000"/>
              </a:buClr>
              <a:buSzPct val="100000"/>
              <a:buNone/>
            </a:pPr>
            <a:endParaRPr lang="en-US" altLang="en-US" sz="1600" dirty="0">
              <a:solidFill>
                <a:srgbClr val="44546A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primul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semestru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din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2019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portofoliul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antiinfectioase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reprezentativ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societate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atat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la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nivel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national cat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international, 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completat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cu 2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produse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in 3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concentratii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. A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fost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notificat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un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nou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supliment</a:t>
            </a:r>
            <a:r>
              <a:rPr lang="en-US" altLang="en-US" sz="16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alimentar</a:t>
            </a:r>
            <a:r>
              <a:rPr lang="en-US" altLang="en-US" sz="1600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en-US" altLang="en-US" sz="1600" dirty="0">
              <a:solidFill>
                <a:srgbClr val="44546A"/>
              </a:solidFill>
              <a:latin typeface="Trebuchet MS" panose="020B0603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piata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internationala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smtClean="0">
                <a:latin typeface="Trebuchet MS" panose="020B0603020202020204" pitchFamily="34" charset="0"/>
              </a:rPr>
              <a:t>s-au </a:t>
            </a:r>
            <a:r>
              <a:rPr lang="en-US" altLang="en-US" sz="1600" dirty="0" err="1">
                <a:latin typeface="Trebuchet MS" panose="020B0603020202020204" pitchFamily="34" charset="0"/>
              </a:rPr>
              <a:t>obtinut</a:t>
            </a:r>
            <a:r>
              <a:rPr lang="en-US" altLang="en-US" sz="1600" dirty="0">
                <a:latin typeface="Trebuchet MS" panose="020B0603020202020204" pitchFamily="34" charset="0"/>
              </a:rPr>
              <a:t>  un </a:t>
            </a:r>
            <a:r>
              <a:rPr lang="en-US" altLang="en-US" sz="1600" dirty="0" err="1">
                <a:latin typeface="Trebuchet MS" panose="020B0603020202020204" pitchFamily="34" charset="0"/>
              </a:rPr>
              <a:t>numar</a:t>
            </a:r>
            <a:r>
              <a:rPr lang="en-US" altLang="en-US" sz="1600" dirty="0">
                <a:latin typeface="Trebuchet MS" panose="020B0603020202020204" pitchFamily="34" charset="0"/>
              </a:rPr>
              <a:t> de 3 </a:t>
            </a:r>
            <a:r>
              <a:rPr lang="en-US" altLang="en-US" sz="1600" dirty="0" err="1">
                <a:latin typeface="Trebuchet MS" panose="020B0603020202020204" pitchFamily="34" charset="0"/>
              </a:rPr>
              <a:t>noi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Autorizatii</a:t>
            </a:r>
            <a:r>
              <a:rPr lang="en-US" altLang="en-US" sz="1600" dirty="0">
                <a:latin typeface="Trebuchet MS" panose="020B0603020202020204" pitchFamily="34" charset="0"/>
              </a:rPr>
              <a:t> de </a:t>
            </a:r>
            <a:r>
              <a:rPr lang="en-US" altLang="en-US" sz="1600" dirty="0" err="1">
                <a:latin typeface="Trebuchet MS" panose="020B0603020202020204" pitchFamily="34" charset="0"/>
              </a:rPr>
              <a:t>Punere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Piata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medicamente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marca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Antibiotice</a:t>
            </a:r>
            <a:r>
              <a:rPr lang="en-US" altLang="en-US" sz="1600" dirty="0">
                <a:latin typeface="Trebuchet MS" panose="020B0603020202020204" pitchFamily="34" charset="0"/>
              </a:rPr>
              <a:t> </a:t>
            </a:r>
            <a:r>
              <a:rPr lang="en-US" altLang="en-US" sz="1600" dirty="0" err="1">
                <a:latin typeface="Trebuchet MS" panose="020B0603020202020204" pitchFamily="34" charset="0"/>
              </a:rPr>
              <a:t>pentru</a:t>
            </a:r>
            <a:r>
              <a:rPr lang="en-US" altLang="en-US" sz="1600" dirty="0">
                <a:latin typeface="Trebuchet MS" panose="020B0603020202020204" pitchFamily="34" charset="0"/>
              </a:rPr>
              <a:t> 2 </a:t>
            </a:r>
            <a:r>
              <a:rPr lang="en-US" altLang="en-US" sz="1600" dirty="0" err="1">
                <a:latin typeface="Trebuchet MS" panose="020B0603020202020204" pitchFamily="34" charset="0"/>
              </a:rPr>
              <a:t>tari</a:t>
            </a:r>
            <a:r>
              <a:rPr lang="en-US" altLang="en-US" sz="1600" dirty="0">
                <a:latin typeface="Trebuchet MS" panose="020B0603020202020204" pitchFamily="34" charset="0"/>
              </a:rPr>
              <a:t> din </a:t>
            </a:r>
            <a:r>
              <a:rPr lang="en-US" altLang="en-US" sz="1600" dirty="0" err="1">
                <a:latin typeface="Trebuchet MS" panose="020B0603020202020204" pitchFamily="34" charset="0"/>
              </a:rPr>
              <a:t>zona</a:t>
            </a:r>
            <a:r>
              <a:rPr lang="en-US" altLang="en-US" sz="1600" dirty="0">
                <a:latin typeface="Trebuchet MS" panose="020B0603020202020204" pitchFamily="34" charset="0"/>
              </a:rPr>
              <a:t> CSI </a:t>
            </a:r>
            <a:r>
              <a:rPr lang="en-US" altLang="en-US" sz="1600" dirty="0" err="1">
                <a:latin typeface="Trebuchet MS" panose="020B0603020202020204" pitchFamily="34" charset="0"/>
              </a:rPr>
              <a:t>si</a:t>
            </a:r>
            <a:r>
              <a:rPr lang="en-US" altLang="en-US" sz="1600" dirty="0">
                <a:latin typeface="Trebuchet MS" panose="020B0603020202020204" pitchFamily="34" charset="0"/>
              </a:rPr>
              <a:t> Europa.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rebuchet MS" panose="020B0603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3ED6282-3AA1-45A9-9EA0-8E7565F0B7FE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pPr>
              <a:defRPr/>
            </a:pPr>
            <a:r>
              <a:rPr lang="ro-RO">
                <a:solidFill>
                  <a:srgbClr val="242F38">
                    <a:tint val="75000"/>
                  </a:srgbClr>
                </a:solidFill>
              </a:rPr>
              <a:t>www.antibiotice.ro</a:t>
            </a:r>
            <a:endParaRPr lang="uk-UA">
              <a:solidFill>
                <a:srgbClr val="242F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8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4A5D810E-8492-4669-8EB8-5D92157398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1520" y="476672"/>
            <a:ext cx="8117507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2000" b="1" dirty="0" smtClean="0">
                <a:latin typeface="Trebuchet MS" pitchFamily="34" charset="0"/>
              </a:rPr>
              <a:t>Export </a:t>
            </a:r>
            <a:r>
              <a:rPr lang="it-IT" sz="2000" b="1" dirty="0">
                <a:latin typeface="Trebuchet MS" pitchFamily="34" charset="0"/>
              </a:rPr>
              <a:t>in crestere cu 6,34% comparativ cu exportul realizat in perioada similara a anului </a:t>
            </a:r>
            <a:r>
              <a:rPr lang="it-IT" sz="2000" b="1" dirty="0" smtClean="0">
                <a:latin typeface="Trebuchet MS" pitchFamily="34" charset="0"/>
              </a:rPr>
              <a:t>2018</a:t>
            </a:r>
            <a:r>
              <a:rPr lang="it-IT" sz="1800" b="1" i="1" dirty="0" smtClean="0"/>
              <a:t/>
            </a:r>
            <a:br>
              <a:rPr lang="it-IT" sz="1800" b="1" i="1" dirty="0" smtClean="0"/>
            </a:br>
            <a:endParaRPr lang="en-US" altLang="en-US" sz="1800" b="1" dirty="0">
              <a:latin typeface="Trebuchet MS" panose="020B0603020202020204" pitchFamily="34" charset="0"/>
            </a:endParaRPr>
          </a:p>
        </p:txBody>
      </p:sp>
      <p:sp>
        <p:nvSpPr>
          <p:cNvPr id="20483" name="Slide Number Placeholder 2">
            <a:extLst>
              <a:ext uri="{FF2B5EF4-FFF2-40B4-BE49-F238E27FC236}">
                <a16:creationId xmlns:a16="http://schemas.microsoft.com/office/drawing/2014/main" xmlns="" id="{0937C978-FC42-47B2-A9A4-FB5B8AC91F8E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C377A7-87E1-449B-A368-26460373F5FE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8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01001B8F-867C-4F87-8C7F-8D325F4A876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8F834A3-8011-4B65-BCD5-322D7179BF19}"/>
              </a:ext>
            </a:extLst>
          </p:cNvPr>
          <p:cNvSpPr/>
          <p:nvPr/>
        </p:nvSpPr>
        <p:spPr>
          <a:xfrm flipH="1">
            <a:off x="1187623" y="3244334"/>
            <a:ext cx="1547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ro-RO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Export - </a:t>
            </a:r>
            <a:r>
              <a:rPr lang="en-US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35% </a:t>
            </a:r>
            <a:r>
              <a:rPr lang="ro-RO" altLang="en-US" b="1" dirty="0">
                <a:solidFill>
                  <a:srgbClr val="FFFFFF"/>
                </a:solidFill>
                <a:latin typeface="Trebuchet MS" panose="020B0603020202020204" pitchFamily="34" charset="0"/>
              </a:rPr>
              <a:t>din cifra de afaceri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766923"/>
              </p:ext>
            </p:extLst>
          </p:nvPr>
        </p:nvGraphicFramePr>
        <p:xfrm>
          <a:off x="1475655" y="1628800"/>
          <a:ext cx="6408712" cy="1368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728"/>
                <a:gridCol w="1302354"/>
                <a:gridCol w="1304178"/>
                <a:gridCol w="907452"/>
              </a:tblGrid>
              <a:tr h="592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TIP PRODUS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SEM 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2018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SEM 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2019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Variatie %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05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NISTATINA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36.129.359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38.715.323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7,16%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74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rebuchet MS" pitchFamily="34" charset="0"/>
                        </a:rPr>
                        <a:t>PRODUSE FINITE</a:t>
                      </a:r>
                      <a:endParaRPr lang="en-US" sz="120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31.852.655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33.575.462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5,41%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4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TOTAL (LEI)</a:t>
                      </a:r>
                      <a:endParaRPr lang="en-US" sz="1200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 pitchFamily="34" charset="0"/>
                        </a:rPr>
                        <a:t>67.982.014</a:t>
                      </a:r>
                      <a:endParaRPr lang="en-US" sz="1200" b="1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rebuchet MS" pitchFamily="34" charset="0"/>
                        </a:rPr>
                        <a:t>72.290.784</a:t>
                      </a:r>
                      <a:endParaRPr lang="en-US" sz="1200" b="1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itchFamily="34" charset="0"/>
                        </a:rPr>
                        <a:t>6,34%</a:t>
                      </a:r>
                      <a:endParaRPr lang="en-US" sz="1200" b="1" dirty="0">
                        <a:effectLst/>
                        <a:latin typeface="Trebuchet M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4135" y="3140968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i="1" dirty="0"/>
              <a:t>P</a:t>
            </a:r>
            <a:r>
              <a:rPr lang="it-IT" sz="1400" i="1" dirty="0" smtClean="0"/>
              <a:t>rincipalele </a:t>
            </a:r>
            <a:r>
              <a:rPr lang="it-IT" sz="1400" i="1" dirty="0"/>
              <a:t>directii de dezvoltare din strategia Antibiotice SA pe pietele internationale: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Dezvoltarea</a:t>
            </a:r>
            <a:r>
              <a:rPr lang="en-US" sz="1400" dirty="0"/>
              <a:t> </a:t>
            </a:r>
            <a:r>
              <a:rPr lang="en-US" sz="1400" dirty="0" err="1"/>
              <a:t>prezentei</a:t>
            </a:r>
            <a:r>
              <a:rPr lang="en-US" sz="1400" dirty="0"/>
              <a:t> in </a:t>
            </a:r>
            <a:r>
              <a:rPr lang="en-US" sz="1400" dirty="0" err="1"/>
              <a:t>teritoriile</a:t>
            </a:r>
            <a:r>
              <a:rPr lang="en-US" sz="1400" dirty="0"/>
              <a:t> in care </a:t>
            </a:r>
            <a:r>
              <a:rPr lang="en-US" sz="1400" dirty="0" err="1"/>
              <a:t>Antibiotice</a:t>
            </a:r>
            <a:r>
              <a:rPr lang="en-US" sz="1400" dirty="0"/>
              <a:t> are </a:t>
            </a:r>
            <a:r>
              <a:rPr lang="en-US" sz="1400" dirty="0" err="1"/>
              <a:t>reprezentanta</a:t>
            </a:r>
            <a:r>
              <a:rPr lang="en-US" sz="1400" dirty="0"/>
              <a:t> </a:t>
            </a:r>
            <a:r>
              <a:rPr lang="en-US" sz="1400" dirty="0" err="1"/>
              <a:t>deschisa</a:t>
            </a:r>
            <a:r>
              <a:rPr lang="en-US" sz="1400" dirty="0"/>
              <a:t>: Vietnam, </a:t>
            </a:r>
            <a:r>
              <a:rPr lang="en-US" sz="1400" dirty="0" err="1"/>
              <a:t>Ucraina</a:t>
            </a:r>
            <a:r>
              <a:rPr lang="en-US" sz="1400" dirty="0"/>
              <a:t>, Moldova, Serbia;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Cresterea</a:t>
            </a:r>
            <a:r>
              <a:rPr lang="en-US" sz="1400" dirty="0"/>
              <a:t> </a:t>
            </a:r>
            <a:r>
              <a:rPr lang="en-US" sz="1400" dirty="0" err="1"/>
              <a:t>cotei</a:t>
            </a:r>
            <a:r>
              <a:rPr lang="en-US" sz="1400" dirty="0"/>
              <a:t> de </a:t>
            </a:r>
            <a:r>
              <a:rPr lang="en-US" sz="1400" dirty="0" err="1"/>
              <a:t>piata</a:t>
            </a:r>
            <a:r>
              <a:rPr lang="en-US" sz="1400" dirty="0"/>
              <a:t>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pietele</a:t>
            </a:r>
            <a:r>
              <a:rPr lang="en-US" sz="1400" dirty="0"/>
              <a:t> </a:t>
            </a:r>
            <a:r>
              <a:rPr lang="en-US" sz="1400" dirty="0" err="1"/>
              <a:t>reglementate</a:t>
            </a:r>
            <a:r>
              <a:rPr lang="en-US" sz="1400" dirty="0"/>
              <a:t>, in special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piata</a:t>
            </a:r>
            <a:r>
              <a:rPr lang="en-US" sz="1400" dirty="0"/>
              <a:t> S.U.A.;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o-RO" sz="1400" dirty="0"/>
              <a:t>Dezvoltarea/consolidarea prezentei societatii pe pietele actuale si adaptarea portofoliului de produse la piete externe potentiale in functie de specificul de consum local;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o-RO" sz="1400" dirty="0"/>
              <a:t>Dezvoltarea de noi modele de afaceri si de parteneriate pe pietele externe, care sa accelereze dezvoltarea companiei la nivel international;</a:t>
            </a:r>
            <a:endParaRPr lang="en-US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n-US" sz="1400" dirty="0" err="1"/>
              <a:t>Mentinerea</a:t>
            </a:r>
            <a:r>
              <a:rPr lang="en-US" sz="1400" dirty="0"/>
              <a:t> </a:t>
            </a:r>
            <a:r>
              <a:rPr lang="en-US" sz="1400" dirty="0" err="1"/>
              <a:t>pozitiei</a:t>
            </a:r>
            <a:r>
              <a:rPr lang="en-US" sz="1400" dirty="0"/>
              <a:t> de </a:t>
            </a:r>
            <a:r>
              <a:rPr lang="en-US" sz="1400" dirty="0" err="1"/>
              <a:t>lider</a:t>
            </a:r>
            <a:r>
              <a:rPr lang="en-US" sz="1400" dirty="0"/>
              <a:t> </a:t>
            </a:r>
            <a:r>
              <a:rPr lang="en-US" sz="1400" dirty="0" err="1"/>
              <a:t>mondial</a:t>
            </a:r>
            <a:r>
              <a:rPr lang="en-US" sz="1400" dirty="0"/>
              <a:t> </a:t>
            </a:r>
            <a:r>
              <a:rPr lang="en-US" sz="1400" dirty="0" err="1"/>
              <a:t>pentru</a:t>
            </a:r>
            <a:r>
              <a:rPr lang="en-US" sz="1400" dirty="0"/>
              <a:t> </a:t>
            </a:r>
            <a:r>
              <a:rPr lang="en-GB" sz="1400" dirty="0" err="1"/>
              <a:t>substanta</a:t>
            </a:r>
            <a:r>
              <a:rPr lang="en-GB" sz="1400" dirty="0"/>
              <a:t> </a:t>
            </a:r>
            <a:r>
              <a:rPr lang="en-GB" sz="1400" dirty="0" err="1"/>
              <a:t>activa</a:t>
            </a:r>
            <a:r>
              <a:rPr lang="en-GB" sz="1400" dirty="0"/>
              <a:t> </a:t>
            </a:r>
            <a:r>
              <a:rPr lang="en-GB" sz="1400" dirty="0" err="1"/>
              <a:t>Nistatina</a:t>
            </a:r>
            <a:r>
              <a:rPr lang="en-US" sz="1400" dirty="0"/>
              <a:t>;</a:t>
            </a:r>
          </a:p>
          <a:p>
            <a:pPr algn="just"/>
            <a:endParaRPr lang="es-ES" sz="1400" dirty="0" smtClean="0">
              <a:latin typeface="Trebuchet MS" pitchFamily="34" charset="0"/>
            </a:endParaRPr>
          </a:p>
          <a:p>
            <a:pPr algn="just"/>
            <a:r>
              <a:rPr lang="es-ES" sz="1400" i="1" dirty="0" err="1" smtClean="0">
                <a:latin typeface="Trebuchet MS" pitchFamily="34" charset="0"/>
              </a:rPr>
              <a:t>Principalele</a:t>
            </a:r>
            <a:r>
              <a:rPr lang="es-ES" sz="1400" i="1" dirty="0" smtClean="0">
                <a:latin typeface="Trebuchet MS" pitchFamily="34" charset="0"/>
              </a:rPr>
              <a:t> </a:t>
            </a:r>
            <a:r>
              <a:rPr lang="es-ES" sz="1400" i="1" dirty="0" err="1">
                <a:latin typeface="Trebuchet MS" pitchFamily="34" charset="0"/>
              </a:rPr>
              <a:t>destinatii</a:t>
            </a:r>
            <a:r>
              <a:rPr lang="es-ES" sz="1400" i="1" dirty="0">
                <a:latin typeface="Trebuchet MS" pitchFamily="34" charset="0"/>
              </a:rPr>
              <a:t> </a:t>
            </a:r>
            <a:r>
              <a:rPr lang="es-ES" sz="1400" dirty="0">
                <a:latin typeface="Trebuchet MS" pitchFamily="34" charset="0"/>
              </a:rPr>
              <a:t>ale </a:t>
            </a:r>
            <a:r>
              <a:rPr lang="es-ES" sz="1400" dirty="0" err="1">
                <a:latin typeface="Trebuchet MS" pitchFamily="34" charset="0"/>
              </a:rPr>
              <a:t>produselor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Antibiotice</a:t>
            </a:r>
            <a:r>
              <a:rPr lang="es-ES" sz="1400" dirty="0">
                <a:latin typeface="Trebuchet MS" pitchFamily="34" charset="0"/>
              </a:rPr>
              <a:t> (</a:t>
            </a:r>
            <a:r>
              <a:rPr lang="es-ES" sz="1400" dirty="0" err="1">
                <a:latin typeface="Trebuchet MS" pitchFamily="34" charset="0"/>
              </a:rPr>
              <a:t>Produse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Finite</a:t>
            </a:r>
            <a:r>
              <a:rPr lang="es-ES" sz="1400" dirty="0">
                <a:latin typeface="Trebuchet MS" pitchFamily="34" charset="0"/>
              </a:rPr>
              <a:t> si Nistatina) in </a:t>
            </a:r>
            <a:r>
              <a:rPr lang="es-ES" sz="1400" dirty="0" err="1">
                <a:latin typeface="Trebuchet MS" pitchFamily="34" charset="0"/>
              </a:rPr>
              <a:t>semestrul</a:t>
            </a:r>
            <a:r>
              <a:rPr lang="es-ES" sz="1400" dirty="0">
                <a:latin typeface="Trebuchet MS" pitchFamily="34" charset="0"/>
              </a:rPr>
              <a:t> I </a:t>
            </a:r>
            <a:r>
              <a:rPr lang="es-ES" sz="1400" dirty="0" smtClean="0">
                <a:latin typeface="Trebuchet MS" pitchFamily="34" charset="0"/>
              </a:rPr>
              <a:t>2019: </a:t>
            </a:r>
            <a:r>
              <a:rPr lang="es-ES" sz="1400" dirty="0">
                <a:latin typeface="Trebuchet MS" pitchFamily="34" charset="0"/>
              </a:rPr>
              <a:t>Asia (35%), </a:t>
            </a:r>
            <a:r>
              <a:rPr lang="es-ES" sz="1400" dirty="0" err="1">
                <a:latin typeface="Trebuchet MS" pitchFamily="34" charset="0"/>
              </a:rPr>
              <a:t>America</a:t>
            </a:r>
            <a:r>
              <a:rPr lang="es-ES" sz="1400" dirty="0">
                <a:latin typeface="Trebuchet MS" pitchFamily="34" charset="0"/>
              </a:rPr>
              <a:t> de Nord (20%) si Europa (15%). </a:t>
            </a:r>
            <a:r>
              <a:rPr lang="es-ES" sz="1400" dirty="0" err="1">
                <a:latin typeface="Trebuchet MS" pitchFamily="34" charset="0"/>
              </a:rPr>
              <a:t>Vanzarile</a:t>
            </a:r>
            <a:r>
              <a:rPr lang="es-ES" sz="1400" dirty="0">
                <a:latin typeface="Trebuchet MS" pitchFamily="34" charset="0"/>
              </a:rPr>
              <a:t> in </a:t>
            </a:r>
            <a:r>
              <a:rPr lang="es-ES" sz="1400" dirty="0" err="1">
                <a:latin typeface="Trebuchet MS" pitchFamily="34" charset="0"/>
              </a:rPr>
              <a:t>aceste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zone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au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reprezentat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aproximativ</a:t>
            </a:r>
            <a:r>
              <a:rPr lang="es-ES" sz="1400" dirty="0">
                <a:latin typeface="Trebuchet MS" pitchFamily="34" charset="0"/>
              </a:rPr>
              <a:t> 70% </a:t>
            </a:r>
            <a:r>
              <a:rPr lang="es-ES" sz="1400" dirty="0" err="1">
                <a:latin typeface="Trebuchet MS" pitchFamily="34" charset="0"/>
              </a:rPr>
              <a:t>din</a:t>
            </a:r>
            <a:r>
              <a:rPr lang="es-ES" sz="1400" dirty="0">
                <a:latin typeface="Trebuchet MS" pitchFamily="34" charset="0"/>
              </a:rPr>
              <a:t> </a:t>
            </a:r>
            <a:r>
              <a:rPr lang="es-ES" sz="1400" dirty="0" err="1">
                <a:latin typeface="Trebuchet MS" pitchFamily="34" charset="0"/>
              </a:rPr>
              <a:t>vanzarile</a:t>
            </a:r>
            <a:r>
              <a:rPr lang="es-ES" sz="1400" dirty="0">
                <a:latin typeface="Trebuchet MS" pitchFamily="34" charset="0"/>
              </a:rPr>
              <a:t> realízate pe </a:t>
            </a:r>
            <a:r>
              <a:rPr lang="es-ES" sz="1400" dirty="0" err="1">
                <a:latin typeface="Trebuchet MS" pitchFamily="34" charset="0"/>
              </a:rPr>
              <a:t>pietele</a:t>
            </a:r>
            <a:r>
              <a:rPr lang="es-ES" sz="1400" dirty="0">
                <a:latin typeface="Trebuchet MS" pitchFamily="34" charset="0"/>
              </a:rPr>
              <a:t> externe.</a:t>
            </a:r>
            <a:endParaRPr lang="en-US" sz="1400" dirty="0">
              <a:latin typeface="Trebuchet MS" pitchFamily="34" charset="0"/>
            </a:endParaRPr>
          </a:p>
          <a:p>
            <a:endParaRPr lang="en-US" sz="14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7CCE91DC-1903-4469-96AF-3D2A232693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8291264" cy="5040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b="1" dirty="0" err="1">
                <a:latin typeface="Trebuchet MS" panose="020B0603020202020204" pitchFamily="34" charset="0"/>
              </a:rPr>
              <a:t>Impreuna</a:t>
            </a:r>
            <a:r>
              <a:rPr lang="en-US" altLang="en-US" sz="2000" b="1" dirty="0">
                <a:latin typeface="Trebuchet MS" panose="020B0603020202020204" pitchFamily="34" charset="0"/>
              </a:rPr>
              <a:t> cream </a:t>
            </a:r>
            <a:r>
              <a:rPr lang="en-US" altLang="en-US" sz="2000" b="1" dirty="0" err="1">
                <a:latin typeface="Trebuchet MS" panose="020B0603020202020204" pitchFamily="34" charset="0"/>
              </a:rPr>
              <a:t>valoare</a:t>
            </a:r>
            <a:endParaRPr lang="en-US" altLang="en-US" sz="2000" b="1" dirty="0">
              <a:latin typeface="Trebuchet MS" panose="020B0603020202020204" pitchFamily="34" charset="0"/>
            </a:endParaRPr>
          </a:p>
        </p:txBody>
      </p:sp>
      <p:sp>
        <p:nvSpPr>
          <p:cNvPr id="22531" name="Slide Number Placeholder 2">
            <a:extLst>
              <a:ext uri="{FF2B5EF4-FFF2-40B4-BE49-F238E27FC236}">
                <a16:creationId xmlns:a16="http://schemas.microsoft.com/office/drawing/2014/main" xmlns="" id="{F493B778-19EC-4927-AF1F-8563FD3E74F8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BA5A83-82CE-45C6-9E01-25DB8433912D}" type="slidenum">
              <a:rPr lang="uk-UA" altLang="en-US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9</a:t>
            </a:fld>
            <a:endParaRPr lang="uk-UA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AD118A44-A69C-431B-94E7-0C4415CB7507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>
          <a:xfrm>
            <a:off x="5651500" y="6308725"/>
            <a:ext cx="2895600" cy="366713"/>
          </a:xfrm>
        </p:spPr>
        <p:txBody>
          <a:bodyPr/>
          <a:lstStyle/>
          <a:p>
            <a:pPr>
              <a:defRPr/>
            </a:pPr>
            <a:r>
              <a:rPr lang="en-US"/>
              <a:t>www.antibiotice.ro</a:t>
            </a:r>
            <a:endParaRPr lang="uk-UA"/>
          </a:p>
        </p:txBody>
      </p:sp>
      <p:sp>
        <p:nvSpPr>
          <p:cNvPr id="22533" name="Rectangle 10">
            <a:extLst>
              <a:ext uri="{FF2B5EF4-FFF2-40B4-BE49-F238E27FC236}">
                <a16:creationId xmlns:a16="http://schemas.microsoft.com/office/drawing/2014/main" xmlns="" id="{18A6CE2A-A788-4B91-9B78-85DA0D5C2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972106"/>
            <a:ext cx="4995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STRUCTURA </a:t>
            </a:r>
            <a:r>
              <a:rPr lang="ro-RO" altLang="en-US" sz="16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1600" b="1" i="1" dirty="0">
                <a:solidFill>
                  <a:srgbClr val="000000"/>
                </a:solidFill>
                <a:latin typeface="Trebuchet MS" panose="020B0603020202020204" pitchFamily="34" charset="0"/>
              </a:rPr>
              <a:t>PERSONALULUI la </a:t>
            </a:r>
            <a:r>
              <a:rPr lang="en-US" altLang="en-US" sz="1600" b="1" i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30.06.2019</a:t>
            </a:r>
            <a:endParaRPr lang="en-US" altLang="en-US" sz="1600" b="1" i="1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9A52AA48-6F06-4AF8-B760-3BF015D2C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635244"/>
              </p:ext>
            </p:extLst>
          </p:nvPr>
        </p:nvGraphicFramePr>
        <p:xfrm>
          <a:off x="5220072" y="972106"/>
          <a:ext cx="3402012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xmlns="" id="{3D6A6E92-CE60-4458-9A1A-2A6D6C6505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542370"/>
              </p:ext>
            </p:extLst>
          </p:nvPr>
        </p:nvGraphicFramePr>
        <p:xfrm>
          <a:off x="827584" y="3068960"/>
          <a:ext cx="7632848" cy="338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PLUS_60_Theme_Sergiu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6791</TotalTime>
  <Words>1784</Words>
  <Application>Microsoft Office PowerPoint</Application>
  <PresentationFormat>On-screen Show (4:3)</PresentationFormat>
  <Paragraphs>448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APLUS_60_Theme_Sergiu</vt:lpstr>
      <vt:lpstr>2_Custom Design</vt:lpstr>
      <vt:lpstr>PowerPoint Presentation</vt:lpstr>
      <vt:lpstr>Traditia inseamna continuitate si recunoastere </vt:lpstr>
      <vt:lpstr>PowerPoint Presentation</vt:lpstr>
      <vt:lpstr> Antibiotice SA in piata farmaceutica din Romania </vt:lpstr>
      <vt:lpstr>Partener al sistemului de sanatate din Romania </vt:lpstr>
      <vt:lpstr>Productia companiei Antibiotice</vt:lpstr>
      <vt:lpstr>Cercetare si dezvoltare  </vt:lpstr>
      <vt:lpstr>Export in crestere cu 6,34% comparativ cu exportul realizat in perioada similara a anului 2018 </vt:lpstr>
      <vt:lpstr>Impreuna cream valoare</vt:lpstr>
      <vt:lpstr>  Responsabili pentru oameni, comunitate si mediu  </vt:lpstr>
      <vt:lpstr>  Situatia rezultatului global   Umarind obiectivele strategice cu accent pe internationalizarea afacerii, in semestrul I 2019,  comparativ cu perioada similara a anului precedent, veniturile din vanzari au I nregistrat o crestere cu 9%, datorata in principal cresterii vanzarilor pe piata internationala.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</dc:creator>
  <cp:lastModifiedBy>Mihaela Obreja Iuliana</cp:lastModifiedBy>
  <cp:revision>635</cp:revision>
  <cp:lastPrinted>2019-08-08T10:15:50Z</cp:lastPrinted>
  <dcterms:created xsi:type="dcterms:W3CDTF">2014-10-25T08:24:46Z</dcterms:created>
  <dcterms:modified xsi:type="dcterms:W3CDTF">2019-08-12T07:15:57Z</dcterms:modified>
</cp:coreProperties>
</file>