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87" r:id="rId2"/>
  </p:sldMasterIdLst>
  <p:notesMasterIdLst>
    <p:notesMasterId r:id="rId18"/>
  </p:notesMasterIdLst>
  <p:handoutMasterIdLst>
    <p:handoutMasterId r:id="rId19"/>
  </p:handoutMasterIdLst>
  <p:sldIdLst>
    <p:sldId id="424" r:id="rId3"/>
    <p:sldId id="445" r:id="rId4"/>
    <p:sldId id="471" r:id="rId5"/>
    <p:sldId id="465" r:id="rId6"/>
    <p:sldId id="461" r:id="rId7"/>
    <p:sldId id="449" r:id="rId8"/>
    <p:sldId id="467" r:id="rId9"/>
    <p:sldId id="455" r:id="rId10"/>
    <p:sldId id="472" r:id="rId11"/>
    <p:sldId id="464" r:id="rId12"/>
    <p:sldId id="459" r:id="rId13"/>
    <p:sldId id="468" r:id="rId14"/>
    <p:sldId id="469" r:id="rId15"/>
    <p:sldId id="470" r:id="rId16"/>
    <p:sldId id="460" r:id="rId17"/>
  </p:sldIdLst>
  <p:sldSz cx="9144000" cy="6858000" type="screen4x3"/>
  <p:notesSz cx="6888163" cy="10018713"/>
  <p:defaultTextStyle>
    <a:defPPr>
      <a:defRPr lang="uk-UA"/>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026">
          <p15:clr>
            <a:srgbClr val="A4A3A4"/>
          </p15:clr>
        </p15:guide>
        <p15:guide id="2" orient="horz" pos="3884">
          <p15:clr>
            <a:srgbClr val="A4A3A4"/>
          </p15:clr>
        </p15:guide>
        <p15:guide id="3" orient="horz" pos="3113">
          <p15:clr>
            <a:srgbClr val="A4A3A4"/>
          </p15:clr>
        </p15:guide>
        <p15:guide id="4" pos="2835">
          <p15:clr>
            <a:srgbClr val="A4A3A4"/>
          </p15:clr>
        </p15:guide>
        <p15:guide id="5" pos="295">
          <p15:clr>
            <a:srgbClr val="A4A3A4"/>
          </p15:clr>
        </p15:guide>
        <p15:guide id="6" pos="5465">
          <p15:clr>
            <a:srgbClr val="A4A3A4"/>
          </p15:clr>
        </p15:guide>
        <p15:guide id="7" pos="3515">
          <p15:clr>
            <a:srgbClr val="A4A3A4"/>
          </p15:clr>
        </p15:guide>
        <p15:guide id="8" pos="1202">
          <p15:clr>
            <a:srgbClr val="A4A3A4"/>
          </p15:clr>
        </p15:guide>
      </p15:sldGuideLst>
    </p:ext>
    <p:ext uri="{2D200454-40CA-4A62-9FC3-DE9A4176ACB9}">
      <p15:notesGuideLst xmlns:p15="http://schemas.microsoft.com/office/powerpoint/2012/main">
        <p15:guide id="1" orient="horz" pos="3148" userDrawn="1">
          <p15:clr>
            <a:srgbClr val="A4A3A4"/>
          </p15:clr>
        </p15:guide>
        <p15:guide id="2" pos="2162" userDrawn="1">
          <p15:clr>
            <a:srgbClr val="A4A3A4"/>
          </p15:clr>
        </p15:guide>
        <p15:guide id="3" orient="horz" pos="3156">
          <p15:clr>
            <a:srgbClr val="A4A3A4"/>
          </p15:clr>
        </p15:guide>
        <p15:guide id="4" pos="217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C242A"/>
    <a:srgbClr val="FFFFFF"/>
    <a:srgbClr val="FF99FF"/>
    <a:srgbClr val="00FFCC"/>
    <a:srgbClr val="CCFFCC"/>
    <a:srgbClr val="000000"/>
    <a:srgbClr val="00B050"/>
    <a:srgbClr val="D5DD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autoAdjust="0"/>
    <p:restoredTop sz="97513" autoAdjust="0"/>
  </p:normalViewPr>
  <p:slideViewPr>
    <p:cSldViewPr showGuides="1">
      <p:cViewPr varScale="1">
        <p:scale>
          <a:sx n="110" d="100"/>
          <a:sy n="110" d="100"/>
        </p:scale>
        <p:origin x="390" y="108"/>
      </p:cViewPr>
      <p:guideLst>
        <p:guide orient="horz" pos="1026"/>
        <p:guide orient="horz" pos="3884"/>
        <p:guide orient="horz" pos="3113"/>
        <p:guide pos="2835"/>
        <p:guide pos="295"/>
        <p:guide pos="5465"/>
        <p:guide pos="3515"/>
        <p:guide pos="1202"/>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2768"/>
    </p:cViewPr>
  </p:sorterViewPr>
  <p:notesViewPr>
    <p:cSldViewPr showGuides="1">
      <p:cViewPr varScale="1">
        <p:scale>
          <a:sx n="95" d="100"/>
          <a:sy n="95" d="100"/>
        </p:scale>
        <p:origin x="-3630" y="-108"/>
      </p:cViewPr>
      <p:guideLst>
        <p:guide orient="horz" pos="3148"/>
        <p:guide pos="2162"/>
        <p:guide orient="horz" pos="3156"/>
        <p:guide pos="21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D:\My%20Documents\VioricaC\DC\2019\30.06.2019\top30.06.2019%20Eng.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My%20Documents\VioricaC\DC\2019\30.06.2019\top30.06.2019%20Eng.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25"/>
      <c:rotY val="260"/>
      <c:rAngAx val="0"/>
      <c:perspective val="0"/>
    </c:view3D>
    <c:floor>
      <c:thickness val="0"/>
    </c:floor>
    <c:sideWall>
      <c:thickness val="0"/>
    </c:sideWall>
    <c:backWall>
      <c:thickness val="0"/>
    </c:backWall>
    <c:plotArea>
      <c:layout>
        <c:manualLayout>
          <c:layoutTarget val="inner"/>
          <c:xMode val="edge"/>
          <c:yMode val="edge"/>
          <c:x val="0.14863403841576894"/>
          <c:y val="6.9105965391440372E-2"/>
          <c:w val="0.31475443429221767"/>
          <c:h val="0.64634402924935463"/>
        </c:manualLayout>
      </c:layout>
      <c:pie3DChart>
        <c:varyColors val="1"/>
        <c:ser>
          <c:idx val="0"/>
          <c:order val="0"/>
          <c:explosion val="30"/>
          <c:dPt>
            <c:idx val="0"/>
            <c:bubble3D val="0"/>
            <c:spPr>
              <a:solidFill>
                <a:srgbClr val="00B0F0"/>
              </a:solidFill>
            </c:spPr>
            <c:extLst>
              <c:ext xmlns:c16="http://schemas.microsoft.com/office/drawing/2014/chart" uri="{C3380CC4-5D6E-409C-BE32-E72D297353CC}">
                <c16:uniqueId val="{00000000-BDEE-4726-8378-49C84C9EDC1B}"/>
              </c:ext>
            </c:extLst>
          </c:dPt>
          <c:dPt>
            <c:idx val="1"/>
            <c:bubble3D val="0"/>
            <c:spPr>
              <a:solidFill>
                <a:srgbClr val="FF0000"/>
              </a:solidFill>
            </c:spPr>
            <c:extLst>
              <c:ext xmlns:c16="http://schemas.microsoft.com/office/drawing/2014/chart" uri="{C3380CC4-5D6E-409C-BE32-E72D297353CC}">
                <c16:uniqueId val="{00000001-BDEE-4726-8378-49C84C9EDC1B}"/>
              </c:ext>
            </c:extLst>
          </c:dPt>
          <c:dPt>
            <c:idx val="2"/>
            <c:bubble3D val="0"/>
            <c:spPr>
              <a:solidFill>
                <a:srgbClr val="00B050"/>
              </a:solidFill>
            </c:spPr>
            <c:extLst>
              <c:ext xmlns:c16="http://schemas.microsoft.com/office/drawing/2014/chart" uri="{C3380CC4-5D6E-409C-BE32-E72D297353CC}">
                <c16:uniqueId val="{00000002-BDEE-4726-8378-49C84C9EDC1B}"/>
              </c:ext>
            </c:extLst>
          </c:dPt>
          <c:dPt>
            <c:idx val="4"/>
            <c:bubble3D val="0"/>
            <c:spPr>
              <a:solidFill>
                <a:schemeClr val="accent5">
                  <a:lumMod val="60000"/>
                  <a:lumOff val="40000"/>
                </a:schemeClr>
              </a:solidFill>
            </c:spPr>
            <c:extLst>
              <c:ext xmlns:c16="http://schemas.microsoft.com/office/drawing/2014/chart" uri="{C3380CC4-5D6E-409C-BE32-E72D297353CC}">
                <c16:uniqueId val="{00000003-BDEE-4726-8378-49C84C9EDC1B}"/>
              </c:ext>
            </c:extLst>
          </c:dPt>
          <c:dPt>
            <c:idx val="5"/>
            <c:bubble3D val="0"/>
            <c:spPr>
              <a:solidFill>
                <a:schemeClr val="accent6"/>
              </a:solidFill>
            </c:spPr>
            <c:extLst>
              <c:ext xmlns:c16="http://schemas.microsoft.com/office/drawing/2014/chart" uri="{C3380CC4-5D6E-409C-BE32-E72D297353CC}">
                <c16:uniqueId val="{00000004-BDEE-4726-8378-49C84C9EDC1B}"/>
              </c:ext>
            </c:extLst>
          </c:dPt>
          <c:dPt>
            <c:idx val="6"/>
            <c:bubble3D val="0"/>
            <c:spPr>
              <a:solidFill>
                <a:srgbClr val="92D050"/>
              </a:solidFill>
            </c:spPr>
            <c:extLst>
              <c:ext xmlns:c16="http://schemas.microsoft.com/office/drawing/2014/chart" uri="{C3380CC4-5D6E-409C-BE32-E72D297353CC}">
                <c16:uniqueId val="{00000005-BDEE-4726-8378-49C84C9EDC1B}"/>
              </c:ext>
            </c:extLst>
          </c:dPt>
          <c:dPt>
            <c:idx val="7"/>
            <c:bubble3D val="0"/>
            <c:spPr>
              <a:solidFill>
                <a:schemeClr val="accent6">
                  <a:lumMod val="60000"/>
                  <a:lumOff val="40000"/>
                </a:schemeClr>
              </a:solidFill>
            </c:spPr>
            <c:extLst>
              <c:ext xmlns:c16="http://schemas.microsoft.com/office/drawing/2014/chart" uri="{C3380CC4-5D6E-409C-BE32-E72D297353CC}">
                <c16:uniqueId val="{00000006-BDEE-4726-8378-49C84C9EDC1B}"/>
              </c:ext>
            </c:extLst>
          </c:dPt>
          <c:dPt>
            <c:idx val="9"/>
            <c:bubble3D val="0"/>
            <c:spPr>
              <a:solidFill>
                <a:srgbClr val="FFFF00"/>
              </a:solidFill>
            </c:spPr>
            <c:extLst>
              <c:ext xmlns:c16="http://schemas.microsoft.com/office/drawing/2014/chart" uri="{C3380CC4-5D6E-409C-BE32-E72D297353CC}">
                <c16:uniqueId val="{00000007-BDEE-4726-8378-49C84C9EDC1B}"/>
              </c:ext>
            </c:extLst>
          </c:dPt>
          <c:dPt>
            <c:idx val="10"/>
            <c:bubble3D val="0"/>
            <c:spPr>
              <a:solidFill>
                <a:schemeClr val="accent4">
                  <a:lumMod val="60000"/>
                  <a:lumOff val="40000"/>
                </a:schemeClr>
              </a:solidFill>
            </c:spPr>
            <c:extLst>
              <c:ext xmlns:c16="http://schemas.microsoft.com/office/drawing/2014/chart" uri="{C3380CC4-5D6E-409C-BE32-E72D297353CC}">
                <c16:uniqueId val="{00000008-BDEE-4726-8378-49C84C9EDC1B}"/>
              </c:ext>
            </c:extLst>
          </c:dPt>
          <c:dLbls>
            <c:dLbl>
              <c:idx val="0"/>
              <c:layout>
                <c:manualLayout>
                  <c:x val="1.6622518304880655E-2"/>
                  <c:y val="0.14296842911242677"/>
                </c:manualLayout>
              </c:layout>
              <c:numFmt formatCode="0.0000" sourceLinked="0"/>
              <c:spPr>
                <a:noFill/>
                <a:ln w="25400">
                  <a:noFill/>
                </a:ln>
              </c:spPr>
              <c:txPr>
                <a:bodyPr/>
                <a:lstStyle/>
                <a:p>
                  <a:pPr>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DEE-4726-8378-49C84C9EDC1B}"/>
                </c:ext>
              </c:extLst>
            </c:dLbl>
            <c:dLbl>
              <c:idx val="1"/>
              <c:layout>
                <c:manualLayout>
                  <c:x val="-6.0661796256359674E-2"/>
                  <c:y val="-0.16909454811299324"/>
                </c:manualLayout>
              </c:layout>
              <c:numFmt formatCode="0.0000" sourceLinked="0"/>
              <c:spPr>
                <a:noFill/>
                <a:ln w="25400">
                  <a:noFill/>
                </a:ln>
              </c:spPr>
              <c:txPr>
                <a:bodyPr/>
                <a:lstStyle/>
                <a:p>
                  <a:pPr>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DEE-4726-8378-49C84C9EDC1B}"/>
                </c:ext>
              </c:extLst>
            </c:dLbl>
            <c:dLbl>
              <c:idx val="2"/>
              <c:layout>
                <c:manualLayout>
                  <c:x val="0.12303926977280706"/>
                  <c:y val="-5.4919162501947526E-2"/>
                </c:manualLayout>
              </c:layout>
              <c:numFmt formatCode="0.0000" sourceLinked="0"/>
              <c:spPr>
                <a:noFill/>
                <a:ln w="25400">
                  <a:noFill/>
                </a:ln>
              </c:spPr>
              <c:txPr>
                <a:bodyPr/>
                <a:lstStyle/>
                <a:p>
                  <a:pPr>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DEE-4726-8378-49C84C9EDC1B}"/>
                </c:ext>
              </c:extLst>
            </c:dLbl>
            <c:dLbl>
              <c:idx val="3"/>
              <c:layout>
                <c:manualLayout>
                  <c:x val="0.16297607703495662"/>
                  <c:y val="6.5053991538729053E-2"/>
                </c:manualLayout>
              </c:layout>
              <c:numFmt formatCode="0.0000" sourceLinked="0"/>
              <c:spPr>
                <a:noFill/>
                <a:ln w="25400">
                  <a:noFill/>
                </a:ln>
              </c:spPr>
              <c:txPr>
                <a:bodyPr/>
                <a:lstStyle/>
                <a:p>
                  <a:pPr>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DEE-4726-8378-49C84C9EDC1B}"/>
                </c:ext>
              </c:extLst>
            </c:dLbl>
            <c:dLbl>
              <c:idx val="4"/>
              <c:layout>
                <c:manualLayout>
                  <c:x val="0.11112002719405298"/>
                  <c:y val="0.15088196167259926"/>
                </c:manualLayout>
              </c:layout>
              <c:numFmt formatCode="0.0000" sourceLinked="0"/>
              <c:spPr>
                <a:noFill/>
                <a:ln w="25400">
                  <a:noFill/>
                </a:ln>
              </c:spPr>
              <c:txPr>
                <a:bodyPr/>
                <a:lstStyle/>
                <a:p>
                  <a:pPr>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DEE-4726-8378-49C84C9EDC1B}"/>
                </c:ext>
              </c:extLst>
            </c:dLbl>
            <c:dLbl>
              <c:idx val="5"/>
              <c:layout>
                <c:manualLayout>
                  <c:x val="3.846543067466885E-2"/>
                  <c:y val="0.18340248564819858"/>
                </c:manualLayout>
              </c:layout>
              <c:numFmt formatCode="0.0000" sourceLinked="0"/>
              <c:spPr>
                <a:noFill/>
                <a:ln w="25400">
                  <a:noFill/>
                </a:ln>
              </c:spPr>
              <c:txPr>
                <a:bodyPr/>
                <a:lstStyle/>
                <a:p>
                  <a:pPr>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DEE-4726-8378-49C84C9EDC1B}"/>
                </c:ext>
              </c:extLst>
            </c:dLbl>
            <c:dLbl>
              <c:idx val="6"/>
              <c:layout>
                <c:manualLayout>
                  <c:x val="-1.7291739806409575E-2"/>
                  <c:y val="0.16309591438056545"/>
                </c:manualLayout>
              </c:layout>
              <c:numFmt formatCode="0.0000" sourceLinked="0"/>
              <c:spPr>
                <a:noFill/>
                <a:ln w="25400">
                  <a:noFill/>
                </a:ln>
              </c:spPr>
              <c:txPr>
                <a:bodyPr/>
                <a:lstStyle/>
                <a:p>
                  <a:pPr>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DEE-4726-8378-49C84C9EDC1B}"/>
                </c:ext>
              </c:extLst>
            </c:dLbl>
            <c:dLbl>
              <c:idx val="7"/>
              <c:layout>
                <c:manualLayout>
                  <c:x val="-7.5416799014772953E-2"/>
                  <c:y val="0.18113208451683302"/>
                </c:manualLayout>
              </c:layout>
              <c:numFmt formatCode="0.0000" sourceLinked="0"/>
              <c:spPr>
                <a:noFill/>
                <a:ln w="25400">
                  <a:noFill/>
                </a:ln>
              </c:spPr>
              <c:txPr>
                <a:bodyPr/>
                <a:lstStyle/>
                <a:p>
                  <a:pPr>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BDEE-4726-8378-49C84C9EDC1B}"/>
                </c:ext>
              </c:extLst>
            </c:dLbl>
            <c:dLbl>
              <c:idx val="8"/>
              <c:layout>
                <c:manualLayout>
                  <c:x val="-0.11038768243141582"/>
                  <c:y val="9.3742734213017681E-2"/>
                </c:manualLayout>
              </c:layout>
              <c:numFmt formatCode="0.0000" sourceLinked="0"/>
              <c:spPr>
                <a:noFill/>
                <a:ln w="25400">
                  <a:noFill/>
                </a:ln>
              </c:spPr>
              <c:txPr>
                <a:bodyPr/>
                <a:lstStyle/>
                <a:p>
                  <a:pPr>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BDEE-4726-8378-49C84C9EDC1B}"/>
                </c:ext>
              </c:extLst>
            </c:dLbl>
            <c:dLbl>
              <c:idx val="9"/>
              <c:layout>
                <c:manualLayout>
                  <c:x val="-0.11341991307386688"/>
                  <c:y val="-2.4242968755747031E-2"/>
                </c:manualLayout>
              </c:layout>
              <c:numFmt formatCode="0.0000" sourceLinked="0"/>
              <c:spPr>
                <a:noFill/>
                <a:ln w="25400">
                  <a:noFill/>
                </a:ln>
              </c:spPr>
              <c:txPr>
                <a:bodyPr/>
                <a:lstStyle/>
                <a:p>
                  <a:pPr>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DEE-4726-8378-49C84C9EDC1B}"/>
                </c:ext>
              </c:extLst>
            </c:dLbl>
            <c:dLbl>
              <c:idx val="10"/>
              <c:layout>
                <c:manualLayout>
                  <c:x val="-4.05794548598266E-2"/>
                  <c:y val="-7.3796091283297574E-2"/>
                </c:manualLayout>
              </c:layout>
              <c:numFmt formatCode="0.0000" sourceLinked="0"/>
              <c:spPr>
                <a:noFill/>
                <a:ln w="25400">
                  <a:noFill/>
                </a:ln>
              </c:spPr>
              <c:txPr>
                <a:bodyPr/>
                <a:lstStyle/>
                <a:p>
                  <a:pPr>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BDEE-4726-8378-49C84C9EDC1B}"/>
                </c:ext>
              </c:extLst>
            </c:dLbl>
            <c:numFmt formatCode="0.0000" sourceLinked="0"/>
            <c:spPr>
              <a:noFill/>
              <a:ln w="25400">
                <a:noFill/>
              </a:ln>
            </c:spPr>
            <c:showLegendKey val="0"/>
            <c:showVal val="1"/>
            <c:showCatName val="0"/>
            <c:showSerName val="0"/>
            <c:showPercent val="0"/>
            <c:showBubbleSize val="0"/>
            <c:showLeaderLines val="1"/>
            <c:extLst>
              <c:ext xmlns:c15="http://schemas.microsoft.com/office/drawing/2012/chart" uri="{CE6537A1-D6FC-4f65-9D91-7224C49458BB}"/>
            </c:extLst>
          </c:dLbls>
          <c:cat>
            <c:strRef>
              <c:f>Top!$K$13:$K$23</c:f>
              <c:strCache>
                <c:ptCount val="11"/>
                <c:pt idx="0">
                  <c:v>MINISTERUL SANATATII (*)</c:v>
                </c:pt>
                <c:pt idx="1">
                  <c:v>S.I.F. OLTENIA (*)</c:v>
                </c:pt>
                <c:pt idx="2">
                  <c:v>BROADHURST INVESTMENTS LIMITED</c:v>
                </c:pt>
                <c:pt idx="3">
                  <c:v>S.I.F. TRANSILVANIA</c:v>
                </c:pt>
                <c:pt idx="4">
                  <c:v>S.I.F. BANAT-CRISANA S.A.</c:v>
                </c:pt>
                <c:pt idx="5">
                  <c:v>A - INVEST</c:v>
                </c:pt>
                <c:pt idx="6">
                  <c:v>FOND DE PENSII ADMINISTRAT PRIVAT ARIPI/GENERALI S.A.F.P.P.</c:v>
                </c:pt>
                <c:pt idx="7">
                  <c:v>FOND DE PENSII ADMINISTRAT PRIVAT METROPOLITAN LIFE</c:v>
                </c:pt>
                <c:pt idx="8">
                  <c:v>FDI BT MAXIM ADM. BT ASSET MANAGEMENT SAI S.A.</c:v>
                </c:pt>
                <c:pt idx="9">
                  <c:v>S.C. DEDEMAN S.R.L.</c:v>
                </c:pt>
                <c:pt idx="10">
                  <c:v>Other shareholders (41.827 shareholders)</c:v>
                </c:pt>
              </c:strCache>
            </c:strRef>
          </c:cat>
          <c:val>
            <c:numRef>
              <c:f>Top!$L$13:$L$23</c:f>
              <c:numCache>
                <c:formatCode>0.0000</c:formatCode>
                <c:ptCount val="11"/>
                <c:pt idx="0">
                  <c:v>53.017275022878188</c:v>
                </c:pt>
                <c:pt idx="1">
                  <c:v>18.899897583637596</c:v>
                </c:pt>
                <c:pt idx="2">
                  <c:v>4.1977306991273728</c:v>
                </c:pt>
                <c:pt idx="3">
                  <c:v>3.2632023950259099</c:v>
                </c:pt>
                <c:pt idx="4">
                  <c:v>2.1103728905336574</c:v>
                </c:pt>
                <c:pt idx="5">
                  <c:v>0.76116646093821827</c:v>
                </c:pt>
                <c:pt idx="6">
                  <c:v>0.67820795615871854</c:v>
                </c:pt>
                <c:pt idx="7">
                  <c:v>0.46887153899397688</c:v>
                </c:pt>
                <c:pt idx="8">
                  <c:v>0.394734074654849</c:v>
                </c:pt>
                <c:pt idx="9">
                  <c:v>0.33325297639919227</c:v>
                </c:pt>
                <c:pt idx="10">
                  <c:v>15.875288401541269</c:v>
                </c:pt>
              </c:numCache>
            </c:numRef>
          </c:val>
          <c:extLst>
            <c:ext xmlns:c16="http://schemas.microsoft.com/office/drawing/2014/chart" uri="{C3380CC4-5D6E-409C-BE32-E72D297353CC}">
              <c16:uniqueId val="{0000000B-BDEE-4726-8378-49C84C9EDC1B}"/>
            </c:ext>
          </c:extLst>
        </c:ser>
        <c:dLbls>
          <c:showLegendKey val="0"/>
          <c:showVal val="1"/>
          <c:showCatName val="0"/>
          <c:showSerName val="0"/>
          <c:showPercent val="0"/>
          <c:showBubbleSize val="0"/>
          <c:showLeaderLines val="1"/>
        </c:dLbls>
      </c:pie3DChart>
      <c:spPr>
        <a:noFill/>
        <a:ln w="25400">
          <a:noFill/>
        </a:ln>
      </c:spPr>
    </c:plotArea>
    <c:plotVisOnly val="1"/>
    <c:dispBlanksAs val="zero"/>
    <c:showDLblsOverMax val="0"/>
  </c:chart>
  <c:spPr>
    <a:solidFill>
      <a:srgbClr val="FFFFFF"/>
    </a:solidFill>
    <a:ln w="3175">
      <a:solidFill>
        <a:srgbClr val="FFFFFF"/>
      </a:solidFill>
      <a:prstDash val="solid"/>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25"/>
      <c:rotY val="260"/>
      <c:rAngAx val="0"/>
      <c:perspective val="0"/>
    </c:view3D>
    <c:floor>
      <c:thickness val="0"/>
    </c:floor>
    <c:sideWall>
      <c:thickness val="0"/>
    </c:sideWall>
    <c:backWall>
      <c:thickness val="0"/>
    </c:backWall>
    <c:plotArea>
      <c:layout>
        <c:manualLayout>
          <c:layoutTarget val="inner"/>
          <c:xMode val="edge"/>
          <c:yMode val="edge"/>
          <c:x val="9.0949620979538792E-2"/>
          <c:y val="1.9841119017964867E-2"/>
          <c:w val="0.4053915324621068"/>
          <c:h val="0.83108894423872326"/>
        </c:manualLayout>
      </c:layout>
      <c:pie3DChart>
        <c:varyColors val="1"/>
        <c:ser>
          <c:idx val="0"/>
          <c:order val="0"/>
          <c:explosion val="30"/>
          <c:dPt>
            <c:idx val="0"/>
            <c:bubble3D val="0"/>
            <c:spPr>
              <a:solidFill>
                <a:srgbClr val="00B0F0"/>
              </a:solidFill>
            </c:spPr>
            <c:extLst>
              <c:ext xmlns:c16="http://schemas.microsoft.com/office/drawing/2014/chart" uri="{C3380CC4-5D6E-409C-BE32-E72D297353CC}">
                <c16:uniqueId val="{00000000-0AFA-4B0D-B8B8-8974F8BD01EC}"/>
              </c:ext>
            </c:extLst>
          </c:dPt>
          <c:dPt>
            <c:idx val="1"/>
            <c:bubble3D val="0"/>
            <c:spPr>
              <a:solidFill>
                <a:srgbClr val="FF0000"/>
              </a:solidFill>
            </c:spPr>
            <c:extLst>
              <c:ext xmlns:c16="http://schemas.microsoft.com/office/drawing/2014/chart" uri="{C3380CC4-5D6E-409C-BE32-E72D297353CC}">
                <c16:uniqueId val="{00000001-0AFA-4B0D-B8B8-8974F8BD01EC}"/>
              </c:ext>
            </c:extLst>
          </c:dPt>
          <c:dPt>
            <c:idx val="2"/>
            <c:bubble3D val="0"/>
            <c:spPr>
              <a:solidFill>
                <a:srgbClr val="00B050"/>
              </a:solidFill>
            </c:spPr>
            <c:extLst>
              <c:ext xmlns:c16="http://schemas.microsoft.com/office/drawing/2014/chart" uri="{C3380CC4-5D6E-409C-BE32-E72D297353CC}">
                <c16:uniqueId val="{00000002-0AFA-4B0D-B8B8-8974F8BD01EC}"/>
              </c:ext>
            </c:extLst>
          </c:dPt>
          <c:dPt>
            <c:idx val="4"/>
            <c:bubble3D val="0"/>
            <c:spPr>
              <a:solidFill>
                <a:schemeClr val="accent5">
                  <a:lumMod val="60000"/>
                  <a:lumOff val="40000"/>
                </a:schemeClr>
              </a:solidFill>
            </c:spPr>
            <c:extLst>
              <c:ext xmlns:c16="http://schemas.microsoft.com/office/drawing/2014/chart" uri="{C3380CC4-5D6E-409C-BE32-E72D297353CC}">
                <c16:uniqueId val="{00000003-0AFA-4B0D-B8B8-8974F8BD01EC}"/>
              </c:ext>
            </c:extLst>
          </c:dPt>
          <c:dPt>
            <c:idx val="5"/>
            <c:bubble3D val="0"/>
            <c:spPr>
              <a:solidFill>
                <a:schemeClr val="accent6"/>
              </a:solidFill>
            </c:spPr>
            <c:extLst>
              <c:ext xmlns:c16="http://schemas.microsoft.com/office/drawing/2014/chart" uri="{C3380CC4-5D6E-409C-BE32-E72D297353CC}">
                <c16:uniqueId val="{00000004-0AFA-4B0D-B8B8-8974F8BD01EC}"/>
              </c:ext>
            </c:extLst>
          </c:dPt>
          <c:dPt>
            <c:idx val="6"/>
            <c:bubble3D val="0"/>
            <c:spPr>
              <a:solidFill>
                <a:srgbClr val="92D050"/>
              </a:solidFill>
            </c:spPr>
            <c:extLst>
              <c:ext xmlns:c16="http://schemas.microsoft.com/office/drawing/2014/chart" uri="{C3380CC4-5D6E-409C-BE32-E72D297353CC}">
                <c16:uniqueId val="{00000005-0AFA-4B0D-B8B8-8974F8BD01EC}"/>
              </c:ext>
            </c:extLst>
          </c:dPt>
          <c:dPt>
            <c:idx val="7"/>
            <c:bubble3D val="0"/>
            <c:spPr>
              <a:solidFill>
                <a:schemeClr val="accent6">
                  <a:lumMod val="60000"/>
                  <a:lumOff val="40000"/>
                </a:schemeClr>
              </a:solidFill>
            </c:spPr>
            <c:extLst>
              <c:ext xmlns:c16="http://schemas.microsoft.com/office/drawing/2014/chart" uri="{C3380CC4-5D6E-409C-BE32-E72D297353CC}">
                <c16:uniqueId val="{00000006-0AFA-4B0D-B8B8-8974F8BD01EC}"/>
              </c:ext>
            </c:extLst>
          </c:dPt>
          <c:dPt>
            <c:idx val="9"/>
            <c:bubble3D val="0"/>
            <c:spPr>
              <a:solidFill>
                <a:srgbClr val="FFFF00"/>
              </a:solidFill>
            </c:spPr>
            <c:extLst>
              <c:ext xmlns:c16="http://schemas.microsoft.com/office/drawing/2014/chart" uri="{C3380CC4-5D6E-409C-BE32-E72D297353CC}">
                <c16:uniqueId val="{00000007-0AFA-4B0D-B8B8-8974F8BD01EC}"/>
              </c:ext>
            </c:extLst>
          </c:dPt>
          <c:dPt>
            <c:idx val="10"/>
            <c:bubble3D val="0"/>
            <c:spPr>
              <a:solidFill>
                <a:schemeClr val="accent4">
                  <a:lumMod val="60000"/>
                  <a:lumOff val="40000"/>
                </a:schemeClr>
              </a:solidFill>
            </c:spPr>
            <c:extLst>
              <c:ext xmlns:c16="http://schemas.microsoft.com/office/drawing/2014/chart" uri="{C3380CC4-5D6E-409C-BE32-E72D297353CC}">
                <c16:uniqueId val="{00000008-0AFA-4B0D-B8B8-8974F8BD01EC}"/>
              </c:ext>
            </c:extLst>
          </c:dPt>
          <c:dLbls>
            <c:dLbl>
              <c:idx val="0"/>
              <c:layout>
                <c:manualLayout>
                  <c:x val="1.4807726190171689E-2"/>
                  <c:y val="8.4178755966685961E-2"/>
                </c:manualLayout>
              </c:layout>
              <c:numFmt formatCode="0.0000" sourceLinked="0"/>
              <c:spPr>
                <a:noFill/>
                <a:ln w="25400">
                  <a:noFill/>
                </a:ln>
              </c:spPr>
              <c:txPr>
                <a:bodyPr/>
                <a:lstStyle/>
                <a:p>
                  <a:pPr>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AFA-4B0D-B8B8-8974F8BD01EC}"/>
                </c:ext>
              </c:extLst>
            </c:dLbl>
            <c:dLbl>
              <c:idx val="1"/>
              <c:layout>
                <c:manualLayout>
                  <c:x val="-6.0661774040607984E-2"/>
                  <c:y val="-0.11264508454139466"/>
                </c:manualLayout>
              </c:layout>
              <c:numFmt formatCode="0.0000" sourceLinked="0"/>
              <c:spPr>
                <a:noFill/>
                <a:ln w="25400">
                  <a:noFill/>
                </a:ln>
              </c:spPr>
              <c:txPr>
                <a:bodyPr/>
                <a:lstStyle/>
                <a:p>
                  <a:pPr>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AFA-4B0D-B8B8-8974F8BD01EC}"/>
                </c:ext>
              </c:extLst>
            </c:dLbl>
            <c:dLbl>
              <c:idx val="2"/>
              <c:layout>
                <c:manualLayout>
                  <c:x val="0.12303926977280706"/>
                  <c:y val="-5.4919162501947526E-2"/>
                </c:manualLayout>
              </c:layout>
              <c:numFmt formatCode="0.0000" sourceLinked="0"/>
              <c:spPr>
                <a:noFill/>
                <a:ln w="25400">
                  <a:noFill/>
                </a:ln>
              </c:spPr>
              <c:txPr>
                <a:bodyPr/>
                <a:lstStyle/>
                <a:p>
                  <a:pPr>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AFA-4B0D-B8B8-8974F8BD01EC}"/>
                </c:ext>
              </c:extLst>
            </c:dLbl>
            <c:dLbl>
              <c:idx val="3"/>
              <c:layout>
                <c:manualLayout>
                  <c:x val="0.16297607703495662"/>
                  <c:y val="6.5053991538729053E-2"/>
                </c:manualLayout>
              </c:layout>
              <c:numFmt formatCode="0.0000" sourceLinked="0"/>
              <c:spPr>
                <a:noFill/>
                <a:ln w="25400">
                  <a:noFill/>
                </a:ln>
              </c:spPr>
              <c:txPr>
                <a:bodyPr/>
                <a:lstStyle/>
                <a:p>
                  <a:pPr>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AFA-4B0D-B8B8-8974F8BD01EC}"/>
                </c:ext>
              </c:extLst>
            </c:dLbl>
            <c:dLbl>
              <c:idx val="4"/>
              <c:layout>
                <c:manualLayout>
                  <c:x val="0.15830364819607867"/>
                  <c:y val="0.15707026704635157"/>
                </c:manualLayout>
              </c:layout>
              <c:numFmt formatCode="0.0000" sourceLinked="0"/>
              <c:spPr>
                <a:noFill/>
                <a:ln w="25400">
                  <a:noFill/>
                </a:ln>
              </c:spPr>
              <c:txPr>
                <a:bodyPr/>
                <a:lstStyle/>
                <a:p>
                  <a:pPr>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AFA-4B0D-B8B8-8974F8BD01EC}"/>
                </c:ext>
              </c:extLst>
            </c:dLbl>
            <c:dLbl>
              <c:idx val="5"/>
              <c:layout>
                <c:manualLayout>
                  <c:x val="7.6575436639087557E-2"/>
                  <c:y val="0.19887312715741137"/>
                </c:manualLayout>
              </c:layout>
              <c:numFmt formatCode="0.0000" sourceLinked="0"/>
              <c:spPr>
                <a:noFill/>
                <a:ln w="25400">
                  <a:noFill/>
                </a:ln>
              </c:spPr>
              <c:txPr>
                <a:bodyPr/>
                <a:lstStyle/>
                <a:p>
                  <a:pPr>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AFA-4B0D-B8B8-8974F8BD01EC}"/>
                </c:ext>
              </c:extLst>
            </c:dLbl>
            <c:dLbl>
              <c:idx val="6"/>
              <c:layout>
                <c:manualLayout>
                  <c:x val="8.5579503558860109E-4"/>
                  <c:y val="0.19713209253552724"/>
                </c:manualLayout>
              </c:layout>
              <c:numFmt formatCode="0.0000" sourceLinked="0"/>
              <c:spPr>
                <a:noFill/>
                <a:ln w="25400">
                  <a:noFill/>
                </a:ln>
              </c:spPr>
              <c:txPr>
                <a:bodyPr/>
                <a:lstStyle/>
                <a:p>
                  <a:pPr>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AFA-4B0D-B8B8-8974F8BD01EC}"/>
                </c:ext>
              </c:extLst>
            </c:dLbl>
            <c:dLbl>
              <c:idx val="7"/>
              <c:layout>
                <c:manualLayout>
                  <c:x val="-7.5416799014772953E-2"/>
                  <c:y val="0.18113208451683302"/>
                </c:manualLayout>
              </c:layout>
              <c:numFmt formatCode="0.0000" sourceLinked="0"/>
              <c:spPr>
                <a:noFill/>
                <a:ln w="25400">
                  <a:noFill/>
                </a:ln>
              </c:spPr>
              <c:txPr>
                <a:bodyPr/>
                <a:lstStyle/>
                <a:p>
                  <a:pPr>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AFA-4B0D-B8B8-8974F8BD01EC}"/>
                </c:ext>
              </c:extLst>
            </c:dLbl>
            <c:dLbl>
              <c:idx val="8"/>
              <c:layout>
                <c:manualLayout>
                  <c:x val="-0.11038768243141582"/>
                  <c:y val="9.3742734213017681E-2"/>
                </c:manualLayout>
              </c:layout>
              <c:numFmt formatCode="0.0000" sourceLinked="0"/>
              <c:spPr>
                <a:noFill/>
                <a:ln w="25400">
                  <a:noFill/>
                </a:ln>
              </c:spPr>
              <c:txPr>
                <a:bodyPr/>
                <a:lstStyle/>
                <a:p>
                  <a:pPr>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0AFA-4B0D-B8B8-8974F8BD01EC}"/>
                </c:ext>
              </c:extLst>
            </c:dLbl>
            <c:dLbl>
              <c:idx val="9"/>
              <c:layout>
                <c:manualLayout>
                  <c:x val="-0.11341991307386688"/>
                  <c:y val="-2.4242968755747031E-2"/>
                </c:manualLayout>
              </c:layout>
              <c:numFmt formatCode="0.0000" sourceLinked="0"/>
              <c:spPr>
                <a:noFill/>
                <a:ln w="25400">
                  <a:noFill/>
                </a:ln>
              </c:spPr>
              <c:txPr>
                <a:bodyPr/>
                <a:lstStyle/>
                <a:p>
                  <a:pPr>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AFA-4B0D-B8B8-8974F8BD01EC}"/>
                </c:ext>
              </c:extLst>
            </c:dLbl>
            <c:dLbl>
              <c:idx val="10"/>
              <c:layout>
                <c:manualLayout>
                  <c:x val="-4.05794548598266E-2"/>
                  <c:y val="-7.3796091283297574E-2"/>
                </c:manualLayout>
              </c:layout>
              <c:numFmt formatCode="0.0000" sourceLinked="0"/>
              <c:spPr>
                <a:noFill/>
                <a:ln w="25400">
                  <a:noFill/>
                </a:ln>
              </c:spPr>
              <c:txPr>
                <a:bodyPr/>
                <a:lstStyle/>
                <a:p>
                  <a:pPr>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AFA-4B0D-B8B8-8974F8BD01EC}"/>
                </c:ext>
              </c:extLst>
            </c:dLbl>
            <c:numFmt formatCode="0.0000" sourceLinked="0"/>
            <c:spPr>
              <a:noFill/>
              <a:ln w="25400">
                <a:noFill/>
              </a:ln>
            </c:spPr>
            <c:showLegendKey val="0"/>
            <c:showVal val="1"/>
            <c:showCatName val="0"/>
            <c:showSerName val="0"/>
            <c:showPercent val="0"/>
            <c:showBubbleSize val="0"/>
            <c:showLeaderLines val="1"/>
            <c:extLst>
              <c:ext xmlns:c15="http://schemas.microsoft.com/office/drawing/2012/chart" uri="{CE6537A1-D6FC-4f65-9D91-7224C49458BB}"/>
            </c:extLst>
          </c:dLbls>
          <c:cat>
            <c:strRef>
              <c:f>Top!$K$13:$K$23</c:f>
              <c:strCache>
                <c:ptCount val="11"/>
                <c:pt idx="0">
                  <c:v>MINISTERUL SANATATII (*)</c:v>
                </c:pt>
                <c:pt idx="1">
                  <c:v>S.I.F. OLTENIA (*)</c:v>
                </c:pt>
                <c:pt idx="2">
                  <c:v>BROADHURST INVESTMENTS LIMITED</c:v>
                </c:pt>
                <c:pt idx="3">
                  <c:v>S.I.F. TRANSILVANIA</c:v>
                </c:pt>
                <c:pt idx="4">
                  <c:v>S.I.F. BANAT-CRISANA S.A.</c:v>
                </c:pt>
                <c:pt idx="5">
                  <c:v>A - INVEST</c:v>
                </c:pt>
                <c:pt idx="6">
                  <c:v>FOND DE PENSII ADMINISTRAT PRIVAT ARIPI/GENERALI S.A.F.P.P.</c:v>
                </c:pt>
                <c:pt idx="7">
                  <c:v>FOND DE PENSII ADMINISTRAT PRIVAT METROPOLITAN LIFE</c:v>
                </c:pt>
                <c:pt idx="8">
                  <c:v>FDI BT MAXIM ADM. BT ASSET MANAGEMENT SAI S.A.</c:v>
                </c:pt>
                <c:pt idx="9">
                  <c:v>S.C. DEDEMAN S.R.L.</c:v>
                </c:pt>
                <c:pt idx="10">
                  <c:v>Other shareholders (41.827 shareholders)</c:v>
                </c:pt>
              </c:strCache>
            </c:strRef>
          </c:cat>
          <c:val>
            <c:numRef>
              <c:f>Top!$L$13:$L$23</c:f>
              <c:numCache>
                <c:formatCode>0.0000</c:formatCode>
                <c:ptCount val="11"/>
                <c:pt idx="0">
                  <c:v>53.017275022878188</c:v>
                </c:pt>
                <c:pt idx="1">
                  <c:v>18.899897583637596</c:v>
                </c:pt>
                <c:pt idx="2">
                  <c:v>4.1977306991273728</c:v>
                </c:pt>
                <c:pt idx="3">
                  <c:v>3.2632023950259099</c:v>
                </c:pt>
                <c:pt idx="4">
                  <c:v>2.1103728905336574</c:v>
                </c:pt>
                <c:pt idx="5">
                  <c:v>0.76116646093821827</c:v>
                </c:pt>
                <c:pt idx="6">
                  <c:v>0.67820795615871854</c:v>
                </c:pt>
                <c:pt idx="7">
                  <c:v>0.46887153899397688</c:v>
                </c:pt>
                <c:pt idx="8">
                  <c:v>0.394734074654849</c:v>
                </c:pt>
                <c:pt idx="9">
                  <c:v>0.33325297639919227</c:v>
                </c:pt>
                <c:pt idx="10">
                  <c:v>15.875288401541269</c:v>
                </c:pt>
              </c:numCache>
            </c:numRef>
          </c:val>
          <c:extLst>
            <c:ext xmlns:c16="http://schemas.microsoft.com/office/drawing/2014/chart" uri="{C3380CC4-5D6E-409C-BE32-E72D297353CC}">
              <c16:uniqueId val="{0000000B-0AFA-4B0D-B8B8-8974F8BD01EC}"/>
            </c:ext>
          </c:extLst>
        </c:ser>
        <c:dLbls>
          <c:showLegendKey val="0"/>
          <c:showVal val="1"/>
          <c:showCatName val="0"/>
          <c:showSerName val="0"/>
          <c:showPercent val="0"/>
          <c:showBubbleSize val="0"/>
          <c:showLeaderLines val="1"/>
        </c:dLbls>
      </c:pie3DChart>
      <c:spPr>
        <a:noFill/>
        <a:ln w="25400">
          <a:noFill/>
        </a:ln>
      </c:spPr>
    </c:plotArea>
    <c:legend>
      <c:legendPos val="r"/>
      <c:layout>
        <c:manualLayout>
          <c:xMode val="edge"/>
          <c:yMode val="edge"/>
          <c:x val="0.6262301966352567"/>
          <c:y val="3.6585365853658611E-2"/>
          <c:w val="0.29579261191077277"/>
          <c:h val="0.91842903198743997"/>
        </c:manualLayout>
      </c:layout>
      <c:overlay val="0"/>
      <c:txPr>
        <a:bodyPr/>
        <a:lstStyle/>
        <a:p>
          <a:pPr rtl="0">
            <a:defRPr sz="900" b="0" i="0" u="none" strike="noStrike" baseline="0">
              <a:solidFill>
                <a:srgbClr val="000000"/>
              </a:solidFill>
              <a:latin typeface="Trebuchet MS" pitchFamily="34" charset="0"/>
              <a:ea typeface="Calibri"/>
              <a:cs typeface="Calibri"/>
            </a:defRPr>
          </a:pPr>
          <a:endParaRPr lang="en-US"/>
        </a:p>
      </c:txPr>
    </c:legend>
    <c:plotVisOnly val="1"/>
    <c:dispBlanksAs val="zero"/>
    <c:showDLblsOverMax val="0"/>
  </c:chart>
  <c:spPr>
    <a:solidFill>
      <a:srgbClr val="FFFFFF"/>
    </a:solidFill>
    <a:ln w="3175">
      <a:solidFill>
        <a:srgbClr val="FFFFFF"/>
      </a:solidFill>
      <a:prstDash val="solid"/>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perspective val="2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7.193413844999591E-2"/>
          <c:y val="7.3990025732966619E-2"/>
          <c:w val="0.5185744762605039"/>
          <c:h val="0.81180441316871121"/>
        </c:manualLayout>
      </c:layout>
      <c:pie3DChart>
        <c:varyColors val="1"/>
        <c:ser>
          <c:idx val="0"/>
          <c:order val="0"/>
          <c:dPt>
            <c:idx val="0"/>
            <c:bubble3D val="0"/>
            <c:explosion val="26"/>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1-D8EB-431C-B611-690241D0D8CF}"/>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3-D8EB-431C-B611-690241D0D8CF}"/>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5-D8EB-431C-B611-690241D0D8CF}"/>
              </c:ext>
            </c:extLst>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7-D8EB-431C-B611-690241D0D8CF}"/>
              </c:ext>
            </c:extLst>
          </c:dPt>
          <c:dPt>
            <c:idx val="4"/>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9-D8EB-431C-B611-690241D0D8CF}"/>
              </c:ext>
            </c:extLst>
          </c:dPt>
          <c:dPt>
            <c:idx val="5"/>
            <c:bubble3D val="0"/>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B-D8EB-431C-B611-690241D0D8CF}"/>
              </c:ext>
            </c:extLst>
          </c:dPt>
          <c:dLbls>
            <c:dLbl>
              <c:idx val="0"/>
              <c:layout>
                <c:manualLayout>
                  <c:x val="-3.1506151821112452E-2"/>
                  <c:y val="-2.0893223221149969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8EB-431C-B611-690241D0D8CF}"/>
                </c:ext>
              </c:extLst>
            </c:dLbl>
            <c:dLbl>
              <c:idx val="1"/>
              <c:layout>
                <c:manualLayout>
                  <c:x val="1.4612407683273827E-2"/>
                  <c:y val="-4.5886523321713897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8EB-431C-B611-690241D0D8CF}"/>
                </c:ext>
              </c:extLst>
            </c:dLbl>
            <c:dLbl>
              <c:idx val="2"/>
              <c:layout>
                <c:manualLayout>
                  <c:x val="1.2270538254790157E-2"/>
                  <c:y val="-8.5499277457162834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8EB-431C-B611-690241D0D8CF}"/>
                </c:ext>
              </c:extLst>
            </c:dLbl>
            <c:dLbl>
              <c:idx val="3"/>
              <c:layout>
                <c:manualLayout>
                  <c:x val="1.9957122476807521E-2"/>
                  <c:y val="7.5390336022250135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8EB-431C-B611-690241D0D8CF}"/>
                </c:ext>
              </c:extLst>
            </c:dLbl>
            <c:dLbl>
              <c:idx val="4"/>
              <c:layout>
                <c:manualLayout>
                  <c:x val="-6.1372868931924077E-2"/>
                  <c:y val="4.8952663635086057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D8EB-431C-B611-690241D0D8CF}"/>
                </c:ext>
              </c:extLst>
            </c:dLbl>
            <c:dLbl>
              <c:idx val="5"/>
              <c:layout>
                <c:manualLayout>
                  <c:x val="4.473820276969883E-2"/>
                  <c:y val="-2.8786858066999956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D8EB-431C-B611-690241D0D8CF}"/>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Trebuchet MS" panose="020B0603020202020204" pitchFamily="34" charset="0"/>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Sheet1!$C$17:$C$22</c:f>
              <c:strCache>
                <c:ptCount val="6"/>
                <c:pt idx="0">
                  <c:v>Disorders of the central nervous system</c:v>
                </c:pt>
                <c:pt idx="1">
                  <c:v>Digestive tract disorders;</c:v>
                </c:pt>
                <c:pt idx="2">
                  <c:v>Cardiovascular diseases</c:v>
                </c:pt>
                <c:pt idx="3">
                  <c:v>others</c:v>
                </c:pt>
                <c:pt idx="4">
                  <c:v>Infectious diseases</c:v>
                </c:pt>
                <c:pt idx="5">
                  <c:v>Dermatological and rheumatic disorders</c:v>
                </c:pt>
              </c:strCache>
            </c:strRef>
          </c:cat>
          <c:val>
            <c:numRef>
              <c:f>Sheet1!$D$17:$D$22</c:f>
              <c:numCache>
                <c:formatCode>General</c:formatCode>
                <c:ptCount val="6"/>
                <c:pt idx="0">
                  <c:v>6.51</c:v>
                </c:pt>
                <c:pt idx="1">
                  <c:v>11.48</c:v>
                </c:pt>
                <c:pt idx="2">
                  <c:v>15.41</c:v>
                </c:pt>
                <c:pt idx="3">
                  <c:v>2.38</c:v>
                </c:pt>
                <c:pt idx="4">
                  <c:v>48.339999999999996</c:v>
                </c:pt>
                <c:pt idx="5">
                  <c:v>15.88</c:v>
                </c:pt>
              </c:numCache>
            </c:numRef>
          </c:val>
          <c:extLst>
            <c:ext xmlns:c16="http://schemas.microsoft.com/office/drawing/2014/chart" uri="{C3380CC4-5D6E-409C-BE32-E72D297353CC}">
              <c16:uniqueId val="{0000000C-D8EB-431C-B611-690241D0D8CF}"/>
            </c:ext>
          </c:extLst>
        </c:ser>
        <c:dLbls>
          <c:showLegendKey val="0"/>
          <c:showVal val="0"/>
          <c:showCatName val="0"/>
          <c:showSerName val="0"/>
          <c:showPercent val="0"/>
          <c:showBubbleSize val="0"/>
          <c:showLeaderLines val="1"/>
        </c:dLbls>
      </c:pie3DChart>
      <c:spPr>
        <a:noFill/>
        <a:ln>
          <a:noFill/>
        </a:ln>
        <a:effectLst/>
      </c:spPr>
    </c:plotArea>
    <c:legend>
      <c:legendPos val="r"/>
      <c:layout>
        <c:manualLayout>
          <c:xMode val="edge"/>
          <c:yMode val="edge"/>
          <c:x val="0.63077686821710643"/>
          <c:y val="0.12216950373169863"/>
          <c:w val="0.35379670803826452"/>
          <c:h val="0.76031266310051604"/>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Trebuchet MS" panose="020B0603020202020204" pitchFamily="34" charset="0"/>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US" sz="1800" i="1" dirty="0">
                <a:effectLst/>
              </a:rPr>
              <a:t>Structure of the higher education staff</a:t>
            </a:r>
            <a:endParaRPr lang="en-US" sz="1800" dirty="0">
              <a:effectLst/>
            </a:endParaRPr>
          </a:p>
        </c:rich>
      </c:tx>
      <c:layout>
        <c:manualLayout>
          <c:xMode val="edge"/>
          <c:yMode val="edge"/>
          <c:x val="0.24784329763482535"/>
          <c:y val="3.6230643740954882E-3"/>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6.19433598003463E-2"/>
          <c:y val="0.1682253388451995"/>
          <c:w val="0.422801034762741"/>
          <c:h val="0.798496519456807"/>
        </c:manualLayout>
      </c:layout>
      <c:doughnutChart>
        <c:varyColors val="1"/>
        <c:ser>
          <c:idx val="0"/>
          <c:order val="0"/>
          <c:spPr>
            <a:scene3d>
              <a:camera prst="orthographicFront"/>
              <a:lightRig rig="threePt" dir="t"/>
            </a:scene3d>
            <a:sp3d>
              <a:bevelT/>
              <a:contourClr>
                <a:srgbClr val="000000"/>
              </a:contourClr>
            </a:sp3d>
          </c:spPr>
          <c:dPt>
            <c:idx val="0"/>
            <c:bubble3D val="0"/>
            <c:spPr>
              <a:solidFill>
                <a:schemeClr val="accent6">
                  <a:lumMod val="40000"/>
                  <a:lumOff val="60000"/>
                </a:schemeClr>
              </a:solidFill>
              <a:ln w="19050">
                <a:solidFill>
                  <a:schemeClr val="lt1"/>
                </a:solidFill>
              </a:ln>
              <a:effectLst/>
              <a:scene3d>
                <a:camera prst="orthographicFront"/>
                <a:lightRig rig="threePt" dir="t"/>
              </a:scene3d>
              <a:sp3d>
                <a:bevelT/>
                <a:contourClr>
                  <a:srgbClr val="000000"/>
                </a:contourClr>
              </a:sp3d>
            </c:spPr>
            <c:extLst>
              <c:ext xmlns:c16="http://schemas.microsoft.com/office/drawing/2014/chart" uri="{C3380CC4-5D6E-409C-BE32-E72D297353CC}">
                <c16:uniqueId val="{00000001-CDF2-4984-81D2-6C4D138DAFA6}"/>
              </c:ext>
            </c:extLst>
          </c:dPt>
          <c:dPt>
            <c:idx val="1"/>
            <c:bubble3D val="0"/>
            <c:spPr>
              <a:solidFill>
                <a:schemeClr val="accent2"/>
              </a:solidFill>
              <a:ln w="19050">
                <a:solidFill>
                  <a:schemeClr val="lt1"/>
                </a:solidFill>
              </a:ln>
              <a:effectLst/>
              <a:scene3d>
                <a:camera prst="orthographicFront"/>
                <a:lightRig rig="threePt" dir="t"/>
              </a:scene3d>
              <a:sp3d>
                <a:bevelT/>
                <a:contourClr>
                  <a:srgbClr val="000000"/>
                </a:contourClr>
              </a:sp3d>
            </c:spPr>
            <c:extLst>
              <c:ext xmlns:c16="http://schemas.microsoft.com/office/drawing/2014/chart" uri="{C3380CC4-5D6E-409C-BE32-E72D297353CC}">
                <c16:uniqueId val="{00000003-CDF2-4984-81D2-6C4D138DAFA6}"/>
              </c:ext>
            </c:extLst>
          </c:dPt>
          <c:dPt>
            <c:idx val="2"/>
            <c:bubble3D val="0"/>
            <c:spPr>
              <a:solidFill>
                <a:schemeClr val="accent3"/>
              </a:solidFill>
              <a:ln w="19050">
                <a:solidFill>
                  <a:schemeClr val="lt1"/>
                </a:solidFill>
              </a:ln>
              <a:effectLst/>
              <a:scene3d>
                <a:camera prst="orthographicFront"/>
                <a:lightRig rig="threePt" dir="t"/>
              </a:scene3d>
              <a:sp3d>
                <a:bevelT/>
                <a:contourClr>
                  <a:srgbClr val="000000"/>
                </a:contourClr>
              </a:sp3d>
            </c:spPr>
            <c:extLst>
              <c:ext xmlns:c16="http://schemas.microsoft.com/office/drawing/2014/chart" uri="{C3380CC4-5D6E-409C-BE32-E72D297353CC}">
                <c16:uniqueId val="{00000005-CDF2-4984-81D2-6C4D138DAFA6}"/>
              </c:ext>
            </c:extLst>
          </c:dPt>
          <c:dPt>
            <c:idx val="3"/>
            <c:bubble3D val="0"/>
            <c:spPr>
              <a:solidFill>
                <a:schemeClr val="accent4"/>
              </a:solidFill>
              <a:ln w="19050">
                <a:solidFill>
                  <a:schemeClr val="lt1"/>
                </a:solidFill>
              </a:ln>
              <a:effectLst/>
              <a:scene3d>
                <a:camera prst="orthographicFront"/>
                <a:lightRig rig="threePt" dir="t"/>
              </a:scene3d>
              <a:sp3d>
                <a:bevelT/>
                <a:contourClr>
                  <a:srgbClr val="000000"/>
                </a:contourClr>
              </a:sp3d>
            </c:spPr>
            <c:extLst>
              <c:ext xmlns:c16="http://schemas.microsoft.com/office/drawing/2014/chart" uri="{C3380CC4-5D6E-409C-BE32-E72D297353CC}">
                <c16:uniqueId val="{00000007-CDF2-4984-81D2-6C4D138DAFA6}"/>
              </c:ext>
            </c:extLst>
          </c:dPt>
          <c:dPt>
            <c:idx val="4"/>
            <c:bubble3D val="0"/>
            <c:spPr>
              <a:solidFill>
                <a:schemeClr val="accent5"/>
              </a:solidFill>
              <a:ln w="19050">
                <a:solidFill>
                  <a:schemeClr val="lt1"/>
                </a:solidFill>
              </a:ln>
              <a:effectLst/>
              <a:scene3d>
                <a:camera prst="orthographicFront"/>
                <a:lightRig rig="threePt" dir="t"/>
              </a:scene3d>
              <a:sp3d>
                <a:bevelT/>
                <a:contourClr>
                  <a:srgbClr val="000000"/>
                </a:contourClr>
              </a:sp3d>
            </c:spPr>
            <c:extLst>
              <c:ext xmlns:c16="http://schemas.microsoft.com/office/drawing/2014/chart" uri="{C3380CC4-5D6E-409C-BE32-E72D297353CC}">
                <c16:uniqueId val="{00000009-CDF2-4984-81D2-6C4D138DAFA6}"/>
              </c:ext>
            </c:extLst>
          </c:dPt>
          <c:dPt>
            <c:idx val="5"/>
            <c:bubble3D val="0"/>
            <c:spPr>
              <a:solidFill>
                <a:schemeClr val="accent6"/>
              </a:solidFill>
              <a:ln w="19050">
                <a:solidFill>
                  <a:schemeClr val="lt1"/>
                </a:solidFill>
              </a:ln>
              <a:effectLst/>
              <a:scene3d>
                <a:camera prst="orthographicFront"/>
                <a:lightRig rig="threePt" dir="t"/>
              </a:scene3d>
              <a:sp3d>
                <a:bevelT/>
                <a:contourClr>
                  <a:srgbClr val="000000"/>
                </a:contourClr>
              </a:sp3d>
            </c:spPr>
            <c:extLst>
              <c:ext xmlns:c16="http://schemas.microsoft.com/office/drawing/2014/chart" uri="{C3380CC4-5D6E-409C-BE32-E72D297353CC}">
                <c16:uniqueId val="{0000000B-CDF2-4984-81D2-6C4D138DAFA6}"/>
              </c:ext>
            </c:extLst>
          </c:dPt>
          <c:dPt>
            <c:idx val="6"/>
            <c:bubble3D val="0"/>
            <c:spPr>
              <a:solidFill>
                <a:schemeClr val="accent1">
                  <a:lumMod val="60000"/>
                </a:schemeClr>
              </a:solidFill>
              <a:ln w="19050">
                <a:solidFill>
                  <a:schemeClr val="lt1"/>
                </a:solidFill>
              </a:ln>
              <a:effectLst/>
              <a:scene3d>
                <a:camera prst="orthographicFront"/>
                <a:lightRig rig="threePt" dir="t"/>
              </a:scene3d>
              <a:sp3d>
                <a:bevelT/>
                <a:contourClr>
                  <a:srgbClr val="000000"/>
                </a:contourClr>
              </a:sp3d>
            </c:spPr>
            <c:extLst>
              <c:ext xmlns:c16="http://schemas.microsoft.com/office/drawing/2014/chart" uri="{C3380CC4-5D6E-409C-BE32-E72D297353CC}">
                <c16:uniqueId val="{0000000D-CDF2-4984-81D2-6C4D138DAFA6}"/>
              </c:ext>
            </c:extLst>
          </c:dPt>
          <c:dLbls>
            <c:dLbl>
              <c:idx val="0"/>
              <c:layout>
                <c:manualLayout>
                  <c:x val="0.11673711903820493"/>
                  <c:y val="-6.884057971014491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DF2-4984-81D2-6C4D138DAFA6}"/>
                </c:ext>
              </c:extLst>
            </c:dLbl>
            <c:dLbl>
              <c:idx val="1"/>
              <c:layout>
                <c:manualLayout>
                  <c:x val="8.800182819803147E-2"/>
                  <c:y val="0.1195652173913043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DF2-4984-81D2-6C4D138DAFA6}"/>
                </c:ext>
              </c:extLst>
            </c:dLbl>
            <c:dLbl>
              <c:idx val="2"/>
              <c:layout>
                <c:manualLayout>
                  <c:x val="-0.11314520768318323"/>
                  <c:y val="6.52173913043478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DF2-4984-81D2-6C4D138DAFA6}"/>
                </c:ext>
              </c:extLst>
            </c:dLbl>
            <c:dLbl>
              <c:idx val="3"/>
              <c:layout>
                <c:manualLayout>
                  <c:x val="-8.4431835987105325E-2"/>
                  <c:y val="1.81159420289855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DF2-4984-81D2-6C4D138DAFA6}"/>
                </c:ext>
              </c:extLst>
            </c:dLbl>
            <c:dLbl>
              <c:idx val="4"/>
              <c:layout>
                <c:manualLayout>
                  <c:x val="-8.2494004796163076E-2"/>
                  <c:y val="-2.53623188405797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CDF2-4984-81D2-6C4D138DAFA6}"/>
                </c:ext>
              </c:extLst>
            </c:dLbl>
            <c:dLbl>
              <c:idx val="5"/>
              <c:layout>
                <c:manualLayout>
                  <c:x val="-5.4819637969274734E-2"/>
                  <c:y val="-9.05797101449275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CDF2-4984-81D2-6C4D138DAFA6}"/>
                </c:ext>
              </c:extLst>
            </c:dLbl>
            <c:dLbl>
              <c:idx val="6"/>
              <c:layout>
                <c:manualLayout>
                  <c:x val="-4.0941991480099395E-2"/>
                  <c:y val="-0.1304347826086956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CDF2-4984-81D2-6C4D138DAFA6}"/>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'[grafice functii 12.2017 (1).xlsx]profesii'!$A$4:$A$10</c:f>
              <c:strCache>
                <c:ptCount val="7"/>
                <c:pt idx="0">
                  <c:v>Medici,farmacişti</c:v>
                </c:pt>
                <c:pt idx="1">
                  <c:v>Ingineri chimişti, chimişti, fizicieni</c:v>
                </c:pt>
                <c:pt idx="2">
                  <c:v>Economişti</c:v>
                </c:pt>
                <c:pt idx="3">
                  <c:v>Ingineri diverse specializări </c:v>
                </c:pt>
                <c:pt idx="4">
                  <c:v>Biologi</c:v>
                </c:pt>
                <c:pt idx="5">
                  <c:v>Specialişti I.T.</c:v>
                </c:pt>
                <c:pt idx="6">
                  <c:v>Alte domenii de specialitate </c:v>
                </c:pt>
              </c:strCache>
            </c:strRef>
          </c:cat>
          <c:val>
            <c:numRef>
              <c:f>'[grafice functii 12.2017 (1).xlsx]profesii'!$C$4:$C$10</c:f>
              <c:numCache>
                <c:formatCode>0.0%</c:formatCode>
                <c:ptCount val="7"/>
                <c:pt idx="0">
                  <c:v>0.15806988352745424</c:v>
                </c:pt>
                <c:pt idx="1">
                  <c:v>0.29118136439267889</c:v>
                </c:pt>
                <c:pt idx="2">
                  <c:v>0.22296173044925124</c:v>
                </c:pt>
                <c:pt idx="3">
                  <c:v>0.11647254575707154</c:v>
                </c:pt>
                <c:pt idx="4">
                  <c:v>7.8202995008319467E-2</c:v>
                </c:pt>
                <c:pt idx="5">
                  <c:v>3.1613976705490848E-2</c:v>
                </c:pt>
                <c:pt idx="6">
                  <c:v>0.10149750415973377</c:v>
                </c:pt>
              </c:numCache>
            </c:numRef>
          </c:val>
          <c:extLst>
            <c:ext xmlns:c16="http://schemas.microsoft.com/office/drawing/2014/chart" uri="{C3380CC4-5D6E-409C-BE32-E72D297353CC}">
              <c16:uniqueId val="{0000000E-CDF2-4984-81D2-6C4D138DAFA6}"/>
            </c:ext>
          </c:extLst>
        </c:ser>
        <c:dLbls>
          <c:showLegendKey val="0"/>
          <c:showVal val="1"/>
          <c:showCatName val="0"/>
          <c:showSerName val="0"/>
          <c:showPercent val="0"/>
          <c:showBubbleSize val="0"/>
          <c:showLeaderLines val="1"/>
        </c:dLbls>
        <c:firstSliceAng val="0"/>
        <c:holeSize val="50"/>
      </c:doughnutChart>
      <c:spPr>
        <a:noFill/>
        <a:ln>
          <a:noFill/>
        </a:ln>
        <a:effectLst/>
      </c:spPr>
    </c:plotArea>
    <c:legend>
      <c:legendPos val="r"/>
      <c:layout>
        <c:manualLayout>
          <c:xMode val="edge"/>
          <c:yMode val="edge"/>
          <c:x val="0.56883191042734693"/>
          <c:y val="0.21081205984356813"/>
          <c:w val="0.41569787949168224"/>
          <c:h val="0.74683270569439686"/>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Trebuchet MS" panose="020B0603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7C4F22-28FB-4235-80D0-F1F0799F0376}" type="doc">
      <dgm:prSet loTypeId="urn:microsoft.com/office/officeart/2005/8/layout/orgChart1" loCatId="hierarchy" qsTypeId="urn:microsoft.com/office/officeart/2005/8/quickstyle/simple1" qsCatId="simple" csTypeId="urn:microsoft.com/office/officeart/2005/8/colors/accent1_2" csCatId="accent1" phldr="1"/>
      <dgm:spPr/>
    </dgm:pt>
    <dgm:pt modelId="{1CBFC481-6893-4C98-92F9-065800701FE1}">
      <dgm:prSet custT="1"/>
      <dgm:spPr>
        <a:solidFill>
          <a:srgbClr val="FF0000"/>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Trebuchet MS" pitchFamily="34" charset="0"/>
            </a:rPr>
            <a:t>Total </a:t>
          </a:r>
          <a:r>
            <a:rPr lang="en-US" sz="1400" b="1" dirty="0"/>
            <a:t>employees</a:t>
          </a:r>
          <a:endParaRPr kumimoji="0" lang="en-US" sz="1400" b="1" i="0" u="none" strike="noStrike" cap="none" normalizeH="0" baseline="0" dirty="0">
            <a:ln>
              <a:noFill/>
            </a:ln>
            <a:solidFill>
              <a:schemeClr val="bg1"/>
            </a:solidFill>
            <a:effectLst/>
            <a:latin typeface="Trebuchet MS"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Trebuchet MS" pitchFamily="34" charset="0"/>
            </a:rPr>
            <a:t>1415</a:t>
          </a:r>
        </a:p>
      </dgm:t>
    </dgm:pt>
    <dgm:pt modelId="{0E23A140-C473-460B-B534-D62EEBD3507A}" type="parTrans" cxnId="{05506234-06D8-4F44-AB2C-7E2896BBC4BB}">
      <dgm:prSet/>
      <dgm:spPr/>
      <dgm:t>
        <a:bodyPr/>
        <a:lstStyle/>
        <a:p>
          <a:endParaRPr lang="en-US"/>
        </a:p>
      </dgm:t>
    </dgm:pt>
    <dgm:pt modelId="{BD46A7EE-2AE8-4424-844B-A8A1761724E8}" type="sibTrans" cxnId="{05506234-06D8-4F44-AB2C-7E2896BBC4BB}">
      <dgm:prSet/>
      <dgm:spPr/>
      <dgm:t>
        <a:bodyPr/>
        <a:lstStyle/>
        <a:p>
          <a:endParaRPr lang="en-US"/>
        </a:p>
      </dgm:t>
    </dgm:pt>
    <dgm:pt modelId="{B34A3ECD-926F-4769-B91E-378B87FCA389}">
      <dgm:prSet custT="1"/>
      <dgm:spPr>
        <a:solidFill>
          <a:srgbClr val="FF0000"/>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400" dirty="0">
              <a:latin typeface="Trebuchet MS" panose="020B0603020202020204" pitchFamily="34" charset="0"/>
            </a:rPr>
            <a:t>608 higher education employees 43%</a:t>
          </a:r>
          <a:endParaRPr kumimoji="0" lang="en-US" sz="1400" b="1" i="0" u="none" strike="noStrike" cap="none" normalizeH="0" baseline="0" dirty="0">
            <a:ln>
              <a:noFill/>
            </a:ln>
            <a:solidFill>
              <a:schemeClr val="tx2"/>
            </a:solidFill>
            <a:effectLst/>
            <a:latin typeface="Trebuchet MS" pitchFamily="34" charset="0"/>
          </a:endParaRPr>
        </a:p>
      </dgm:t>
    </dgm:pt>
    <dgm:pt modelId="{35BB31A5-CE40-4854-87EB-91EB196F5596}" type="parTrans" cxnId="{CF0E33D0-3D17-47B5-9B20-BFA7A264ED5E}">
      <dgm:prSet/>
      <dgm:spPr/>
      <dgm:t>
        <a:bodyPr/>
        <a:lstStyle/>
        <a:p>
          <a:endParaRPr lang="en-US"/>
        </a:p>
      </dgm:t>
    </dgm:pt>
    <dgm:pt modelId="{4029349E-9289-41FD-BC9E-8081FC18C34A}" type="sibTrans" cxnId="{CF0E33D0-3D17-47B5-9B20-BFA7A264ED5E}">
      <dgm:prSet/>
      <dgm:spPr/>
      <dgm:t>
        <a:bodyPr/>
        <a:lstStyle/>
        <a:p>
          <a:endParaRPr lang="en-US"/>
        </a:p>
      </dgm:t>
    </dgm:pt>
    <dgm:pt modelId="{A0F3C326-C818-4B0D-AF33-23C1317FED5B}">
      <dgm:prSet custT="1"/>
      <dgm:spPr>
        <a:solidFill>
          <a:srgbClr val="FF0000"/>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400" dirty="0">
              <a:latin typeface="Trebuchet MS" panose="020B0603020202020204" pitchFamily="34" charset="0"/>
            </a:rPr>
            <a:t>807 secondary education employees 57%</a:t>
          </a:r>
          <a:endParaRPr kumimoji="0" lang="en-US" sz="800" b="1" i="0" u="none" strike="noStrike" cap="none" normalizeH="0" baseline="0" dirty="0">
            <a:ln>
              <a:noFill/>
            </a:ln>
            <a:solidFill>
              <a:schemeClr val="bg1"/>
            </a:solidFill>
            <a:effectLst/>
            <a:latin typeface="Trebuchet MS" panose="020B0603020202020204" pitchFamily="34" charset="0"/>
          </a:endParaRPr>
        </a:p>
      </dgm:t>
    </dgm:pt>
    <dgm:pt modelId="{D031B7AF-E8D0-4491-849C-FD4F7EC534A0}" type="parTrans" cxnId="{C5B3BDEF-3419-457C-B8C1-0E408A13536D}">
      <dgm:prSet/>
      <dgm:spPr/>
      <dgm:t>
        <a:bodyPr/>
        <a:lstStyle/>
        <a:p>
          <a:endParaRPr lang="en-US"/>
        </a:p>
      </dgm:t>
    </dgm:pt>
    <dgm:pt modelId="{A1B8960A-4856-4E4B-B1C2-CBF55F6A6FF0}" type="sibTrans" cxnId="{C5B3BDEF-3419-457C-B8C1-0E408A13536D}">
      <dgm:prSet/>
      <dgm:spPr/>
      <dgm:t>
        <a:bodyPr/>
        <a:lstStyle/>
        <a:p>
          <a:endParaRPr lang="en-US"/>
        </a:p>
      </dgm:t>
    </dgm:pt>
    <dgm:pt modelId="{946D8D62-07E6-45E9-B6BB-DB9A7B543A0E}" type="pres">
      <dgm:prSet presAssocID="{AC7C4F22-28FB-4235-80D0-F1F0799F0376}" presName="hierChild1" presStyleCnt="0">
        <dgm:presLayoutVars>
          <dgm:orgChart val="1"/>
          <dgm:chPref val="1"/>
          <dgm:dir/>
          <dgm:animOne val="branch"/>
          <dgm:animLvl val="lvl"/>
          <dgm:resizeHandles/>
        </dgm:presLayoutVars>
      </dgm:prSet>
      <dgm:spPr/>
    </dgm:pt>
    <dgm:pt modelId="{BF2D93D1-14C5-470B-A063-37811B1468DA}" type="pres">
      <dgm:prSet presAssocID="{1CBFC481-6893-4C98-92F9-065800701FE1}" presName="hierRoot1" presStyleCnt="0">
        <dgm:presLayoutVars>
          <dgm:hierBranch/>
        </dgm:presLayoutVars>
      </dgm:prSet>
      <dgm:spPr/>
    </dgm:pt>
    <dgm:pt modelId="{3751CA0E-5638-4B69-B660-407D144F4704}" type="pres">
      <dgm:prSet presAssocID="{1CBFC481-6893-4C98-92F9-065800701FE1}" presName="rootComposite1" presStyleCnt="0"/>
      <dgm:spPr/>
    </dgm:pt>
    <dgm:pt modelId="{EE85FE88-FF2F-4DC0-B405-855813A5F864}" type="pres">
      <dgm:prSet presAssocID="{1CBFC481-6893-4C98-92F9-065800701FE1}" presName="rootText1" presStyleLbl="node0" presStyleIdx="0" presStyleCnt="1" custLinFactNeighborX="287" custLinFactNeighborY="544">
        <dgm:presLayoutVars>
          <dgm:chPref val="3"/>
        </dgm:presLayoutVars>
      </dgm:prSet>
      <dgm:spPr/>
    </dgm:pt>
    <dgm:pt modelId="{455BE3CC-B5B4-4048-A438-1EBA199F64F8}" type="pres">
      <dgm:prSet presAssocID="{1CBFC481-6893-4C98-92F9-065800701FE1}" presName="rootConnector1" presStyleLbl="node1" presStyleIdx="0" presStyleCnt="0"/>
      <dgm:spPr/>
    </dgm:pt>
    <dgm:pt modelId="{F25B28AF-F7CC-47EA-BFEB-6C690E273037}" type="pres">
      <dgm:prSet presAssocID="{1CBFC481-6893-4C98-92F9-065800701FE1}" presName="hierChild2" presStyleCnt="0"/>
      <dgm:spPr/>
    </dgm:pt>
    <dgm:pt modelId="{1372F744-DF88-4FD2-97B0-DC261DD63AFC}" type="pres">
      <dgm:prSet presAssocID="{35BB31A5-CE40-4854-87EB-91EB196F5596}" presName="Name35" presStyleLbl="parChTrans1D2" presStyleIdx="0" presStyleCnt="2"/>
      <dgm:spPr/>
    </dgm:pt>
    <dgm:pt modelId="{01C7229A-0474-4E13-8C12-13AEF9D04318}" type="pres">
      <dgm:prSet presAssocID="{B34A3ECD-926F-4769-B91E-378B87FCA389}" presName="hierRoot2" presStyleCnt="0">
        <dgm:presLayoutVars>
          <dgm:hierBranch/>
        </dgm:presLayoutVars>
      </dgm:prSet>
      <dgm:spPr/>
    </dgm:pt>
    <dgm:pt modelId="{F2AFABB2-DC5F-4028-9597-90FCB7249DA4}" type="pres">
      <dgm:prSet presAssocID="{B34A3ECD-926F-4769-B91E-378B87FCA389}" presName="rootComposite" presStyleCnt="0"/>
      <dgm:spPr/>
    </dgm:pt>
    <dgm:pt modelId="{8C3B25D4-0A8A-4075-84BD-AA133F6295C9}" type="pres">
      <dgm:prSet presAssocID="{B34A3ECD-926F-4769-B91E-378B87FCA389}" presName="rootText" presStyleLbl="node2" presStyleIdx="0" presStyleCnt="2">
        <dgm:presLayoutVars>
          <dgm:chPref val="3"/>
        </dgm:presLayoutVars>
      </dgm:prSet>
      <dgm:spPr/>
    </dgm:pt>
    <dgm:pt modelId="{007C5CED-2A61-4C3B-9F1D-97A414AC3639}" type="pres">
      <dgm:prSet presAssocID="{B34A3ECD-926F-4769-B91E-378B87FCA389}" presName="rootConnector" presStyleLbl="node2" presStyleIdx="0" presStyleCnt="2"/>
      <dgm:spPr/>
    </dgm:pt>
    <dgm:pt modelId="{B286CBC2-90AA-46A7-A0F0-F130E48DE6E2}" type="pres">
      <dgm:prSet presAssocID="{B34A3ECD-926F-4769-B91E-378B87FCA389}" presName="hierChild4" presStyleCnt="0"/>
      <dgm:spPr/>
    </dgm:pt>
    <dgm:pt modelId="{92F9BFBB-C123-4B0D-BDF6-3CD19E00DBE6}" type="pres">
      <dgm:prSet presAssocID="{B34A3ECD-926F-4769-B91E-378B87FCA389}" presName="hierChild5" presStyleCnt="0"/>
      <dgm:spPr/>
    </dgm:pt>
    <dgm:pt modelId="{6D651151-698D-4C17-B3C5-89785E429AC7}" type="pres">
      <dgm:prSet presAssocID="{D031B7AF-E8D0-4491-849C-FD4F7EC534A0}" presName="Name35" presStyleLbl="parChTrans1D2" presStyleIdx="1" presStyleCnt="2"/>
      <dgm:spPr/>
    </dgm:pt>
    <dgm:pt modelId="{126EF7CD-AF88-4D3B-AEDC-A84167D16A65}" type="pres">
      <dgm:prSet presAssocID="{A0F3C326-C818-4B0D-AF33-23C1317FED5B}" presName="hierRoot2" presStyleCnt="0">
        <dgm:presLayoutVars>
          <dgm:hierBranch/>
        </dgm:presLayoutVars>
      </dgm:prSet>
      <dgm:spPr/>
    </dgm:pt>
    <dgm:pt modelId="{7A59D0F7-6EBC-46DE-B29A-A4FEE7D6C489}" type="pres">
      <dgm:prSet presAssocID="{A0F3C326-C818-4B0D-AF33-23C1317FED5B}" presName="rootComposite" presStyleCnt="0"/>
      <dgm:spPr/>
    </dgm:pt>
    <dgm:pt modelId="{71D0C9CD-0924-4AA5-879B-73A82E4B6879}" type="pres">
      <dgm:prSet presAssocID="{A0F3C326-C818-4B0D-AF33-23C1317FED5B}" presName="rootText" presStyleLbl="node2" presStyleIdx="1" presStyleCnt="2">
        <dgm:presLayoutVars>
          <dgm:chPref val="3"/>
        </dgm:presLayoutVars>
      </dgm:prSet>
      <dgm:spPr/>
    </dgm:pt>
    <dgm:pt modelId="{BB08056D-B946-43F3-BE32-054D78E2EB0A}" type="pres">
      <dgm:prSet presAssocID="{A0F3C326-C818-4B0D-AF33-23C1317FED5B}" presName="rootConnector" presStyleLbl="node2" presStyleIdx="1" presStyleCnt="2"/>
      <dgm:spPr/>
    </dgm:pt>
    <dgm:pt modelId="{A5DD9752-58F9-46B0-AB2D-23800B67B5E2}" type="pres">
      <dgm:prSet presAssocID="{A0F3C326-C818-4B0D-AF33-23C1317FED5B}" presName="hierChild4" presStyleCnt="0"/>
      <dgm:spPr/>
    </dgm:pt>
    <dgm:pt modelId="{3765E8E1-35CE-433C-9DD0-6E0A0A770184}" type="pres">
      <dgm:prSet presAssocID="{A0F3C326-C818-4B0D-AF33-23C1317FED5B}" presName="hierChild5" presStyleCnt="0"/>
      <dgm:spPr/>
    </dgm:pt>
    <dgm:pt modelId="{93CDF9AE-C8F9-4F97-9B5E-CFE4C2D88D73}" type="pres">
      <dgm:prSet presAssocID="{1CBFC481-6893-4C98-92F9-065800701FE1}" presName="hierChild3" presStyleCnt="0"/>
      <dgm:spPr/>
    </dgm:pt>
  </dgm:ptLst>
  <dgm:cxnLst>
    <dgm:cxn modelId="{05506234-06D8-4F44-AB2C-7E2896BBC4BB}" srcId="{AC7C4F22-28FB-4235-80D0-F1F0799F0376}" destId="{1CBFC481-6893-4C98-92F9-065800701FE1}" srcOrd="0" destOrd="0" parTransId="{0E23A140-C473-460B-B534-D62EEBD3507A}" sibTransId="{BD46A7EE-2AE8-4424-844B-A8A1761724E8}"/>
    <dgm:cxn modelId="{B475D93D-5204-425A-B021-6D1916E435A0}" type="presOf" srcId="{D031B7AF-E8D0-4491-849C-FD4F7EC534A0}" destId="{6D651151-698D-4C17-B3C5-89785E429AC7}" srcOrd="0" destOrd="0" presId="urn:microsoft.com/office/officeart/2005/8/layout/orgChart1"/>
    <dgm:cxn modelId="{3DCB1166-C4AA-4082-8788-F77AE6447E22}" type="presOf" srcId="{AC7C4F22-28FB-4235-80D0-F1F0799F0376}" destId="{946D8D62-07E6-45E9-B6BB-DB9A7B543A0E}" srcOrd="0" destOrd="0" presId="urn:microsoft.com/office/officeart/2005/8/layout/orgChart1"/>
    <dgm:cxn modelId="{BBB71E83-29FE-49B2-85EB-53F132A76400}" type="presOf" srcId="{B34A3ECD-926F-4769-B91E-378B87FCA389}" destId="{8C3B25D4-0A8A-4075-84BD-AA133F6295C9}" srcOrd="0" destOrd="0" presId="urn:microsoft.com/office/officeart/2005/8/layout/orgChart1"/>
    <dgm:cxn modelId="{7A4A8384-C7C5-4781-8F4A-4F899CF67792}" type="presOf" srcId="{B34A3ECD-926F-4769-B91E-378B87FCA389}" destId="{007C5CED-2A61-4C3B-9F1D-97A414AC3639}" srcOrd="1" destOrd="0" presId="urn:microsoft.com/office/officeart/2005/8/layout/orgChart1"/>
    <dgm:cxn modelId="{D517259F-512A-4284-B78F-6A1595AEB18D}" type="presOf" srcId="{1CBFC481-6893-4C98-92F9-065800701FE1}" destId="{EE85FE88-FF2F-4DC0-B405-855813A5F864}" srcOrd="0" destOrd="0" presId="urn:microsoft.com/office/officeart/2005/8/layout/orgChart1"/>
    <dgm:cxn modelId="{63DC6AB5-66D9-4C02-A915-C5BC2EA02676}" type="presOf" srcId="{A0F3C326-C818-4B0D-AF33-23C1317FED5B}" destId="{71D0C9CD-0924-4AA5-879B-73A82E4B6879}" srcOrd="0" destOrd="0" presId="urn:microsoft.com/office/officeart/2005/8/layout/orgChart1"/>
    <dgm:cxn modelId="{31D4CCBE-D497-41FE-8867-6364AFDDE910}" type="presOf" srcId="{A0F3C326-C818-4B0D-AF33-23C1317FED5B}" destId="{BB08056D-B946-43F3-BE32-054D78E2EB0A}" srcOrd="1" destOrd="0" presId="urn:microsoft.com/office/officeart/2005/8/layout/orgChart1"/>
    <dgm:cxn modelId="{CF0E33D0-3D17-47B5-9B20-BFA7A264ED5E}" srcId="{1CBFC481-6893-4C98-92F9-065800701FE1}" destId="{B34A3ECD-926F-4769-B91E-378B87FCA389}" srcOrd="0" destOrd="0" parTransId="{35BB31A5-CE40-4854-87EB-91EB196F5596}" sibTransId="{4029349E-9289-41FD-BC9E-8081FC18C34A}"/>
    <dgm:cxn modelId="{593DB3DE-6B1C-4608-894B-01526A5ED644}" type="presOf" srcId="{1CBFC481-6893-4C98-92F9-065800701FE1}" destId="{455BE3CC-B5B4-4048-A438-1EBA199F64F8}" srcOrd="1" destOrd="0" presId="urn:microsoft.com/office/officeart/2005/8/layout/orgChart1"/>
    <dgm:cxn modelId="{E2B343E3-516A-4247-837D-75242546B850}" type="presOf" srcId="{35BB31A5-CE40-4854-87EB-91EB196F5596}" destId="{1372F744-DF88-4FD2-97B0-DC261DD63AFC}" srcOrd="0" destOrd="0" presId="urn:microsoft.com/office/officeart/2005/8/layout/orgChart1"/>
    <dgm:cxn modelId="{C5B3BDEF-3419-457C-B8C1-0E408A13536D}" srcId="{1CBFC481-6893-4C98-92F9-065800701FE1}" destId="{A0F3C326-C818-4B0D-AF33-23C1317FED5B}" srcOrd="1" destOrd="0" parTransId="{D031B7AF-E8D0-4491-849C-FD4F7EC534A0}" sibTransId="{A1B8960A-4856-4E4B-B1C2-CBF55F6A6FF0}"/>
    <dgm:cxn modelId="{A89609AF-606D-4B4F-B559-059837EAD6D9}" type="presParOf" srcId="{946D8D62-07E6-45E9-B6BB-DB9A7B543A0E}" destId="{BF2D93D1-14C5-470B-A063-37811B1468DA}" srcOrd="0" destOrd="0" presId="urn:microsoft.com/office/officeart/2005/8/layout/orgChart1"/>
    <dgm:cxn modelId="{6D2D92F9-13A7-4034-8F3C-A71E9E3F7788}" type="presParOf" srcId="{BF2D93D1-14C5-470B-A063-37811B1468DA}" destId="{3751CA0E-5638-4B69-B660-407D144F4704}" srcOrd="0" destOrd="0" presId="urn:microsoft.com/office/officeart/2005/8/layout/orgChart1"/>
    <dgm:cxn modelId="{D670BB0C-CA04-44C9-BD3E-844CD56EE3F2}" type="presParOf" srcId="{3751CA0E-5638-4B69-B660-407D144F4704}" destId="{EE85FE88-FF2F-4DC0-B405-855813A5F864}" srcOrd="0" destOrd="0" presId="urn:microsoft.com/office/officeart/2005/8/layout/orgChart1"/>
    <dgm:cxn modelId="{A9E9B18D-9319-48B7-8B48-570B8C8F7832}" type="presParOf" srcId="{3751CA0E-5638-4B69-B660-407D144F4704}" destId="{455BE3CC-B5B4-4048-A438-1EBA199F64F8}" srcOrd="1" destOrd="0" presId="urn:microsoft.com/office/officeart/2005/8/layout/orgChart1"/>
    <dgm:cxn modelId="{E1D6FEE9-D549-4500-8D2E-826B2030FBC9}" type="presParOf" srcId="{BF2D93D1-14C5-470B-A063-37811B1468DA}" destId="{F25B28AF-F7CC-47EA-BFEB-6C690E273037}" srcOrd="1" destOrd="0" presId="urn:microsoft.com/office/officeart/2005/8/layout/orgChart1"/>
    <dgm:cxn modelId="{0AE34FD8-8DAA-408E-8F21-2576827A7384}" type="presParOf" srcId="{F25B28AF-F7CC-47EA-BFEB-6C690E273037}" destId="{1372F744-DF88-4FD2-97B0-DC261DD63AFC}" srcOrd="0" destOrd="0" presId="urn:microsoft.com/office/officeart/2005/8/layout/orgChart1"/>
    <dgm:cxn modelId="{04036D52-2DB5-49F6-BD49-9F52C74A0708}" type="presParOf" srcId="{F25B28AF-F7CC-47EA-BFEB-6C690E273037}" destId="{01C7229A-0474-4E13-8C12-13AEF9D04318}" srcOrd="1" destOrd="0" presId="urn:microsoft.com/office/officeart/2005/8/layout/orgChart1"/>
    <dgm:cxn modelId="{F4133950-5CFE-4501-AFB9-BD5AB0117931}" type="presParOf" srcId="{01C7229A-0474-4E13-8C12-13AEF9D04318}" destId="{F2AFABB2-DC5F-4028-9597-90FCB7249DA4}" srcOrd="0" destOrd="0" presId="urn:microsoft.com/office/officeart/2005/8/layout/orgChart1"/>
    <dgm:cxn modelId="{462BF5A5-2EE0-4C34-9BAC-F5A53412E5CE}" type="presParOf" srcId="{F2AFABB2-DC5F-4028-9597-90FCB7249DA4}" destId="{8C3B25D4-0A8A-4075-84BD-AA133F6295C9}" srcOrd="0" destOrd="0" presId="urn:microsoft.com/office/officeart/2005/8/layout/orgChart1"/>
    <dgm:cxn modelId="{798D4C1D-1043-47DF-B806-89015A884742}" type="presParOf" srcId="{F2AFABB2-DC5F-4028-9597-90FCB7249DA4}" destId="{007C5CED-2A61-4C3B-9F1D-97A414AC3639}" srcOrd="1" destOrd="0" presId="urn:microsoft.com/office/officeart/2005/8/layout/orgChart1"/>
    <dgm:cxn modelId="{3297CB08-E165-4435-B051-362C1C7AA2EE}" type="presParOf" srcId="{01C7229A-0474-4E13-8C12-13AEF9D04318}" destId="{B286CBC2-90AA-46A7-A0F0-F130E48DE6E2}" srcOrd="1" destOrd="0" presId="urn:microsoft.com/office/officeart/2005/8/layout/orgChart1"/>
    <dgm:cxn modelId="{34F35132-6AEC-45BA-8327-2C7228F789DE}" type="presParOf" srcId="{01C7229A-0474-4E13-8C12-13AEF9D04318}" destId="{92F9BFBB-C123-4B0D-BDF6-3CD19E00DBE6}" srcOrd="2" destOrd="0" presId="urn:microsoft.com/office/officeart/2005/8/layout/orgChart1"/>
    <dgm:cxn modelId="{8CBFD91D-54EF-4D0B-BE91-8EE7DDDE4604}" type="presParOf" srcId="{F25B28AF-F7CC-47EA-BFEB-6C690E273037}" destId="{6D651151-698D-4C17-B3C5-89785E429AC7}" srcOrd="2" destOrd="0" presId="urn:microsoft.com/office/officeart/2005/8/layout/orgChart1"/>
    <dgm:cxn modelId="{C7416A83-64F5-4F94-9CCF-767E73A16FEF}" type="presParOf" srcId="{F25B28AF-F7CC-47EA-BFEB-6C690E273037}" destId="{126EF7CD-AF88-4D3B-AEDC-A84167D16A65}" srcOrd="3" destOrd="0" presId="urn:microsoft.com/office/officeart/2005/8/layout/orgChart1"/>
    <dgm:cxn modelId="{498C1EB6-8CFA-47FB-AB65-0B3890823DFA}" type="presParOf" srcId="{126EF7CD-AF88-4D3B-AEDC-A84167D16A65}" destId="{7A59D0F7-6EBC-46DE-B29A-A4FEE7D6C489}" srcOrd="0" destOrd="0" presId="urn:microsoft.com/office/officeart/2005/8/layout/orgChart1"/>
    <dgm:cxn modelId="{FDB7886A-F4D8-4C01-9368-394624F63B57}" type="presParOf" srcId="{7A59D0F7-6EBC-46DE-B29A-A4FEE7D6C489}" destId="{71D0C9CD-0924-4AA5-879B-73A82E4B6879}" srcOrd="0" destOrd="0" presId="urn:microsoft.com/office/officeart/2005/8/layout/orgChart1"/>
    <dgm:cxn modelId="{578AE01D-8528-4005-9C2B-F4C273E47E9E}" type="presParOf" srcId="{7A59D0F7-6EBC-46DE-B29A-A4FEE7D6C489}" destId="{BB08056D-B946-43F3-BE32-054D78E2EB0A}" srcOrd="1" destOrd="0" presId="urn:microsoft.com/office/officeart/2005/8/layout/orgChart1"/>
    <dgm:cxn modelId="{37EE1C8C-3CAD-43D5-BEC3-BA3102BD1E23}" type="presParOf" srcId="{126EF7CD-AF88-4D3B-AEDC-A84167D16A65}" destId="{A5DD9752-58F9-46B0-AB2D-23800B67B5E2}" srcOrd="1" destOrd="0" presId="urn:microsoft.com/office/officeart/2005/8/layout/orgChart1"/>
    <dgm:cxn modelId="{6667D98C-EBDF-424A-BE53-AE7E2909EC34}" type="presParOf" srcId="{126EF7CD-AF88-4D3B-AEDC-A84167D16A65}" destId="{3765E8E1-35CE-433C-9DD0-6E0A0A770184}" srcOrd="2" destOrd="0" presId="urn:microsoft.com/office/officeart/2005/8/layout/orgChart1"/>
    <dgm:cxn modelId="{E8FCCD2A-D85C-43F2-8B40-80ECEF788134}" type="presParOf" srcId="{BF2D93D1-14C5-470B-A063-37811B1468DA}" destId="{93CDF9AE-C8F9-4F97-9B5E-CFE4C2D88D7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651151-698D-4C17-B3C5-89785E429AC7}">
      <dsp:nvSpPr>
        <dsp:cNvPr id="0" name=""/>
        <dsp:cNvSpPr/>
      </dsp:nvSpPr>
      <dsp:spPr>
        <a:xfrm>
          <a:off x="1705421" y="795128"/>
          <a:ext cx="926455" cy="318927"/>
        </a:xfrm>
        <a:custGeom>
          <a:avLst/>
          <a:gdLst/>
          <a:ahLst/>
          <a:cxnLst/>
          <a:rect l="0" t="0" r="0" b="0"/>
          <a:pathLst>
            <a:path>
              <a:moveTo>
                <a:pt x="0" y="0"/>
              </a:moveTo>
              <a:lnTo>
                <a:pt x="0" y="157371"/>
              </a:lnTo>
              <a:lnTo>
                <a:pt x="926455" y="157371"/>
              </a:lnTo>
              <a:lnTo>
                <a:pt x="926455" y="318927"/>
              </a:lnTo>
            </a:path>
          </a:pathLst>
        </a:cu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372F744-DF88-4FD2-97B0-DC261DD63AFC}">
      <dsp:nvSpPr>
        <dsp:cNvPr id="0" name=""/>
        <dsp:cNvSpPr/>
      </dsp:nvSpPr>
      <dsp:spPr>
        <a:xfrm>
          <a:off x="770135" y="795128"/>
          <a:ext cx="935286" cy="318927"/>
        </a:xfrm>
        <a:custGeom>
          <a:avLst/>
          <a:gdLst/>
          <a:ahLst/>
          <a:cxnLst/>
          <a:rect l="0" t="0" r="0" b="0"/>
          <a:pathLst>
            <a:path>
              <a:moveTo>
                <a:pt x="935286" y="0"/>
              </a:moveTo>
              <a:lnTo>
                <a:pt x="935286" y="157371"/>
              </a:lnTo>
              <a:lnTo>
                <a:pt x="0" y="157371"/>
              </a:lnTo>
              <a:lnTo>
                <a:pt x="0" y="318927"/>
              </a:lnTo>
            </a:path>
          </a:pathLst>
        </a:cu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85FE88-FF2F-4DC0-B405-855813A5F864}">
      <dsp:nvSpPr>
        <dsp:cNvPr id="0" name=""/>
        <dsp:cNvSpPr/>
      </dsp:nvSpPr>
      <dsp:spPr>
        <a:xfrm>
          <a:off x="936107" y="25814"/>
          <a:ext cx="1538629" cy="769314"/>
        </a:xfrm>
        <a:prstGeom prst="rect">
          <a:avLst/>
        </a:prstGeom>
        <a:solidFill>
          <a:srgbClr val="FF0000"/>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dirty="0">
              <a:ln>
                <a:noFill/>
              </a:ln>
              <a:solidFill>
                <a:schemeClr val="bg1"/>
              </a:solidFill>
              <a:effectLst/>
              <a:latin typeface="Trebuchet MS" pitchFamily="34" charset="0"/>
            </a:rPr>
            <a:t>Total </a:t>
          </a:r>
          <a:r>
            <a:rPr lang="en-US" sz="1400" b="1" kern="1200" dirty="0"/>
            <a:t>employees</a:t>
          </a:r>
          <a:endParaRPr kumimoji="0" lang="en-US" sz="1400" b="1" i="0" u="none" strike="noStrike" kern="1200" cap="none" normalizeH="0" baseline="0" dirty="0">
            <a:ln>
              <a:noFill/>
            </a:ln>
            <a:solidFill>
              <a:schemeClr val="bg1"/>
            </a:solidFill>
            <a:effectLst/>
            <a:latin typeface="Trebuchet MS"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dirty="0">
              <a:ln>
                <a:noFill/>
              </a:ln>
              <a:solidFill>
                <a:schemeClr val="bg1"/>
              </a:solidFill>
              <a:effectLst/>
              <a:latin typeface="Trebuchet MS" pitchFamily="34" charset="0"/>
            </a:rPr>
            <a:t>1415</a:t>
          </a:r>
        </a:p>
      </dsp:txBody>
      <dsp:txXfrm>
        <a:off x="936107" y="25814"/>
        <a:ext cx="1538629" cy="769314"/>
      </dsp:txXfrm>
    </dsp:sp>
    <dsp:sp modelId="{8C3B25D4-0A8A-4075-84BD-AA133F6295C9}">
      <dsp:nvSpPr>
        <dsp:cNvPr id="0" name=""/>
        <dsp:cNvSpPr/>
      </dsp:nvSpPr>
      <dsp:spPr>
        <a:xfrm>
          <a:off x="820" y="1114056"/>
          <a:ext cx="1538629" cy="769314"/>
        </a:xfrm>
        <a:prstGeom prst="rect">
          <a:avLst/>
        </a:prstGeom>
        <a:solidFill>
          <a:srgbClr val="FF0000"/>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400" kern="1200" dirty="0">
              <a:latin typeface="Trebuchet MS" panose="020B0603020202020204" pitchFamily="34" charset="0"/>
            </a:rPr>
            <a:t>608 higher education employees 43%</a:t>
          </a:r>
          <a:endParaRPr kumimoji="0" lang="en-US" sz="1400" b="1" i="0" u="none" strike="noStrike" kern="1200" cap="none" normalizeH="0" baseline="0" dirty="0">
            <a:ln>
              <a:noFill/>
            </a:ln>
            <a:solidFill>
              <a:schemeClr val="tx2"/>
            </a:solidFill>
            <a:effectLst/>
            <a:latin typeface="Trebuchet MS" pitchFamily="34" charset="0"/>
          </a:endParaRPr>
        </a:p>
      </dsp:txBody>
      <dsp:txXfrm>
        <a:off x="820" y="1114056"/>
        <a:ext cx="1538629" cy="769314"/>
      </dsp:txXfrm>
    </dsp:sp>
    <dsp:sp modelId="{71D0C9CD-0924-4AA5-879B-73A82E4B6879}">
      <dsp:nvSpPr>
        <dsp:cNvPr id="0" name=""/>
        <dsp:cNvSpPr/>
      </dsp:nvSpPr>
      <dsp:spPr>
        <a:xfrm>
          <a:off x="1862562" y="1114056"/>
          <a:ext cx="1538629" cy="769314"/>
        </a:xfrm>
        <a:prstGeom prst="rect">
          <a:avLst/>
        </a:prstGeom>
        <a:solidFill>
          <a:srgbClr val="FF0000"/>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400" kern="1200" dirty="0">
              <a:latin typeface="Trebuchet MS" panose="020B0603020202020204" pitchFamily="34" charset="0"/>
            </a:rPr>
            <a:t>807 secondary education employees 57%</a:t>
          </a:r>
          <a:endParaRPr kumimoji="0" lang="en-US" sz="800" b="1" i="0" u="none" strike="noStrike" kern="1200" cap="none" normalizeH="0" baseline="0" dirty="0">
            <a:ln>
              <a:noFill/>
            </a:ln>
            <a:solidFill>
              <a:schemeClr val="bg1"/>
            </a:solidFill>
            <a:effectLst/>
            <a:latin typeface="Trebuchet MS" panose="020B0603020202020204" pitchFamily="34" charset="0"/>
          </a:endParaRPr>
        </a:p>
      </dsp:txBody>
      <dsp:txXfrm>
        <a:off x="1862562" y="1114056"/>
        <a:ext cx="1538629" cy="76931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72CFC8B-D9C8-4D5A-9312-56E9760F7DB4}"/>
              </a:ext>
            </a:extLst>
          </p:cNvPr>
          <p:cNvSpPr>
            <a:spLocks noGrp="1"/>
          </p:cNvSpPr>
          <p:nvPr>
            <p:ph type="hdr" sz="quarter"/>
          </p:nvPr>
        </p:nvSpPr>
        <p:spPr>
          <a:xfrm>
            <a:off x="0" y="2"/>
            <a:ext cx="2985180" cy="501106"/>
          </a:xfrm>
          <a:prstGeom prst="rect">
            <a:avLst/>
          </a:prstGeom>
        </p:spPr>
        <p:txBody>
          <a:bodyPr vert="horz" lIns="94199" tIns="47100" rIns="94199" bIns="47100" rtlCol="0"/>
          <a:lstStyle>
            <a:lvl1pPr algn="l" eaLnBrk="1" fontAlgn="auto" hangingPunct="1">
              <a:spcBef>
                <a:spcPts val="0"/>
              </a:spcBef>
              <a:spcAft>
                <a:spcPts val="0"/>
              </a:spcAft>
              <a:defRPr sz="1200">
                <a:latin typeface="+mn-lt"/>
              </a:defRPr>
            </a:lvl1pPr>
          </a:lstStyle>
          <a:p>
            <a:pPr>
              <a:defRPr/>
            </a:pPr>
            <a:endParaRPr lang="uk-UA"/>
          </a:p>
        </p:txBody>
      </p:sp>
      <p:sp>
        <p:nvSpPr>
          <p:cNvPr id="3" name="Date Placeholder 2">
            <a:extLst>
              <a:ext uri="{FF2B5EF4-FFF2-40B4-BE49-F238E27FC236}">
                <a16:creationId xmlns:a16="http://schemas.microsoft.com/office/drawing/2014/main" id="{BC7B1862-2CF2-44A6-B05E-6AB848D559E6}"/>
              </a:ext>
            </a:extLst>
          </p:cNvPr>
          <p:cNvSpPr>
            <a:spLocks noGrp="1"/>
          </p:cNvSpPr>
          <p:nvPr>
            <p:ph type="dt" sz="quarter" idx="1"/>
          </p:nvPr>
        </p:nvSpPr>
        <p:spPr>
          <a:xfrm>
            <a:off x="3901439" y="2"/>
            <a:ext cx="2985180" cy="501106"/>
          </a:xfrm>
          <a:prstGeom prst="rect">
            <a:avLst/>
          </a:prstGeom>
        </p:spPr>
        <p:txBody>
          <a:bodyPr vert="horz" lIns="94199" tIns="47100" rIns="94199" bIns="47100" rtlCol="0"/>
          <a:lstStyle>
            <a:lvl1pPr algn="r" eaLnBrk="1" fontAlgn="auto" hangingPunct="1">
              <a:spcBef>
                <a:spcPts val="0"/>
              </a:spcBef>
              <a:spcAft>
                <a:spcPts val="0"/>
              </a:spcAft>
              <a:defRPr sz="1200">
                <a:latin typeface="+mn-lt"/>
              </a:defRPr>
            </a:lvl1pPr>
          </a:lstStyle>
          <a:p>
            <a:pPr>
              <a:defRPr/>
            </a:pPr>
            <a:fld id="{9C151CFF-F8F6-4FC2-A741-A9B118472138}" type="datetimeFigureOut">
              <a:rPr lang="uk-UA"/>
              <a:pPr>
                <a:defRPr/>
              </a:pPr>
              <a:t>13.08.2019</a:t>
            </a:fld>
            <a:endParaRPr lang="uk-UA"/>
          </a:p>
        </p:txBody>
      </p:sp>
      <p:sp>
        <p:nvSpPr>
          <p:cNvPr id="4" name="Footer Placeholder 3">
            <a:extLst>
              <a:ext uri="{FF2B5EF4-FFF2-40B4-BE49-F238E27FC236}">
                <a16:creationId xmlns:a16="http://schemas.microsoft.com/office/drawing/2014/main" id="{9754F8A5-07ED-483A-B26D-D68BF4243924}"/>
              </a:ext>
            </a:extLst>
          </p:cNvPr>
          <p:cNvSpPr>
            <a:spLocks noGrp="1"/>
          </p:cNvSpPr>
          <p:nvPr>
            <p:ph type="ftr" sz="quarter" idx="2"/>
          </p:nvPr>
        </p:nvSpPr>
        <p:spPr>
          <a:xfrm>
            <a:off x="0" y="9515909"/>
            <a:ext cx="2985180" cy="501106"/>
          </a:xfrm>
          <a:prstGeom prst="rect">
            <a:avLst/>
          </a:prstGeom>
        </p:spPr>
        <p:txBody>
          <a:bodyPr vert="horz" lIns="94199" tIns="47100" rIns="94199" bIns="47100" rtlCol="0" anchor="b"/>
          <a:lstStyle>
            <a:lvl1pPr algn="l" eaLnBrk="1" fontAlgn="auto" hangingPunct="1">
              <a:spcBef>
                <a:spcPts val="0"/>
              </a:spcBef>
              <a:spcAft>
                <a:spcPts val="0"/>
              </a:spcAft>
              <a:defRPr sz="1200">
                <a:latin typeface="+mn-lt"/>
              </a:defRPr>
            </a:lvl1pPr>
          </a:lstStyle>
          <a:p>
            <a:pPr>
              <a:defRPr/>
            </a:pPr>
            <a:endParaRPr lang="uk-UA"/>
          </a:p>
        </p:txBody>
      </p:sp>
      <p:sp>
        <p:nvSpPr>
          <p:cNvPr id="5" name="Slide Number Placeholder 4">
            <a:extLst>
              <a:ext uri="{FF2B5EF4-FFF2-40B4-BE49-F238E27FC236}">
                <a16:creationId xmlns:a16="http://schemas.microsoft.com/office/drawing/2014/main" id="{CB4F9B4D-2681-481A-BE14-ED57BDE0AEC0}"/>
              </a:ext>
            </a:extLst>
          </p:cNvPr>
          <p:cNvSpPr>
            <a:spLocks noGrp="1"/>
          </p:cNvSpPr>
          <p:nvPr>
            <p:ph type="sldNum" sz="quarter" idx="3"/>
          </p:nvPr>
        </p:nvSpPr>
        <p:spPr>
          <a:xfrm>
            <a:off x="3901439" y="9515909"/>
            <a:ext cx="2985180" cy="501106"/>
          </a:xfrm>
          <a:prstGeom prst="rect">
            <a:avLst/>
          </a:prstGeom>
        </p:spPr>
        <p:txBody>
          <a:bodyPr vert="horz" wrap="square" lIns="94199" tIns="47100" rIns="94199" bIns="4710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05BA7F3A-F93C-441E-BCBD-1085024C2756}" type="slidenum">
              <a:rPr lang="uk-UA" altLang="ro-RO"/>
              <a:pPr>
                <a:defRPr/>
              </a:pPr>
              <a:t>‹#›</a:t>
            </a:fld>
            <a:endParaRPr lang="uk-UA" altLang="ro-RO"/>
          </a:p>
        </p:txBody>
      </p:sp>
    </p:spTree>
    <p:extLst>
      <p:ext uri="{BB962C8B-B14F-4D97-AF65-F5344CB8AC3E}">
        <p14:creationId xmlns:p14="http://schemas.microsoft.com/office/powerpoint/2010/main" val="14259199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06D716D-BC35-49EB-8C5A-199B4D64EA49}"/>
              </a:ext>
            </a:extLst>
          </p:cNvPr>
          <p:cNvSpPr>
            <a:spLocks noGrp="1"/>
          </p:cNvSpPr>
          <p:nvPr>
            <p:ph type="hdr" sz="quarter"/>
          </p:nvPr>
        </p:nvSpPr>
        <p:spPr>
          <a:xfrm>
            <a:off x="0" y="2"/>
            <a:ext cx="2985180" cy="501106"/>
          </a:xfrm>
          <a:prstGeom prst="rect">
            <a:avLst/>
          </a:prstGeom>
        </p:spPr>
        <p:txBody>
          <a:bodyPr vert="horz" lIns="94199" tIns="47100" rIns="94199" bIns="47100" rtlCol="0"/>
          <a:lstStyle>
            <a:lvl1pPr algn="l" eaLnBrk="1" fontAlgn="auto" hangingPunct="1">
              <a:spcBef>
                <a:spcPts val="0"/>
              </a:spcBef>
              <a:spcAft>
                <a:spcPts val="0"/>
              </a:spcAft>
              <a:defRPr sz="1200">
                <a:latin typeface="+mn-lt"/>
              </a:defRPr>
            </a:lvl1pPr>
          </a:lstStyle>
          <a:p>
            <a:pPr>
              <a:defRPr/>
            </a:pPr>
            <a:endParaRPr lang="uk-UA"/>
          </a:p>
        </p:txBody>
      </p:sp>
      <p:sp>
        <p:nvSpPr>
          <p:cNvPr id="3" name="Date Placeholder 2">
            <a:extLst>
              <a:ext uri="{FF2B5EF4-FFF2-40B4-BE49-F238E27FC236}">
                <a16:creationId xmlns:a16="http://schemas.microsoft.com/office/drawing/2014/main" id="{82C22A4B-8C71-45E7-AF7C-B867631E00CE}"/>
              </a:ext>
            </a:extLst>
          </p:cNvPr>
          <p:cNvSpPr>
            <a:spLocks noGrp="1"/>
          </p:cNvSpPr>
          <p:nvPr>
            <p:ph type="dt" idx="1"/>
          </p:nvPr>
        </p:nvSpPr>
        <p:spPr>
          <a:xfrm>
            <a:off x="3901439" y="2"/>
            <a:ext cx="2985180" cy="501106"/>
          </a:xfrm>
          <a:prstGeom prst="rect">
            <a:avLst/>
          </a:prstGeom>
        </p:spPr>
        <p:txBody>
          <a:bodyPr vert="horz" lIns="94199" tIns="47100" rIns="94199" bIns="47100" rtlCol="0"/>
          <a:lstStyle>
            <a:lvl1pPr algn="r" eaLnBrk="1" fontAlgn="auto" hangingPunct="1">
              <a:spcBef>
                <a:spcPts val="0"/>
              </a:spcBef>
              <a:spcAft>
                <a:spcPts val="0"/>
              </a:spcAft>
              <a:defRPr sz="1200">
                <a:latin typeface="+mn-lt"/>
              </a:defRPr>
            </a:lvl1pPr>
          </a:lstStyle>
          <a:p>
            <a:pPr>
              <a:defRPr/>
            </a:pPr>
            <a:fld id="{6166157B-C384-4BB6-9C88-857B35313EBE}" type="datetimeFigureOut">
              <a:rPr lang="uk-UA"/>
              <a:pPr>
                <a:defRPr/>
              </a:pPr>
              <a:t>13.08.2019</a:t>
            </a:fld>
            <a:endParaRPr lang="uk-UA"/>
          </a:p>
        </p:txBody>
      </p:sp>
      <p:sp>
        <p:nvSpPr>
          <p:cNvPr id="4" name="Slide Image Placeholder 3">
            <a:extLst>
              <a:ext uri="{FF2B5EF4-FFF2-40B4-BE49-F238E27FC236}">
                <a16:creationId xmlns:a16="http://schemas.microsoft.com/office/drawing/2014/main" id="{0C01BFC8-FB1E-4ADC-95CE-85BA0378565F}"/>
              </a:ext>
            </a:extLst>
          </p:cNvPr>
          <p:cNvSpPr>
            <a:spLocks noGrp="1" noRot="1" noChangeAspect="1"/>
          </p:cNvSpPr>
          <p:nvPr>
            <p:ph type="sldImg" idx="2"/>
          </p:nvPr>
        </p:nvSpPr>
        <p:spPr>
          <a:xfrm>
            <a:off x="938213" y="750888"/>
            <a:ext cx="5011737" cy="3757612"/>
          </a:xfrm>
          <a:prstGeom prst="rect">
            <a:avLst/>
          </a:prstGeom>
          <a:noFill/>
          <a:ln w="12700">
            <a:solidFill>
              <a:prstClr val="black"/>
            </a:solidFill>
          </a:ln>
        </p:spPr>
        <p:txBody>
          <a:bodyPr vert="horz" lIns="94199" tIns="47100" rIns="94199" bIns="47100" rtlCol="0" anchor="ctr"/>
          <a:lstStyle/>
          <a:p>
            <a:pPr lvl="0"/>
            <a:endParaRPr lang="uk-UA" noProof="0"/>
          </a:p>
        </p:txBody>
      </p:sp>
      <p:sp>
        <p:nvSpPr>
          <p:cNvPr id="5" name="Notes Placeholder 4">
            <a:extLst>
              <a:ext uri="{FF2B5EF4-FFF2-40B4-BE49-F238E27FC236}">
                <a16:creationId xmlns:a16="http://schemas.microsoft.com/office/drawing/2014/main" id="{D8752DD7-5374-4806-91D2-E8666DCB5A5D}"/>
              </a:ext>
            </a:extLst>
          </p:cNvPr>
          <p:cNvSpPr>
            <a:spLocks noGrp="1"/>
          </p:cNvSpPr>
          <p:nvPr>
            <p:ph type="body" sz="quarter" idx="3"/>
          </p:nvPr>
        </p:nvSpPr>
        <p:spPr>
          <a:xfrm>
            <a:off x="689126" y="4759653"/>
            <a:ext cx="5509912" cy="4508251"/>
          </a:xfrm>
          <a:prstGeom prst="rect">
            <a:avLst/>
          </a:prstGeom>
        </p:spPr>
        <p:txBody>
          <a:bodyPr vert="horz" lIns="94199" tIns="47100" rIns="94199" bIns="4710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uk-UA" noProof="0"/>
          </a:p>
        </p:txBody>
      </p:sp>
      <p:sp>
        <p:nvSpPr>
          <p:cNvPr id="6" name="Footer Placeholder 5">
            <a:extLst>
              <a:ext uri="{FF2B5EF4-FFF2-40B4-BE49-F238E27FC236}">
                <a16:creationId xmlns:a16="http://schemas.microsoft.com/office/drawing/2014/main" id="{5C908326-D754-4F9C-BC0D-D44BA8C3509E}"/>
              </a:ext>
            </a:extLst>
          </p:cNvPr>
          <p:cNvSpPr>
            <a:spLocks noGrp="1"/>
          </p:cNvSpPr>
          <p:nvPr>
            <p:ph type="ftr" sz="quarter" idx="4"/>
          </p:nvPr>
        </p:nvSpPr>
        <p:spPr>
          <a:xfrm>
            <a:off x="0" y="9515909"/>
            <a:ext cx="2985180" cy="501106"/>
          </a:xfrm>
          <a:prstGeom prst="rect">
            <a:avLst/>
          </a:prstGeom>
        </p:spPr>
        <p:txBody>
          <a:bodyPr vert="horz" lIns="94199" tIns="47100" rIns="94199" bIns="47100" rtlCol="0" anchor="b"/>
          <a:lstStyle>
            <a:lvl1pPr algn="l" eaLnBrk="1" fontAlgn="auto" hangingPunct="1">
              <a:spcBef>
                <a:spcPts val="0"/>
              </a:spcBef>
              <a:spcAft>
                <a:spcPts val="0"/>
              </a:spcAft>
              <a:defRPr sz="1200">
                <a:latin typeface="+mn-lt"/>
              </a:defRPr>
            </a:lvl1pPr>
          </a:lstStyle>
          <a:p>
            <a:pPr>
              <a:defRPr/>
            </a:pPr>
            <a:endParaRPr lang="uk-UA"/>
          </a:p>
        </p:txBody>
      </p:sp>
      <p:sp>
        <p:nvSpPr>
          <p:cNvPr id="7" name="Slide Number Placeholder 6">
            <a:extLst>
              <a:ext uri="{FF2B5EF4-FFF2-40B4-BE49-F238E27FC236}">
                <a16:creationId xmlns:a16="http://schemas.microsoft.com/office/drawing/2014/main" id="{123692D6-402F-45D2-84B1-6465B0C1546F}"/>
              </a:ext>
            </a:extLst>
          </p:cNvPr>
          <p:cNvSpPr>
            <a:spLocks noGrp="1"/>
          </p:cNvSpPr>
          <p:nvPr>
            <p:ph type="sldNum" sz="quarter" idx="5"/>
          </p:nvPr>
        </p:nvSpPr>
        <p:spPr>
          <a:xfrm>
            <a:off x="3901439" y="9515909"/>
            <a:ext cx="2985180" cy="501106"/>
          </a:xfrm>
          <a:prstGeom prst="rect">
            <a:avLst/>
          </a:prstGeom>
        </p:spPr>
        <p:txBody>
          <a:bodyPr vert="horz" wrap="square" lIns="94199" tIns="47100" rIns="94199" bIns="4710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43B427E4-63B6-4F14-975C-19B4CA5696D0}" type="slidenum">
              <a:rPr lang="uk-UA" altLang="ro-RO"/>
              <a:pPr>
                <a:defRPr/>
              </a:pPr>
              <a:t>‹#›</a:t>
            </a:fld>
            <a:endParaRPr lang="uk-UA" altLang="ro-RO"/>
          </a:p>
        </p:txBody>
      </p:sp>
    </p:spTree>
    <p:extLst>
      <p:ext uri="{BB962C8B-B14F-4D97-AF65-F5344CB8AC3E}">
        <p14:creationId xmlns:p14="http://schemas.microsoft.com/office/powerpoint/2010/main" val="26420834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3C06ADFC-2771-478F-ADB8-2B2F7BEB0A5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Rectangle 3">
            <a:extLst>
              <a:ext uri="{FF2B5EF4-FFF2-40B4-BE49-F238E27FC236}">
                <a16:creationId xmlns:a16="http://schemas.microsoft.com/office/drawing/2014/main" id="{73DA3843-3EFE-46F8-A1FC-FF974181031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o-RO" altLang="en-US">
              <a:latin typeface="Arial" panose="020B0604020202020204" pitchFamily="34" charset="0"/>
            </a:endParaRPr>
          </a:p>
        </p:txBody>
      </p:sp>
    </p:spTree>
    <p:extLst>
      <p:ext uri="{BB962C8B-B14F-4D97-AF65-F5344CB8AC3E}">
        <p14:creationId xmlns:p14="http://schemas.microsoft.com/office/powerpoint/2010/main" val="4254627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3B427E4-63B6-4F14-975C-19B4CA5696D0}" type="slidenum">
              <a:rPr lang="uk-UA" altLang="ro-RO" smtClean="0"/>
              <a:pPr>
                <a:defRPr/>
              </a:pPr>
              <a:t>10</a:t>
            </a:fld>
            <a:endParaRPr lang="uk-UA" altLang="ro-RO"/>
          </a:p>
        </p:txBody>
      </p:sp>
    </p:spTree>
    <p:extLst>
      <p:ext uri="{BB962C8B-B14F-4D97-AF65-F5344CB8AC3E}">
        <p14:creationId xmlns:p14="http://schemas.microsoft.com/office/powerpoint/2010/main" val="38180304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u prezentar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C22F8BE-BCF7-4EE8-B15D-A73BB610F0E3}"/>
              </a:ext>
            </a:extLst>
          </p:cNvPr>
          <p:cNvSpPr/>
          <p:nvPr userDrawn="1"/>
        </p:nvSpPr>
        <p:spPr>
          <a:xfrm>
            <a:off x="-6350" y="1241425"/>
            <a:ext cx="9144000" cy="1727200"/>
          </a:xfrm>
          <a:prstGeom prst="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uk-UA"/>
          </a:p>
        </p:txBody>
      </p:sp>
      <p:sp>
        <p:nvSpPr>
          <p:cNvPr id="4" name="TextBox 3">
            <a:extLst>
              <a:ext uri="{FF2B5EF4-FFF2-40B4-BE49-F238E27FC236}">
                <a16:creationId xmlns:a16="http://schemas.microsoft.com/office/drawing/2014/main" id="{319E9721-42EC-4AE5-AB7A-D80FE34226C7}"/>
              </a:ext>
            </a:extLst>
          </p:cNvPr>
          <p:cNvSpPr txBox="1">
            <a:spLocks noChangeArrowheads="1"/>
          </p:cNvSpPr>
          <p:nvPr userDrawn="1"/>
        </p:nvSpPr>
        <p:spPr bwMode="auto">
          <a:xfrm>
            <a:off x="900113" y="2503488"/>
            <a:ext cx="12223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873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US" altLang="en-US" sz="1200">
                <a:solidFill>
                  <a:srgbClr val="FFFFFF"/>
                </a:solidFill>
                <a:latin typeface="Calibri" panose="020F0502020204030204" pitchFamily="34" charset="0"/>
              </a:rPr>
              <a:t>Subtitlu</a:t>
            </a:r>
            <a:endParaRPr lang="uk-UA" altLang="en-US" sz="1200">
              <a:solidFill>
                <a:srgbClr val="FFFFFF"/>
              </a:solidFill>
              <a:latin typeface="Calibri" panose="020F0502020204030204" pitchFamily="34" charset="0"/>
            </a:endParaRPr>
          </a:p>
        </p:txBody>
      </p:sp>
      <p:pic>
        <p:nvPicPr>
          <p:cNvPr id="5" name="Picture 2">
            <a:extLst>
              <a:ext uri="{FF2B5EF4-FFF2-40B4-BE49-F238E27FC236}">
                <a16:creationId xmlns:a16="http://schemas.microsoft.com/office/drawing/2014/main" id="{82FBBB60-9F2B-41DF-90B6-9A09AE8E341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007225" y="115888"/>
            <a:ext cx="1763713"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18E28E24-87C2-4A83-A31F-12955C9487B3}"/>
              </a:ext>
            </a:extLst>
          </p:cNvPr>
          <p:cNvSpPr/>
          <p:nvPr userDrawn="1"/>
        </p:nvSpPr>
        <p:spPr>
          <a:xfrm>
            <a:off x="-6350" y="358775"/>
            <a:ext cx="6840538" cy="174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ctrTitle"/>
          </p:nvPr>
        </p:nvSpPr>
        <p:spPr>
          <a:xfrm>
            <a:off x="1024232" y="1607644"/>
            <a:ext cx="7772400" cy="864096"/>
          </a:xfrm>
          <a:prstGeom prst="rect">
            <a:avLst/>
          </a:prstGeom>
        </p:spPr>
        <p:txBody>
          <a:bodyPr/>
          <a:lstStyle>
            <a:lvl1pPr>
              <a:defRPr/>
            </a:lvl1pPr>
          </a:lstStyle>
          <a:p>
            <a:r>
              <a:rPr lang="en-US"/>
              <a:t>Click to edit Master title style</a:t>
            </a:r>
            <a:endParaRPr lang="uk-UA" dirty="0"/>
          </a:p>
        </p:txBody>
      </p:sp>
    </p:spTree>
    <p:extLst>
      <p:ext uri="{BB962C8B-B14F-4D97-AF65-F5344CB8AC3E}">
        <p14:creationId xmlns:p14="http://schemas.microsoft.com/office/powerpoint/2010/main" val="3882598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23_Title and Content">
    <p:spTree>
      <p:nvGrpSpPr>
        <p:cNvPr id="1" name=""/>
        <p:cNvGrpSpPr/>
        <p:nvPr/>
      </p:nvGrpSpPr>
      <p:grpSpPr>
        <a:xfrm>
          <a:off x="0" y="0"/>
          <a:ext cx="0" cy="0"/>
          <a:chOff x="0" y="0"/>
          <a:chExt cx="0" cy="0"/>
        </a:xfrm>
      </p:grpSpPr>
      <p:sp>
        <p:nvSpPr>
          <p:cNvPr id="5" name="Picture Placeholder 4"/>
          <p:cNvSpPr>
            <a:spLocks noGrp="1"/>
          </p:cNvSpPr>
          <p:nvPr>
            <p:ph type="pic" sz="quarter" idx="18"/>
          </p:nvPr>
        </p:nvSpPr>
        <p:spPr>
          <a:xfrm>
            <a:off x="0" y="1"/>
            <a:ext cx="9144000" cy="6858000"/>
          </a:xfrm>
          <a:prstGeom prst="rect">
            <a:avLst/>
          </a:prstGeom>
        </p:spPr>
        <p:txBody>
          <a:bodyPr/>
          <a:lstStyle>
            <a:lvl1pPr>
              <a:defRPr/>
            </a:lvl1pPr>
          </a:lstStyle>
          <a:p>
            <a:pPr lvl="0"/>
            <a:r>
              <a:rPr lang="en-US" noProof="0"/>
              <a:t>Click icon to add picture</a:t>
            </a:r>
            <a:endParaRPr lang="uk-UA" noProof="0" dirty="0"/>
          </a:p>
        </p:txBody>
      </p:sp>
      <p:sp>
        <p:nvSpPr>
          <p:cNvPr id="3" name="Title 2"/>
          <p:cNvSpPr>
            <a:spLocks noGrp="1"/>
          </p:cNvSpPr>
          <p:nvPr>
            <p:ph type="title"/>
          </p:nvPr>
        </p:nvSpPr>
        <p:spPr>
          <a:xfrm>
            <a:off x="1908175" y="4747137"/>
            <a:ext cx="6408241" cy="1068439"/>
          </a:xfrm>
          <a:prstGeom prst="rect">
            <a:avLst/>
          </a:prstGeom>
        </p:spPr>
        <p:txBody>
          <a:bodyPr anchor="b">
            <a:noAutofit/>
          </a:bodyPr>
          <a:lstStyle>
            <a:lvl1pPr>
              <a:defRPr sz="3600"/>
            </a:lvl1pPr>
          </a:lstStyle>
          <a:p>
            <a:r>
              <a:rPr lang="en-US"/>
              <a:t>Click to edit Master title style</a:t>
            </a:r>
            <a:endParaRPr lang="uk-UA" dirty="0"/>
          </a:p>
        </p:txBody>
      </p:sp>
      <p:sp>
        <p:nvSpPr>
          <p:cNvPr id="13" name="Text Placeholder 7"/>
          <p:cNvSpPr>
            <a:spLocks noGrp="1"/>
          </p:cNvSpPr>
          <p:nvPr>
            <p:ph type="body" sz="quarter" idx="13"/>
          </p:nvPr>
        </p:nvSpPr>
        <p:spPr>
          <a:xfrm>
            <a:off x="1916735" y="5815575"/>
            <a:ext cx="6471689" cy="685767"/>
          </a:xfrm>
          <a:prstGeom prst="rect">
            <a:avLst/>
          </a:prstGeom>
        </p:spPr>
        <p:txBody>
          <a:bodyPr/>
          <a:lstStyle>
            <a:lvl1pPr marL="0" indent="0">
              <a:buNone/>
              <a:defRPr baseline="0"/>
            </a:lvl1pPr>
          </a:lstStyle>
          <a:p>
            <a:pPr lvl="0"/>
            <a:r>
              <a:rPr lang="en-US"/>
              <a:t>Click to edit Master text styles</a:t>
            </a:r>
          </a:p>
        </p:txBody>
      </p:sp>
    </p:spTree>
    <p:extLst>
      <p:ext uri="{BB962C8B-B14F-4D97-AF65-F5344CB8AC3E}">
        <p14:creationId xmlns:p14="http://schemas.microsoft.com/office/powerpoint/2010/main" val="2852499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8_Title and Content">
    <p:spTree>
      <p:nvGrpSpPr>
        <p:cNvPr id="1" name=""/>
        <p:cNvGrpSpPr/>
        <p:nvPr/>
      </p:nvGrpSpPr>
      <p:grpSpPr>
        <a:xfrm>
          <a:off x="0" y="0"/>
          <a:ext cx="0" cy="0"/>
          <a:chOff x="0" y="0"/>
          <a:chExt cx="0" cy="0"/>
        </a:xfrm>
      </p:grpSpPr>
      <p:sp>
        <p:nvSpPr>
          <p:cNvPr id="5" name="Picture Placeholder 4"/>
          <p:cNvSpPr>
            <a:spLocks noGrp="1"/>
          </p:cNvSpPr>
          <p:nvPr>
            <p:ph type="pic" sz="quarter" idx="18"/>
          </p:nvPr>
        </p:nvSpPr>
        <p:spPr>
          <a:xfrm>
            <a:off x="0" y="1"/>
            <a:ext cx="9153362" cy="6858000"/>
          </a:xfrm>
          <a:prstGeom prst="rect">
            <a:avLst/>
          </a:prstGeom>
        </p:spPr>
        <p:txBody>
          <a:bodyPr/>
          <a:lstStyle/>
          <a:p>
            <a:pPr lvl="0"/>
            <a:r>
              <a:rPr lang="en-US" noProof="0"/>
              <a:t>Click icon to add picture</a:t>
            </a:r>
            <a:endParaRPr lang="uk-UA" noProof="0" dirty="0"/>
          </a:p>
        </p:txBody>
      </p:sp>
      <p:sp>
        <p:nvSpPr>
          <p:cNvPr id="3" name="Title 2"/>
          <p:cNvSpPr>
            <a:spLocks noGrp="1"/>
          </p:cNvSpPr>
          <p:nvPr>
            <p:ph type="title"/>
          </p:nvPr>
        </p:nvSpPr>
        <p:spPr>
          <a:xfrm>
            <a:off x="460859" y="1411818"/>
            <a:ext cx="3103029" cy="2305215"/>
          </a:xfrm>
          <a:prstGeom prst="rect">
            <a:avLst/>
          </a:prstGeom>
        </p:spPr>
        <p:txBody>
          <a:bodyPr anchor="b">
            <a:noAutofit/>
          </a:bodyPr>
          <a:lstStyle>
            <a:lvl1pPr>
              <a:defRPr sz="3600"/>
            </a:lvl1pPr>
          </a:lstStyle>
          <a:p>
            <a:r>
              <a:rPr lang="en-US"/>
              <a:t>Click to edit Master title style</a:t>
            </a:r>
            <a:endParaRPr lang="uk-UA" dirty="0"/>
          </a:p>
        </p:txBody>
      </p:sp>
      <p:sp>
        <p:nvSpPr>
          <p:cNvPr id="13" name="Text Placeholder 7"/>
          <p:cNvSpPr>
            <a:spLocks noGrp="1"/>
          </p:cNvSpPr>
          <p:nvPr>
            <p:ph type="body" sz="quarter" idx="13"/>
          </p:nvPr>
        </p:nvSpPr>
        <p:spPr>
          <a:xfrm>
            <a:off x="471971" y="3717032"/>
            <a:ext cx="3091391" cy="1728192"/>
          </a:xfrm>
          <a:prstGeom prst="rect">
            <a:avLst/>
          </a:prstGeom>
        </p:spPr>
        <p:txBody>
          <a:bodyPr/>
          <a:lstStyle>
            <a:lvl1pPr marL="0" indent="0">
              <a:buNone/>
              <a:defRPr baseline="0"/>
            </a:lvl1pPr>
          </a:lstStyle>
          <a:p>
            <a:pPr lvl="0"/>
            <a:r>
              <a:rPr lang="en-US"/>
              <a:t>Click to edit Master text styles</a:t>
            </a:r>
          </a:p>
        </p:txBody>
      </p:sp>
    </p:spTree>
    <p:extLst>
      <p:ext uri="{BB962C8B-B14F-4D97-AF65-F5344CB8AC3E}">
        <p14:creationId xmlns:p14="http://schemas.microsoft.com/office/powerpoint/2010/main" val="3474717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41618126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380114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8290219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80433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855235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13237072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32050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50230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gina Goala">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B21EAA24-9EDF-4288-8160-3584E08E0716}"/>
              </a:ext>
            </a:extLst>
          </p:cNvPr>
          <p:cNvSpPr>
            <a:spLocks noGrp="1"/>
          </p:cNvSpPr>
          <p:nvPr>
            <p:ph type="sldNum" sz="quarter" idx="10"/>
          </p:nvPr>
        </p:nvSpPr>
        <p:spPr/>
        <p:txBody>
          <a:bodyPr/>
          <a:lstStyle>
            <a:lvl1pPr>
              <a:defRPr/>
            </a:lvl1pPr>
          </a:lstStyle>
          <a:p>
            <a:pPr>
              <a:defRPr/>
            </a:pPr>
            <a:fld id="{4262BAEA-E812-4FBF-A0A8-745532CE83FF}" type="slidenum">
              <a:rPr lang="uk-UA" altLang="ro-RO"/>
              <a:pPr>
                <a:defRPr/>
              </a:pPr>
              <a:t>‹#›</a:t>
            </a:fld>
            <a:endParaRPr lang="uk-UA" altLang="ro-RO"/>
          </a:p>
        </p:txBody>
      </p:sp>
      <p:sp>
        <p:nvSpPr>
          <p:cNvPr id="3" name="Footer Placeholder 1">
            <a:extLst>
              <a:ext uri="{FF2B5EF4-FFF2-40B4-BE49-F238E27FC236}">
                <a16:creationId xmlns:a16="http://schemas.microsoft.com/office/drawing/2014/main" id="{58BC5719-CAE0-488C-B781-ABEA9C97BF85}"/>
              </a:ext>
            </a:extLst>
          </p:cNvPr>
          <p:cNvSpPr>
            <a:spLocks noGrp="1"/>
          </p:cNvSpPr>
          <p:nvPr>
            <p:ph type="ftr" sz="quarter" idx="11"/>
          </p:nvPr>
        </p:nvSpPr>
        <p:spPr/>
        <p:txBody>
          <a:bodyPr/>
          <a:lstStyle>
            <a:lvl1pPr>
              <a:defRPr/>
            </a:lvl1pPr>
          </a:lstStyle>
          <a:p>
            <a:pPr>
              <a:defRPr/>
            </a:pPr>
            <a:r>
              <a:rPr lang="ro-RO"/>
              <a:t>www.antibiotice.ro</a:t>
            </a:r>
            <a:endParaRPr lang="uk-UA"/>
          </a:p>
        </p:txBody>
      </p:sp>
    </p:spTree>
    <p:extLst>
      <p:ext uri="{BB962C8B-B14F-4D97-AF65-F5344CB8AC3E}">
        <p14:creationId xmlns:p14="http://schemas.microsoft.com/office/powerpoint/2010/main" val="16655064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7192171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57113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49450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ina cu text ierarhic">
    <p:spTree>
      <p:nvGrpSpPr>
        <p:cNvPr id="1" name=""/>
        <p:cNvGrpSpPr/>
        <p:nvPr/>
      </p:nvGrpSpPr>
      <p:grpSpPr>
        <a:xfrm>
          <a:off x="0" y="0"/>
          <a:ext cx="0" cy="0"/>
          <a:chOff x="0" y="0"/>
          <a:chExt cx="0" cy="0"/>
        </a:xfrm>
      </p:grpSpPr>
      <p:sp>
        <p:nvSpPr>
          <p:cNvPr id="2" name="Title 1"/>
          <p:cNvSpPr>
            <a:spLocks noGrp="1"/>
          </p:cNvSpPr>
          <p:nvPr>
            <p:ph type="title"/>
          </p:nvPr>
        </p:nvSpPr>
        <p:spPr>
          <a:xfrm>
            <a:off x="457200" y="359320"/>
            <a:ext cx="8229600" cy="706089"/>
          </a:xfrm>
          <a:prstGeom prst="rect">
            <a:avLst/>
          </a:prstGeom>
        </p:spPr>
        <p:txBody>
          <a:bodyPr/>
          <a:lstStyle>
            <a:lvl1pPr>
              <a:defRPr/>
            </a:lvl1pPr>
          </a:lstStyle>
          <a:p>
            <a:r>
              <a:rPr lang="en-US"/>
              <a:t>Click to edit Master title style</a:t>
            </a:r>
            <a:endParaRPr lang="uk-UA" dirty="0"/>
          </a:p>
        </p:txBody>
      </p:sp>
      <p:sp>
        <p:nvSpPr>
          <p:cNvPr id="6" name="Content Placeholder 5"/>
          <p:cNvSpPr>
            <a:spLocks noGrp="1"/>
          </p:cNvSpPr>
          <p:nvPr>
            <p:ph sz="quarter" idx="12"/>
          </p:nvPr>
        </p:nvSpPr>
        <p:spPr>
          <a:xfrm>
            <a:off x="468314" y="2564904"/>
            <a:ext cx="8207375" cy="384012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uk-UA" dirty="0"/>
          </a:p>
        </p:txBody>
      </p:sp>
      <p:sp>
        <p:nvSpPr>
          <p:cNvPr id="8" name="Text Placeholder 7"/>
          <p:cNvSpPr>
            <a:spLocks noGrp="1"/>
          </p:cNvSpPr>
          <p:nvPr>
            <p:ph type="body" sz="quarter" idx="13"/>
          </p:nvPr>
        </p:nvSpPr>
        <p:spPr>
          <a:xfrm>
            <a:off x="468314" y="1028734"/>
            <a:ext cx="8207375" cy="383084"/>
          </a:xfrm>
          <a:prstGeom prst="rect">
            <a:avLst/>
          </a:prstGeom>
        </p:spPr>
        <p:txBody>
          <a:bodyPr/>
          <a:lstStyle>
            <a:lvl1pPr marL="0" indent="0">
              <a:buNone/>
              <a:defRPr baseline="0"/>
            </a:lvl1pPr>
          </a:lstStyle>
          <a:p>
            <a:pPr lvl="0"/>
            <a:r>
              <a:rPr lang="en-US"/>
              <a:t>Click to edit Master text styles</a:t>
            </a:r>
          </a:p>
        </p:txBody>
      </p:sp>
      <p:sp>
        <p:nvSpPr>
          <p:cNvPr id="7" name="Text Placeholder 7"/>
          <p:cNvSpPr>
            <a:spLocks noGrp="1"/>
          </p:cNvSpPr>
          <p:nvPr>
            <p:ph type="body" sz="quarter" idx="26"/>
          </p:nvPr>
        </p:nvSpPr>
        <p:spPr>
          <a:xfrm>
            <a:off x="456518" y="1604434"/>
            <a:ext cx="8219171" cy="864460"/>
          </a:xfrm>
          <a:prstGeom prst="rect">
            <a:avLst/>
          </a:prstGeom>
        </p:spPr>
        <p:txBody>
          <a:bodyPr>
            <a:normAutofit/>
          </a:bodyPr>
          <a:lstStyle>
            <a:lvl1pPr marL="0" indent="0">
              <a:buNone/>
              <a:defRPr sz="1000"/>
            </a:lvl1pPr>
            <a:lvl2pPr>
              <a:defRPr sz="1000"/>
            </a:lvl2pPr>
            <a:lvl3pPr>
              <a:defRPr sz="100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uk-UA" dirty="0"/>
          </a:p>
        </p:txBody>
      </p:sp>
      <p:sp>
        <p:nvSpPr>
          <p:cNvPr id="9" name="Slide Number Placeholder 5">
            <a:extLst>
              <a:ext uri="{FF2B5EF4-FFF2-40B4-BE49-F238E27FC236}">
                <a16:creationId xmlns:a16="http://schemas.microsoft.com/office/drawing/2014/main" id="{E77E985B-C1BF-4E3C-8AF6-F1A4BA84D0E6}"/>
              </a:ext>
            </a:extLst>
          </p:cNvPr>
          <p:cNvSpPr>
            <a:spLocks noGrp="1"/>
          </p:cNvSpPr>
          <p:nvPr>
            <p:ph type="sldNum" sz="quarter" idx="27"/>
          </p:nvPr>
        </p:nvSpPr>
        <p:spPr/>
        <p:txBody>
          <a:bodyPr/>
          <a:lstStyle>
            <a:lvl1pPr>
              <a:defRPr/>
            </a:lvl1pPr>
          </a:lstStyle>
          <a:p>
            <a:pPr>
              <a:defRPr/>
            </a:pPr>
            <a:fld id="{ED130308-C398-4F49-A8F1-21BCCB65DB01}" type="slidenum">
              <a:rPr lang="uk-UA" altLang="ro-RO"/>
              <a:pPr>
                <a:defRPr/>
              </a:pPr>
              <a:t>‹#›</a:t>
            </a:fld>
            <a:endParaRPr lang="uk-UA" altLang="ro-RO"/>
          </a:p>
        </p:txBody>
      </p:sp>
      <p:sp>
        <p:nvSpPr>
          <p:cNvPr id="10" name="Footer Placeholder 3">
            <a:extLst>
              <a:ext uri="{FF2B5EF4-FFF2-40B4-BE49-F238E27FC236}">
                <a16:creationId xmlns:a16="http://schemas.microsoft.com/office/drawing/2014/main" id="{1E770EB2-3529-4F80-BFC0-AD6D4392A875}"/>
              </a:ext>
            </a:extLst>
          </p:cNvPr>
          <p:cNvSpPr>
            <a:spLocks noGrp="1"/>
          </p:cNvSpPr>
          <p:nvPr>
            <p:ph type="ftr" sz="quarter" idx="28"/>
          </p:nvPr>
        </p:nvSpPr>
        <p:spPr/>
        <p:txBody>
          <a:bodyPr/>
          <a:lstStyle>
            <a:lvl1pPr>
              <a:defRPr/>
            </a:lvl1pPr>
          </a:lstStyle>
          <a:p>
            <a:pPr>
              <a:defRPr/>
            </a:pPr>
            <a:r>
              <a:rPr lang="en-US"/>
              <a:t>www.antibiotice.ro</a:t>
            </a:r>
            <a:endParaRPr lang="uk-UA"/>
          </a:p>
        </p:txBody>
      </p:sp>
    </p:spTree>
    <p:extLst>
      <p:ext uri="{BB962C8B-B14F-4D97-AF65-F5344CB8AC3E}">
        <p14:creationId xmlns:p14="http://schemas.microsoft.com/office/powerpoint/2010/main" val="578598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8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359320"/>
            <a:ext cx="8229600" cy="706089"/>
          </a:xfrm>
          <a:prstGeom prst="rect">
            <a:avLst/>
          </a:prstGeom>
        </p:spPr>
        <p:txBody>
          <a:bodyPr/>
          <a:lstStyle>
            <a:lvl1pPr>
              <a:defRPr/>
            </a:lvl1pPr>
          </a:lstStyle>
          <a:p>
            <a:r>
              <a:rPr lang="en-US"/>
              <a:t>Click to edit Master title style</a:t>
            </a:r>
            <a:endParaRPr lang="uk-UA" dirty="0"/>
          </a:p>
        </p:txBody>
      </p:sp>
      <p:sp>
        <p:nvSpPr>
          <p:cNvPr id="8" name="Text Placeholder 7"/>
          <p:cNvSpPr>
            <a:spLocks noGrp="1"/>
          </p:cNvSpPr>
          <p:nvPr>
            <p:ph type="body" sz="quarter" idx="13"/>
          </p:nvPr>
        </p:nvSpPr>
        <p:spPr>
          <a:xfrm>
            <a:off x="468314" y="1028734"/>
            <a:ext cx="8207375" cy="383084"/>
          </a:xfrm>
          <a:prstGeom prst="rect">
            <a:avLst/>
          </a:prstGeom>
        </p:spPr>
        <p:txBody>
          <a:bodyPr/>
          <a:lstStyle>
            <a:lvl1pPr marL="0" indent="0">
              <a:buNone/>
              <a:defRPr baseline="0"/>
            </a:lvl1pPr>
          </a:lstStyle>
          <a:p>
            <a:pPr lvl="0"/>
            <a:r>
              <a:rPr lang="en-US"/>
              <a:t>Click to edit Master text styles</a:t>
            </a:r>
          </a:p>
        </p:txBody>
      </p:sp>
      <p:sp>
        <p:nvSpPr>
          <p:cNvPr id="11" name="Text Placeholder 7"/>
          <p:cNvSpPr>
            <a:spLocks noGrp="1"/>
          </p:cNvSpPr>
          <p:nvPr>
            <p:ph type="body" sz="quarter" idx="31"/>
          </p:nvPr>
        </p:nvSpPr>
        <p:spPr>
          <a:xfrm>
            <a:off x="1115616" y="5922724"/>
            <a:ext cx="2448272" cy="288032"/>
          </a:xfrm>
          <a:prstGeom prst="rect">
            <a:avLst/>
          </a:prstGeom>
        </p:spPr>
        <p:txBody>
          <a:bodyPr anchor="t">
            <a:noAutofit/>
          </a:bodyPr>
          <a:lstStyle>
            <a:lvl1pPr marL="0" indent="0" algn="r">
              <a:buNone/>
              <a:defRPr sz="1200">
                <a:latin typeface="+mn-lt"/>
              </a:defRPr>
            </a:lvl1pPr>
            <a:lvl2pPr>
              <a:defRPr sz="1000"/>
            </a:lvl2pPr>
            <a:lvl3pPr>
              <a:defRPr sz="1000"/>
            </a:lvl3pPr>
            <a:lvl4pPr>
              <a:defRPr sz="1000"/>
            </a:lvl4pPr>
            <a:lvl5pPr>
              <a:defRPr sz="1000"/>
            </a:lvl5pPr>
          </a:lstStyle>
          <a:p>
            <a:pPr lvl="0"/>
            <a:r>
              <a:rPr lang="en-US"/>
              <a:t>Click to edit Master text styles</a:t>
            </a:r>
          </a:p>
        </p:txBody>
      </p:sp>
      <p:sp>
        <p:nvSpPr>
          <p:cNvPr id="12" name="Text Placeholder 7"/>
          <p:cNvSpPr>
            <a:spLocks noGrp="1"/>
          </p:cNvSpPr>
          <p:nvPr>
            <p:ph type="body" sz="quarter" idx="32"/>
          </p:nvPr>
        </p:nvSpPr>
        <p:spPr>
          <a:xfrm>
            <a:off x="1115616" y="5447778"/>
            <a:ext cx="2448272" cy="573511"/>
          </a:xfrm>
          <a:prstGeom prst="rect">
            <a:avLst/>
          </a:prstGeom>
        </p:spPr>
        <p:txBody>
          <a:bodyPr anchor="ctr">
            <a:normAutofit/>
          </a:bodyPr>
          <a:lstStyle>
            <a:lvl1pPr marL="0" indent="0" algn="r">
              <a:buNone/>
              <a:defRPr sz="2400">
                <a:latin typeface="+mj-lt"/>
              </a:defRPr>
            </a:lvl1pPr>
            <a:lvl2pPr>
              <a:defRPr sz="1000"/>
            </a:lvl2pPr>
            <a:lvl3pPr>
              <a:defRPr sz="1000"/>
            </a:lvl3pPr>
            <a:lvl4pPr>
              <a:defRPr sz="1000"/>
            </a:lvl4pPr>
            <a:lvl5pPr>
              <a:defRPr sz="1000"/>
            </a:lvl5pPr>
          </a:lstStyle>
          <a:p>
            <a:pPr lvl="0"/>
            <a:r>
              <a:rPr lang="en-US"/>
              <a:t>Click to edit Master text styles</a:t>
            </a:r>
          </a:p>
        </p:txBody>
      </p:sp>
      <p:sp>
        <p:nvSpPr>
          <p:cNvPr id="13" name="Text Placeholder 7"/>
          <p:cNvSpPr>
            <a:spLocks noGrp="1"/>
          </p:cNvSpPr>
          <p:nvPr>
            <p:ph type="body" sz="quarter" idx="33"/>
          </p:nvPr>
        </p:nvSpPr>
        <p:spPr>
          <a:xfrm>
            <a:off x="5576068" y="5922724"/>
            <a:ext cx="2380308" cy="288032"/>
          </a:xfrm>
          <a:prstGeom prst="rect">
            <a:avLst/>
          </a:prstGeom>
        </p:spPr>
        <p:txBody>
          <a:bodyPr anchor="t">
            <a:noAutofit/>
          </a:bodyPr>
          <a:lstStyle>
            <a:lvl1pPr marL="0" indent="0" algn="l">
              <a:buNone/>
              <a:defRPr sz="1200">
                <a:latin typeface="+mn-lt"/>
              </a:defRPr>
            </a:lvl1pPr>
            <a:lvl2pPr>
              <a:defRPr sz="1000"/>
            </a:lvl2pPr>
            <a:lvl3pPr>
              <a:defRPr sz="1000"/>
            </a:lvl3pPr>
            <a:lvl4pPr>
              <a:defRPr sz="1000"/>
            </a:lvl4pPr>
            <a:lvl5pPr>
              <a:defRPr sz="1000"/>
            </a:lvl5pPr>
          </a:lstStyle>
          <a:p>
            <a:pPr lvl="0"/>
            <a:r>
              <a:rPr lang="en-US"/>
              <a:t>Click to edit Master text styles</a:t>
            </a:r>
          </a:p>
        </p:txBody>
      </p:sp>
      <p:sp>
        <p:nvSpPr>
          <p:cNvPr id="14" name="Text Placeholder 7"/>
          <p:cNvSpPr>
            <a:spLocks noGrp="1"/>
          </p:cNvSpPr>
          <p:nvPr>
            <p:ph type="body" sz="quarter" idx="34"/>
          </p:nvPr>
        </p:nvSpPr>
        <p:spPr>
          <a:xfrm>
            <a:off x="5576068" y="5447778"/>
            <a:ext cx="2380308" cy="573511"/>
          </a:xfrm>
          <a:prstGeom prst="rect">
            <a:avLst/>
          </a:prstGeom>
        </p:spPr>
        <p:txBody>
          <a:bodyPr anchor="ctr">
            <a:normAutofit/>
          </a:bodyPr>
          <a:lstStyle>
            <a:lvl1pPr marL="0" indent="0" algn="l">
              <a:buNone/>
              <a:defRPr sz="2400">
                <a:latin typeface="+mj-lt"/>
              </a:defRPr>
            </a:lvl1pPr>
            <a:lvl2pPr>
              <a:defRPr sz="1000"/>
            </a:lvl2pPr>
            <a:lvl3pPr>
              <a:defRPr sz="1000"/>
            </a:lvl3pPr>
            <a:lvl4pPr>
              <a:defRPr sz="1000"/>
            </a:lvl4pPr>
            <a:lvl5pPr>
              <a:defRPr sz="1000"/>
            </a:lvl5pPr>
          </a:lstStyle>
          <a:p>
            <a:pPr lvl="0"/>
            <a:r>
              <a:rPr lang="en-US"/>
              <a:t>Click to edit Master text styles</a:t>
            </a:r>
          </a:p>
        </p:txBody>
      </p:sp>
      <p:sp>
        <p:nvSpPr>
          <p:cNvPr id="9" name="Slide Number Placeholder 5">
            <a:extLst>
              <a:ext uri="{FF2B5EF4-FFF2-40B4-BE49-F238E27FC236}">
                <a16:creationId xmlns:a16="http://schemas.microsoft.com/office/drawing/2014/main" id="{6FEDD36F-FC62-4D81-AE27-22B91FB0768F}"/>
              </a:ext>
            </a:extLst>
          </p:cNvPr>
          <p:cNvSpPr>
            <a:spLocks noGrp="1"/>
          </p:cNvSpPr>
          <p:nvPr>
            <p:ph type="sldNum" sz="quarter" idx="35"/>
          </p:nvPr>
        </p:nvSpPr>
        <p:spPr/>
        <p:txBody>
          <a:bodyPr/>
          <a:lstStyle>
            <a:lvl1pPr>
              <a:defRPr/>
            </a:lvl1pPr>
          </a:lstStyle>
          <a:p>
            <a:pPr>
              <a:defRPr/>
            </a:pPr>
            <a:fld id="{B21C8ED5-7754-4EAC-91AC-DF976B746D24}" type="slidenum">
              <a:rPr lang="uk-UA" altLang="ro-RO"/>
              <a:pPr>
                <a:defRPr/>
              </a:pPr>
              <a:t>‹#›</a:t>
            </a:fld>
            <a:endParaRPr lang="uk-UA" altLang="ro-RO"/>
          </a:p>
        </p:txBody>
      </p:sp>
      <p:sp>
        <p:nvSpPr>
          <p:cNvPr id="10" name="Footer Placeholder 3">
            <a:extLst>
              <a:ext uri="{FF2B5EF4-FFF2-40B4-BE49-F238E27FC236}">
                <a16:creationId xmlns:a16="http://schemas.microsoft.com/office/drawing/2014/main" id="{BE3DDF13-E96A-4CFB-A939-990EF82DFA6E}"/>
              </a:ext>
            </a:extLst>
          </p:cNvPr>
          <p:cNvSpPr>
            <a:spLocks noGrp="1"/>
          </p:cNvSpPr>
          <p:nvPr>
            <p:ph type="ftr" sz="quarter" idx="36"/>
          </p:nvPr>
        </p:nvSpPr>
        <p:spPr/>
        <p:txBody>
          <a:bodyPr/>
          <a:lstStyle>
            <a:lvl1pPr>
              <a:defRPr/>
            </a:lvl1pPr>
          </a:lstStyle>
          <a:p>
            <a:pPr>
              <a:defRPr/>
            </a:pPr>
            <a:r>
              <a:rPr lang="en-US"/>
              <a:t>www.antibiotice.ro</a:t>
            </a:r>
            <a:endParaRPr lang="uk-UA"/>
          </a:p>
        </p:txBody>
      </p:sp>
    </p:spTree>
    <p:extLst>
      <p:ext uri="{BB962C8B-B14F-4D97-AF65-F5344CB8AC3E}">
        <p14:creationId xmlns:p14="http://schemas.microsoft.com/office/powerpoint/2010/main" val="3725078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1"/>
          <p:cNvSpPr>
            <a:spLocks noGrp="1"/>
          </p:cNvSpPr>
          <p:nvPr>
            <p:ph type="title"/>
          </p:nvPr>
        </p:nvSpPr>
        <p:spPr>
          <a:xfrm>
            <a:off x="457200" y="359320"/>
            <a:ext cx="8229600" cy="706089"/>
          </a:xfrm>
          <a:prstGeom prst="rect">
            <a:avLst/>
          </a:prstGeom>
        </p:spPr>
        <p:txBody>
          <a:bodyPr/>
          <a:lstStyle>
            <a:lvl1pPr>
              <a:defRPr/>
            </a:lvl1pPr>
          </a:lstStyle>
          <a:p>
            <a:r>
              <a:rPr lang="en-US"/>
              <a:t>Click to edit Master title style</a:t>
            </a:r>
            <a:endParaRPr lang="uk-UA" dirty="0"/>
          </a:p>
        </p:txBody>
      </p:sp>
      <p:sp>
        <p:nvSpPr>
          <p:cNvPr id="7" name="Text Placeholder 7"/>
          <p:cNvSpPr>
            <a:spLocks noGrp="1"/>
          </p:cNvSpPr>
          <p:nvPr>
            <p:ph type="body" sz="quarter" idx="13"/>
          </p:nvPr>
        </p:nvSpPr>
        <p:spPr>
          <a:xfrm>
            <a:off x="468314" y="1028734"/>
            <a:ext cx="8207375" cy="383084"/>
          </a:xfrm>
          <a:prstGeom prst="rect">
            <a:avLst/>
          </a:prstGeom>
        </p:spPr>
        <p:txBody>
          <a:bodyPr/>
          <a:lstStyle>
            <a:lvl1pPr marL="0" indent="0">
              <a:buNone/>
              <a:defRPr baseline="0"/>
            </a:lvl1pPr>
          </a:lstStyle>
          <a:p>
            <a:pPr lvl="0"/>
            <a:r>
              <a:rPr lang="en-US"/>
              <a:t>Click to edit Master text styles</a:t>
            </a:r>
          </a:p>
        </p:txBody>
      </p:sp>
      <p:sp>
        <p:nvSpPr>
          <p:cNvPr id="4" name="Slide Number Placeholder 5">
            <a:extLst>
              <a:ext uri="{FF2B5EF4-FFF2-40B4-BE49-F238E27FC236}">
                <a16:creationId xmlns:a16="http://schemas.microsoft.com/office/drawing/2014/main" id="{AEAA9593-49B6-472C-9EDA-BF5DA0AB765A}"/>
              </a:ext>
            </a:extLst>
          </p:cNvPr>
          <p:cNvSpPr>
            <a:spLocks noGrp="1"/>
          </p:cNvSpPr>
          <p:nvPr>
            <p:ph type="sldNum" sz="quarter" idx="14"/>
          </p:nvPr>
        </p:nvSpPr>
        <p:spPr/>
        <p:txBody>
          <a:bodyPr/>
          <a:lstStyle>
            <a:lvl1pPr>
              <a:defRPr/>
            </a:lvl1pPr>
          </a:lstStyle>
          <a:p>
            <a:pPr>
              <a:defRPr/>
            </a:pPr>
            <a:fld id="{3B1C9182-FBFD-4962-805E-DD42D0EBEFF5}" type="slidenum">
              <a:rPr lang="uk-UA" altLang="ro-RO"/>
              <a:pPr>
                <a:defRPr/>
              </a:pPr>
              <a:t>‹#›</a:t>
            </a:fld>
            <a:endParaRPr lang="uk-UA" altLang="ro-RO"/>
          </a:p>
        </p:txBody>
      </p:sp>
      <p:sp>
        <p:nvSpPr>
          <p:cNvPr id="5" name="Footer Placeholder 3">
            <a:extLst>
              <a:ext uri="{FF2B5EF4-FFF2-40B4-BE49-F238E27FC236}">
                <a16:creationId xmlns:a16="http://schemas.microsoft.com/office/drawing/2014/main" id="{345522C0-3ECC-4E3E-BD3B-898B7CEFF6B3}"/>
              </a:ext>
            </a:extLst>
          </p:cNvPr>
          <p:cNvSpPr>
            <a:spLocks noGrp="1"/>
          </p:cNvSpPr>
          <p:nvPr>
            <p:ph type="ftr" sz="quarter" idx="15"/>
          </p:nvPr>
        </p:nvSpPr>
        <p:spPr/>
        <p:txBody>
          <a:bodyPr/>
          <a:lstStyle>
            <a:lvl1pPr>
              <a:defRPr/>
            </a:lvl1pPr>
          </a:lstStyle>
          <a:p>
            <a:pPr>
              <a:defRPr/>
            </a:pPr>
            <a:r>
              <a:rPr lang="en-US"/>
              <a:t>www.antibiotice.ro</a:t>
            </a:r>
            <a:endParaRPr lang="uk-UA"/>
          </a:p>
        </p:txBody>
      </p:sp>
    </p:spTree>
    <p:extLst>
      <p:ext uri="{BB962C8B-B14F-4D97-AF65-F5344CB8AC3E}">
        <p14:creationId xmlns:p14="http://schemas.microsoft.com/office/powerpoint/2010/main" val="1532466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4" name="Picture Placeholder 3"/>
          <p:cNvSpPr>
            <a:spLocks noGrp="1"/>
          </p:cNvSpPr>
          <p:nvPr>
            <p:ph type="pic" sz="quarter" idx="17"/>
          </p:nvPr>
        </p:nvSpPr>
        <p:spPr>
          <a:xfrm>
            <a:off x="0" y="1604798"/>
            <a:ext cx="9144000" cy="2496277"/>
          </a:xfrm>
          <a:prstGeom prst="rect">
            <a:avLst/>
          </a:prstGeom>
        </p:spPr>
        <p:txBody>
          <a:bodyPr/>
          <a:lstStyle/>
          <a:p>
            <a:pPr lvl="0"/>
            <a:endParaRPr lang="uk-UA" noProof="0"/>
          </a:p>
        </p:txBody>
      </p:sp>
      <p:sp>
        <p:nvSpPr>
          <p:cNvPr id="23" name="Content Placeholder 6"/>
          <p:cNvSpPr>
            <a:spLocks noGrp="1"/>
          </p:cNvSpPr>
          <p:nvPr>
            <p:ph sz="quarter" idx="19"/>
          </p:nvPr>
        </p:nvSpPr>
        <p:spPr>
          <a:xfrm>
            <a:off x="451162" y="4869161"/>
            <a:ext cx="8224526" cy="1535873"/>
          </a:xfrm>
          <a:prstGeom prst="rect">
            <a:avLst/>
          </a:prstGeom>
        </p:spPr>
        <p:txBody>
          <a:bodyPr>
            <a:normAutofit/>
          </a:bodyPr>
          <a:lstStyle>
            <a:lvl1pPr marL="0" indent="0" algn="l">
              <a:buNone/>
              <a:defRPr sz="1000"/>
            </a:lvl1pPr>
          </a:lstStyle>
          <a:p>
            <a:pPr lvl="0"/>
            <a:r>
              <a:rPr lang="en-US" dirty="0"/>
              <a:t>Click to edit Master text styles</a:t>
            </a:r>
          </a:p>
        </p:txBody>
      </p:sp>
      <p:sp>
        <p:nvSpPr>
          <p:cNvPr id="24" name="Text Placeholder 13"/>
          <p:cNvSpPr>
            <a:spLocks noGrp="1"/>
          </p:cNvSpPr>
          <p:nvPr>
            <p:ph type="body" sz="quarter" idx="20"/>
          </p:nvPr>
        </p:nvSpPr>
        <p:spPr>
          <a:xfrm>
            <a:off x="451226" y="4293096"/>
            <a:ext cx="8224335" cy="576064"/>
          </a:xfrm>
          <a:prstGeom prst="rect">
            <a:avLst/>
          </a:prstGeom>
        </p:spPr>
        <p:txBody>
          <a:bodyPr anchor="ctr">
            <a:noAutofit/>
          </a:bodyPr>
          <a:lstStyle>
            <a:lvl1pPr marL="0" indent="0" algn="l">
              <a:buNone/>
              <a:defRPr sz="2000">
                <a:latin typeface="+mj-lt"/>
              </a:defRPr>
            </a:lvl1pPr>
          </a:lstStyle>
          <a:p>
            <a:pPr lvl="0"/>
            <a:r>
              <a:rPr lang="en-US"/>
              <a:t>Click to edit Master text styles</a:t>
            </a:r>
          </a:p>
        </p:txBody>
      </p:sp>
      <p:sp>
        <p:nvSpPr>
          <p:cNvPr id="13" name="Title 1"/>
          <p:cNvSpPr>
            <a:spLocks noGrp="1"/>
          </p:cNvSpPr>
          <p:nvPr>
            <p:ph type="title"/>
          </p:nvPr>
        </p:nvSpPr>
        <p:spPr>
          <a:xfrm>
            <a:off x="457200" y="359320"/>
            <a:ext cx="8229600" cy="706089"/>
          </a:xfrm>
          <a:prstGeom prst="rect">
            <a:avLst/>
          </a:prstGeom>
        </p:spPr>
        <p:txBody>
          <a:bodyPr/>
          <a:lstStyle>
            <a:lvl1pPr>
              <a:defRPr/>
            </a:lvl1pPr>
          </a:lstStyle>
          <a:p>
            <a:r>
              <a:rPr lang="en-US"/>
              <a:t>Click to edit Master title style</a:t>
            </a:r>
            <a:endParaRPr lang="uk-UA" dirty="0"/>
          </a:p>
        </p:txBody>
      </p:sp>
      <p:sp>
        <p:nvSpPr>
          <p:cNvPr id="14" name="Text Placeholder 7"/>
          <p:cNvSpPr>
            <a:spLocks noGrp="1"/>
          </p:cNvSpPr>
          <p:nvPr>
            <p:ph type="body" sz="quarter" idx="13"/>
          </p:nvPr>
        </p:nvSpPr>
        <p:spPr>
          <a:xfrm>
            <a:off x="468314" y="1028734"/>
            <a:ext cx="8207375" cy="383084"/>
          </a:xfrm>
          <a:prstGeom prst="rect">
            <a:avLst/>
          </a:prstGeom>
        </p:spPr>
        <p:txBody>
          <a:bodyPr/>
          <a:lstStyle>
            <a:lvl1pPr marL="0" indent="0">
              <a:buNone/>
              <a:defRPr baseline="0"/>
            </a:lvl1pPr>
          </a:lstStyle>
          <a:p>
            <a:pPr lvl="0"/>
            <a:r>
              <a:rPr lang="en-US"/>
              <a:t>Click to edit Master text styles</a:t>
            </a:r>
          </a:p>
        </p:txBody>
      </p:sp>
      <p:sp>
        <p:nvSpPr>
          <p:cNvPr id="7" name="Slide Number Placeholder 5">
            <a:extLst>
              <a:ext uri="{FF2B5EF4-FFF2-40B4-BE49-F238E27FC236}">
                <a16:creationId xmlns:a16="http://schemas.microsoft.com/office/drawing/2014/main" id="{DDA24A0D-1089-4E19-B725-6E1C22D99AD7}"/>
              </a:ext>
            </a:extLst>
          </p:cNvPr>
          <p:cNvSpPr>
            <a:spLocks noGrp="1"/>
          </p:cNvSpPr>
          <p:nvPr>
            <p:ph type="sldNum" sz="quarter" idx="21"/>
          </p:nvPr>
        </p:nvSpPr>
        <p:spPr/>
        <p:txBody>
          <a:bodyPr/>
          <a:lstStyle>
            <a:lvl1pPr>
              <a:defRPr/>
            </a:lvl1pPr>
          </a:lstStyle>
          <a:p>
            <a:pPr>
              <a:defRPr/>
            </a:pPr>
            <a:fld id="{B18B4D9C-903B-4AA6-81B7-F5BD545EAF3C}" type="slidenum">
              <a:rPr lang="uk-UA" altLang="ro-RO"/>
              <a:pPr>
                <a:defRPr/>
              </a:pPr>
              <a:t>‹#›</a:t>
            </a:fld>
            <a:endParaRPr lang="uk-UA" altLang="ro-RO"/>
          </a:p>
        </p:txBody>
      </p:sp>
      <p:sp>
        <p:nvSpPr>
          <p:cNvPr id="8" name="Footer Placeholder 3">
            <a:extLst>
              <a:ext uri="{FF2B5EF4-FFF2-40B4-BE49-F238E27FC236}">
                <a16:creationId xmlns:a16="http://schemas.microsoft.com/office/drawing/2014/main" id="{9FDEE91E-B939-4423-96AE-F3357875E55B}"/>
              </a:ext>
            </a:extLst>
          </p:cNvPr>
          <p:cNvSpPr>
            <a:spLocks noGrp="1"/>
          </p:cNvSpPr>
          <p:nvPr>
            <p:ph type="ftr" sz="quarter" idx="22"/>
          </p:nvPr>
        </p:nvSpPr>
        <p:spPr/>
        <p:txBody>
          <a:bodyPr/>
          <a:lstStyle>
            <a:lvl1pPr>
              <a:defRPr/>
            </a:lvl1pPr>
          </a:lstStyle>
          <a:p>
            <a:pPr>
              <a:defRPr/>
            </a:pPr>
            <a:r>
              <a:rPr lang="en-US"/>
              <a:t>www.antibiotice.ro</a:t>
            </a:r>
            <a:endParaRPr lang="uk-UA"/>
          </a:p>
        </p:txBody>
      </p:sp>
    </p:spTree>
    <p:extLst>
      <p:ext uri="{BB962C8B-B14F-4D97-AF65-F5344CB8AC3E}">
        <p14:creationId xmlns:p14="http://schemas.microsoft.com/office/powerpoint/2010/main" val="253738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3_Title and Content">
    <p:spTree>
      <p:nvGrpSpPr>
        <p:cNvPr id="1" name=""/>
        <p:cNvGrpSpPr/>
        <p:nvPr/>
      </p:nvGrpSpPr>
      <p:grpSpPr>
        <a:xfrm>
          <a:off x="0" y="0"/>
          <a:ext cx="0" cy="0"/>
          <a:chOff x="0" y="0"/>
          <a:chExt cx="0" cy="0"/>
        </a:xfrm>
      </p:grpSpPr>
      <p:sp>
        <p:nvSpPr>
          <p:cNvPr id="5" name="Picture Placeholder 4"/>
          <p:cNvSpPr>
            <a:spLocks noGrp="1"/>
          </p:cNvSpPr>
          <p:nvPr>
            <p:ph type="pic" sz="quarter" idx="18"/>
          </p:nvPr>
        </p:nvSpPr>
        <p:spPr>
          <a:xfrm>
            <a:off x="0" y="1"/>
            <a:ext cx="9144000" cy="6858000"/>
          </a:xfrm>
          <a:prstGeom prst="rect">
            <a:avLst/>
          </a:prstGeom>
        </p:spPr>
        <p:txBody>
          <a:bodyPr/>
          <a:lstStyle/>
          <a:p>
            <a:pPr lvl="0"/>
            <a:r>
              <a:rPr lang="en-US" noProof="0"/>
              <a:t>Click icon to add picture</a:t>
            </a:r>
            <a:endParaRPr lang="uk-UA" noProof="0" dirty="0"/>
          </a:p>
        </p:txBody>
      </p:sp>
      <p:sp>
        <p:nvSpPr>
          <p:cNvPr id="3" name="Title 2"/>
          <p:cNvSpPr>
            <a:spLocks noGrp="1"/>
          </p:cNvSpPr>
          <p:nvPr>
            <p:ph type="title"/>
          </p:nvPr>
        </p:nvSpPr>
        <p:spPr>
          <a:xfrm>
            <a:off x="5713016" y="1411818"/>
            <a:ext cx="3179464" cy="2305215"/>
          </a:xfrm>
          <a:prstGeom prst="rect">
            <a:avLst/>
          </a:prstGeom>
        </p:spPr>
        <p:txBody>
          <a:bodyPr anchor="b">
            <a:noAutofit/>
          </a:bodyPr>
          <a:lstStyle>
            <a:lvl1pPr>
              <a:defRPr sz="3600" baseline="0"/>
            </a:lvl1pPr>
          </a:lstStyle>
          <a:p>
            <a:r>
              <a:rPr lang="en-US"/>
              <a:t>Click to edit Master title style</a:t>
            </a:r>
            <a:endParaRPr lang="uk-UA" dirty="0"/>
          </a:p>
        </p:txBody>
      </p:sp>
      <p:sp>
        <p:nvSpPr>
          <p:cNvPr id="13" name="Text Placeholder 7"/>
          <p:cNvSpPr>
            <a:spLocks noGrp="1"/>
          </p:cNvSpPr>
          <p:nvPr>
            <p:ph type="body" sz="quarter" idx="13"/>
          </p:nvPr>
        </p:nvSpPr>
        <p:spPr>
          <a:xfrm>
            <a:off x="5724128" y="3717032"/>
            <a:ext cx="3167539" cy="1728192"/>
          </a:xfrm>
          <a:prstGeom prst="rect">
            <a:avLst/>
          </a:prstGeom>
        </p:spPr>
        <p:txBody>
          <a:bodyPr/>
          <a:lstStyle>
            <a:lvl1pPr marL="0" indent="0">
              <a:buNone/>
              <a:defRPr baseline="0"/>
            </a:lvl1pPr>
          </a:lstStyle>
          <a:p>
            <a:pPr lvl="0"/>
            <a:r>
              <a:rPr lang="en-US"/>
              <a:t>Click to edit Master text styles</a:t>
            </a:r>
          </a:p>
        </p:txBody>
      </p:sp>
    </p:spTree>
    <p:extLst>
      <p:ext uri="{BB962C8B-B14F-4D97-AF65-F5344CB8AC3E}">
        <p14:creationId xmlns:p14="http://schemas.microsoft.com/office/powerpoint/2010/main" val="856757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22_Title and Content">
    <p:spTree>
      <p:nvGrpSpPr>
        <p:cNvPr id="1" name=""/>
        <p:cNvGrpSpPr/>
        <p:nvPr/>
      </p:nvGrpSpPr>
      <p:grpSpPr>
        <a:xfrm>
          <a:off x="0" y="0"/>
          <a:ext cx="0" cy="0"/>
          <a:chOff x="0" y="0"/>
          <a:chExt cx="0" cy="0"/>
        </a:xfrm>
      </p:grpSpPr>
      <p:sp>
        <p:nvSpPr>
          <p:cNvPr id="5" name="Picture Placeholder 4"/>
          <p:cNvSpPr>
            <a:spLocks noGrp="1"/>
          </p:cNvSpPr>
          <p:nvPr>
            <p:ph type="pic" sz="quarter" idx="18"/>
          </p:nvPr>
        </p:nvSpPr>
        <p:spPr>
          <a:xfrm>
            <a:off x="0" y="1"/>
            <a:ext cx="9144000" cy="6858000"/>
          </a:xfrm>
          <a:prstGeom prst="rect">
            <a:avLst/>
          </a:prstGeom>
        </p:spPr>
        <p:txBody>
          <a:bodyPr/>
          <a:lstStyle>
            <a:lvl1pPr>
              <a:defRPr/>
            </a:lvl1pPr>
          </a:lstStyle>
          <a:p>
            <a:pPr lvl="0"/>
            <a:r>
              <a:rPr lang="en-US" noProof="0"/>
              <a:t>Click icon to add picture</a:t>
            </a:r>
            <a:endParaRPr lang="uk-UA" noProof="0" dirty="0"/>
          </a:p>
        </p:txBody>
      </p:sp>
      <p:sp>
        <p:nvSpPr>
          <p:cNvPr id="3" name="Title 2"/>
          <p:cNvSpPr>
            <a:spLocks noGrp="1"/>
          </p:cNvSpPr>
          <p:nvPr>
            <p:ph type="title"/>
          </p:nvPr>
        </p:nvSpPr>
        <p:spPr>
          <a:xfrm>
            <a:off x="755576" y="451827"/>
            <a:ext cx="7488832" cy="864939"/>
          </a:xfrm>
          <a:prstGeom prst="rect">
            <a:avLst/>
          </a:prstGeom>
        </p:spPr>
        <p:txBody>
          <a:bodyPr anchor="b">
            <a:noAutofit/>
          </a:bodyPr>
          <a:lstStyle>
            <a:lvl1pPr>
              <a:defRPr sz="3600"/>
            </a:lvl1pPr>
          </a:lstStyle>
          <a:p>
            <a:r>
              <a:rPr lang="en-US"/>
              <a:t>Click to edit Master title style</a:t>
            </a:r>
            <a:endParaRPr lang="uk-UA" dirty="0"/>
          </a:p>
        </p:txBody>
      </p:sp>
      <p:sp>
        <p:nvSpPr>
          <p:cNvPr id="13" name="Text Placeholder 7"/>
          <p:cNvSpPr>
            <a:spLocks noGrp="1"/>
          </p:cNvSpPr>
          <p:nvPr>
            <p:ph type="body" sz="quarter" idx="13"/>
          </p:nvPr>
        </p:nvSpPr>
        <p:spPr>
          <a:xfrm>
            <a:off x="766687" y="1316765"/>
            <a:ext cx="7460744" cy="767971"/>
          </a:xfrm>
          <a:prstGeom prst="rect">
            <a:avLst/>
          </a:prstGeom>
        </p:spPr>
        <p:txBody>
          <a:bodyPr/>
          <a:lstStyle>
            <a:lvl1pPr marL="0" indent="0">
              <a:buNone/>
              <a:defRPr baseline="0"/>
            </a:lvl1pPr>
          </a:lstStyle>
          <a:p>
            <a:pPr lvl="0"/>
            <a:r>
              <a:rPr lang="en-US"/>
              <a:t>Click to edit Master text styles</a:t>
            </a:r>
          </a:p>
        </p:txBody>
      </p:sp>
    </p:spTree>
    <p:extLst>
      <p:ext uri="{BB962C8B-B14F-4D97-AF65-F5344CB8AC3E}">
        <p14:creationId xmlns:p14="http://schemas.microsoft.com/office/powerpoint/2010/main" val="1540770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21_Title and Content">
    <p:spTree>
      <p:nvGrpSpPr>
        <p:cNvPr id="1" name=""/>
        <p:cNvGrpSpPr/>
        <p:nvPr/>
      </p:nvGrpSpPr>
      <p:grpSpPr>
        <a:xfrm>
          <a:off x="0" y="0"/>
          <a:ext cx="0" cy="0"/>
          <a:chOff x="0" y="0"/>
          <a:chExt cx="0" cy="0"/>
        </a:xfrm>
      </p:grpSpPr>
      <p:sp>
        <p:nvSpPr>
          <p:cNvPr id="5" name="Picture Placeholder 4"/>
          <p:cNvSpPr>
            <a:spLocks noGrp="1"/>
          </p:cNvSpPr>
          <p:nvPr>
            <p:ph type="pic" sz="quarter" idx="18"/>
          </p:nvPr>
        </p:nvSpPr>
        <p:spPr>
          <a:xfrm>
            <a:off x="0" y="1"/>
            <a:ext cx="9144000" cy="6858000"/>
          </a:xfrm>
          <a:prstGeom prst="rect">
            <a:avLst/>
          </a:prstGeom>
        </p:spPr>
        <p:txBody>
          <a:bodyPr/>
          <a:lstStyle/>
          <a:p>
            <a:pPr lvl="0"/>
            <a:r>
              <a:rPr lang="en-US" noProof="0"/>
              <a:t>Click icon to add picture</a:t>
            </a:r>
            <a:endParaRPr lang="uk-UA" noProof="0" dirty="0"/>
          </a:p>
        </p:txBody>
      </p:sp>
      <p:sp>
        <p:nvSpPr>
          <p:cNvPr id="3" name="Title 2"/>
          <p:cNvSpPr>
            <a:spLocks noGrp="1"/>
          </p:cNvSpPr>
          <p:nvPr>
            <p:ph type="title"/>
          </p:nvPr>
        </p:nvSpPr>
        <p:spPr>
          <a:xfrm>
            <a:off x="1043608" y="4747137"/>
            <a:ext cx="7272808" cy="1068439"/>
          </a:xfrm>
          <a:prstGeom prst="rect">
            <a:avLst/>
          </a:prstGeom>
        </p:spPr>
        <p:txBody>
          <a:bodyPr anchor="b">
            <a:noAutofit/>
          </a:bodyPr>
          <a:lstStyle>
            <a:lvl1pPr>
              <a:defRPr sz="3600"/>
            </a:lvl1pPr>
          </a:lstStyle>
          <a:p>
            <a:r>
              <a:rPr lang="en-US"/>
              <a:t>Click to edit Master title style</a:t>
            </a:r>
            <a:endParaRPr lang="uk-UA" dirty="0"/>
          </a:p>
        </p:txBody>
      </p:sp>
      <p:sp>
        <p:nvSpPr>
          <p:cNvPr id="13" name="Text Placeholder 7"/>
          <p:cNvSpPr>
            <a:spLocks noGrp="1"/>
          </p:cNvSpPr>
          <p:nvPr>
            <p:ph type="body" sz="quarter" idx="13"/>
          </p:nvPr>
        </p:nvSpPr>
        <p:spPr>
          <a:xfrm>
            <a:off x="1043608" y="5815575"/>
            <a:ext cx="7344816" cy="685767"/>
          </a:xfrm>
          <a:prstGeom prst="rect">
            <a:avLst/>
          </a:prstGeom>
        </p:spPr>
        <p:txBody>
          <a:bodyPr/>
          <a:lstStyle>
            <a:lvl1pPr marL="0" indent="0">
              <a:buNone/>
              <a:defRPr baseline="0"/>
            </a:lvl1pPr>
          </a:lstStyle>
          <a:p>
            <a:pPr lvl="0"/>
            <a:r>
              <a:rPr lang="en-US"/>
              <a:t>Click to edit Master text styles</a:t>
            </a:r>
          </a:p>
        </p:txBody>
      </p:sp>
    </p:spTree>
    <p:extLst>
      <p:ext uri="{BB962C8B-B14F-4D97-AF65-F5344CB8AC3E}">
        <p14:creationId xmlns:p14="http://schemas.microsoft.com/office/powerpoint/2010/main" val="2039816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1163825C-347B-4A34-B86E-77909BACBE84}"/>
              </a:ext>
            </a:extLst>
          </p:cNvPr>
          <p:cNvSpPr/>
          <p:nvPr userDrawn="1"/>
        </p:nvSpPr>
        <p:spPr>
          <a:xfrm>
            <a:off x="8820150" y="6440488"/>
            <a:ext cx="215900" cy="2159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uk-UA"/>
          </a:p>
        </p:txBody>
      </p:sp>
      <p:sp>
        <p:nvSpPr>
          <p:cNvPr id="6" name="Slide Number Placeholder 5">
            <a:extLst>
              <a:ext uri="{FF2B5EF4-FFF2-40B4-BE49-F238E27FC236}">
                <a16:creationId xmlns:a16="http://schemas.microsoft.com/office/drawing/2014/main" id="{C1F76641-3546-43CB-823A-C354A134E0E6}"/>
              </a:ext>
            </a:extLst>
          </p:cNvPr>
          <p:cNvSpPr>
            <a:spLocks noGrp="1"/>
          </p:cNvSpPr>
          <p:nvPr>
            <p:ph type="sldNum" sz="quarter" idx="4"/>
          </p:nvPr>
        </p:nvSpPr>
        <p:spPr>
          <a:xfrm>
            <a:off x="8734425" y="6356350"/>
            <a:ext cx="38735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800">
                <a:solidFill>
                  <a:schemeClr val="bg1"/>
                </a:solidFill>
                <a:latin typeface="Calibri" panose="020F0502020204030204" pitchFamily="34" charset="0"/>
              </a:defRPr>
            </a:lvl1pPr>
          </a:lstStyle>
          <a:p>
            <a:pPr>
              <a:defRPr/>
            </a:pPr>
            <a:fld id="{2F4A9E49-5AE3-419E-9085-F84D8EF90AC5}" type="slidenum">
              <a:rPr lang="uk-UA" altLang="ro-RO"/>
              <a:pPr>
                <a:defRPr/>
              </a:pPr>
              <a:t>‹#›</a:t>
            </a:fld>
            <a:endParaRPr lang="uk-UA" altLang="ro-RO"/>
          </a:p>
        </p:txBody>
      </p:sp>
      <p:sp>
        <p:nvSpPr>
          <p:cNvPr id="4" name="Footer Placeholder 3">
            <a:extLst>
              <a:ext uri="{FF2B5EF4-FFF2-40B4-BE49-F238E27FC236}">
                <a16:creationId xmlns:a16="http://schemas.microsoft.com/office/drawing/2014/main" id="{276DBC6D-D02D-48E5-80AA-DE06E8C0BF2A}"/>
              </a:ext>
            </a:extLst>
          </p:cNvPr>
          <p:cNvSpPr>
            <a:spLocks noGrp="1"/>
          </p:cNvSpPr>
          <p:nvPr>
            <p:ph type="ftr" sz="quarter" idx="3"/>
          </p:nvPr>
        </p:nvSpPr>
        <p:spPr>
          <a:xfrm>
            <a:off x="5749925" y="6356350"/>
            <a:ext cx="2895600" cy="366713"/>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r>
              <a:rPr lang="en-US"/>
              <a:t>www.antibiotice.ro</a:t>
            </a:r>
            <a:endParaRPr lang="uk-UA"/>
          </a:p>
        </p:txBody>
      </p:sp>
      <p:sp>
        <p:nvSpPr>
          <p:cNvPr id="9" name="Rectangle 8">
            <a:extLst>
              <a:ext uri="{FF2B5EF4-FFF2-40B4-BE49-F238E27FC236}">
                <a16:creationId xmlns:a16="http://schemas.microsoft.com/office/drawing/2014/main" id="{69F6FAAC-3F6A-4E9F-95B3-567A781C6485}"/>
              </a:ext>
            </a:extLst>
          </p:cNvPr>
          <p:cNvSpPr/>
          <p:nvPr userDrawn="1"/>
        </p:nvSpPr>
        <p:spPr>
          <a:xfrm>
            <a:off x="0" y="-26988"/>
            <a:ext cx="9144000" cy="14843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TextBox 11">
            <a:extLst>
              <a:ext uri="{FF2B5EF4-FFF2-40B4-BE49-F238E27FC236}">
                <a16:creationId xmlns:a16="http://schemas.microsoft.com/office/drawing/2014/main" id="{7085F0F7-04E7-4BB9-B7EC-342A7169698B}"/>
              </a:ext>
            </a:extLst>
          </p:cNvPr>
          <p:cNvSpPr txBox="1">
            <a:spLocks noChangeArrowheads="1"/>
          </p:cNvSpPr>
          <p:nvPr userDrawn="1"/>
        </p:nvSpPr>
        <p:spPr bwMode="auto">
          <a:xfrm>
            <a:off x="-6350" y="727075"/>
            <a:ext cx="12223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873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US" altLang="en-US" sz="1200">
                <a:solidFill>
                  <a:srgbClr val="FFFFFF"/>
                </a:solidFill>
                <a:latin typeface="Calibri" panose="020F0502020204030204" pitchFamily="34" charset="0"/>
              </a:rPr>
              <a:t>Write it here</a:t>
            </a:r>
            <a:endParaRPr lang="uk-UA" altLang="en-US" sz="1200">
              <a:solidFill>
                <a:srgbClr val="FFFFFF"/>
              </a:solidFill>
              <a:latin typeface="Calibri" panose="020F0502020204030204" pitchFamily="34" charset="0"/>
            </a:endParaRPr>
          </a:p>
        </p:txBody>
      </p:sp>
      <p:sp>
        <p:nvSpPr>
          <p:cNvPr id="13" name="Rectangle 12">
            <a:extLst>
              <a:ext uri="{FF2B5EF4-FFF2-40B4-BE49-F238E27FC236}">
                <a16:creationId xmlns:a16="http://schemas.microsoft.com/office/drawing/2014/main" id="{4CCDA194-FDD5-429D-8B42-5A025E8704AC}"/>
              </a:ext>
            </a:extLst>
          </p:cNvPr>
          <p:cNvSpPr/>
          <p:nvPr userDrawn="1"/>
        </p:nvSpPr>
        <p:spPr>
          <a:xfrm>
            <a:off x="-6350" y="358775"/>
            <a:ext cx="6840538" cy="174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032" name="Picture 2">
            <a:extLst>
              <a:ext uri="{FF2B5EF4-FFF2-40B4-BE49-F238E27FC236}">
                <a16:creationId xmlns:a16="http://schemas.microsoft.com/office/drawing/2014/main" id="{9BD4F3C8-BBA5-4CD4-994F-64C6A16028C6}"/>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007225" y="115888"/>
            <a:ext cx="1763713"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24" r:id="rId1"/>
    <p:sldLayoutId id="2147484025" r:id="rId2"/>
    <p:sldLayoutId id="2147484009" r:id="rId3"/>
    <p:sldLayoutId id="2147484010" r:id="rId4"/>
    <p:sldLayoutId id="2147484011" r:id="rId5"/>
    <p:sldLayoutId id="2147484012" r:id="rId6"/>
    <p:sldLayoutId id="2147484026" r:id="rId7"/>
    <p:sldLayoutId id="2147484027" r:id="rId8"/>
    <p:sldLayoutId id="2147484028" r:id="rId9"/>
    <p:sldLayoutId id="2147484029" r:id="rId10"/>
    <p:sldLayoutId id="2147484030"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hf hdr="0" dt="0"/>
  <p:txStyles>
    <p:title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Georgia" panose="02040502050405020303" pitchFamily="18" charset="0"/>
        </a:defRPr>
      </a:lvl2pPr>
      <a:lvl3pPr algn="l" rtl="0" eaLnBrk="0" fontAlgn="base" hangingPunct="0">
        <a:spcBef>
          <a:spcPct val="0"/>
        </a:spcBef>
        <a:spcAft>
          <a:spcPct val="0"/>
        </a:spcAft>
        <a:defRPr sz="3600">
          <a:solidFill>
            <a:schemeClr val="tx1"/>
          </a:solidFill>
          <a:latin typeface="Georgia" panose="02040502050405020303" pitchFamily="18" charset="0"/>
        </a:defRPr>
      </a:lvl3pPr>
      <a:lvl4pPr algn="l" rtl="0" eaLnBrk="0" fontAlgn="base" hangingPunct="0">
        <a:spcBef>
          <a:spcPct val="0"/>
        </a:spcBef>
        <a:spcAft>
          <a:spcPct val="0"/>
        </a:spcAft>
        <a:defRPr sz="3600">
          <a:solidFill>
            <a:schemeClr val="tx1"/>
          </a:solidFill>
          <a:latin typeface="Georgia" panose="02040502050405020303" pitchFamily="18" charset="0"/>
        </a:defRPr>
      </a:lvl4pPr>
      <a:lvl5pPr algn="l" rtl="0" eaLnBrk="0" fontAlgn="base" hangingPunct="0">
        <a:spcBef>
          <a:spcPct val="0"/>
        </a:spcBef>
        <a:spcAft>
          <a:spcPct val="0"/>
        </a:spcAft>
        <a:defRPr sz="3600">
          <a:solidFill>
            <a:schemeClr val="tx1"/>
          </a:solidFill>
          <a:latin typeface="Georgia" panose="02040502050405020303" pitchFamily="18" charset="0"/>
        </a:defRPr>
      </a:lvl5pPr>
      <a:lvl6pPr marL="457200" algn="l" rtl="0" fontAlgn="base">
        <a:spcBef>
          <a:spcPct val="0"/>
        </a:spcBef>
        <a:spcAft>
          <a:spcPct val="0"/>
        </a:spcAft>
        <a:defRPr sz="3600">
          <a:solidFill>
            <a:schemeClr val="tx1"/>
          </a:solidFill>
          <a:latin typeface="Georgia" panose="02040502050405020303" pitchFamily="18" charset="0"/>
        </a:defRPr>
      </a:lvl6pPr>
      <a:lvl7pPr marL="914400" algn="l" rtl="0" fontAlgn="base">
        <a:spcBef>
          <a:spcPct val="0"/>
        </a:spcBef>
        <a:spcAft>
          <a:spcPct val="0"/>
        </a:spcAft>
        <a:defRPr sz="3600">
          <a:solidFill>
            <a:schemeClr val="tx1"/>
          </a:solidFill>
          <a:latin typeface="Georgia" panose="02040502050405020303" pitchFamily="18" charset="0"/>
        </a:defRPr>
      </a:lvl7pPr>
      <a:lvl8pPr marL="1371600" algn="l" rtl="0" fontAlgn="base">
        <a:spcBef>
          <a:spcPct val="0"/>
        </a:spcBef>
        <a:spcAft>
          <a:spcPct val="0"/>
        </a:spcAft>
        <a:defRPr sz="3600">
          <a:solidFill>
            <a:schemeClr val="tx1"/>
          </a:solidFill>
          <a:latin typeface="Georgia" panose="02040502050405020303" pitchFamily="18" charset="0"/>
        </a:defRPr>
      </a:lvl8pPr>
      <a:lvl9pPr marL="1828800" algn="l" rtl="0" fontAlgn="base">
        <a:spcBef>
          <a:spcPct val="0"/>
        </a:spcBef>
        <a:spcAft>
          <a:spcPct val="0"/>
        </a:spcAft>
        <a:defRPr sz="3600">
          <a:solidFill>
            <a:schemeClr val="tx1"/>
          </a:solidFill>
          <a:latin typeface="Georgia" panose="02040502050405020303" pitchFamily="18"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1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1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7" descr="pagina_deschidere">
            <a:extLst>
              <a:ext uri="{FF2B5EF4-FFF2-40B4-BE49-F238E27FC236}">
                <a16:creationId xmlns:a16="http://schemas.microsoft.com/office/drawing/2014/main" id="{F2EB3E25-6D24-4DF3-B951-5AF6D8DF948C}"/>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9525"/>
            <a:ext cx="9144000" cy="687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13" r:id="rId1"/>
    <p:sldLayoutId id="2147484014" r:id="rId2"/>
    <p:sldLayoutId id="2147484015" r:id="rId3"/>
    <p:sldLayoutId id="2147484016" r:id="rId4"/>
    <p:sldLayoutId id="2147484017" r:id="rId5"/>
    <p:sldLayoutId id="2147484018" r:id="rId6"/>
    <p:sldLayoutId id="2147484019" r:id="rId7"/>
    <p:sldLayoutId id="2147484020" r:id="rId8"/>
    <p:sldLayoutId id="2147484021" r:id="rId9"/>
    <p:sldLayoutId id="2147484022" r:id="rId10"/>
    <p:sldLayoutId id="214748402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chart" Target="../charts/chart4.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5">
            <a:extLst>
              <a:ext uri="{FF2B5EF4-FFF2-40B4-BE49-F238E27FC236}">
                <a16:creationId xmlns:a16="http://schemas.microsoft.com/office/drawing/2014/main" id="{3CFE97FC-6FE8-46C6-ACED-7875409CCEBA}"/>
              </a:ext>
            </a:extLst>
          </p:cNvPr>
          <p:cNvGrpSpPr>
            <a:grpSpLocks/>
          </p:cNvGrpSpPr>
          <p:nvPr/>
        </p:nvGrpSpPr>
        <p:grpSpPr bwMode="auto">
          <a:xfrm>
            <a:off x="838200" y="2586038"/>
            <a:ext cx="7467600" cy="538162"/>
            <a:chOff x="528" y="1197"/>
            <a:chExt cx="4704" cy="339"/>
          </a:xfrm>
        </p:grpSpPr>
        <p:sp>
          <p:nvSpPr>
            <p:cNvPr id="7172" name="Text Box 15">
              <a:extLst>
                <a:ext uri="{FF2B5EF4-FFF2-40B4-BE49-F238E27FC236}">
                  <a16:creationId xmlns:a16="http://schemas.microsoft.com/office/drawing/2014/main" id="{A0F1EF26-2348-44EB-B630-74978132F546}"/>
                </a:ext>
              </a:extLst>
            </p:cNvPr>
            <p:cNvSpPr txBox="1">
              <a:spLocks noChangeArrowheads="1"/>
            </p:cNvSpPr>
            <p:nvPr/>
          </p:nvSpPr>
          <p:spPr bwMode="auto">
            <a:xfrm>
              <a:off x="816" y="1197"/>
              <a:ext cx="441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pt-BR" altLang="en-US" sz="2800" b="1">
                  <a:solidFill>
                    <a:srgbClr val="FFFFFF"/>
                  </a:solidFill>
                  <a:latin typeface="Trebuchet MS" panose="020B0603020202020204" pitchFamily="34" charset="0"/>
                </a:rPr>
                <a:t>Prezentare companie</a:t>
              </a:r>
              <a:endParaRPr lang="en-US" altLang="en-US" sz="2800" b="1">
                <a:solidFill>
                  <a:srgbClr val="FFFFFF"/>
                </a:solidFill>
                <a:latin typeface="Trebuchet MS" panose="020B0603020202020204" pitchFamily="34" charset="0"/>
              </a:endParaRPr>
            </a:p>
          </p:txBody>
        </p:sp>
        <p:sp>
          <p:nvSpPr>
            <p:cNvPr id="7173" name="Rectangle 4">
              <a:extLst>
                <a:ext uri="{FF2B5EF4-FFF2-40B4-BE49-F238E27FC236}">
                  <a16:creationId xmlns:a16="http://schemas.microsoft.com/office/drawing/2014/main" id="{E96C481E-6CA0-453C-B115-4E59D006961E}"/>
                </a:ext>
              </a:extLst>
            </p:cNvPr>
            <p:cNvSpPr>
              <a:spLocks noChangeArrowheads="1"/>
            </p:cNvSpPr>
            <p:nvPr/>
          </p:nvSpPr>
          <p:spPr bwMode="auto">
            <a:xfrm>
              <a:off x="528" y="1200"/>
              <a:ext cx="95" cy="336"/>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ro-RO" altLang="en-US" sz="4400">
                <a:solidFill>
                  <a:srgbClr val="000000"/>
                </a:solidFill>
              </a:endParaRPr>
            </a:p>
          </p:txBody>
        </p:sp>
      </p:grpSp>
      <p:pic>
        <p:nvPicPr>
          <p:cNvPr id="7171" name="Picture 4" descr="pastilute">
            <a:extLst>
              <a:ext uri="{FF2B5EF4-FFF2-40B4-BE49-F238E27FC236}">
                <a16:creationId xmlns:a16="http://schemas.microsoft.com/office/drawing/2014/main" id="{6016504C-7DB5-4E3E-8943-01837E8B7D0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525"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3">
            <a:extLst>
              <a:ext uri="{FF2B5EF4-FFF2-40B4-BE49-F238E27FC236}">
                <a16:creationId xmlns:a16="http://schemas.microsoft.com/office/drawing/2014/main" id="{FC9CFCC1-7C8C-458B-9EF0-F8156F82A1FD}"/>
              </a:ext>
            </a:extLst>
          </p:cNvPr>
          <p:cNvSpPr>
            <a:spLocks noGrp="1"/>
          </p:cNvSpPr>
          <p:nvPr>
            <p:ph type="title"/>
          </p:nvPr>
        </p:nvSpPr>
        <p:spPr bwMode="auto">
          <a:xfrm>
            <a:off x="-1" y="404664"/>
            <a:ext cx="8764623" cy="38501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000" b="1" dirty="0">
                <a:solidFill>
                  <a:srgbClr val="000000"/>
                </a:solidFill>
                <a:latin typeface="Trebuchet MS" panose="020B0603020202020204" pitchFamily="34" charset="0"/>
              </a:rPr>
              <a:t>  </a:t>
            </a:r>
            <a:r>
              <a:rPr lang="en-US" sz="2000" b="1" dirty="0">
                <a:latin typeface="Trebuchet MS" panose="020B0603020202020204" pitchFamily="34" charset="0"/>
              </a:rPr>
              <a:t>We are responsible for people, community and environment</a:t>
            </a:r>
            <a:br>
              <a:rPr lang="en-US" dirty="0"/>
            </a:br>
            <a:br>
              <a:rPr lang="en-US" altLang="en-US" sz="2400" b="1" dirty="0">
                <a:solidFill>
                  <a:srgbClr val="000000"/>
                </a:solidFill>
                <a:latin typeface="Trebuchet MS" panose="020B0603020202020204" pitchFamily="34" charset="0"/>
              </a:rPr>
            </a:br>
            <a:br>
              <a:rPr lang="en-US" altLang="en-US" sz="2400" dirty="0">
                <a:solidFill>
                  <a:srgbClr val="FFFFFF"/>
                </a:solidFill>
                <a:latin typeface="Trebuchet MS" panose="020B0603020202020204" pitchFamily="34" charset="0"/>
              </a:rPr>
            </a:br>
            <a:endParaRPr lang="en-US" altLang="en-US" sz="2400" dirty="0"/>
          </a:p>
        </p:txBody>
      </p:sp>
      <p:sp>
        <p:nvSpPr>
          <p:cNvPr id="10243" name="Slide Number Placeholder 1">
            <a:extLst>
              <a:ext uri="{FF2B5EF4-FFF2-40B4-BE49-F238E27FC236}">
                <a16:creationId xmlns:a16="http://schemas.microsoft.com/office/drawing/2014/main" id="{792D6A8C-12BD-4E61-AC14-C38D1E4FE90B}"/>
              </a:ext>
            </a:extLst>
          </p:cNvPr>
          <p:cNvSpPr>
            <a:spLocks noGrp="1"/>
          </p:cNvSpPr>
          <p:nvPr>
            <p:ph type="sldNum" sz="quarter" idx="27"/>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BF246C6-28DE-414F-914E-A6985525CB20}" type="slidenum">
              <a:rPr lang="uk-UA" altLang="en-US" smtClean="0">
                <a:solidFill>
                  <a:srgbClr val="FFFFFF"/>
                </a:solidFill>
                <a:latin typeface="Calibri" panose="020F0502020204030204" pitchFamily="34" charset="0"/>
              </a:rPr>
              <a:pPr/>
              <a:t>10</a:t>
            </a:fld>
            <a:endParaRPr lang="uk-UA" altLang="en-US">
              <a:solidFill>
                <a:srgbClr val="FFFFFF"/>
              </a:solidFill>
              <a:latin typeface="Calibri" panose="020F0502020204030204" pitchFamily="34" charset="0"/>
            </a:endParaRPr>
          </a:p>
        </p:txBody>
      </p:sp>
      <p:sp>
        <p:nvSpPr>
          <p:cNvPr id="5124" name="Content Placeholder 4">
            <a:extLst>
              <a:ext uri="{FF2B5EF4-FFF2-40B4-BE49-F238E27FC236}">
                <a16:creationId xmlns:a16="http://schemas.microsoft.com/office/drawing/2014/main" id="{DCA51BFE-6DA3-4737-95E8-76CEF365F6F4}"/>
              </a:ext>
            </a:extLst>
          </p:cNvPr>
          <p:cNvSpPr>
            <a:spLocks noGrp="1"/>
          </p:cNvSpPr>
          <p:nvPr>
            <p:ph sz="quarter" idx="12"/>
          </p:nvPr>
        </p:nvSpPr>
        <p:spPr bwMode="auto">
          <a:xfrm>
            <a:off x="127856" y="908720"/>
            <a:ext cx="8764624" cy="53285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gn="just">
              <a:buSzPct val="100000"/>
              <a:buNone/>
            </a:pPr>
            <a:r>
              <a:rPr lang="en-US" sz="1400" dirty="0">
                <a:latin typeface="Trebuchet MS" panose="020B0603020202020204" pitchFamily="34" charset="0"/>
              </a:rPr>
              <a:t>We manufacture medicinal products with science, but at the same time we put our soul into what we do to always stay close to people. </a:t>
            </a:r>
            <a:r>
              <a:rPr lang="en-US" sz="1400" dirty="0" err="1">
                <a:latin typeface="Trebuchet MS" panose="020B0603020202020204" pitchFamily="34" charset="0"/>
              </a:rPr>
              <a:t>Antibiotice</a:t>
            </a:r>
            <a:r>
              <a:rPr lang="en-US" sz="1400" dirty="0">
                <a:latin typeface="Trebuchet MS" panose="020B0603020202020204" pitchFamily="34" charset="0"/>
              </a:rPr>
              <a:t> assumes the responsibility to contribute as a "good citizen" to the life of the community and it is directly involved in the development of a better society and for a cleaner environment</a:t>
            </a:r>
          </a:p>
          <a:p>
            <a:pPr marL="0" indent="0" algn="just">
              <a:buSzPct val="100000"/>
              <a:buNone/>
            </a:pPr>
            <a:endParaRPr lang="en-US" altLang="en-US" sz="1400" b="1" dirty="0">
              <a:solidFill>
                <a:srgbClr val="000000"/>
              </a:solidFill>
              <a:latin typeface="Trebuchet MS" panose="020B0603020202020204" pitchFamily="34" charset="0"/>
            </a:endParaRPr>
          </a:p>
          <a:p>
            <a:pPr marL="0" indent="0">
              <a:buNone/>
            </a:pPr>
            <a:r>
              <a:rPr lang="en-US" sz="1400" b="1" dirty="0">
                <a:latin typeface="Trebuchet MS" panose="020B0603020202020204" pitchFamily="34" charset="0"/>
              </a:rPr>
              <a:t>Corporate Social Responsibility projects</a:t>
            </a:r>
            <a:endParaRPr lang="en-US" sz="1400" dirty="0">
              <a:latin typeface="Trebuchet MS" panose="020B0603020202020204" pitchFamily="34" charset="0"/>
            </a:endParaRPr>
          </a:p>
          <a:p>
            <a:pPr marL="0" indent="0">
              <a:buNone/>
            </a:pPr>
            <a:endParaRPr lang="en-US" sz="1400" b="1" dirty="0">
              <a:solidFill>
                <a:srgbClr val="FF0000"/>
              </a:solidFill>
              <a:latin typeface="Trebuchet MS" panose="020B0603020202020204" pitchFamily="34" charset="0"/>
            </a:endParaRPr>
          </a:p>
          <a:p>
            <a:pPr marL="0" indent="0">
              <a:buSzPct val="100000"/>
              <a:buNone/>
            </a:pPr>
            <a:r>
              <a:rPr lang="en-US" sz="1400" b="1" dirty="0">
                <a:solidFill>
                  <a:srgbClr val="C00000"/>
                </a:solidFill>
                <a:latin typeface="Trebuchet MS" panose="020B0603020202020204" pitchFamily="34" charset="0"/>
              </a:rPr>
              <a:t>HEALTH</a:t>
            </a:r>
          </a:p>
          <a:p>
            <a:pPr marL="0" indent="0">
              <a:buNone/>
            </a:pPr>
            <a:r>
              <a:rPr lang="en-US" i="1" dirty="0"/>
              <a:t>"The Antibiotics of the Third Millennium“</a:t>
            </a:r>
          </a:p>
          <a:p>
            <a:pPr marL="0" indent="0">
              <a:buNone/>
            </a:pPr>
            <a:r>
              <a:rPr lang="en-US" i="1" dirty="0"/>
              <a:t> "Donate blood! Put your soul to life!"</a:t>
            </a:r>
            <a:endParaRPr lang="en-US" dirty="0"/>
          </a:p>
          <a:p>
            <a:pPr marL="0" indent="0">
              <a:buNone/>
            </a:pPr>
            <a:r>
              <a:rPr lang="en-US" sz="1400" b="1" dirty="0">
                <a:solidFill>
                  <a:srgbClr val="C00000"/>
                </a:solidFill>
                <a:latin typeface="Trebuchet MS" panose="020B0603020202020204" pitchFamily="34" charset="0"/>
              </a:rPr>
              <a:t>EDUCATION</a:t>
            </a:r>
          </a:p>
          <a:p>
            <a:pPr marL="0" indent="0">
              <a:buNone/>
            </a:pPr>
            <a:r>
              <a:rPr lang="en-US" i="1" dirty="0"/>
              <a:t>The "Science and soul" scholarships</a:t>
            </a:r>
          </a:p>
          <a:p>
            <a:pPr marL="0" indent="0">
              <a:buNone/>
            </a:pPr>
            <a:r>
              <a:rPr lang="en-US" i="1" dirty="0"/>
              <a:t>We invest in excellence - we support national and international Olympic students – in partnership with the General School Inspectorate</a:t>
            </a:r>
          </a:p>
          <a:p>
            <a:pPr marL="0" indent="0">
              <a:buNone/>
            </a:pPr>
            <a:endParaRPr lang="en-US" sz="1400" b="1" dirty="0">
              <a:solidFill>
                <a:srgbClr val="C00000"/>
              </a:solidFill>
              <a:latin typeface="Trebuchet MS" panose="020B0603020202020204" pitchFamily="34" charset="0"/>
            </a:endParaRPr>
          </a:p>
          <a:p>
            <a:pPr marL="0" indent="0">
              <a:buNone/>
            </a:pPr>
            <a:r>
              <a:rPr lang="en-US" sz="1400" b="1" dirty="0">
                <a:solidFill>
                  <a:srgbClr val="C00000"/>
                </a:solidFill>
                <a:latin typeface="Trebuchet MS" panose="020B0603020202020204" pitchFamily="34" charset="0"/>
              </a:rPr>
              <a:t>SOCIAL </a:t>
            </a:r>
          </a:p>
          <a:p>
            <a:pPr marL="0" indent="0">
              <a:buNone/>
            </a:pPr>
            <a:r>
              <a:rPr lang="en-US" i="1" dirty="0"/>
              <a:t>"The power of deed is in our power"</a:t>
            </a:r>
            <a:r>
              <a:rPr lang="en-US" dirty="0"/>
              <a:t> </a:t>
            </a:r>
            <a:r>
              <a:rPr lang="en-US" i="1" dirty="0"/>
              <a:t>- carried out by the </a:t>
            </a:r>
            <a:r>
              <a:rPr lang="en-US" i="1" dirty="0" err="1"/>
              <a:t>Antibiotice</a:t>
            </a:r>
            <a:r>
              <a:rPr lang="en-US" i="1" dirty="0"/>
              <a:t> "Science and Soul" Foundation</a:t>
            </a:r>
            <a:r>
              <a:rPr lang="en-US" dirty="0"/>
              <a:t> </a:t>
            </a:r>
          </a:p>
          <a:p>
            <a:pPr marL="0" indent="0">
              <a:buNone/>
            </a:pPr>
            <a:endParaRPr lang="en-US" sz="1400" b="1" dirty="0">
              <a:solidFill>
                <a:srgbClr val="C00000"/>
              </a:solidFill>
              <a:latin typeface="Trebuchet MS" panose="020B0603020202020204" pitchFamily="34" charset="0"/>
            </a:endParaRPr>
          </a:p>
          <a:p>
            <a:pPr marL="0" indent="0">
              <a:buNone/>
            </a:pPr>
            <a:r>
              <a:rPr lang="en-US" sz="1400" b="1" dirty="0">
                <a:solidFill>
                  <a:srgbClr val="C00000"/>
                </a:solidFill>
                <a:latin typeface="Trebuchet MS" panose="020B0603020202020204" pitchFamily="34" charset="0"/>
              </a:rPr>
              <a:t>ENVIRONMENT</a:t>
            </a:r>
          </a:p>
          <a:p>
            <a:pPr marL="0" indent="0">
              <a:buNone/>
            </a:pPr>
            <a:r>
              <a:rPr lang="en-US" i="1" dirty="0" err="1"/>
              <a:t>Antibiotice</a:t>
            </a:r>
            <a:r>
              <a:rPr lang="en-US" i="1" dirty="0"/>
              <a:t> has been supporting the "Earth Hour" for 11 years</a:t>
            </a:r>
          </a:p>
          <a:p>
            <a:pPr marL="0" indent="0">
              <a:buNone/>
            </a:pPr>
            <a:r>
              <a:rPr lang="en-US" i="1" dirty="0"/>
              <a:t>The school orchard</a:t>
            </a:r>
          </a:p>
          <a:p>
            <a:pPr marL="0" indent="0" eaLnBrk="1" hangingPunct="1">
              <a:buNone/>
              <a:defRPr/>
            </a:pPr>
            <a:endParaRPr lang="en-US" dirty="0"/>
          </a:p>
        </p:txBody>
      </p:sp>
      <p:sp>
        <p:nvSpPr>
          <p:cNvPr id="3" name="Footer Placeholder 2">
            <a:extLst>
              <a:ext uri="{FF2B5EF4-FFF2-40B4-BE49-F238E27FC236}">
                <a16:creationId xmlns:a16="http://schemas.microsoft.com/office/drawing/2014/main" id="{03ED6282-3AA1-45A9-9EA0-8E7565F0B7FE}"/>
              </a:ext>
            </a:extLst>
          </p:cNvPr>
          <p:cNvSpPr>
            <a:spLocks noGrp="1"/>
          </p:cNvSpPr>
          <p:nvPr>
            <p:ph type="ftr" sz="quarter" idx="28"/>
          </p:nvPr>
        </p:nvSpPr>
        <p:spPr/>
        <p:txBody>
          <a:bodyPr/>
          <a:lstStyle/>
          <a:p>
            <a:pPr>
              <a:defRPr/>
            </a:pPr>
            <a:r>
              <a:rPr lang="ro-RO">
                <a:solidFill>
                  <a:srgbClr val="242F38">
                    <a:tint val="75000"/>
                  </a:srgbClr>
                </a:solidFill>
              </a:rPr>
              <a:t>www.antibiotice.ro</a:t>
            </a:r>
            <a:endParaRPr lang="uk-UA">
              <a:solidFill>
                <a:srgbClr val="242F38">
                  <a:tint val="75000"/>
                </a:srgbClr>
              </a:solidFill>
            </a:endParaRPr>
          </a:p>
        </p:txBody>
      </p:sp>
    </p:spTree>
    <p:extLst>
      <p:ext uri="{BB962C8B-B14F-4D97-AF65-F5344CB8AC3E}">
        <p14:creationId xmlns:p14="http://schemas.microsoft.com/office/powerpoint/2010/main" val="3889708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A8A2B553-7BFB-433D-B3F3-0A6317F4DDA6}"/>
              </a:ext>
            </a:extLst>
          </p:cNvPr>
          <p:cNvSpPr>
            <a:spLocks noGrp="1"/>
          </p:cNvSpPr>
          <p:nvPr>
            <p:ph type="title"/>
          </p:nvPr>
        </p:nvSpPr>
        <p:spPr bwMode="auto">
          <a:xfrm>
            <a:off x="230832" y="404664"/>
            <a:ext cx="8229600" cy="2874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1400" b="1" dirty="0"/>
              <a:t> </a:t>
            </a:r>
            <a:r>
              <a:rPr lang="en-US" sz="2000" b="1" dirty="0">
                <a:latin typeface="Trebuchet MS" panose="020B0603020202020204" pitchFamily="34" charset="0"/>
              </a:rPr>
              <a:t>The situation of the overall result</a:t>
            </a:r>
            <a:br>
              <a:rPr lang="en-US" sz="2000" dirty="0">
                <a:latin typeface="Trebuchet MS" panose="020B0603020202020204" pitchFamily="34" charset="0"/>
              </a:rPr>
            </a:br>
            <a:r>
              <a:rPr lang="en-US" sz="1400" dirty="0">
                <a:latin typeface="Trebuchet MS" panose="020B0603020202020204" pitchFamily="34" charset="0"/>
              </a:rPr>
              <a:t>During the first semester of 2019, compared to the similar period of the previous year and following the strategic objectives with focus on the internationalization of the business, the sales revenues experienced an increase of 9%, due mainly to the increase of sales on the international market.</a:t>
            </a:r>
            <a:br>
              <a:rPr lang="en-US" sz="1400" dirty="0">
                <a:latin typeface="Trebuchet MS" panose="020B0603020202020204" pitchFamily="34" charset="0"/>
              </a:rPr>
            </a:br>
            <a:endParaRPr lang="en-US" sz="1400" dirty="0">
              <a:latin typeface="Trebuchet MS" panose="020B0603020202020204" pitchFamily="34" charset="0"/>
            </a:endParaRPr>
          </a:p>
        </p:txBody>
      </p:sp>
      <p:sp>
        <p:nvSpPr>
          <p:cNvPr id="24579" name="Slide Number Placeholder 2">
            <a:extLst>
              <a:ext uri="{FF2B5EF4-FFF2-40B4-BE49-F238E27FC236}">
                <a16:creationId xmlns:a16="http://schemas.microsoft.com/office/drawing/2014/main" id="{65C6E947-09B8-471D-B551-1A11E3968534}"/>
              </a:ext>
            </a:extLst>
          </p:cNvPr>
          <p:cNvSpPr>
            <a:spLocks noGrp="1"/>
          </p:cNvSpPr>
          <p:nvPr>
            <p:ph type="sldNum" sz="quarter" idx="3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DB1AF67-7023-40D2-B6CF-2B6A17D40F96}" type="slidenum">
              <a:rPr lang="uk-UA" altLang="en-US" smtClean="0">
                <a:solidFill>
                  <a:srgbClr val="FFFFFF"/>
                </a:solidFill>
                <a:latin typeface="Calibri" panose="020F0502020204030204" pitchFamily="34" charset="0"/>
              </a:rPr>
              <a:pPr/>
              <a:t>11</a:t>
            </a:fld>
            <a:endParaRPr lang="uk-UA" altLang="en-US">
              <a:solidFill>
                <a:srgbClr val="FFFFFF"/>
              </a:solidFill>
              <a:latin typeface="Calibri" panose="020F0502020204030204" pitchFamily="34" charset="0"/>
            </a:endParaRPr>
          </a:p>
        </p:txBody>
      </p:sp>
      <p:sp>
        <p:nvSpPr>
          <p:cNvPr id="9" name="Footer Placeholder 8">
            <a:extLst>
              <a:ext uri="{FF2B5EF4-FFF2-40B4-BE49-F238E27FC236}">
                <a16:creationId xmlns:a16="http://schemas.microsoft.com/office/drawing/2014/main" id="{353AF137-ED6E-42E6-8524-93DCDFD61087}"/>
              </a:ext>
            </a:extLst>
          </p:cNvPr>
          <p:cNvSpPr>
            <a:spLocks noGrp="1"/>
          </p:cNvSpPr>
          <p:nvPr>
            <p:ph type="ftr" sz="quarter" idx="36"/>
          </p:nvPr>
        </p:nvSpPr>
        <p:spPr>
          <a:xfrm>
            <a:off x="5651500" y="6308725"/>
            <a:ext cx="2895600" cy="366713"/>
          </a:xfrm>
        </p:spPr>
        <p:txBody>
          <a:bodyPr/>
          <a:lstStyle/>
          <a:p>
            <a:pPr>
              <a:defRPr/>
            </a:pPr>
            <a:r>
              <a:rPr lang="en-US">
                <a:solidFill>
                  <a:srgbClr val="242F38">
                    <a:tint val="75000"/>
                  </a:srgbClr>
                </a:solidFill>
              </a:rPr>
              <a:t>www.antibiotice.ro</a:t>
            </a:r>
            <a:endParaRPr lang="uk-UA">
              <a:solidFill>
                <a:srgbClr val="242F38">
                  <a:tint val="75000"/>
                </a:srgbClr>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798442662"/>
              </p:ext>
            </p:extLst>
          </p:nvPr>
        </p:nvGraphicFramePr>
        <p:xfrm>
          <a:off x="556394" y="1620432"/>
          <a:ext cx="7815188" cy="4010404"/>
        </p:xfrm>
        <a:graphic>
          <a:graphicData uri="http://schemas.openxmlformats.org/drawingml/2006/table">
            <a:tbl>
              <a:tblPr/>
              <a:tblGrid>
                <a:gridCol w="3633428">
                  <a:extLst>
                    <a:ext uri="{9D8B030D-6E8A-4147-A177-3AD203B41FA5}">
                      <a16:colId xmlns:a16="http://schemas.microsoft.com/office/drawing/2014/main" val="20000"/>
                    </a:ext>
                  </a:extLst>
                </a:gridCol>
                <a:gridCol w="1712191">
                  <a:extLst>
                    <a:ext uri="{9D8B030D-6E8A-4147-A177-3AD203B41FA5}">
                      <a16:colId xmlns:a16="http://schemas.microsoft.com/office/drawing/2014/main" val="20001"/>
                    </a:ext>
                  </a:extLst>
                </a:gridCol>
                <a:gridCol w="1293268">
                  <a:extLst>
                    <a:ext uri="{9D8B030D-6E8A-4147-A177-3AD203B41FA5}">
                      <a16:colId xmlns:a16="http://schemas.microsoft.com/office/drawing/2014/main" val="20002"/>
                    </a:ext>
                  </a:extLst>
                </a:gridCol>
                <a:gridCol w="1176301">
                  <a:extLst>
                    <a:ext uri="{9D8B030D-6E8A-4147-A177-3AD203B41FA5}">
                      <a16:colId xmlns:a16="http://schemas.microsoft.com/office/drawing/2014/main" val="20003"/>
                    </a:ext>
                  </a:extLst>
                </a:gridCol>
              </a:tblGrid>
              <a:tr h="322377">
                <a:tc>
                  <a:txBody>
                    <a:bodyPr/>
                    <a:lstStyle/>
                    <a:p>
                      <a:pPr marL="0" marR="0" algn="ctr">
                        <a:lnSpc>
                          <a:spcPct val="115000"/>
                        </a:lnSpc>
                        <a:spcBef>
                          <a:spcPts val="0"/>
                        </a:spcBef>
                        <a:spcAft>
                          <a:spcPts val="0"/>
                        </a:spcAft>
                      </a:pPr>
                      <a:r>
                        <a:rPr lang="en-US" sz="1200" b="1" dirty="0">
                          <a:effectLst/>
                          <a:latin typeface="Trebuchet MS"/>
                          <a:ea typeface="Times New Roman"/>
                          <a:cs typeface="Arial"/>
                        </a:rPr>
                        <a:t> </a:t>
                      </a:r>
                      <a:endParaRPr lang="en-US" sz="11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0000"/>
                    </a:solidFill>
                  </a:tcPr>
                </a:tc>
                <a:tc gridSpan="2">
                  <a:txBody>
                    <a:bodyPr/>
                    <a:lstStyle/>
                    <a:p>
                      <a:pPr marL="0" marR="0" algn="ctr">
                        <a:lnSpc>
                          <a:spcPct val="115000"/>
                        </a:lnSpc>
                        <a:spcBef>
                          <a:spcPts val="0"/>
                        </a:spcBef>
                        <a:spcAft>
                          <a:spcPts val="0"/>
                        </a:spcAft>
                      </a:pPr>
                      <a:r>
                        <a:rPr lang="en-US" sz="1000" b="1">
                          <a:solidFill>
                            <a:srgbClr val="FFFFFF"/>
                          </a:solidFill>
                          <a:effectLst/>
                          <a:latin typeface="Trebuchet MS"/>
                          <a:ea typeface="Times New Roman"/>
                          <a:cs typeface="Arial"/>
                        </a:rPr>
                        <a:t>      Exercitiul  financiar                 </a:t>
                      </a:r>
                      <a:endParaRPr lang="en-US" sz="11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hMerge="1">
                  <a:txBody>
                    <a:bodyPr/>
                    <a:lstStyle/>
                    <a:p>
                      <a:endParaRPr lang="en-US"/>
                    </a:p>
                  </a:txBody>
                  <a:tcPr/>
                </a:tc>
                <a:tc rowSpan="2">
                  <a:txBody>
                    <a:bodyPr/>
                    <a:lstStyle/>
                    <a:p>
                      <a:pPr marL="0" marR="0">
                        <a:lnSpc>
                          <a:spcPct val="115000"/>
                        </a:lnSpc>
                        <a:spcBef>
                          <a:spcPts val="0"/>
                        </a:spcBef>
                        <a:spcAft>
                          <a:spcPts val="0"/>
                        </a:spcAft>
                      </a:pPr>
                      <a:r>
                        <a:rPr lang="en-US" sz="1000" b="1">
                          <a:solidFill>
                            <a:srgbClr val="FFFFFF"/>
                          </a:solidFill>
                          <a:effectLst/>
                          <a:latin typeface="Trebuchet MS"/>
                          <a:ea typeface="Times New Roman"/>
                          <a:cs typeface="Arial"/>
                        </a:rPr>
                        <a:t>30.06.2019/30.06.2018</a:t>
                      </a:r>
                      <a:endParaRPr lang="en-US" sz="110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0000"/>
                  </a:ext>
                </a:extLst>
              </a:tr>
              <a:tr h="248305">
                <a:tc>
                  <a:txBody>
                    <a:bodyPr/>
                    <a:lstStyle/>
                    <a:p>
                      <a:pPr marL="0" marR="0" algn="ctr">
                        <a:lnSpc>
                          <a:spcPct val="115000"/>
                        </a:lnSpc>
                        <a:spcBef>
                          <a:spcPts val="0"/>
                        </a:spcBef>
                        <a:spcAft>
                          <a:spcPts val="0"/>
                        </a:spcAft>
                      </a:pPr>
                      <a:r>
                        <a:rPr lang="en-US" sz="1200" b="1" dirty="0">
                          <a:effectLst/>
                          <a:latin typeface="Trebuchet MS"/>
                          <a:ea typeface="Times New Roman"/>
                          <a:cs typeface="Arial"/>
                        </a:rPr>
                        <a:t> </a:t>
                      </a:r>
                      <a:endParaRPr lang="en-US" sz="11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a:lnSpc>
                          <a:spcPct val="115000"/>
                        </a:lnSpc>
                        <a:spcBef>
                          <a:spcPts val="0"/>
                        </a:spcBef>
                        <a:spcAft>
                          <a:spcPts val="0"/>
                        </a:spcAft>
                      </a:pPr>
                      <a:r>
                        <a:rPr lang="en-US" sz="1000" b="1">
                          <a:solidFill>
                            <a:srgbClr val="FFFFFF"/>
                          </a:solidFill>
                          <a:effectLst/>
                          <a:latin typeface="Trebuchet MS"/>
                          <a:ea typeface="Times New Roman"/>
                          <a:cs typeface="Arial"/>
                        </a:rPr>
                        <a:t>30.06.2018</a:t>
                      </a:r>
                      <a:endParaRPr lang="en-US" sz="11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a:lnSpc>
                          <a:spcPct val="115000"/>
                        </a:lnSpc>
                        <a:spcBef>
                          <a:spcPts val="0"/>
                        </a:spcBef>
                        <a:spcAft>
                          <a:spcPts val="0"/>
                        </a:spcAft>
                      </a:pPr>
                      <a:r>
                        <a:rPr lang="en-US" sz="1000" b="1">
                          <a:solidFill>
                            <a:srgbClr val="FFFFFF"/>
                          </a:solidFill>
                          <a:effectLst/>
                          <a:latin typeface="Trebuchet MS"/>
                          <a:ea typeface="Times New Roman"/>
                          <a:cs typeface="Arial"/>
                        </a:rPr>
                        <a:t>30.06.2019</a:t>
                      </a:r>
                      <a:endParaRPr lang="en-US" sz="11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vMerge="1">
                  <a:txBody>
                    <a:bodyPr/>
                    <a:lstStyle/>
                    <a:p>
                      <a:endParaRPr lang="en-US"/>
                    </a:p>
                  </a:txBody>
                  <a:tcPr/>
                </a:tc>
                <a:extLst>
                  <a:ext uri="{0D108BD9-81ED-4DB2-BD59-A6C34878D82A}">
                    <a16:rowId xmlns:a16="http://schemas.microsoft.com/office/drawing/2014/main" val="10001"/>
                  </a:ext>
                </a:extLst>
              </a:tr>
              <a:tr h="157766">
                <a:tc>
                  <a:txBody>
                    <a:bodyPr/>
                    <a:lstStyle/>
                    <a:p>
                      <a:pPr marL="0" marR="0" algn="ctr">
                        <a:lnSpc>
                          <a:spcPct val="115000"/>
                        </a:lnSpc>
                        <a:spcBef>
                          <a:spcPts val="0"/>
                        </a:spcBef>
                        <a:spcAft>
                          <a:spcPts val="0"/>
                        </a:spcAft>
                      </a:pPr>
                      <a:r>
                        <a:rPr lang="en-US" sz="1100" dirty="0">
                          <a:effectLst/>
                          <a:latin typeface="Trebuchet MS" panose="020B0603020202020204" pitchFamily="34" charset="0"/>
                          <a:ea typeface="Times New Roman"/>
                          <a:cs typeface="Arial"/>
                        </a:rPr>
                        <a:t>A</a:t>
                      </a:r>
                      <a:endParaRPr lang="en-US" sz="1100" dirty="0">
                        <a:effectLst/>
                        <a:latin typeface="Trebuchet MS" panose="020B0603020202020204" pitchFamily="34" charset="0"/>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dirty="0">
                          <a:effectLst/>
                          <a:latin typeface="Trebuchet MS"/>
                          <a:ea typeface="Times New Roman"/>
                          <a:cs typeface="Arial"/>
                        </a:rPr>
                        <a:t>1</a:t>
                      </a:r>
                      <a:endParaRPr lang="en-US" sz="8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dirty="0">
                          <a:effectLst/>
                          <a:latin typeface="Trebuchet MS"/>
                          <a:ea typeface="Times New Roman"/>
                          <a:cs typeface="Arial"/>
                        </a:rPr>
                        <a:t>2</a:t>
                      </a:r>
                      <a:endParaRPr lang="en-US" sz="8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dirty="0">
                          <a:effectLst/>
                          <a:latin typeface="Trebuchet MS"/>
                          <a:ea typeface="Times New Roman"/>
                          <a:cs typeface="Arial"/>
                        </a:rPr>
                        <a:t>3=2/1</a:t>
                      </a:r>
                      <a:endParaRPr lang="en-US" sz="8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15168">
                <a:tc>
                  <a:txBody>
                    <a:bodyPr/>
                    <a:lstStyle/>
                    <a:p>
                      <a:pPr algn="l" fontAlgn="b"/>
                      <a:r>
                        <a:rPr lang="en-US" sz="1100" b="0" i="0" u="none" strike="noStrike">
                          <a:solidFill>
                            <a:srgbClr val="000000"/>
                          </a:solidFill>
                          <a:effectLst/>
                          <a:latin typeface="Trebuchet MS" panose="020B0603020202020204" pitchFamily="34" charset="0"/>
                        </a:rPr>
                        <a:t>Sales revenues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a:effectLst/>
                          <a:latin typeface="Trebuchet MS"/>
                          <a:ea typeface="Times New Roman"/>
                          <a:cs typeface="Arial"/>
                        </a:rPr>
                        <a:t>157.700.486</a:t>
                      </a:r>
                      <a:endParaRPr lang="en-US" sz="120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a:effectLst/>
                          <a:latin typeface="Trebuchet MS"/>
                          <a:ea typeface="Times New Roman"/>
                          <a:cs typeface="Arial"/>
                        </a:rPr>
                        <a:t>172.391.095</a:t>
                      </a:r>
                      <a:endParaRPr lang="en-US" sz="120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dirty="0">
                          <a:effectLst/>
                          <a:latin typeface="Trebuchet MS"/>
                          <a:ea typeface="Times New Roman"/>
                          <a:cs typeface="Arial"/>
                        </a:rPr>
                        <a:t>1,09</a:t>
                      </a:r>
                      <a:endParaRPr lang="en-US" sz="12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8421">
                <a:tc>
                  <a:txBody>
                    <a:bodyPr/>
                    <a:lstStyle/>
                    <a:p>
                      <a:pPr algn="l" fontAlgn="b"/>
                      <a:r>
                        <a:rPr lang="en-US" sz="1100" b="0" i="0" u="none" strike="noStrike">
                          <a:solidFill>
                            <a:srgbClr val="000000"/>
                          </a:solidFill>
                          <a:effectLst/>
                          <a:latin typeface="Trebuchet MS" panose="020B0603020202020204" pitchFamily="34" charset="0"/>
                        </a:rPr>
                        <a:t>Other operating revenues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a:effectLst/>
                          <a:latin typeface="Trebuchet MS"/>
                          <a:ea typeface="Times New Roman"/>
                          <a:cs typeface="Arial"/>
                        </a:rPr>
                        <a:t>14.810.614</a:t>
                      </a:r>
                      <a:endParaRPr lang="en-US" sz="120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a:effectLst/>
                          <a:latin typeface="Trebuchet MS"/>
                          <a:ea typeface="Times New Roman"/>
                          <a:cs typeface="Arial"/>
                        </a:rPr>
                        <a:t>18.686.567</a:t>
                      </a:r>
                      <a:endParaRPr lang="en-US" sz="120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dirty="0">
                          <a:effectLst/>
                          <a:latin typeface="Trebuchet MS"/>
                          <a:ea typeface="Times New Roman"/>
                          <a:cs typeface="Arial"/>
                        </a:rPr>
                        <a:t>1,26</a:t>
                      </a:r>
                      <a:endParaRPr lang="en-US" sz="12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41598">
                <a:tc>
                  <a:txBody>
                    <a:bodyPr/>
                    <a:lstStyle/>
                    <a:p>
                      <a:pPr algn="l" fontAlgn="b"/>
                      <a:r>
                        <a:rPr lang="en-US" sz="1100" b="0" i="0" u="none" strike="noStrike">
                          <a:solidFill>
                            <a:srgbClr val="000000"/>
                          </a:solidFill>
                          <a:effectLst/>
                          <a:latin typeface="Trebuchet MS" panose="020B0603020202020204" pitchFamily="34" charset="0"/>
                        </a:rPr>
                        <a:t>Revenues relative to costs of product stocks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dirty="0">
                          <a:effectLst/>
                          <a:latin typeface="Trebuchet MS"/>
                          <a:ea typeface="Times New Roman"/>
                          <a:cs typeface="Arial"/>
                        </a:rPr>
                        <a:t>23.440.792</a:t>
                      </a:r>
                      <a:endParaRPr lang="en-US" sz="12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dirty="0">
                          <a:effectLst/>
                          <a:latin typeface="Trebuchet MS"/>
                          <a:ea typeface="Times New Roman"/>
                          <a:cs typeface="Arial"/>
                        </a:rPr>
                        <a:t>26.243.033</a:t>
                      </a:r>
                      <a:endParaRPr lang="en-US" sz="12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a:effectLst/>
                          <a:latin typeface="Trebuchet MS"/>
                          <a:ea typeface="Times New Roman"/>
                          <a:cs typeface="Arial"/>
                        </a:rPr>
                        <a:t>1,12</a:t>
                      </a:r>
                      <a:endParaRPr lang="en-US" sz="120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13842">
                <a:tc>
                  <a:txBody>
                    <a:bodyPr/>
                    <a:lstStyle/>
                    <a:p>
                      <a:pPr algn="l" fontAlgn="b"/>
                      <a:r>
                        <a:rPr lang="en-US" sz="1100" b="0" i="0" u="none" strike="noStrike">
                          <a:solidFill>
                            <a:srgbClr val="000000"/>
                          </a:solidFill>
                          <a:effectLst/>
                          <a:latin typeface="Trebuchet MS" panose="020B0603020202020204" pitchFamily="34" charset="0"/>
                        </a:rPr>
                        <a:t>Capitalized income generated by the entity's activity</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a:effectLst/>
                          <a:latin typeface="Trebuchet MS"/>
                          <a:ea typeface="Times New Roman"/>
                          <a:cs typeface="Arial"/>
                        </a:rPr>
                        <a:t>1.549.525</a:t>
                      </a:r>
                      <a:endParaRPr lang="en-US" sz="120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dirty="0">
                          <a:effectLst/>
                          <a:latin typeface="Trebuchet MS"/>
                          <a:ea typeface="Times New Roman"/>
                          <a:cs typeface="Arial"/>
                        </a:rPr>
                        <a:t>2.568.485</a:t>
                      </a:r>
                      <a:endParaRPr lang="en-US" sz="12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dirty="0">
                          <a:effectLst/>
                          <a:latin typeface="Trebuchet MS"/>
                          <a:ea typeface="Times New Roman"/>
                          <a:cs typeface="Arial"/>
                        </a:rPr>
                        <a:t>1,66</a:t>
                      </a:r>
                      <a:endParaRPr lang="en-US" sz="12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13842">
                <a:tc>
                  <a:txBody>
                    <a:bodyPr/>
                    <a:lstStyle/>
                    <a:p>
                      <a:pPr algn="l" fontAlgn="b"/>
                      <a:r>
                        <a:rPr lang="en-US" sz="1100" b="0" i="0" u="none" strike="noStrike">
                          <a:solidFill>
                            <a:srgbClr val="000000"/>
                          </a:solidFill>
                          <a:effectLst/>
                          <a:latin typeface="Trebuchet MS" panose="020B0603020202020204" pitchFamily="34" charset="0"/>
                        </a:rPr>
                        <a:t>Expenses with raw materials and consumables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a:effectLst/>
                          <a:latin typeface="Trebuchet MS"/>
                          <a:ea typeface="Times New Roman"/>
                          <a:cs typeface="Arial"/>
                        </a:rPr>
                        <a:t>73.332.578</a:t>
                      </a:r>
                      <a:endParaRPr lang="en-US" sz="120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dirty="0">
                          <a:effectLst/>
                          <a:latin typeface="Trebuchet MS"/>
                          <a:ea typeface="Times New Roman"/>
                          <a:cs typeface="Arial"/>
                        </a:rPr>
                        <a:t>78.018.365</a:t>
                      </a:r>
                      <a:endParaRPr lang="en-US" sz="12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dirty="0">
                          <a:effectLst/>
                          <a:latin typeface="Trebuchet MS"/>
                          <a:ea typeface="Times New Roman"/>
                          <a:cs typeface="Arial"/>
                        </a:rPr>
                        <a:t>1,06</a:t>
                      </a:r>
                      <a:endParaRPr lang="en-US" sz="12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06921">
                <a:tc>
                  <a:txBody>
                    <a:bodyPr/>
                    <a:lstStyle/>
                    <a:p>
                      <a:pPr algn="l" fontAlgn="b"/>
                      <a:r>
                        <a:rPr lang="en-US" sz="1100" b="0" i="0" u="none" strike="noStrike">
                          <a:solidFill>
                            <a:srgbClr val="000000"/>
                          </a:solidFill>
                          <a:effectLst/>
                          <a:latin typeface="Trebuchet MS" panose="020B0603020202020204" pitchFamily="34" charset="0"/>
                        </a:rPr>
                        <a:t>Staff-related expenses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a:effectLst/>
                          <a:latin typeface="Trebuchet MS"/>
                          <a:ea typeface="Times New Roman"/>
                          <a:cs typeface="Arial"/>
                        </a:rPr>
                        <a:t>41.996.215</a:t>
                      </a:r>
                      <a:endParaRPr lang="en-US" sz="120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a:effectLst/>
                          <a:latin typeface="Trebuchet MS"/>
                          <a:ea typeface="Times New Roman"/>
                          <a:cs typeface="Arial"/>
                        </a:rPr>
                        <a:t>46.888.473</a:t>
                      </a:r>
                      <a:endParaRPr lang="en-US" sz="120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dirty="0">
                          <a:effectLst/>
                          <a:latin typeface="Trebuchet MS"/>
                          <a:ea typeface="Times New Roman"/>
                          <a:cs typeface="Arial"/>
                        </a:rPr>
                        <a:t>1,12</a:t>
                      </a:r>
                      <a:endParaRPr lang="en-US" sz="12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08421">
                <a:tc>
                  <a:txBody>
                    <a:bodyPr/>
                    <a:lstStyle/>
                    <a:p>
                      <a:pPr algn="l" fontAlgn="b"/>
                      <a:r>
                        <a:rPr lang="en-US" sz="1100" b="0" i="0" u="none" strike="noStrike">
                          <a:solidFill>
                            <a:srgbClr val="000000"/>
                          </a:solidFill>
                          <a:effectLst/>
                          <a:latin typeface="Trebuchet MS" panose="020B0603020202020204" pitchFamily="34" charset="0"/>
                        </a:rPr>
                        <a:t>Expenditure on amortization and depreciation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a:effectLst/>
                          <a:latin typeface="Trebuchet MS"/>
                          <a:ea typeface="Times New Roman"/>
                          <a:cs typeface="Arial"/>
                        </a:rPr>
                        <a:t>9.800.119</a:t>
                      </a:r>
                      <a:endParaRPr lang="en-US" sz="120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dirty="0">
                          <a:effectLst/>
                          <a:latin typeface="Trebuchet MS"/>
                          <a:ea typeface="Times New Roman"/>
                          <a:cs typeface="Arial"/>
                        </a:rPr>
                        <a:t>10.329.494</a:t>
                      </a:r>
                      <a:endParaRPr lang="en-US" sz="12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dirty="0">
                          <a:effectLst/>
                          <a:latin typeface="Trebuchet MS"/>
                          <a:ea typeface="Times New Roman"/>
                          <a:cs typeface="Arial"/>
                        </a:rPr>
                        <a:t>1,05</a:t>
                      </a:r>
                      <a:endParaRPr lang="en-US" sz="12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12922">
                <a:tc>
                  <a:txBody>
                    <a:bodyPr/>
                    <a:lstStyle/>
                    <a:p>
                      <a:pPr algn="l" fontAlgn="b"/>
                      <a:r>
                        <a:rPr lang="en-US" sz="1100" b="0" i="0" u="none" strike="noStrike">
                          <a:solidFill>
                            <a:srgbClr val="000000"/>
                          </a:solidFill>
                          <a:effectLst/>
                          <a:latin typeface="Trebuchet MS" panose="020B0603020202020204" pitchFamily="34" charset="0"/>
                        </a:rPr>
                        <a:t>Other operating expenses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a:effectLst/>
                          <a:latin typeface="Trebuchet MS"/>
                          <a:ea typeface="Times New Roman"/>
                          <a:cs typeface="Arial"/>
                        </a:rPr>
                        <a:t>50.067.426</a:t>
                      </a:r>
                      <a:endParaRPr lang="en-US" sz="120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a:effectLst/>
                          <a:latin typeface="Trebuchet MS"/>
                          <a:ea typeface="Times New Roman"/>
                          <a:cs typeface="Arial"/>
                        </a:rPr>
                        <a:t>57.508.252</a:t>
                      </a:r>
                      <a:endParaRPr lang="en-US" sz="120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dirty="0">
                          <a:effectLst/>
                          <a:latin typeface="Trebuchet MS"/>
                          <a:ea typeface="Times New Roman"/>
                          <a:cs typeface="Arial"/>
                        </a:rPr>
                        <a:t>1,15</a:t>
                      </a:r>
                      <a:endParaRPr lang="en-US" sz="12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08246">
                <a:tc>
                  <a:txBody>
                    <a:bodyPr/>
                    <a:lstStyle/>
                    <a:p>
                      <a:pPr algn="l" fontAlgn="b"/>
                      <a:r>
                        <a:rPr lang="en-US" sz="1100" b="1" i="0" u="none" strike="noStrike" dirty="0">
                          <a:solidFill>
                            <a:srgbClr val="000000"/>
                          </a:solidFill>
                          <a:effectLst/>
                          <a:latin typeface="Trebuchet MS" panose="020B0603020202020204" pitchFamily="34" charset="0"/>
                        </a:rPr>
                        <a:t>Operating profit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b="1">
                          <a:effectLst/>
                          <a:latin typeface="Trebuchet MS"/>
                          <a:ea typeface="Times New Roman"/>
                          <a:cs typeface="Arial"/>
                        </a:rPr>
                        <a:t>22.305.079</a:t>
                      </a:r>
                      <a:endParaRPr lang="en-US" sz="120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b="1">
                          <a:effectLst/>
                          <a:latin typeface="Trebuchet MS"/>
                          <a:ea typeface="Times New Roman"/>
                          <a:cs typeface="Arial"/>
                        </a:rPr>
                        <a:t>27.144.596</a:t>
                      </a:r>
                      <a:endParaRPr lang="en-US" sz="120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dirty="0">
                          <a:effectLst/>
                          <a:latin typeface="Trebuchet MS"/>
                          <a:ea typeface="Times New Roman"/>
                          <a:cs typeface="Arial"/>
                        </a:rPr>
                        <a:t>1,22</a:t>
                      </a:r>
                      <a:endParaRPr lang="en-US" sz="12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08421">
                <a:tc>
                  <a:txBody>
                    <a:bodyPr/>
                    <a:lstStyle/>
                    <a:p>
                      <a:pPr algn="l" fontAlgn="b"/>
                      <a:r>
                        <a:rPr lang="en-US" sz="1100" b="0" i="0" u="none" strike="noStrike">
                          <a:solidFill>
                            <a:srgbClr val="000000"/>
                          </a:solidFill>
                          <a:effectLst/>
                          <a:latin typeface="Trebuchet MS" panose="020B0603020202020204" pitchFamily="34" charset="0"/>
                        </a:rPr>
                        <a:t>Net financial income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a:effectLst/>
                          <a:latin typeface="Trebuchet MS"/>
                          <a:ea typeface="Times New Roman"/>
                          <a:cs typeface="Arial"/>
                        </a:rPr>
                        <a:t>-1.460.910</a:t>
                      </a:r>
                      <a:endParaRPr lang="en-US" sz="120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a:effectLst/>
                          <a:latin typeface="Trebuchet MS"/>
                          <a:ea typeface="Times New Roman"/>
                          <a:cs typeface="Arial"/>
                        </a:rPr>
                        <a:t>-2.220.989</a:t>
                      </a:r>
                      <a:endParaRPr lang="en-US" sz="120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dirty="0">
                          <a:effectLst/>
                          <a:latin typeface="Trebuchet MS"/>
                          <a:ea typeface="Times New Roman"/>
                          <a:cs typeface="Arial"/>
                        </a:rPr>
                        <a:t>1,52</a:t>
                      </a:r>
                      <a:endParaRPr lang="en-US" sz="12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08421">
                <a:tc>
                  <a:txBody>
                    <a:bodyPr/>
                    <a:lstStyle/>
                    <a:p>
                      <a:pPr algn="l" fontAlgn="b"/>
                      <a:r>
                        <a:rPr lang="en-US" sz="1100" b="0" i="0" u="none" strike="noStrike" dirty="0">
                          <a:solidFill>
                            <a:srgbClr val="000000"/>
                          </a:solidFill>
                          <a:effectLst/>
                          <a:latin typeface="Trebuchet MS" panose="020B0603020202020204" pitchFamily="34" charset="0"/>
                        </a:rPr>
                        <a:t>Pre-Tax Profit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b="1">
                          <a:effectLst/>
                          <a:latin typeface="Trebuchet MS"/>
                          <a:ea typeface="Times New Roman"/>
                          <a:cs typeface="Arial"/>
                        </a:rPr>
                        <a:t>20.844.169</a:t>
                      </a:r>
                      <a:endParaRPr lang="en-US" sz="120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b="1">
                          <a:effectLst/>
                          <a:latin typeface="Trebuchet MS"/>
                          <a:ea typeface="Times New Roman"/>
                          <a:cs typeface="Arial"/>
                        </a:rPr>
                        <a:t>24.923.607</a:t>
                      </a:r>
                      <a:endParaRPr lang="en-US" sz="120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dirty="0">
                          <a:effectLst/>
                          <a:latin typeface="Trebuchet MS"/>
                          <a:ea typeface="Times New Roman"/>
                          <a:cs typeface="Arial"/>
                        </a:rPr>
                        <a:t>1,20</a:t>
                      </a:r>
                      <a:endParaRPr lang="en-US" sz="12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08421">
                <a:tc>
                  <a:txBody>
                    <a:bodyPr/>
                    <a:lstStyle/>
                    <a:p>
                      <a:pPr algn="l" fontAlgn="b"/>
                      <a:r>
                        <a:rPr lang="en-US" sz="1100" b="0" i="0" u="none" strike="noStrike">
                          <a:solidFill>
                            <a:srgbClr val="000000"/>
                          </a:solidFill>
                          <a:effectLst/>
                          <a:latin typeface="Trebuchet MS" panose="020B0603020202020204" pitchFamily="34" charset="0"/>
                        </a:rPr>
                        <a:t>Expenses with tax on profit and other taxes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a:effectLst/>
                          <a:latin typeface="Trebuchet MS"/>
                          <a:ea typeface="Times New Roman"/>
                          <a:cs typeface="Arial"/>
                        </a:rPr>
                        <a:t>741.122</a:t>
                      </a:r>
                      <a:endParaRPr lang="en-US" sz="120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a:effectLst/>
                          <a:latin typeface="Trebuchet MS"/>
                          <a:ea typeface="Times New Roman"/>
                          <a:cs typeface="Arial"/>
                        </a:rPr>
                        <a:t>2.604.531</a:t>
                      </a:r>
                      <a:endParaRPr lang="en-US" sz="120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dirty="0">
                          <a:effectLst/>
                          <a:latin typeface="Trebuchet MS"/>
                          <a:ea typeface="Times New Roman"/>
                          <a:cs typeface="Arial"/>
                        </a:rPr>
                        <a:t>3,51</a:t>
                      </a:r>
                      <a:endParaRPr lang="en-US" sz="12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08421">
                <a:tc>
                  <a:txBody>
                    <a:bodyPr/>
                    <a:lstStyle/>
                    <a:p>
                      <a:pPr algn="l" fontAlgn="b"/>
                      <a:r>
                        <a:rPr lang="en-US" sz="1100" b="1" i="0" u="none" strike="noStrike" dirty="0">
                          <a:solidFill>
                            <a:srgbClr val="000000"/>
                          </a:solidFill>
                          <a:effectLst/>
                          <a:latin typeface="Trebuchet MS" panose="020B0603020202020204" pitchFamily="34" charset="0"/>
                        </a:rPr>
                        <a:t>Profit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b="1">
                          <a:effectLst/>
                          <a:latin typeface="Trebuchet MS"/>
                          <a:ea typeface="Times New Roman"/>
                          <a:cs typeface="Arial"/>
                        </a:rPr>
                        <a:t>20.103.047</a:t>
                      </a:r>
                      <a:endParaRPr lang="en-US" sz="120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b="1" dirty="0">
                          <a:effectLst/>
                          <a:latin typeface="Trebuchet MS"/>
                          <a:ea typeface="Times New Roman"/>
                          <a:cs typeface="Arial"/>
                        </a:rPr>
                        <a:t>22.319.076</a:t>
                      </a:r>
                      <a:endParaRPr lang="en-US" sz="12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dirty="0">
                          <a:effectLst/>
                          <a:latin typeface="Trebuchet MS"/>
                          <a:ea typeface="Times New Roman"/>
                          <a:cs typeface="Arial"/>
                        </a:rPr>
                        <a:t>1,11</a:t>
                      </a:r>
                      <a:endParaRPr lang="en-US" sz="12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bl>
          </a:graphicData>
        </a:graphic>
      </p:graphicFrame>
      <p:sp>
        <p:nvSpPr>
          <p:cNvPr id="7" name="TextBox 6"/>
          <p:cNvSpPr txBox="1"/>
          <p:nvPr/>
        </p:nvSpPr>
        <p:spPr>
          <a:xfrm>
            <a:off x="467544" y="5805264"/>
            <a:ext cx="7992888" cy="1015663"/>
          </a:xfrm>
          <a:prstGeom prst="rect">
            <a:avLst/>
          </a:prstGeom>
          <a:noFill/>
        </p:spPr>
        <p:txBody>
          <a:bodyPr wrap="square" rtlCol="0">
            <a:spAutoFit/>
          </a:bodyPr>
          <a:lstStyle/>
          <a:p>
            <a:r>
              <a:rPr lang="en-US" sz="1400" b="1" dirty="0">
                <a:solidFill>
                  <a:srgbClr val="000000"/>
                </a:solidFill>
                <a:latin typeface="Trebuchet MS" panose="020B0603020202020204" pitchFamily="34" charset="0"/>
              </a:rPr>
              <a:t>Operating profit </a:t>
            </a:r>
            <a:r>
              <a:rPr lang="ro-RO" sz="1400" dirty="0">
                <a:latin typeface="Trebuchet MS" pitchFamily="34" charset="0"/>
              </a:rPr>
              <a:t>27.144.596 lei </a:t>
            </a:r>
            <a:r>
              <a:rPr lang="en-US" sz="1400" dirty="0">
                <a:latin typeface="Trebuchet MS" pitchFamily="34" charset="0"/>
              </a:rPr>
              <a:t>higher by </a:t>
            </a:r>
            <a:r>
              <a:rPr lang="ro-RO" sz="1400" dirty="0">
                <a:latin typeface="Trebuchet MS" pitchFamily="34" charset="0"/>
              </a:rPr>
              <a:t>22%;</a:t>
            </a:r>
            <a:endParaRPr lang="en-US" sz="1400" dirty="0">
              <a:latin typeface="Trebuchet MS" pitchFamily="34" charset="0"/>
            </a:endParaRPr>
          </a:p>
          <a:p>
            <a:r>
              <a:rPr lang="en-US" sz="1400" b="1" dirty="0">
                <a:solidFill>
                  <a:srgbClr val="000000"/>
                </a:solidFill>
                <a:latin typeface="Trebuchet MS" panose="020B0603020202020204" pitchFamily="34" charset="0"/>
              </a:rPr>
              <a:t>Pre-Tax Profit </a:t>
            </a:r>
            <a:r>
              <a:rPr lang="ro-RO" sz="1400" dirty="0">
                <a:latin typeface="Trebuchet MS" pitchFamily="34" charset="0"/>
              </a:rPr>
              <a:t>24.923.607 lei </a:t>
            </a:r>
            <a:r>
              <a:rPr lang="en-US" sz="1400" dirty="0">
                <a:latin typeface="Trebuchet MS" pitchFamily="34" charset="0"/>
              </a:rPr>
              <a:t>higher by </a:t>
            </a:r>
            <a:r>
              <a:rPr lang="ro-RO" sz="1400" dirty="0">
                <a:latin typeface="Trebuchet MS" pitchFamily="34" charset="0"/>
              </a:rPr>
              <a:t>20%;</a:t>
            </a:r>
            <a:endParaRPr lang="en-US" sz="1400" dirty="0">
              <a:latin typeface="Trebuchet MS" pitchFamily="34" charset="0"/>
            </a:endParaRPr>
          </a:p>
          <a:p>
            <a:pPr lvl="0"/>
            <a:r>
              <a:rPr lang="en-US" sz="1400" b="1" dirty="0">
                <a:solidFill>
                  <a:srgbClr val="1C242A"/>
                </a:solidFill>
                <a:latin typeface="Trebuchet MS" pitchFamily="34" charset="0"/>
              </a:rPr>
              <a:t>P</a:t>
            </a:r>
            <a:r>
              <a:rPr lang="ro-RO" sz="1400" b="1" dirty="0">
                <a:solidFill>
                  <a:srgbClr val="1C242A"/>
                </a:solidFill>
                <a:latin typeface="Trebuchet MS" pitchFamily="34" charset="0"/>
              </a:rPr>
              <a:t>rofit </a:t>
            </a:r>
            <a:r>
              <a:rPr lang="en-US" sz="1400" b="1" dirty="0">
                <a:solidFill>
                  <a:srgbClr val="1C242A"/>
                </a:solidFill>
                <a:latin typeface="Trebuchet MS" pitchFamily="34" charset="0"/>
              </a:rPr>
              <a:t> </a:t>
            </a:r>
            <a:r>
              <a:rPr lang="en-US" sz="1400" dirty="0">
                <a:solidFill>
                  <a:srgbClr val="1C242A"/>
                </a:solidFill>
                <a:latin typeface="Trebuchet MS" pitchFamily="34" charset="0"/>
              </a:rPr>
              <a:t>22.319.076 </a:t>
            </a:r>
            <a:r>
              <a:rPr lang="ro-RO" sz="1400" dirty="0">
                <a:solidFill>
                  <a:srgbClr val="1C242A"/>
                </a:solidFill>
                <a:latin typeface="Trebuchet MS" pitchFamily="34" charset="0"/>
              </a:rPr>
              <a:t>lei </a:t>
            </a:r>
            <a:r>
              <a:rPr lang="en-US" sz="1400" dirty="0">
                <a:latin typeface="Trebuchet MS" pitchFamily="34" charset="0"/>
              </a:rPr>
              <a:t>higher by </a:t>
            </a:r>
            <a:r>
              <a:rPr lang="ro-RO" sz="1400" dirty="0">
                <a:solidFill>
                  <a:srgbClr val="1C242A"/>
                </a:solidFill>
                <a:latin typeface="Trebuchet MS" pitchFamily="34" charset="0"/>
              </a:rPr>
              <a:t>11%</a:t>
            </a:r>
            <a:r>
              <a:rPr lang="ro-RO" sz="1400" b="1" dirty="0">
                <a:solidFill>
                  <a:srgbClr val="1C242A"/>
                </a:solidFill>
                <a:latin typeface="Trebuchet MS" pitchFamily="34" charset="0"/>
              </a:rPr>
              <a:t>.</a:t>
            </a:r>
            <a:endParaRPr lang="en-US" sz="1400" dirty="0">
              <a:solidFill>
                <a:srgbClr val="1C242A"/>
              </a:solidFill>
              <a:latin typeface="Trebuchet MS" pitchFamily="34" charset="0"/>
            </a:endParaRP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Slide Number Placeholder 2">
            <a:extLst>
              <a:ext uri="{FF2B5EF4-FFF2-40B4-BE49-F238E27FC236}">
                <a16:creationId xmlns:a16="http://schemas.microsoft.com/office/drawing/2014/main" id="{65C6E947-09B8-471D-B551-1A11E3968534}"/>
              </a:ext>
            </a:extLst>
          </p:cNvPr>
          <p:cNvSpPr>
            <a:spLocks noGrp="1"/>
          </p:cNvSpPr>
          <p:nvPr>
            <p:ph type="sldNum" sz="quarter" idx="3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DB1AF67-7023-40D2-B6CF-2B6A17D40F96}" type="slidenum">
              <a:rPr lang="uk-UA" altLang="en-US" smtClean="0">
                <a:solidFill>
                  <a:srgbClr val="FFFFFF"/>
                </a:solidFill>
                <a:latin typeface="Calibri" panose="020F0502020204030204" pitchFamily="34" charset="0"/>
              </a:rPr>
              <a:pPr/>
              <a:t>12</a:t>
            </a:fld>
            <a:endParaRPr lang="uk-UA" altLang="en-US">
              <a:solidFill>
                <a:srgbClr val="FFFFFF"/>
              </a:solidFill>
              <a:latin typeface="Calibri" panose="020F0502020204030204" pitchFamily="34" charset="0"/>
            </a:endParaRPr>
          </a:p>
        </p:txBody>
      </p:sp>
      <p:sp>
        <p:nvSpPr>
          <p:cNvPr id="9" name="Footer Placeholder 8">
            <a:extLst>
              <a:ext uri="{FF2B5EF4-FFF2-40B4-BE49-F238E27FC236}">
                <a16:creationId xmlns:a16="http://schemas.microsoft.com/office/drawing/2014/main" id="{353AF137-ED6E-42E6-8524-93DCDFD61087}"/>
              </a:ext>
            </a:extLst>
          </p:cNvPr>
          <p:cNvSpPr>
            <a:spLocks noGrp="1"/>
          </p:cNvSpPr>
          <p:nvPr>
            <p:ph type="ftr" sz="quarter" idx="36"/>
          </p:nvPr>
        </p:nvSpPr>
        <p:spPr>
          <a:xfrm>
            <a:off x="5651500" y="6308725"/>
            <a:ext cx="2895600" cy="366713"/>
          </a:xfrm>
        </p:spPr>
        <p:txBody>
          <a:bodyPr/>
          <a:lstStyle/>
          <a:p>
            <a:pPr>
              <a:defRPr/>
            </a:pPr>
            <a:r>
              <a:rPr lang="en-US">
                <a:solidFill>
                  <a:srgbClr val="242F38">
                    <a:tint val="75000"/>
                  </a:srgbClr>
                </a:solidFill>
              </a:rPr>
              <a:t>www.antibiotice.ro</a:t>
            </a:r>
            <a:endParaRPr lang="uk-UA">
              <a:solidFill>
                <a:srgbClr val="242F38">
                  <a:tint val="75000"/>
                </a:srgbClr>
              </a:solidFill>
            </a:endParaRPr>
          </a:p>
        </p:txBody>
      </p:sp>
      <p:sp>
        <p:nvSpPr>
          <p:cNvPr id="24581" name="Rectangle 10">
            <a:extLst>
              <a:ext uri="{FF2B5EF4-FFF2-40B4-BE49-F238E27FC236}">
                <a16:creationId xmlns:a16="http://schemas.microsoft.com/office/drawing/2014/main" id="{93CC946A-34BF-496B-B99B-AD7DA3FF29D2}"/>
              </a:ext>
            </a:extLst>
          </p:cNvPr>
          <p:cNvSpPr>
            <a:spLocks noChangeArrowheads="1"/>
          </p:cNvSpPr>
          <p:nvPr/>
        </p:nvSpPr>
        <p:spPr bwMode="auto">
          <a:xfrm>
            <a:off x="539750" y="1341438"/>
            <a:ext cx="8064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buFont typeface="Arial" panose="020B0604020202020204" pitchFamily="34" charset="0"/>
              <a:buChar char="•"/>
            </a:pPr>
            <a:endParaRPr lang="en-US" altLang="en-US" sz="1400" b="1">
              <a:solidFill>
                <a:srgbClr val="FF0000"/>
              </a:solidFill>
              <a:latin typeface="Trebuchet MS" panose="020B0603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278294430"/>
              </p:ext>
            </p:extLst>
          </p:nvPr>
        </p:nvGraphicFramePr>
        <p:xfrm>
          <a:off x="371622" y="952187"/>
          <a:ext cx="8280920" cy="4828948"/>
        </p:xfrm>
        <a:graphic>
          <a:graphicData uri="http://schemas.openxmlformats.org/drawingml/2006/table">
            <a:tbl>
              <a:tblPr firstRow="1" firstCol="1" bandRow="1"/>
              <a:tblGrid>
                <a:gridCol w="3764296">
                  <a:extLst>
                    <a:ext uri="{9D8B030D-6E8A-4147-A177-3AD203B41FA5}">
                      <a16:colId xmlns:a16="http://schemas.microsoft.com/office/drawing/2014/main" val="20000"/>
                    </a:ext>
                  </a:extLst>
                </a:gridCol>
                <a:gridCol w="1631223">
                  <a:extLst>
                    <a:ext uri="{9D8B030D-6E8A-4147-A177-3AD203B41FA5}">
                      <a16:colId xmlns:a16="http://schemas.microsoft.com/office/drawing/2014/main" val="20001"/>
                    </a:ext>
                  </a:extLst>
                </a:gridCol>
                <a:gridCol w="1589257">
                  <a:extLst>
                    <a:ext uri="{9D8B030D-6E8A-4147-A177-3AD203B41FA5}">
                      <a16:colId xmlns:a16="http://schemas.microsoft.com/office/drawing/2014/main" val="20002"/>
                    </a:ext>
                  </a:extLst>
                </a:gridCol>
                <a:gridCol w="1296144">
                  <a:extLst>
                    <a:ext uri="{9D8B030D-6E8A-4147-A177-3AD203B41FA5}">
                      <a16:colId xmlns:a16="http://schemas.microsoft.com/office/drawing/2014/main" val="20003"/>
                    </a:ext>
                  </a:extLst>
                </a:gridCol>
              </a:tblGrid>
              <a:tr h="227304">
                <a:tc rowSpan="2">
                  <a:txBody>
                    <a:bodyPr/>
                    <a:lstStyle/>
                    <a:p>
                      <a:pPr marL="0" marR="0" algn="ctr">
                        <a:lnSpc>
                          <a:spcPct val="115000"/>
                        </a:lnSpc>
                        <a:spcBef>
                          <a:spcPts val="0"/>
                        </a:spcBef>
                        <a:spcAft>
                          <a:spcPts val="0"/>
                        </a:spcAft>
                      </a:pPr>
                      <a:r>
                        <a:rPr lang="ro-RO" sz="800" b="1" dirty="0">
                          <a:solidFill>
                            <a:srgbClr val="000000"/>
                          </a:solidFill>
                          <a:effectLst/>
                          <a:latin typeface="Trebuchet MS"/>
                          <a:ea typeface="Times New Roman"/>
                          <a:cs typeface="Times New Roman"/>
                        </a:rPr>
                        <a:t> </a:t>
                      </a:r>
                      <a:endParaRPr lang="en-US" sz="900" dirty="0">
                        <a:effectLst/>
                        <a:latin typeface="Calibri"/>
                        <a:ea typeface="Times New Roman"/>
                        <a:cs typeface="Times New Roman"/>
                      </a:endParaRPr>
                    </a:p>
                  </a:txBody>
                  <a:tcPr marL="56520" marR="565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gridSpan="2">
                  <a:txBody>
                    <a:bodyPr/>
                    <a:lstStyle/>
                    <a:p>
                      <a:pPr marL="0" marR="0" algn="ctr">
                        <a:lnSpc>
                          <a:spcPct val="115000"/>
                        </a:lnSpc>
                        <a:spcBef>
                          <a:spcPts val="0"/>
                        </a:spcBef>
                        <a:spcAft>
                          <a:spcPts val="0"/>
                        </a:spcAft>
                      </a:pPr>
                      <a:r>
                        <a:rPr lang="en-US" sz="800" b="1" dirty="0">
                          <a:solidFill>
                            <a:srgbClr val="FFFFFF"/>
                          </a:solidFill>
                          <a:effectLst/>
                          <a:latin typeface="Trebuchet MS"/>
                          <a:ea typeface="Times New Roman"/>
                          <a:cs typeface="Times New Roman"/>
                        </a:rPr>
                        <a:t>Financial period</a:t>
                      </a:r>
                      <a:endParaRPr lang="en-US" sz="900" dirty="0">
                        <a:effectLst/>
                        <a:latin typeface="Calibri"/>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hMerge="1">
                  <a:txBody>
                    <a:bodyPr/>
                    <a:lstStyle/>
                    <a:p>
                      <a:endParaRPr lang="en-US"/>
                    </a:p>
                  </a:txBody>
                  <a:tcPr/>
                </a:tc>
                <a:tc rowSpan="2">
                  <a:txBody>
                    <a:bodyPr/>
                    <a:lstStyle/>
                    <a:p>
                      <a:pPr marL="0" marR="0" algn="ctr">
                        <a:lnSpc>
                          <a:spcPct val="115000"/>
                        </a:lnSpc>
                        <a:spcBef>
                          <a:spcPts val="0"/>
                        </a:spcBef>
                        <a:spcAft>
                          <a:spcPts val="0"/>
                        </a:spcAft>
                      </a:pPr>
                      <a:r>
                        <a:rPr lang="ro-RO" sz="800" b="1" dirty="0">
                          <a:solidFill>
                            <a:srgbClr val="FFFFFF"/>
                          </a:solidFill>
                          <a:effectLst/>
                          <a:latin typeface="Trebuchet MS"/>
                          <a:ea typeface="Times New Roman"/>
                          <a:cs typeface="Times New Roman"/>
                        </a:rPr>
                        <a:t>30.06.2019/31.12.2018</a:t>
                      </a:r>
                      <a:endParaRPr lang="en-US" sz="900" dirty="0">
                        <a:effectLst/>
                        <a:latin typeface="Calibri"/>
                        <a:ea typeface="Times New Roman"/>
                        <a:cs typeface="Times New Roman"/>
                      </a:endParaRPr>
                    </a:p>
                  </a:txBody>
                  <a:tcPr marL="56520" marR="565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0000"/>
                  </a:ext>
                </a:extLst>
              </a:tr>
              <a:tr h="227304">
                <a:tc vMerge="1">
                  <a:txBody>
                    <a:bodyPr/>
                    <a:lstStyle/>
                    <a:p>
                      <a:endParaRPr lang="en-US"/>
                    </a:p>
                  </a:txBody>
                  <a:tcPr/>
                </a:tc>
                <a:tc>
                  <a:txBody>
                    <a:bodyPr/>
                    <a:lstStyle/>
                    <a:p>
                      <a:pPr marL="0" marR="0" algn="ctr">
                        <a:lnSpc>
                          <a:spcPct val="115000"/>
                        </a:lnSpc>
                        <a:spcBef>
                          <a:spcPts val="0"/>
                        </a:spcBef>
                        <a:spcAft>
                          <a:spcPts val="0"/>
                        </a:spcAft>
                      </a:pPr>
                      <a:r>
                        <a:rPr lang="ro-RO" sz="800" b="1">
                          <a:solidFill>
                            <a:srgbClr val="FFFFFF"/>
                          </a:solidFill>
                          <a:effectLst/>
                          <a:latin typeface="Trebuchet MS"/>
                          <a:ea typeface="Times New Roman"/>
                          <a:cs typeface="Times New Roman"/>
                        </a:rPr>
                        <a:t>31.12.2018</a:t>
                      </a:r>
                      <a:endParaRPr lang="en-US" sz="900">
                        <a:effectLst/>
                        <a:latin typeface="Calibri"/>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a:lnSpc>
                          <a:spcPct val="115000"/>
                        </a:lnSpc>
                        <a:spcBef>
                          <a:spcPts val="0"/>
                        </a:spcBef>
                        <a:spcAft>
                          <a:spcPts val="0"/>
                        </a:spcAft>
                      </a:pPr>
                      <a:r>
                        <a:rPr lang="ro-RO" sz="800" b="1" dirty="0">
                          <a:solidFill>
                            <a:srgbClr val="FFFFFF"/>
                          </a:solidFill>
                          <a:effectLst/>
                          <a:latin typeface="Trebuchet MS"/>
                          <a:ea typeface="Times New Roman"/>
                          <a:cs typeface="Times New Roman"/>
                        </a:rPr>
                        <a:t>30.06.2019</a:t>
                      </a:r>
                      <a:endParaRPr lang="en-US" sz="900" dirty="0">
                        <a:effectLst/>
                        <a:latin typeface="Calibri"/>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vMerge="1">
                  <a:txBody>
                    <a:bodyPr/>
                    <a:lstStyle/>
                    <a:p>
                      <a:endParaRPr lang="en-US"/>
                    </a:p>
                  </a:txBody>
                  <a:tcPr/>
                </a:tc>
                <a:extLst>
                  <a:ext uri="{0D108BD9-81ED-4DB2-BD59-A6C34878D82A}">
                    <a16:rowId xmlns:a16="http://schemas.microsoft.com/office/drawing/2014/main" val="10001"/>
                  </a:ext>
                </a:extLst>
              </a:tr>
              <a:tr h="134434">
                <a:tc>
                  <a:txBody>
                    <a:bodyPr/>
                    <a:lstStyle/>
                    <a:p>
                      <a:pPr marL="0" marR="0" algn="ctr">
                        <a:lnSpc>
                          <a:spcPct val="115000"/>
                        </a:lnSpc>
                        <a:spcBef>
                          <a:spcPts val="0"/>
                        </a:spcBef>
                        <a:spcAft>
                          <a:spcPts val="0"/>
                        </a:spcAft>
                      </a:pPr>
                      <a:r>
                        <a:rPr lang="ro-RO" sz="700" b="1">
                          <a:solidFill>
                            <a:srgbClr val="000000"/>
                          </a:solidFill>
                          <a:effectLst/>
                          <a:latin typeface="Trebuchet MS"/>
                          <a:ea typeface="Times New Roman"/>
                          <a:cs typeface="Times New Roman"/>
                        </a:rPr>
                        <a:t>0</a:t>
                      </a:r>
                      <a:endParaRPr lang="en-US" sz="900">
                        <a:effectLst/>
                        <a:latin typeface="Calibri"/>
                        <a:ea typeface="Times New Roman"/>
                        <a:cs typeface="Times New Roman"/>
                      </a:endParaRPr>
                    </a:p>
                  </a:txBody>
                  <a:tcPr marL="56520" marR="565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700" b="1">
                          <a:effectLst/>
                          <a:latin typeface="Trebuchet MS"/>
                          <a:ea typeface="Times New Roman"/>
                          <a:cs typeface="Times New Roman"/>
                        </a:rPr>
                        <a:t>1</a:t>
                      </a:r>
                      <a:endParaRPr lang="en-US" sz="900">
                        <a:effectLst/>
                        <a:latin typeface="Calibri"/>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700" b="1">
                          <a:effectLst/>
                          <a:latin typeface="Trebuchet MS"/>
                          <a:ea typeface="Times New Roman"/>
                          <a:cs typeface="Times New Roman"/>
                        </a:rPr>
                        <a:t>2</a:t>
                      </a:r>
                      <a:endParaRPr lang="en-US" sz="900">
                        <a:effectLst/>
                        <a:latin typeface="Calibri"/>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700" b="1">
                          <a:solidFill>
                            <a:srgbClr val="000000"/>
                          </a:solidFill>
                          <a:effectLst/>
                          <a:latin typeface="Trebuchet MS"/>
                          <a:ea typeface="Times New Roman"/>
                          <a:cs typeface="Times New Roman"/>
                        </a:rPr>
                        <a:t>3=2/1</a:t>
                      </a:r>
                      <a:endParaRPr lang="en-US" sz="900">
                        <a:effectLst/>
                        <a:latin typeface="Calibri"/>
                        <a:ea typeface="Times New Roman"/>
                        <a:cs typeface="Times New Roman"/>
                      </a:endParaRPr>
                    </a:p>
                  </a:txBody>
                  <a:tcPr marL="56520" marR="565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70478">
                <a:tc>
                  <a:txBody>
                    <a:bodyPr/>
                    <a:lstStyle/>
                    <a:p>
                      <a:pPr algn="l" fontAlgn="ctr"/>
                      <a:r>
                        <a:rPr lang="en-US" sz="1200" b="1" i="0" u="none" strike="noStrike" dirty="0">
                          <a:solidFill>
                            <a:srgbClr val="000000"/>
                          </a:solidFill>
                          <a:effectLst/>
                          <a:latin typeface="Trebuchet MS" panose="020B0603020202020204" pitchFamily="34" charset="0"/>
                        </a:rPr>
                        <a:t>ASSETS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 </a:t>
                      </a:r>
                      <a:endParaRPr lang="en-US" sz="1200">
                        <a:effectLst/>
                        <a:latin typeface="Trebuchet MS" pitchFamily="34" charset="0"/>
                        <a:ea typeface="Times New Roman"/>
                        <a:cs typeface="Times New Roman"/>
                      </a:endParaRPr>
                    </a:p>
                  </a:txBody>
                  <a:tcPr marL="56520" marR="565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 </a:t>
                      </a:r>
                      <a:endParaRPr lang="en-US" sz="1200">
                        <a:effectLst/>
                        <a:latin typeface="Trebuchet MS" pitchFamily="34" charset="0"/>
                        <a:ea typeface="Times New Roman"/>
                        <a:cs typeface="Times New Roman"/>
                      </a:endParaRPr>
                    </a:p>
                  </a:txBody>
                  <a:tcPr marL="56520" marR="565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b="1">
                          <a:solidFill>
                            <a:srgbClr val="000000"/>
                          </a:solidFill>
                          <a:effectLst/>
                          <a:latin typeface="Trebuchet MS" pitchFamily="34" charset="0"/>
                          <a:ea typeface="Times New Roman"/>
                          <a:cs typeface="Times New Roman"/>
                        </a:rPr>
                        <a:t> </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70478">
                <a:tc>
                  <a:txBody>
                    <a:bodyPr/>
                    <a:lstStyle/>
                    <a:p>
                      <a:pPr algn="l" fontAlgn="ctr"/>
                      <a:r>
                        <a:rPr lang="en-US" sz="1200" b="1" i="0" u="none" strike="noStrike" dirty="0">
                          <a:solidFill>
                            <a:srgbClr val="000000"/>
                          </a:solidFill>
                          <a:effectLst/>
                          <a:latin typeface="Trebuchet MS" panose="020B0603020202020204" pitchFamily="34" charset="0"/>
                        </a:rPr>
                        <a:t>FIXED ASSETS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b="1">
                          <a:solidFill>
                            <a:srgbClr val="000000"/>
                          </a:solidFill>
                          <a:effectLst/>
                          <a:latin typeface="Trebuchet MS" pitchFamily="34" charset="0"/>
                          <a:ea typeface="Times New Roman"/>
                          <a:cs typeface="Times New Roman"/>
                        </a:rPr>
                        <a:t> </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b="1">
                          <a:solidFill>
                            <a:srgbClr val="000000"/>
                          </a:solidFill>
                          <a:effectLst/>
                          <a:latin typeface="Trebuchet MS" pitchFamily="34" charset="0"/>
                          <a:ea typeface="Times New Roman"/>
                          <a:cs typeface="Times New Roman"/>
                        </a:rPr>
                        <a:t> </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b="1">
                          <a:solidFill>
                            <a:srgbClr val="000000"/>
                          </a:solidFill>
                          <a:effectLst/>
                          <a:latin typeface="Trebuchet MS" pitchFamily="34" charset="0"/>
                          <a:ea typeface="Times New Roman"/>
                          <a:cs typeface="Times New Roman"/>
                        </a:rPr>
                        <a:t> </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0478">
                <a:tc>
                  <a:txBody>
                    <a:bodyPr/>
                    <a:lstStyle/>
                    <a:p>
                      <a:pPr algn="l" fontAlgn="ctr"/>
                      <a:r>
                        <a:rPr lang="en-US" sz="1200" b="0" i="0" u="none" strike="noStrike" dirty="0">
                          <a:solidFill>
                            <a:srgbClr val="000000"/>
                          </a:solidFill>
                          <a:effectLst/>
                          <a:latin typeface="Trebuchet MS" panose="020B0603020202020204" pitchFamily="34" charset="0"/>
                        </a:rPr>
                        <a:t>Tangible fixed assets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310.640.665</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316.959.046</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1,02</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70478">
                <a:tc>
                  <a:txBody>
                    <a:bodyPr/>
                    <a:lstStyle/>
                    <a:p>
                      <a:pPr algn="l" fontAlgn="ctr"/>
                      <a:r>
                        <a:rPr lang="en-US" sz="1200" b="0" i="0" u="none" strike="noStrike" dirty="0">
                          <a:solidFill>
                            <a:srgbClr val="000000"/>
                          </a:solidFill>
                          <a:effectLst/>
                          <a:latin typeface="Trebuchet MS" panose="020B0603020202020204" pitchFamily="34" charset="0"/>
                        </a:rPr>
                        <a:t>Intangible fixed assets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15.028.716</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16.134.982</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1,07</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70478">
                <a:tc>
                  <a:txBody>
                    <a:bodyPr/>
                    <a:lstStyle/>
                    <a:p>
                      <a:pPr algn="l" fontAlgn="ctr"/>
                      <a:r>
                        <a:rPr lang="en-US" sz="1200" b="1" i="0" u="none" strike="noStrike" dirty="0">
                          <a:solidFill>
                            <a:srgbClr val="000000"/>
                          </a:solidFill>
                          <a:effectLst/>
                          <a:latin typeface="Trebuchet MS" panose="020B0603020202020204" pitchFamily="34" charset="0"/>
                        </a:rPr>
                        <a:t>TOTAL FIXED ASSETS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b="1">
                          <a:solidFill>
                            <a:srgbClr val="000000"/>
                          </a:solidFill>
                          <a:effectLst/>
                          <a:latin typeface="Trebuchet MS" pitchFamily="34" charset="0"/>
                          <a:ea typeface="Times New Roman"/>
                          <a:cs typeface="Times New Roman"/>
                        </a:rPr>
                        <a:t>325.669.381</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b="1">
                          <a:solidFill>
                            <a:srgbClr val="000000"/>
                          </a:solidFill>
                          <a:effectLst/>
                          <a:latin typeface="Trebuchet MS" pitchFamily="34" charset="0"/>
                          <a:ea typeface="Times New Roman"/>
                          <a:cs typeface="Times New Roman"/>
                        </a:rPr>
                        <a:t>333.094.028</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b="1">
                          <a:solidFill>
                            <a:srgbClr val="000000"/>
                          </a:solidFill>
                          <a:effectLst/>
                          <a:latin typeface="Trebuchet MS" pitchFamily="34" charset="0"/>
                          <a:ea typeface="Times New Roman"/>
                          <a:cs typeface="Times New Roman"/>
                        </a:rPr>
                        <a:t>1,02</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70478">
                <a:tc>
                  <a:txBody>
                    <a:bodyPr/>
                    <a:lstStyle/>
                    <a:p>
                      <a:pPr algn="l" fontAlgn="ctr"/>
                      <a:r>
                        <a:rPr lang="en-US" sz="1200" b="1" i="0" u="none" strike="noStrike" dirty="0">
                          <a:solidFill>
                            <a:srgbClr val="000000"/>
                          </a:solidFill>
                          <a:effectLst/>
                          <a:latin typeface="Trebuchet MS" panose="020B0603020202020204" pitchFamily="34" charset="0"/>
                        </a:rPr>
                        <a:t>CURRENT ASSETS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dirty="0">
                          <a:solidFill>
                            <a:srgbClr val="000000"/>
                          </a:solidFill>
                          <a:effectLst/>
                          <a:latin typeface="Trebuchet MS" pitchFamily="34" charset="0"/>
                          <a:ea typeface="Times New Roman"/>
                          <a:cs typeface="Times New Roman"/>
                        </a:rPr>
                        <a:t> </a:t>
                      </a:r>
                      <a:endParaRPr lang="en-US" sz="1200" dirty="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 </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 </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70478">
                <a:tc>
                  <a:txBody>
                    <a:bodyPr/>
                    <a:lstStyle/>
                    <a:p>
                      <a:pPr algn="l" fontAlgn="ctr"/>
                      <a:r>
                        <a:rPr lang="en-US" sz="1200" b="0" i="0" u="none" strike="noStrike" dirty="0">
                          <a:solidFill>
                            <a:srgbClr val="000000"/>
                          </a:solidFill>
                          <a:effectLst/>
                          <a:latin typeface="Trebuchet MS" panose="020B0603020202020204" pitchFamily="34" charset="0"/>
                        </a:rPr>
                        <a:t>Stocks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dirty="0">
                          <a:solidFill>
                            <a:srgbClr val="000000"/>
                          </a:solidFill>
                          <a:effectLst/>
                          <a:latin typeface="Trebuchet MS" pitchFamily="34" charset="0"/>
                          <a:ea typeface="Times New Roman"/>
                          <a:cs typeface="Times New Roman"/>
                        </a:rPr>
                        <a:t>64.964.662</a:t>
                      </a:r>
                      <a:endParaRPr lang="en-US" sz="1200" dirty="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dirty="0">
                          <a:solidFill>
                            <a:srgbClr val="000000"/>
                          </a:solidFill>
                          <a:effectLst/>
                          <a:latin typeface="Trebuchet MS" pitchFamily="34" charset="0"/>
                          <a:ea typeface="Times New Roman"/>
                          <a:cs typeface="Times New Roman"/>
                        </a:rPr>
                        <a:t>97.450.800</a:t>
                      </a:r>
                      <a:endParaRPr lang="en-US" sz="1200" dirty="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1,50</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70478">
                <a:tc>
                  <a:txBody>
                    <a:bodyPr/>
                    <a:lstStyle/>
                    <a:p>
                      <a:pPr algn="l" fontAlgn="ctr"/>
                      <a:r>
                        <a:rPr lang="en-US" sz="1200" b="0" i="0" u="none" strike="noStrike" dirty="0">
                          <a:solidFill>
                            <a:srgbClr val="000000"/>
                          </a:solidFill>
                          <a:effectLst/>
                          <a:latin typeface="Trebuchet MS" panose="020B0603020202020204" pitchFamily="34" charset="0"/>
                        </a:rPr>
                        <a:t>Trade and similar receivables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313.094.458</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dirty="0">
                          <a:solidFill>
                            <a:srgbClr val="000000"/>
                          </a:solidFill>
                          <a:effectLst/>
                          <a:latin typeface="Trebuchet MS" pitchFamily="34" charset="0"/>
                          <a:ea typeface="Times New Roman"/>
                          <a:cs typeface="Times New Roman"/>
                        </a:rPr>
                        <a:t>307.600.266</a:t>
                      </a:r>
                      <a:endParaRPr lang="en-US" sz="1200" dirty="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0,98</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70478">
                <a:tc>
                  <a:txBody>
                    <a:bodyPr/>
                    <a:lstStyle/>
                    <a:p>
                      <a:pPr algn="l" fontAlgn="ctr"/>
                      <a:r>
                        <a:rPr lang="en-US" sz="1200" b="0" i="0" u="none" strike="noStrike" dirty="0">
                          <a:solidFill>
                            <a:srgbClr val="000000"/>
                          </a:solidFill>
                          <a:effectLst/>
                          <a:latin typeface="Trebuchet MS" panose="020B0603020202020204" pitchFamily="34" charset="0"/>
                        </a:rPr>
                        <a:t>Cash and cash equivalents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2.376.682</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dirty="0">
                          <a:solidFill>
                            <a:srgbClr val="000000"/>
                          </a:solidFill>
                          <a:effectLst/>
                          <a:latin typeface="Trebuchet MS" pitchFamily="34" charset="0"/>
                          <a:ea typeface="Times New Roman"/>
                          <a:cs typeface="Times New Roman"/>
                        </a:rPr>
                        <a:t>3.612.663</a:t>
                      </a:r>
                      <a:endParaRPr lang="en-US" sz="1200" dirty="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1,52</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70478">
                <a:tc>
                  <a:txBody>
                    <a:bodyPr/>
                    <a:lstStyle/>
                    <a:p>
                      <a:pPr algn="l" fontAlgn="ctr"/>
                      <a:r>
                        <a:rPr lang="en-US" sz="1200" b="1" i="0" u="none" strike="noStrike" dirty="0">
                          <a:solidFill>
                            <a:srgbClr val="000000"/>
                          </a:solidFill>
                          <a:effectLst/>
                          <a:latin typeface="Trebuchet MS" panose="020B0603020202020204" pitchFamily="34" charset="0"/>
                        </a:rPr>
                        <a:t>TOTAL CURRENT ASSETS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b="1">
                          <a:solidFill>
                            <a:srgbClr val="000000"/>
                          </a:solidFill>
                          <a:effectLst/>
                          <a:latin typeface="Trebuchet MS" pitchFamily="34" charset="0"/>
                          <a:ea typeface="Times New Roman"/>
                          <a:cs typeface="Times New Roman"/>
                        </a:rPr>
                        <a:t>380.435.802</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b="1" dirty="0">
                          <a:solidFill>
                            <a:srgbClr val="000000"/>
                          </a:solidFill>
                          <a:effectLst/>
                          <a:latin typeface="Trebuchet MS" pitchFamily="34" charset="0"/>
                          <a:ea typeface="Times New Roman"/>
                          <a:cs typeface="Times New Roman"/>
                        </a:rPr>
                        <a:t>408.663.729</a:t>
                      </a:r>
                      <a:endParaRPr lang="en-US" sz="1200" dirty="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b="1">
                          <a:solidFill>
                            <a:srgbClr val="000000"/>
                          </a:solidFill>
                          <a:effectLst/>
                          <a:latin typeface="Trebuchet MS" pitchFamily="34" charset="0"/>
                          <a:ea typeface="Times New Roman"/>
                          <a:cs typeface="Times New Roman"/>
                        </a:rPr>
                        <a:t>1,07</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70478">
                <a:tc>
                  <a:txBody>
                    <a:bodyPr/>
                    <a:lstStyle/>
                    <a:p>
                      <a:pPr algn="l" fontAlgn="ctr"/>
                      <a:r>
                        <a:rPr lang="en-US" sz="1200" b="1" i="0" u="none" strike="noStrike" dirty="0">
                          <a:solidFill>
                            <a:srgbClr val="000000"/>
                          </a:solidFill>
                          <a:effectLst/>
                          <a:latin typeface="Trebuchet MS" panose="020B0603020202020204" pitchFamily="34" charset="0"/>
                        </a:rPr>
                        <a:t>TOTAL ASSETS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b="1">
                          <a:solidFill>
                            <a:srgbClr val="000000"/>
                          </a:solidFill>
                          <a:effectLst/>
                          <a:latin typeface="Trebuchet MS" pitchFamily="34" charset="0"/>
                          <a:ea typeface="Times New Roman"/>
                          <a:cs typeface="Times New Roman"/>
                        </a:rPr>
                        <a:t>706.105.183</a:t>
                      </a:r>
                      <a:endParaRPr lang="en-US" sz="1200">
                        <a:effectLst/>
                        <a:latin typeface="Trebuchet MS" pitchFamily="34" charset="0"/>
                        <a:ea typeface="Times New Roman"/>
                        <a:cs typeface="Times New Roman"/>
                      </a:endParaRPr>
                    </a:p>
                  </a:txBody>
                  <a:tcPr marL="56520" marR="565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b="1">
                          <a:solidFill>
                            <a:srgbClr val="000000"/>
                          </a:solidFill>
                          <a:effectLst/>
                          <a:latin typeface="Trebuchet MS" pitchFamily="34" charset="0"/>
                          <a:ea typeface="Times New Roman"/>
                          <a:cs typeface="Times New Roman"/>
                        </a:rPr>
                        <a:t>741.757.757</a:t>
                      </a:r>
                      <a:endParaRPr lang="en-US" sz="1200">
                        <a:effectLst/>
                        <a:latin typeface="Trebuchet MS" pitchFamily="34" charset="0"/>
                        <a:ea typeface="Times New Roman"/>
                        <a:cs typeface="Times New Roman"/>
                      </a:endParaRPr>
                    </a:p>
                  </a:txBody>
                  <a:tcPr marL="56520" marR="565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b="1" dirty="0">
                          <a:solidFill>
                            <a:srgbClr val="000000"/>
                          </a:solidFill>
                          <a:effectLst/>
                          <a:latin typeface="Trebuchet MS" pitchFamily="34" charset="0"/>
                          <a:ea typeface="Times New Roman"/>
                          <a:cs typeface="Times New Roman"/>
                        </a:rPr>
                        <a:t>1,05</a:t>
                      </a:r>
                      <a:endParaRPr lang="en-US" sz="1200" dirty="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70478">
                <a:tc>
                  <a:txBody>
                    <a:bodyPr/>
                    <a:lstStyle/>
                    <a:p>
                      <a:pPr algn="l" fontAlgn="ctr"/>
                      <a:r>
                        <a:rPr lang="en-US" sz="1200" b="1" i="0" u="none" strike="noStrike" dirty="0">
                          <a:solidFill>
                            <a:srgbClr val="000000"/>
                          </a:solidFill>
                          <a:effectLst/>
                          <a:latin typeface="Trebuchet MS" panose="020B0603020202020204" pitchFamily="34" charset="0"/>
                        </a:rPr>
                        <a:t>LIABILITIES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 </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 </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 </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70478">
                <a:tc>
                  <a:txBody>
                    <a:bodyPr/>
                    <a:lstStyle/>
                    <a:p>
                      <a:pPr algn="l" fontAlgn="ctr"/>
                      <a:r>
                        <a:rPr lang="en-US" sz="1200" b="1" i="0" u="none" strike="noStrike" dirty="0">
                          <a:solidFill>
                            <a:srgbClr val="000000"/>
                          </a:solidFill>
                          <a:effectLst/>
                          <a:latin typeface="Trebuchet MS" panose="020B0603020202020204" pitchFamily="34" charset="0"/>
                        </a:rPr>
                        <a:t>CURRENT LIABILITIES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 </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 </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dirty="0">
                          <a:solidFill>
                            <a:srgbClr val="000000"/>
                          </a:solidFill>
                          <a:effectLst/>
                          <a:latin typeface="Trebuchet MS" pitchFamily="34" charset="0"/>
                          <a:ea typeface="Times New Roman"/>
                          <a:cs typeface="Times New Roman"/>
                        </a:rPr>
                        <a:t> </a:t>
                      </a:r>
                      <a:endParaRPr lang="en-US" sz="1200" dirty="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170478">
                <a:tc>
                  <a:txBody>
                    <a:bodyPr/>
                    <a:lstStyle/>
                    <a:p>
                      <a:pPr algn="l" fontAlgn="ctr"/>
                      <a:r>
                        <a:rPr lang="en-US" sz="1200" b="0" i="0" u="none" strike="noStrike" dirty="0">
                          <a:solidFill>
                            <a:srgbClr val="000000"/>
                          </a:solidFill>
                          <a:effectLst/>
                          <a:latin typeface="Trebuchet MS" panose="020B0603020202020204" pitchFamily="34" charset="0"/>
                        </a:rPr>
                        <a:t>Trade and similar liabilities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67.171.084</a:t>
                      </a:r>
                      <a:endParaRPr lang="en-US" sz="1200">
                        <a:effectLst/>
                        <a:latin typeface="Trebuchet MS" pitchFamily="34" charset="0"/>
                        <a:ea typeface="Times New Roman"/>
                        <a:cs typeface="Times New Roman"/>
                      </a:endParaRPr>
                    </a:p>
                  </a:txBody>
                  <a:tcPr marL="56520" marR="565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76.126.997</a:t>
                      </a:r>
                      <a:endParaRPr lang="en-US" sz="1200">
                        <a:effectLst/>
                        <a:latin typeface="Trebuchet MS" pitchFamily="34" charset="0"/>
                        <a:ea typeface="Times New Roman"/>
                        <a:cs typeface="Times New Roman"/>
                      </a:endParaRPr>
                    </a:p>
                  </a:txBody>
                  <a:tcPr marL="56520" marR="565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1,13</a:t>
                      </a:r>
                      <a:endParaRPr lang="en-US" sz="1200">
                        <a:effectLst/>
                        <a:latin typeface="Trebuchet MS" pitchFamily="34" charset="0"/>
                        <a:ea typeface="Times New Roman"/>
                        <a:cs typeface="Times New Roman"/>
                      </a:endParaRPr>
                    </a:p>
                  </a:txBody>
                  <a:tcPr marL="56520" marR="565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70478">
                <a:tc>
                  <a:txBody>
                    <a:bodyPr/>
                    <a:lstStyle/>
                    <a:p>
                      <a:pPr algn="l" fontAlgn="ctr"/>
                      <a:r>
                        <a:rPr lang="en-US" sz="1200" b="0" i="0" u="none" strike="noStrike" dirty="0">
                          <a:solidFill>
                            <a:srgbClr val="000000"/>
                          </a:solidFill>
                          <a:effectLst/>
                          <a:latin typeface="Trebuchet MS" panose="020B0603020202020204" pitchFamily="34" charset="0"/>
                        </a:rPr>
                        <a:t>Amounts due to credit institutions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100.729.229</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104.527.433</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dirty="0">
                          <a:solidFill>
                            <a:srgbClr val="000000"/>
                          </a:solidFill>
                          <a:effectLst/>
                          <a:latin typeface="Trebuchet MS" pitchFamily="34" charset="0"/>
                          <a:ea typeface="Times New Roman"/>
                          <a:cs typeface="Times New Roman"/>
                        </a:rPr>
                        <a:t>1,04</a:t>
                      </a:r>
                      <a:endParaRPr lang="en-US" sz="1200" dirty="0">
                        <a:effectLst/>
                        <a:latin typeface="Trebuchet MS" pitchFamily="34" charset="0"/>
                        <a:ea typeface="Times New Roman"/>
                        <a:cs typeface="Times New Roman"/>
                      </a:endParaRPr>
                    </a:p>
                  </a:txBody>
                  <a:tcPr marL="56520" marR="565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170478">
                <a:tc>
                  <a:txBody>
                    <a:bodyPr/>
                    <a:lstStyle/>
                    <a:p>
                      <a:pPr algn="l" fontAlgn="ctr"/>
                      <a:r>
                        <a:rPr lang="en-US" sz="1200" b="0" i="0" u="none" strike="noStrike" dirty="0">
                          <a:solidFill>
                            <a:srgbClr val="000000"/>
                          </a:solidFill>
                          <a:effectLst/>
                          <a:latin typeface="Trebuchet MS" panose="020B0603020202020204" pitchFamily="34" charset="0"/>
                        </a:rPr>
                        <a:t>Tax and current tax liabilities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10.421.393</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11.528.226</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dirty="0">
                          <a:solidFill>
                            <a:srgbClr val="000000"/>
                          </a:solidFill>
                          <a:effectLst/>
                          <a:latin typeface="Trebuchet MS" pitchFamily="34" charset="0"/>
                          <a:ea typeface="Times New Roman"/>
                          <a:cs typeface="Times New Roman"/>
                        </a:rPr>
                        <a:t>1,11</a:t>
                      </a:r>
                      <a:endParaRPr lang="en-US" sz="1200" dirty="0">
                        <a:effectLst/>
                        <a:latin typeface="Trebuchet MS" pitchFamily="34" charset="0"/>
                        <a:ea typeface="Times New Roman"/>
                        <a:cs typeface="Times New Roman"/>
                      </a:endParaRPr>
                    </a:p>
                  </a:txBody>
                  <a:tcPr marL="56520" marR="565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170478">
                <a:tc>
                  <a:txBody>
                    <a:bodyPr/>
                    <a:lstStyle/>
                    <a:p>
                      <a:pPr algn="l" fontAlgn="ctr"/>
                      <a:r>
                        <a:rPr lang="en-US" sz="1200" b="0" i="0" u="none" strike="noStrike" dirty="0">
                          <a:solidFill>
                            <a:srgbClr val="000000"/>
                          </a:solidFill>
                          <a:effectLst/>
                          <a:latin typeface="Trebuchet MS" panose="020B0603020202020204" pitchFamily="34" charset="0"/>
                        </a:rPr>
                        <a:t>Subsidies for investments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637.008</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0</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a:effectLst/>
                        <a:latin typeface="Trebuchet MS" pitchFamily="34" charset="0"/>
                        <a:cs typeface="Times New Roman"/>
                      </a:endParaRPr>
                    </a:p>
                  </a:txBody>
                  <a:tcPr marL="56520" marR="565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170478">
                <a:tc>
                  <a:txBody>
                    <a:bodyPr/>
                    <a:lstStyle/>
                    <a:p>
                      <a:pPr algn="l" fontAlgn="ctr"/>
                      <a:r>
                        <a:rPr lang="en-US" sz="1200" b="1" i="0" u="none" strike="noStrike" dirty="0">
                          <a:solidFill>
                            <a:srgbClr val="000000"/>
                          </a:solidFill>
                          <a:effectLst/>
                          <a:latin typeface="Trebuchet MS" panose="020B0603020202020204" pitchFamily="34" charset="0"/>
                        </a:rPr>
                        <a:t>TOTAL  CURRENT LIABILITIES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b="1">
                          <a:solidFill>
                            <a:srgbClr val="000000"/>
                          </a:solidFill>
                          <a:effectLst/>
                          <a:latin typeface="Trebuchet MS" pitchFamily="34" charset="0"/>
                          <a:ea typeface="Times New Roman"/>
                          <a:cs typeface="Times New Roman"/>
                        </a:rPr>
                        <a:t>178.958.714</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b="1">
                          <a:solidFill>
                            <a:srgbClr val="000000"/>
                          </a:solidFill>
                          <a:effectLst/>
                          <a:latin typeface="Trebuchet MS" pitchFamily="34" charset="0"/>
                          <a:ea typeface="Times New Roman"/>
                          <a:cs typeface="Times New Roman"/>
                        </a:rPr>
                        <a:t>192.182.657</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b="1" dirty="0">
                          <a:solidFill>
                            <a:srgbClr val="000000"/>
                          </a:solidFill>
                          <a:effectLst/>
                          <a:latin typeface="Trebuchet MS" pitchFamily="34" charset="0"/>
                          <a:ea typeface="Times New Roman"/>
                          <a:cs typeface="Times New Roman"/>
                        </a:rPr>
                        <a:t>1,07</a:t>
                      </a:r>
                      <a:endParaRPr lang="en-US" sz="1200" dirty="0">
                        <a:effectLst/>
                        <a:latin typeface="Trebuchet MS" pitchFamily="34" charset="0"/>
                        <a:ea typeface="Times New Roman"/>
                        <a:cs typeface="Times New Roman"/>
                      </a:endParaRPr>
                    </a:p>
                  </a:txBody>
                  <a:tcPr marL="56520" marR="565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r h="170478">
                <a:tc>
                  <a:txBody>
                    <a:bodyPr/>
                    <a:lstStyle/>
                    <a:p>
                      <a:pPr algn="l" fontAlgn="ctr"/>
                      <a:r>
                        <a:rPr lang="en-US" sz="1200" b="1" i="0" u="none" strike="noStrike" dirty="0">
                          <a:solidFill>
                            <a:srgbClr val="000000"/>
                          </a:solidFill>
                          <a:effectLst/>
                          <a:latin typeface="Trebuchet MS" panose="020B0603020202020204" pitchFamily="34" charset="0"/>
                        </a:rPr>
                        <a:t>LONG-TERM LIABILITIES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 </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 </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ro-RO" sz="1200" dirty="0">
                          <a:solidFill>
                            <a:srgbClr val="000000"/>
                          </a:solidFill>
                          <a:effectLst/>
                          <a:latin typeface="Trebuchet MS" pitchFamily="34" charset="0"/>
                          <a:ea typeface="Times New Roman"/>
                          <a:cs typeface="Times New Roman"/>
                        </a:rPr>
                        <a:t> </a:t>
                      </a:r>
                      <a:endParaRPr lang="en-US" sz="1200" dirty="0">
                        <a:effectLst/>
                        <a:latin typeface="Trebuchet MS" pitchFamily="34" charset="0"/>
                        <a:ea typeface="Times New Roman"/>
                        <a:cs typeface="Times New Roman"/>
                      </a:endParaRPr>
                    </a:p>
                  </a:txBody>
                  <a:tcPr marL="56520" marR="565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r h="170478">
                <a:tc>
                  <a:txBody>
                    <a:bodyPr/>
                    <a:lstStyle/>
                    <a:p>
                      <a:pPr algn="l" fontAlgn="ctr"/>
                      <a:r>
                        <a:rPr lang="en-US" sz="1200" b="0" i="0" u="none" strike="noStrike" dirty="0">
                          <a:solidFill>
                            <a:srgbClr val="000000"/>
                          </a:solidFill>
                          <a:effectLst/>
                          <a:latin typeface="Trebuchet MS" panose="020B0603020202020204" pitchFamily="34" charset="0"/>
                        </a:rPr>
                        <a:t>Subsidies for investments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2.489.791</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3.192.430</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dirty="0">
                          <a:solidFill>
                            <a:srgbClr val="000000"/>
                          </a:solidFill>
                          <a:effectLst/>
                          <a:latin typeface="Trebuchet MS" pitchFamily="34" charset="0"/>
                          <a:ea typeface="Times New Roman"/>
                          <a:cs typeface="Times New Roman"/>
                        </a:rPr>
                        <a:t>1,28</a:t>
                      </a:r>
                      <a:endParaRPr lang="en-US" sz="1200" dirty="0">
                        <a:effectLst/>
                        <a:latin typeface="Trebuchet MS" pitchFamily="34" charset="0"/>
                        <a:ea typeface="Times New Roman"/>
                        <a:cs typeface="Times New Roman"/>
                      </a:endParaRPr>
                    </a:p>
                  </a:txBody>
                  <a:tcPr marL="56520" marR="565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2"/>
                  </a:ext>
                </a:extLst>
              </a:tr>
              <a:tr h="170478">
                <a:tc>
                  <a:txBody>
                    <a:bodyPr/>
                    <a:lstStyle/>
                    <a:p>
                      <a:pPr algn="l" fontAlgn="ctr"/>
                      <a:r>
                        <a:rPr lang="en-US" sz="1200" b="0" i="0" u="none" strike="noStrike" dirty="0">
                          <a:solidFill>
                            <a:srgbClr val="000000"/>
                          </a:solidFill>
                          <a:effectLst/>
                          <a:latin typeface="Trebuchet MS" panose="020B0603020202020204" pitchFamily="34" charset="0"/>
                        </a:rPr>
                        <a:t>Deferred tax</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25.266.930</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25.498.134</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dirty="0">
                          <a:solidFill>
                            <a:srgbClr val="000000"/>
                          </a:solidFill>
                          <a:effectLst/>
                          <a:latin typeface="Trebuchet MS" pitchFamily="34" charset="0"/>
                          <a:ea typeface="Times New Roman"/>
                          <a:cs typeface="Times New Roman"/>
                        </a:rPr>
                        <a:t>1,01</a:t>
                      </a:r>
                      <a:endParaRPr lang="en-US" sz="1200" dirty="0">
                        <a:effectLst/>
                        <a:latin typeface="Trebuchet MS" pitchFamily="34" charset="0"/>
                        <a:ea typeface="Times New Roman"/>
                        <a:cs typeface="Times New Roman"/>
                      </a:endParaRPr>
                    </a:p>
                  </a:txBody>
                  <a:tcPr marL="56520" marR="565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3"/>
                  </a:ext>
                </a:extLst>
              </a:tr>
              <a:tr h="170478">
                <a:tc>
                  <a:txBody>
                    <a:bodyPr/>
                    <a:lstStyle/>
                    <a:p>
                      <a:pPr algn="l" fontAlgn="ctr"/>
                      <a:r>
                        <a:rPr lang="en-US" sz="1200" b="0" i="0" u="none" strike="noStrike" dirty="0">
                          <a:solidFill>
                            <a:srgbClr val="000000"/>
                          </a:solidFill>
                          <a:effectLst/>
                          <a:latin typeface="Trebuchet MS" panose="020B0603020202020204" pitchFamily="34" charset="0"/>
                        </a:rPr>
                        <a:t>Amounts due to credit institutions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26.662.433</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pitchFamily="34" charset="0"/>
                          <a:ea typeface="Times New Roman"/>
                          <a:cs typeface="Times New Roman"/>
                        </a:rPr>
                        <a:t>32.545.823</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dirty="0">
                          <a:solidFill>
                            <a:srgbClr val="000000"/>
                          </a:solidFill>
                          <a:effectLst/>
                          <a:latin typeface="Trebuchet MS" pitchFamily="34" charset="0"/>
                          <a:ea typeface="Times New Roman"/>
                          <a:cs typeface="Times New Roman"/>
                        </a:rPr>
                        <a:t>1,22</a:t>
                      </a:r>
                      <a:endParaRPr lang="en-US" sz="1200" dirty="0">
                        <a:effectLst/>
                        <a:latin typeface="Trebuchet MS" pitchFamily="34" charset="0"/>
                        <a:ea typeface="Times New Roman"/>
                        <a:cs typeface="Times New Roman"/>
                      </a:endParaRPr>
                    </a:p>
                  </a:txBody>
                  <a:tcPr marL="56520" marR="565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4"/>
                  </a:ext>
                </a:extLst>
              </a:tr>
            </a:tbl>
          </a:graphicData>
        </a:graphic>
      </p:graphicFrame>
      <p:sp>
        <p:nvSpPr>
          <p:cNvPr id="5" name="TextBox 4"/>
          <p:cNvSpPr txBox="1"/>
          <p:nvPr/>
        </p:nvSpPr>
        <p:spPr>
          <a:xfrm>
            <a:off x="323528" y="392577"/>
            <a:ext cx="7560840" cy="400110"/>
          </a:xfrm>
          <a:prstGeom prst="rect">
            <a:avLst/>
          </a:prstGeom>
          <a:noFill/>
        </p:spPr>
        <p:txBody>
          <a:bodyPr wrap="square" rtlCol="0">
            <a:spAutoFit/>
          </a:bodyPr>
          <a:lstStyle/>
          <a:p>
            <a:r>
              <a:rPr lang="en-US" b="1" dirty="0"/>
              <a:t> </a:t>
            </a:r>
            <a:r>
              <a:rPr lang="it-IT" sz="2000" b="1" dirty="0">
                <a:latin typeface="Trebuchet MS" pitchFamily="34" charset="0"/>
              </a:rPr>
              <a:t>Statement of financial position</a:t>
            </a:r>
            <a:endParaRPr lang="en-US" sz="2000" dirty="0">
              <a:latin typeface="Trebuchet MS"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27"/>
          </p:nvPr>
        </p:nvSpPr>
        <p:spPr/>
        <p:txBody>
          <a:bodyPr/>
          <a:lstStyle/>
          <a:p>
            <a:pPr>
              <a:defRPr/>
            </a:pPr>
            <a:fld id="{ED130308-C398-4F49-A8F1-21BCCB65DB01}" type="slidenum">
              <a:rPr lang="uk-UA" altLang="ro-RO" smtClean="0"/>
              <a:pPr>
                <a:defRPr/>
              </a:pPr>
              <a:t>13</a:t>
            </a:fld>
            <a:endParaRPr lang="uk-UA" altLang="ro-RO"/>
          </a:p>
        </p:txBody>
      </p:sp>
      <p:sp>
        <p:nvSpPr>
          <p:cNvPr id="7" name="Footer Placeholder 6"/>
          <p:cNvSpPr>
            <a:spLocks noGrp="1"/>
          </p:cNvSpPr>
          <p:nvPr>
            <p:ph type="ftr" sz="quarter" idx="28"/>
          </p:nvPr>
        </p:nvSpPr>
        <p:spPr/>
        <p:txBody>
          <a:bodyPr/>
          <a:lstStyle/>
          <a:p>
            <a:pPr>
              <a:defRPr/>
            </a:pPr>
            <a:r>
              <a:rPr lang="en-US"/>
              <a:t>www.antibiotice.ro</a:t>
            </a:r>
            <a:endParaRPr lang="uk-UA"/>
          </a:p>
        </p:txBody>
      </p:sp>
      <p:graphicFrame>
        <p:nvGraphicFramePr>
          <p:cNvPr id="9" name="Table 8"/>
          <p:cNvGraphicFramePr>
            <a:graphicFrameLocks noGrp="1"/>
          </p:cNvGraphicFramePr>
          <p:nvPr>
            <p:extLst>
              <p:ext uri="{D42A27DB-BD31-4B8C-83A1-F6EECF244321}">
                <p14:modId xmlns:p14="http://schemas.microsoft.com/office/powerpoint/2010/main" val="3895447950"/>
              </p:ext>
            </p:extLst>
          </p:nvPr>
        </p:nvGraphicFramePr>
        <p:xfrm>
          <a:off x="467544" y="692696"/>
          <a:ext cx="8064897" cy="4297696"/>
        </p:xfrm>
        <a:graphic>
          <a:graphicData uri="http://schemas.openxmlformats.org/drawingml/2006/table">
            <a:tbl>
              <a:tblPr firstRow="1" firstCol="1" bandRow="1"/>
              <a:tblGrid>
                <a:gridCol w="3666097">
                  <a:extLst>
                    <a:ext uri="{9D8B030D-6E8A-4147-A177-3AD203B41FA5}">
                      <a16:colId xmlns:a16="http://schemas.microsoft.com/office/drawing/2014/main" val="20000"/>
                    </a:ext>
                  </a:extLst>
                </a:gridCol>
                <a:gridCol w="1588671">
                  <a:extLst>
                    <a:ext uri="{9D8B030D-6E8A-4147-A177-3AD203B41FA5}">
                      <a16:colId xmlns:a16="http://schemas.microsoft.com/office/drawing/2014/main" val="20001"/>
                    </a:ext>
                  </a:extLst>
                </a:gridCol>
                <a:gridCol w="1441976">
                  <a:extLst>
                    <a:ext uri="{9D8B030D-6E8A-4147-A177-3AD203B41FA5}">
                      <a16:colId xmlns:a16="http://schemas.microsoft.com/office/drawing/2014/main" val="20002"/>
                    </a:ext>
                  </a:extLst>
                </a:gridCol>
                <a:gridCol w="1368153">
                  <a:extLst>
                    <a:ext uri="{9D8B030D-6E8A-4147-A177-3AD203B41FA5}">
                      <a16:colId xmlns:a16="http://schemas.microsoft.com/office/drawing/2014/main" val="20003"/>
                    </a:ext>
                  </a:extLst>
                </a:gridCol>
              </a:tblGrid>
              <a:tr h="288032">
                <a:tc rowSpan="2">
                  <a:txBody>
                    <a:bodyPr/>
                    <a:lstStyle/>
                    <a:p>
                      <a:pPr marL="0" marR="0" algn="ctr">
                        <a:lnSpc>
                          <a:spcPct val="115000"/>
                        </a:lnSpc>
                        <a:spcBef>
                          <a:spcPts val="0"/>
                        </a:spcBef>
                        <a:spcAft>
                          <a:spcPts val="0"/>
                        </a:spcAft>
                      </a:pPr>
                      <a:r>
                        <a:rPr lang="ro-RO" sz="1000" b="1" dirty="0">
                          <a:solidFill>
                            <a:srgbClr val="000000"/>
                          </a:solidFill>
                          <a:effectLst/>
                          <a:latin typeface="Trebuchet MS"/>
                          <a:ea typeface="Times New Roman"/>
                          <a:cs typeface="Times New Roman"/>
                        </a:rPr>
                        <a:t> </a:t>
                      </a:r>
                      <a:endParaRPr lang="en-US" sz="11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gridSpan="2">
                  <a:txBody>
                    <a:bodyPr/>
                    <a:lstStyle/>
                    <a:p>
                      <a:pPr marL="0" marR="0" algn="ctr">
                        <a:lnSpc>
                          <a:spcPct val="115000"/>
                        </a:lnSpc>
                        <a:spcBef>
                          <a:spcPts val="0"/>
                        </a:spcBef>
                        <a:spcAft>
                          <a:spcPts val="0"/>
                        </a:spcAft>
                      </a:pPr>
                      <a:r>
                        <a:rPr lang="en-US" sz="800" b="1" dirty="0">
                          <a:solidFill>
                            <a:srgbClr val="FFFFFF"/>
                          </a:solidFill>
                          <a:effectLst/>
                          <a:latin typeface="Trebuchet MS"/>
                          <a:ea typeface="Times New Roman"/>
                          <a:cs typeface="Times New Roman"/>
                        </a:rPr>
                        <a:t>Financial period</a:t>
                      </a:r>
                      <a:endParaRPr lang="en-US" sz="8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hMerge="1">
                  <a:txBody>
                    <a:bodyPr/>
                    <a:lstStyle/>
                    <a:p>
                      <a:endParaRPr lang="en-US"/>
                    </a:p>
                  </a:txBody>
                  <a:tcPr/>
                </a:tc>
                <a:tc rowSpan="2">
                  <a:txBody>
                    <a:bodyPr/>
                    <a:lstStyle/>
                    <a:p>
                      <a:pPr marL="0" marR="0" algn="ctr">
                        <a:lnSpc>
                          <a:spcPct val="115000"/>
                        </a:lnSpc>
                        <a:spcBef>
                          <a:spcPts val="0"/>
                        </a:spcBef>
                        <a:spcAft>
                          <a:spcPts val="0"/>
                        </a:spcAft>
                      </a:pPr>
                      <a:r>
                        <a:rPr lang="ro-RO" sz="800" b="1" dirty="0">
                          <a:solidFill>
                            <a:srgbClr val="FFFFFF"/>
                          </a:solidFill>
                          <a:effectLst/>
                          <a:latin typeface="Trebuchet MS"/>
                          <a:ea typeface="Times New Roman"/>
                          <a:cs typeface="Times New Roman"/>
                        </a:rPr>
                        <a:t>30.06.2019/31.12.2018</a:t>
                      </a:r>
                      <a:endParaRPr lang="en-US" sz="8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0000"/>
                  </a:ext>
                </a:extLst>
              </a:tr>
              <a:tr h="244281">
                <a:tc vMerge="1">
                  <a:txBody>
                    <a:bodyPr/>
                    <a:lstStyle/>
                    <a:p>
                      <a:endParaRPr lang="en-US"/>
                    </a:p>
                  </a:txBody>
                  <a:tcPr/>
                </a:tc>
                <a:tc>
                  <a:txBody>
                    <a:bodyPr/>
                    <a:lstStyle/>
                    <a:p>
                      <a:pPr marL="0" marR="0" algn="ctr">
                        <a:lnSpc>
                          <a:spcPct val="115000"/>
                        </a:lnSpc>
                        <a:spcBef>
                          <a:spcPts val="0"/>
                        </a:spcBef>
                        <a:spcAft>
                          <a:spcPts val="0"/>
                        </a:spcAft>
                      </a:pPr>
                      <a:r>
                        <a:rPr lang="ro-RO" sz="800" b="1">
                          <a:solidFill>
                            <a:srgbClr val="FFFFFF"/>
                          </a:solidFill>
                          <a:effectLst/>
                          <a:latin typeface="Trebuchet MS"/>
                          <a:ea typeface="Times New Roman"/>
                          <a:cs typeface="Times New Roman"/>
                        </a:rPr>
                        <a:t>31.12.2018</a:t>
                      </a:r>
                      <a:endParaRPr lang="en-US" sz="8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a:lnSpc>
                          <a:spcPct val="115000"/>
                        </a:lnSpc>
                        <a:spcBef>
                          <a:spcPts val="0"/>
                        </a:spcBef>
                        <a:spcAft>
                          <a:spcPts val="0"/>
                        </a:spcAft>
                      </a:pPr>
                      <a:r>
                        <a:rPr lang="ro-RO" sz="800" b="1" dirty="0">
                          <a:solidFill>
                            <a:srgbClr val="FFFFFF"/>
                          </a:solidFill>
                          <a:effectLst/>
                          <a:latin typeface="Trebuchet MS"/>
                          <a:ea typeface="Times New Roman"/>
                          <a:cs typeface="Times New Roman"/>
                        </a:rPr>
                        <a:t>30.06.2019</a:t>
                      </a:r>
                      <a:endParaRPr lang="en-US" sz="8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vMerge="1">
                  <a:txBody>
                    <a:bodyPr/>
                    <a:lstStyle/>
                    <a:p>
                      <a:endParaRPr lang="en-US"/>
                    </a:p>
                  </a:txBody>
                  <a:tcPr/>
                </a:tc>
                <a:extLst>
                  <a:ext uri="{0D108BD9-81ED-4DB2-BD59-A6C34878D82A}">
                    <a16:rowId xmlns:a16="http://schemas.microsoft.com/office/drawing/2014/main" val="10001"/>
                  </a:ext>
                </a:extLst>
              </a:tr>
              <a:tr h="128522">
                <a:tc>
                  <a:txBody>
                    <a:bodyPr/>
                    <a:lstStyle/>
                    <a:p>
                      <a:pPr marL="0" marR="0" algn="ctr">
                        <a:lnSpc>
                          <a:spcPct val="115000"/>
                        </a:lnSpc>
                        <a:spcBef>
                          <a:spcPts val="0"/>
                        </a:spcBef>
                        <a:spcAft>
                          <a:spcPts val="0"/>
                        </a:spcAft>
                      </a:pPr>
                      <a:r>
                        <a:rPr lang="ro-RO" sz="800" b="1" dirty="0">
                          <a:solidFill>
                            <a:srgbClr val="000000"/>
                          </a:solidFill>
                          <a:effectLst/>
                          <a:latin typeface="Trebuchet MS"/>
                          <a:ea typeface="Times New Roman"/>
                          <a:cs typeface="Times New Roman"/>
                        </a:rPr>
                        <a:t>0</a:t>
                      </a:r>
                      <a:endParaRPr lang="en-US" sz="8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b="1">
                          <a:effectLst/>
                          <a:latin typeface="Trebuchet MS"/>
                          <a:ea typeface="Times New Roman"/>
                          <a:cs typeface="Times New Roman"/>
                        </a:rPr>
                        <a:t>1</a:t>
                      </a:r>
                      <a:endParaRPr lang="en-US" sz="8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b="1" dirty="0">
                          <a:effectLst/>
                          <a:latin typeface="Trebuchet MS"/>
                          <a:ea typeface="Times New Roman"/>
                          <a:cs typeface="Times New Roman"/>
                        </a:rPr>
                        <a:t>2</a:t>
                      </a:r>
                      <a:endParaRPr lang="en-US" sz="8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b="1" dirty="0">
                          <a:solidFill>
                            <a:srgbClr val="000000"/>
                          </a:solidFill>
                          <a:effectLst/>
                          <a:latin typeface="Trebuchet MS"/>
                          <a:ea typeface="Times New Roman"/>
                          <a:cs typeface="Times New Roman"/>
                        </a:rPr>
                        <a:t>3=2/1</a:t>
                      </a:r>
                      <a:endParaRPr lang="en-US" sz="8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2844">
                <a:tc>
                  <a:txBody>
                    <a:bodyPr/>
                    <a:lstStyle/>
                    <a:p>
                      <a:pPr algn="l" fontAlgn="ctr"/>
                      <a:r>
                        <a:rPr lang="en-US" sz="1200" b="1" i="0" u="none" strike="noStrike">
                          <a:solidFill>
                            <a:srgbClr val="000000"/>
                          </a:solidFill>
                          <a:effectLst/>
                          <a:latin typeface="Trebuchet MS" panose="020B0603020202020204" pitchFamily="34" charset="0"/>
                        </a:rPr>
                        <a:t>TOTAL LONG-TERM LIABILITIES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b="1">
                          <a:solidFill>
                            <a:srgbClr val="000000"/>
                          </a:solidFill>
                          <a:effectLst/>
                          <a:latin typeface="Trebuchet MS" pitchFamily="34" charset="0"/>
                          <a:ea typeface="Times New Roman"/>
                          <a:cs typeface="Times New Roman"/>
                        </a:rPr>
                        <a:t>54.419.154</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b="1">
                          <a:solidFill>
                            <a:srgbClr val="000000"/>
                          </a:solidFill>
                          <a:effectLst/>
                          <a:latin typeface="Trebuchet MS" pitchFamily="34" charset="0"/>
                          <a:ea typeface="Times New Roman"/>
                          <a:cs typeface="Times New Roman"/>
                        </a:rPr>
                        <a:t>61.236.387</a:t>
                      </a:r>
                      <a:endParaRPr lang="en-US" sz="1200">
                        <a:effectLst/>
                        <a:latin typeface="Trebuchet MS" pitchFamily="34" charset="0"/>
                        <a:ea typeface="Times New Roman"/>
                        <a:cs typeface="Times New Roman"/>
                      </a:endParaRPr>
                    </a:p>
                  </a:txBody>
                  <a:tcPr marL="56520" marR="565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b="1">
                          <a:solidFill>
                            <a:srgbClr val="000000"/>
                          </a:solidFill>
                          <a:effectLst/>
                          <a:latin typeface="Trebuchet MS" pitchFamily="34" charset="0"/>
                          <a:ea typeface="Times New Roman"/>
                          <a:cs typeface="Times New Roman"/>
                        </a:rPr>
                        <a:t>1,13</a:t>
                      </a:r>
                      <a:endParaRPr lang="en-US" sz="1200">
                        <a:effectLst/>
                        <a:latin typeface="Trebuchet MS" pitchFamily="34" charset="0"/>
                        <a:ea typeface="Times New Roman"/>
                        <a:cs typeface="Times New Roman"/>
                      </a:endParaRPr>
                    </a:p>
                  </a:txBody>
                  <a:tcPr marL="56520" marR="565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2844">
                <a:tc>
                  <a:txBody>
                    <a:bodyPr/>
                    <a:lstStyle/>
                    <a:p>
                      <a:pPr algn="l" fontAlgn="ctr"/>
                      <a:r>
                        <a:rPr lang="en-US" sz="1200" b="1" i="0" u="none" strike="noStrike">
                          <a:solidFill>
                            <a:srgbClr val="000000"/>
                          </a:solidFill>
                          <a:effectLst/>
                          <a:latin typeface="Trebuchet MS" panose="020B0603020202020204" pitchFamily="34" charset="0"/>
                        </a:rPr>
                        <a:t>TOTAL LIABILITIES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b="1" dirty="0">
                          <a:solidFill>
                            <a:srgbClr val="000000"/>
                          </a:solidFill>
                          <a:effectLst/>
                          <a:latin typeface="Trebuchet MS" pitchFamily="34" charset="0"/>
                          <a:ea typeface="Times New Roman"/>
                          <a:cs typeface="Times New Roman"/>
                        </a:rPr>
                        <a:t>233.377.868</a:t>
                      </a:r>
                      <a:endParaRPr lang="en-US" sz="1200" dirty="0">
                        <a:effectLst/>
                        <a:latin typeface="Trebuchet MS" pitchFamily="34" charset="0"/>
                        <a:ea typeface="Times New Roman"/>
                        <a:cs typeface="Times New Roman"/>
                      </a:endParaRPr>
                    </a:p>
                  </a:txBody>
                  <a:tcPr marL="56520" marR="565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b="1" dirty="0">
                          <a:solidFill>
                            <a:srgbClr val="000000"/>
                          </a:solidFill>
                          <a:effectLst/>
                          <a:latin typeface="Trebuchet MS" pitchFamily="34" charset="0"/>
                          <a:ea typeface="Times New Roman"/>
                          <a:cs typeface="Times New Roman"/>
                        </a:rPr>
                        <a:t>253.419.044</a:t>
                      </a:r>
                      <a:endParaRPr lang="en-US" sz="1200" dirty="0">
                        <a:effectLst/>
                        <a:latin typeface="Trebuchet MS" pitchFamily="34" charset="0"/>
                        <a:ea typeface="Times New Roman"/>
                        <a:cs typeface="Times New Roman"/>
                      </a:endParaRPr>
                    </a:p>
                  </a:txBody>
                  <a:tcPr marL="56520" marR="565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b="1" dirty="0">
                          <a:solidFill>
                            <a:srgbClr val="000000"/>
                          </a:solidFill>
                          <a:effectLst/>
                          <a:latin typeface="Trebuchet MS" pitchFamily="34" charset="0"/>
                          <a:ea typeface="Times New Roman"/>
                          <a:cs typeface="Times New Roman"/>
                        </a:rPr>
                        <a:t>1,09</a:t>
                      </a:r>
                      <a:endParaRPr lang="en-US" sz="1200" dirty="0">
                        <a:effectLst/>
                        <a:latin typeface="Trebuchet MS" pitchFamily="34" charset="0"/>
                        <a:ea typeface="Times New Roman"/>
                        <a:cs typeface="Times New Roman"/>
                      </a:endParaRPr>
                    </a:p>
                  </a:txBody>
                  <a:tcPr marL="56520" marR="565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2844">
                <a:tc>
                  <a:txBody>
                    <a:bodyPr/>
                    <a:lstStyle/>
                    <a:p>
                      <a:pPr algn="l" fontAlgn="ctr"/>
                      <a:r>
                        <a:rPr lang="en-US" sz="1200" b="1" i="0" u="none" strike="noStrike">
                          <a:solidFill>
                            <a:srgbClr val="000000"/>
                          </a:solidFill>
                          <a:effectLst/>
                          <a:latin typeface="Trebuchet MS" panose="020B0603020202020204" pitchFamily="34" charset="0"/>
                        </a:rPr>
                        <a:t>Share capital and reserves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ro-RO" sz="1200" dirty="0">
                          <a:solidFill>
                            <a:srgbClr val="000000"/>
                          </a:solidFill>
                          <a:effectLst/>
                          <a:latin typeface="Trebuchet MS"/>
                          <a:ea typeface="Times New Roman"/>
                          <a:cs typeface="Times New Roman"/>
                        </a:rPr>
                        <a:t> </a:t>
                      </a:r>
                      <a:endParaRPr lang="en-US" sz="12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dirty="0">
                          <a:solidFill>
                            <a:srgbClr val="000000"/>
                          </a:solidFill>
                          <a:effectLst/>
                          <a:latin typeface="Trebuchet MS"/>
                          <a:ea typeface="Times New Roman"/>
                          <a:cs typeface="Times New Roman"/>
                        </a:rPr>
                        <a:t> </a:t>
                      </a:r>
                      <a:endParaRPr lang="en-US" sz="12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ro-RO" sz="1200">
                          <a:solidFill>
                            <a:srgbClr val="000000"/>
                          </a:solidFill>
                          <a:effectLst/>
                          <a:latin typeface="Trebuchet MS"/>
                          <a:ea typeface="Times New Roman"/>
                          <a:cs typeface="Times New Roman"/>
                        </a:rPr>
                        <a:t> </a:t>
                      </a:r>
                      <a:endParaRPr lang="en-US" sz="120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02844">
                <a:tc>
                  <a:txBody>
                    <a:bodyPr/>
                    <a:lstStyle/>
                    <a:p>
                      <a:pPr algn="l" fontAlgn="ctr"/>
                      <a:r>
                        <a:rPr lang="en-US" sz="1200" b="1" i="0" u="none" strike="noStrike">
                          <a:solidFill>
                            <a:srgbClr val="000000"/>
                          </a:solidFill>
                          <a:effectLst/>
                          <a:latin typeface="Trebuchet MS" panose="020B0603020202020204" pitchFamily="34" charset="0"/>
                        </a:rPr>
                        <a:t>Share capital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b="1" dirty="0">
                          <a:solidFill>
                            <a:srgbClr val="000000"/>
                          </a:solidFill>
                          <a:effectLst/>
                          <a:latin typeface="Trebuchet MS"/>
                          <a:ea typeface="Times New Roman"/>
                          <a:cs typeface="Times New Roman"/>
                        </a:rPr>
                        <a:t>264.835.156</a:t>
                      </a:r>
                      <a:endParaRPr lang="en-US" sz="12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b="1" dirty="0">
                          <a:solidFill>
                            <a:srgbClr val="000000"/>
                          </a:solidFill>
                          <a:effectLst/>
                          <a:latin typeface="Trebuchet MS"/>
                          <a:ea typeface="Times New Roman"/>
                          <a:cs typeface="Times New Roman"/>
                        </a:rPr>
                        <a:t>264.835.156</a:t>
                      </a:r>
                      <a:endParaRPr lang="en-US" sz="12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dirty="0">
                          <a:solidFill>
                            <a:srgbClr val="000000"/>
                          </a:solidFill>
                          <a:effectLst/>
                          <a:latin typeface="Trebuchet MS"/>
                          <a:ea typeface="Times New Roman"/>
                          <a:cs typeface="Times New Roman"/>
                        </a:rPr>
                        <a:t>1,00</a:t>
                      </a:r>
                      <a:endParaRPr lang="en-US" sz="12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02844">
                <a:tc>
                  <a:txBody>
                    <a:bodyPr/>
                    <a:lstStyle/>
                    <a:p>
                      <a:pPr algn="l" fontAlgn="ctr"/>
                      <a:r>
                        <a:rPr lang="en-US" sz="1200" b="0" i="0" u="none" strike="noStrike">
                          <a:solidFill>
                            <a:srgbClr val="000000"/>
                          </a:solidFill>
                          <a:effectLst/>
                          <a:latin typeface="Trebuchet MS" panose="020B0603020202020204" pitchFamily="34" charset="0"/>
                        </a:rPr>
                        <a:t>Revaluation reserves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dirty="0">
                          <a:solidFill>
                            <a:srgbClr val="000000"/>
                          </a:solidFill>
                          <a:effectLst/>
                          <a:latin typeface="Trebuchet MS"/>
                          <a:ea typeface="Times New Roman"/>
                          <a:cs typeface="Times New Roman"/>
                        </a:rPr>
                        <a:t>53.459.597</a:t>
                      </a:r>
                      <a:endParaRPr lang="en-US" sz="12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dirty="0">
                          <a:solidFill>
                            <a:srgbClr val="000000"/>
                          </a:solidFill>
                          <a:effectLst/>
                          <a:latin typeface="Trebuchet MS"/>
                          <a:ea typeface="Times New Roman"/>
                          <a:cs typeface="Times New Roman"/>
                        </a:rPr>
                        <a:t>52.110.023</a:t>
                      </a:r>
                      <a:endParaRPr lang="en-US" sz="12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dirty="0">
                          <a:solidFill>
                            <a:srgbClr val="000000"/>
                          </a:solidFill>
                          <a:effectLst/>
                          <a:latin typeface="Trebuchet MS"/>
                          <a:ea typeface="Times New Roman"/>
                          <a:cs typeface="Times New Roman"/>
                        </a:rPr>
                        <a:t>0,97</a:t>
                      </a:r>
                      <a:endParaRPr lang="en-US" sz="12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02844">
                <a:tc>
                  <a:txBody>
                    <a:bodyPr/>
                    <a:lstStyle/>
                    <a:p>
                      <a:pPr algn="l" fontAlgn="ctr"/>
                      <a:r>
                        <a:rPr lang="en-US" sz="1200" b="0" i="0" u="none" strike="noStrike">
                          <a:solidFill>
                            <a:srgbClr val="000000"/>
                          </a:solidFill>
                          <a:effectLst/>
                          <a:latin typeface="Trebuchet MS" panose="020B0603020202020204" pitchFamily="34" charset="0"/>
                        </a:rPr>
                        <a:t>Legal reserves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dirty="0">
                          <a:solidFill>
                            <a:srgbClr val="000000"/>
                          </a:solidFill>
                          <a:effectLst/>
                          <a:latin typeface="Trebuchet MS"/>
                          <a:ea typeface="Times New Roman"/>
                          <a:cs typeface="Times New Roman"/>
                        </a:rPr>
                        <a:t>13.426.761</a:t>
                      </a:r>
                      <a:endParaRPr lang="en-US" sz="12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dirty="0">
                          <a:solidFill>
                            <a:srgbClr val="000000"/>
                          </a:solidFill>
                          <a:effectLst/>
                          <a:latin typeface="Trebuchet MS"/>
                          <a:ea typeface="Times New Roman"/>
                          <a:cs typeface="Times New Roman"/>
                        </a:rPr>
                        <a:t>13.426.761</a:t>
                      </a:r>
                      <a:endParaRPr lang="en-US" sz="12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a:ea typeface="Times New Roman"/>
                          <a:cs typeface="Times New Roman"/>
                        </a:rPr>
                        <a:t>1,00</a:t>
                      </a:r>
                      <a:endParaRPr lang="en-US" sz="120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02844">
                <a:tc>
                  <a:txBody>
                    <a:bodyPr/>
                    <a:lstStyle/>
                    <a:p>
                      <a:pPr algn="l" fontAlgn="ctr"/>
                      <a:r>
                        <a:rPr lang="en-US" sz="1200" b="0" i="0" u="none" strike="noStrike">
                          <a:solidFill>
                            <a:srgbClr val="000000"/>
                          </a:solidFill>
                          <a:effectLst/>
                          <a:latin typeface="Trebuchet MS" panose="020B0603020202020204" pitchFamily="34" charset="0"/>
                        </a:rPr>
                        <a:t>Other reserves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dirty="0">
                          <a:solidFill>
                            <a:srgbClr val="000000"/>
                          </a:solidFill>
                          <a:effectLst/>
                          <a:latin typeface="Trebuchet MS"/>
                          <a:ea typeface="Times New Roman"/>
                          <a:cs typeface="Times New Roman"/>
                        </a:rPr>
                        <a:t>190.422.002</a:t>
                      </a:r>
                      <a:endParaRPr lang="en-US" sz="12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dirty="0">
                          <a:solidFill>
                            <a:srgbClr val="000000"/>
                          </a:solidFill>
                          <a:effectLst/>
                          <a:latin typeface="Trebuchet MS"/>
                          <a:ea typeface="Times New Roman"/>
                          <a:cs typeface="Times New Roman"/>
                        </a:rPr>
                        <a:t>193.386.084</a:t>
                      </a:r>
                      <a:endParaRPr lang="en-US" sz="12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a:ea typeface="Times New Roman"/>
                          <a:cs typeface="Times New Roman"/>
                        </a:rPr>
                        <a:t>1,02</a:t>
                      </a:r>
                      <a:endParaRPr lang="en-US" sz="120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02844">
                <a:tc>
                  <a:txBody>
                    <a:bodyPr/>
                    <a:lstStyle/>
                    <a:p>
                      <a:pPr algn="l" fontAlgn="ctr"/>
                      <a:r>
                        <a:rPr lang="en-US" sz="1200" b="0" i="0" u="none" strike="noStrike">
                          <a:solidFill>
                            <a:srgbClr val="000000"/>
                          </a:solidFill>
                          <a:effectLst/>
                          <a:latin typeface="Trebuchet MS" panose="020B0603020202020204" pitchFamily="34" charset="0"/>
                        </a:rPr>
                        <a:t>Retained earnings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dirty="0">
                          <a:solidFill>
                            <a:srgbClr val="000000"/>
                          </a:solidFill>
                          <a:effectLst/>
                          <a:latin typeface="Trebuchet MS"/>
                          <a:ea typeface="Times New Roman"/>
                          <a:cs typeface="Times New Roman"/>
                        </a:rPr>
                        <a:t>-60.182.699</a:t>
                      </a:r>
                      <a:endParaRPr lang="en-US" sz="12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dirty="0">
                          <a:solidFill>
                            <a:srgbClr val="000000"/>
                          </a:solidFill>
                          <a:effectLst/>
                          <a:latin typeface="Trebuchet MS"/>
                          <a:ea typeface="Times New Roman"/>
                          <a:cs typeface="Times New Roman"/>
                        </a:rPr>
                        <a:t>-57.738.387</a:t>
                      </a:r>
                      <a:endParaRPr lang="en-US" sz="12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a:ea typeface="Times New Roman"/>
                          <a:cs typeface="Times New Roman"/>
                        </a:rPr>
                        <a:t>0,96</a:t>
                      </a:r>
                      <a:endParaRPr lang="en-US" sz="120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02844">
                <a:tc>
                  <a:txBody>
                    <a:bodyPr/>
                    <a:lstStyle/>
                    <a:p>
                      <a:pPr algn="l" fontAlgn="ctr"/>
                      <a:r>
                        <a:rPr lang="en-US" sz="1200" b="0" i="0" u="none" strike="noStrike">
                          <a:solidFill>
                            <a:srgbClr val="000000"/>
                          </a:solidFill>
                          <a:effectLst/>
                          <a:latin typeface="Trebuchet MS" panose="020B0603020202020204" pitchFamily="34" charset="0"/>
                        </a:rPr>
                        <a:t>Distribution of profit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dirty="0">
                          <a:solidFill>
                            <a:srgbClr val="000000"/>
                          </a:solidFill>
                          <a:effectLst/>
                          <a:latin typeface="Trebuchet MS"/>
                          <a:ea typeface="Times New Roman"/>
                          <a:cs typeface="Times New Roman"/>
                        </a:rPr>
                        <a:t>-23.537.290</a:t>
                      </a:r>
                      <a:endParaRPr lang="en-US" sz="12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dirty="0">
                          <a:solidFill>
                            <a:srgbClr val="000000"/>
                          </a:solidFill>
                          <a:effectLst/>
                          <a:latin typeface="Trebuchet MS"/>
                          <a:ea typeface="Times New Roman"/>
                          <a:cs typeface="Times New Roman"/>
                        </a:rPr>
                        <a:t>0</a:t>
                      </a:r>
                      <a:endParaRPr lang="en-US" sz="12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dirty="0">
                          <a:solidFill>
                            <a:srgbClr val="000000"/>
                          </a:solidFill>
                          <a:effectLst/>
                          <a:latin typeface="Trebuchet MS"/>
                          <a:ea typeface="Times New Roman"/>
                          <a:cs typeface="Times New Roman"/>
                        </a:rPr>
                        <a:t>0,00</a:t>
                      </a:r>
                      <a:endParaRPr lang="en-US" sz="12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02844">
                <a:tc>
                  <a:txBody>
                    <a:bodyPr/>
                    <a:lstStyle/>
                    <a:p>
                      <a:pPr algn="l" fontAlgn="ctr"/>
                      <a:r>
                        <a:rPr lang="en-US" sz="1200" b="0" i="0" u="none" strike="noStrike">
                          <a:solidFill>
                            <a:srgbClr val="000000"/>
                          </a:solidFill>
                          <a:effectLst/>
                          <a:latin typeface="Trebuchet MS" panose="020B0603020202020204" pitchFamily="34" charset="0"/>
                        </a:rPr>
                        <a:t>Current profit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a:solidFill>
                            <a:srgbClr val="000000"/>
                          </a:solidFill>
                          <a:effectLst/>
                          <a:latin typeface="Trebuchet MS"/>
                          <a:ea typeface="Times New Roman"/>
                          <a:cs typeface="Times New Roman"/>
                        </a:rPr>
                        <a:t>34.303.788</a:t>
                      </a:r>
                      <a:endParaRPr lang="en-US" sz="12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dirty="0">
                          <a:solidFill>
                            <a:srgbClr val="000000"/>
                          </a:solidFill>
                          <a:effectLst/>
                          <a:latin typeface="Trebuchet MS"/>
                          <a:ea typeface="Times New Roman"/>
                          <a:cs typeface="Times New Roman"/>
                        </a:rPr>
                        <a:t>22.319.076</a:t>
                      </a:r>
                      <a:endParaRPr lang="en-US" sz="12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dirty="0">
                          <a:solidFill>
                            <a:srgbClr val="000000"/>
                          </a:solidFill>
                          <a:effectLst/>
                          <a:latin typeface="Trebuchet MS"/>
                          <a:ea typeface="Times New Roman"/>
                          <a:cs typeface="Times New Roman"/>
                        </a:rPr>
                        <a:t>0,65</a:t>
                      </a:r>
                      <a:endParaRPr lang="en-US" sz="12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302844">
                <a:tc>
                  <a:txBody>
                    <a:bodyPr/>
                    <a:lstStyle/>
                    <a:p>
                      <a:pPr algn="l" fontAlgn="ctr"/>
                      <a:r>
                        <a:rPr lang="en-US" sz="1200" b="1" i="0" u="none" strike="noStrike">
                          <a:solidFill>
                            <a:srgbClr val="000000"/>
                          </a:solidFill>
                          <a:effectLst/>
                          <a:latin typeface="Trebuchet MS" panose="020B0603020202020204" pitchFamily="34" charset="0"/>
                        </a:rPr>
                        <a:t>TOTAL EQUITY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b="1">
                          <a:solidFill>
                            <a:srgbClr val="000000"/>
                          </a:solidFill>
                          <a:effectLst/>
                          <a:latin typeface="Trebuchet MS"/>
                          <a:ea typeface="Times New Roman"/>
                          <a:cs typeface="Times New Roman"/>
                        </a:rPr>
                        <a:t>472.727.315</a:t>
                      </a:r>
                      <a:endParaRPr lang="en-US" sz="12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b="1" dirty="0">
                          <a:solidFill>
                            <a:srgbClr val="000000"/>
                          </a:solidFill>
                          <a:effectLst/>
                          <a:latin typeface="Trebuchet MS"/>
                          <a:ea typeface="Times New Roman"/>
                          <a:cs typeface="Times New Roman"/>
                        </a:rPr>
                        <a:t>488.338.713</a:t>
                      </a:r>
                      <a:endParaRPr lang="en-US" sz="12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b="1" dirty="0">
                          <a:solidFill>
                            <a:srgbClr val="000000"/>
                          </a:solidFill>
                          <a:effectLst/>
                          <a:latin typeface="Trebuchet MS"/>
                          <a:ea typeface="Times New Roman"/>
                          <a:cs typeface="Times New Roman"/>
                        </a:rPr>
                        <a:t>1,03</a:t>
                      </a:r>
                      <a:endParaRPr lang="en-US" sz="12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302844">
                <a:tc>
                  <a:txBody>
                    <a:bodyPr/>
                    <a:lstStyle/>
                    <a:p>
                      <a:pPr algn="l" fontAlgn="ctr"/>
                      <a:r>
                        <a:rPr lang="en-US" sz="1200" b="1" i="0" u="none" strike="noStrike" dirty="0">
                          <a:solidFill>
                            <a:srgbClr val="000000"/>
                          </a:solidFill>
                          <a:effectLst/>
                          <a:latin typeface="Trebuchet MS" panose="020B0603020202020204" pitchFamily="34" charset="0"/>
                        </a:rPr>
                        <a:t>TOTAL EQUITY &amp; LIABILITIES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b="1">
                          <a:solidFill>
                            <a:srgbClr val="000000"/>
                          </a:solidFill>
                          <a:effectLst/>
                          <a:latin typeface="Trebuchet MS"/>
                          <a:ea typeface="Times New Roman"/>
                          <a:cs typeface="Times New Roman"/>
                        </a:rPr>
                        <a:t>706.105.183</a:t>
                      </a:r>
                      <a:endParaRPr lang="en-US" sz="12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b="1">
                          <a:solidFill>
                            <a:srgbClr val="000000"/>
                          </a:solidFill>
                          <a:effectLst/>
                          <a:latin typeface="Trebuchet MS"/>
                          <a:ea typeface="Times New Roman"/>
                          <a:cs typeface="Times New Roman"/>
                        </a:rPr>
                        <a:t>741.757.757</a:t>
                      </a:r>
                      <a:endParaRPr lang="en-US" sz="12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ro-RO" sz="1200" b="1" dirty="0">
                          <a:solidFill>
                            <a:srgbClr val="000000"/>
                          </a:solidFill>
                          <a:effectLst/>
                          <a:latin typeface="Trebuchet MS"/>
                          <a:ea typeface="Times New Roman"/>
                          <a:cs typeface="Times New Roman"/>
                        </a:rPr>
                        <a:t>1,05</a:t>
                      </a:r>
                      <a:endParaRPr lang="en-US" sz="12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24128322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4262BAEA-E812-4FBF-A0A8-745532CE83FF}" type="slidenum">
              <a:rPr lang="uk-UA" altLang="ro-RO" smtClean="0"/>
              <a:pPr>
                <a:defRPr/>
              </a:pPr>
              <a:t>14</a:t>
            </a:fld>
            <a:endParaRPr lang="uk-UA" altLang="ro-RO"/>
          </a:p>
        </p:txBody>
      </p:sp>
      <p:sp>
        <p:nvSpPr>
          <p:cNvPr id="3" name="Footer Placeholder 2"/>
          <p:cNvSpPr>
            <a:spLocks noGrp="1"/>
          </p:cNvSpPr>
          <p:nvPr>
            <p:ph type="ftr" sz="quarter" idx="11"/>
          </p:nvPr>
        </p:nvSpPr>
        <p:spPr/>
        <p:txBody>
          <a:bodyPr/>
          <a:lstStyle/>
          <a:p>
            <a:pPr>
              <a:defRPr/>
            </a:pPr>
            <a:r>
              <a:rPr lang="ro-RO"/>
              <a:t>www.antibiotice.ro</a:t>
            </a:r>
            <a:endParaRPr lang="uk-UA"/>
          </a:p>
        </p:txBody>
      </p:sp>
      <p:sp>
        <p:nvSpPr>
          <p:cNvPr id="4" name="TextBox 3"/>
          <p:cNvSpPr txBox="1"/>
          <p:nvPr/>
        </p:nvSpPr>
        <p:spPr>
          <a:xfrm>
            <a:off x="525134" y="748060"/>
            <a:ext cx="8208912" cy="338554"/>
          </a:xfrm>
          <a:prstGeom prst="rect">
            <a:avLst/>
          </a:prstGeom>
          <a:noFill/>
        </p:spPr>
        <p:txBody>
          <a:bodyPr wrap="square" rtlCol="0">
            <a:spAutoFit/>
          </a:bodyPr>
          <a:lstStyle/>
          <a:p>
            <a:pPr fontAlgn="b"/>
            <a:r>
              <a:rPr lang="en-US" sz="1600" dirty="0"/>
              <a:t>Operational indicators</a:t>
            </a:r>
            <a:endParaRPr lang="en-US" sz="1600" dirty="0">
              <a:solidFill>
                <a:srgbClr val="000000"/>
              </a:solidFill>
              <a:latin typeface="Calibri" panose="020F050202020403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89333026"/>
              </p:ext>
            </p:extLst>
          </p:nvPr>
        </p:nvGraphicFramePr>
        <p:xfrm>
          <a:off x="683568" y="1484784"/>
          <a:ext cx="7920880" cy="4425967"/>
        </p:xfrm>
        <a:graphic>
          <a:graphicData uri="http://schemas.openxmlformats.org/drawingml/2006/table">
            <a:tbl>
              <a:tblPr firstRow="1" firstCol="1" bandRow="1"/>
              <a:tblGrid>
                <a:gridCol w="2036501">
                  <a:extLst>
                    <a:ext uri="{9D8B030D-6E8A-4147-A177-3AD203B41FA5}">
                      <a16:colId xmlns:a16="http://schemas.microsoft.com/office/drawing/2014/main" val="20000"/>
                    </a:ext>
                  </a:extLst>
                </a:gridCol>
                <a:gridCol w="2489944">
                  <a:extLst>
                    <a:ext uri="{9D8B030D-6E8A-4147-A177-3AD203B41FA5}">
                      <a16:colId xmlns:a16="http://schemas.microsoft.com/office/drawing/2014/main" val="20001"/>
                    </a:ext>
                  </a:extLst>
                </a:gridCol>
                <a:gridCol w="1131212">
                  <a:extLst>
                    <a:ext uri="{9D8B030D-6E8A-4147-A177-3AD203B41FA5}">
                      <a16:colId xmlns:a16="http://schemas.microsoft.com/office/drawing/2014/main" val="20002"/>
                    </a:ext>
                  </a:extLst>
                </a:gridCol>
                <a:gridCol w="1132011">
                  <a:extLst>
                    <a:ext uri="{9D8B030D-6E8A-4147-A177-3AD203B41FA5}">
                      <a16:colId xmlns:a16="http://schemas.microsoft.com/office/drawing/2014/main" val="20003"/>
                    </a:ext>
                  </a:extLst>
                </a:gridCol>
                <a:gridCol w="1131212">
                  <a:extLst>
                    <a:ext uri="{9D8B030D-6E8A-4147-A177-3AD203B41FA5}">
                      <a16:colId xmlns:a16="http://schemas.microsoft.com/office/drawing/2014/main" val="20004"/>
                    </a:ext>
                  </a:extLst>
                </a:gridCol>
              </a:tblGrid>
              <a:tr h="478635">
                <a:tc>
                  <a:txBody>
                    <a:bodyPr/>
                    <a:lstStyle/>
                    <a:p>
                      <a:pPr marL="0" marR="0" algn="ctr">
                        <a:lnSpc>
                          <a:spcPct val="115000"/>
                        </a:lnSpc>
                        <a:spcBef>
                          <a:spcPts val="0"/>
                        </a:spcBef>
                        <a:spcAft>
                          <a:spcPts val="0"/>
                        </a:spcAft>
                      </a:pPr>
                      <a:r>
                        <a:rPr lang="en-US" sz="1000" b="1" dirty="0">
                          <a:solidFill>
                            <a:srgbClr val="FFFFFF"/>
                          </a:solidFill>
                          <a:effectLst/>
                          <a:latin typeface="Trebuchet MS"/>
                          <a:ea typeface="Times New Roman"/>
                          <a:cs typeface="Times New Roman"/>
                        </a:rPr>
                        <a:t>I</a:t>
                      </a:r>
                      <a:r>
                        <a:rPr lang="ro-RO" sz="1000" b="1" dirty="0">
                          <a:solidFill>
                            <a:srgbClr val="FFFFFF"/>
                          </a:solidFill>
                          <a:effectLst/>
                          <a:latin typeface="Trebuchet MS"/>
                          <a:ea typeface="Times New Roman"/>
                          <a:cs typeface="Times New Roman"/>
                        </a:rPr>
                        <a:t>ndicator</a:t>
                      </a:r>
                      <a:r>
                        <a:rPr lang="en-US" sz="1000" b="1" dirty="0">
                          <a:solidFill>
                            <a:srgbClr val="FFFFFF"/>
                          </a:solidFill>
                          <a:effectLst/>
                          <a:latin typeface="Trebuchet MS"/>
                          <a:ea typeface="Times New Roman"/>
                          <a:cs typeface="Times New Roman"/>
                        </a:rPr>
                        <a:t>s</a:t>
                      </a:r>
                      <a:endParaRPr lang="en-US" sz="11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fontAlgn="t"/>
                      <a:r>
                        <a:rPr lang="en-US" sz="1100" b="1" i="0" u="none" strike="noStrike">
                          <a:solidFill>
                            <a:srgbClr val="FFFFFF"/>
                          </a:solidFill>
                          <a:effectLst/>
                          <a:latin typeface="Calibri" panose="020F0502020204030204" pitchFamily="34" charset="0"/>
                        </a:rPr>
                        <a:t>Calculation method</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fontAlgn="t"/>
                      <a:r>
                        <a:rPr lang="en-US" sz="1100" b="1" i="0" u="none" strike="noStrike">
                          <a:solidFill>
                            <a:srgbClr val="FFFFFF"/>
                          </a:solidFill>
                          <a:effectLst/>
                          <a:latin typeface="Calibri" panose="020F0502020204030204" pitchFamily="34" charset="0"/>
                        </a:rPr>
                        <a:t>Unit of measure</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fontAlgn="t"/>
                      <a:r>
                        <a:rPr lang="en-US" sz="1100" b="1" i="0" u="none" strike="noStrike">
                          <a:solidFill>
                            <a:srgbClr val="FFFFFF"/>
                          </a:solidFill>
                          <a:effectLst/>
                          <a:latin typeface="Calibri" panose="020F0502020204030204" pitchFamily="34" charset="0"/>
                        </a:rPr>
                        <a:t>30.06.2018</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fontAlgn="t"/>
                      <a:r>
                        <a:rPr lang="en-US" sz="1100" b="1" i="0" u="none" strike="noStrike" dirty="0">
                          <a:solidFill>
                            <a:srgbClr val="FFFFFF"/>
                          </a:solidFill>
                          <a:effectLst/>
                          <a:latin typeface="Calibri" panose="020F0502020204030204" pitchFamily="34" charset="0"/>
                        </a:rPr>
                        <a:t>30.06.2019</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0000"/>
                  </a:ext>
                </a:extLst>
              </a:tr>
              <a:tr h="220970">
                <a:tc>
                  <a:txBody>
                    <a:bodyPr/>
                    <a:lstStyle/>
                    <a:p>
                      <a:pPr algn="ctr" fontAlgn="t"/>
                      <a:r>
                        <a:rPr lang="en-US" sz="1100" b="1" i="0" u="none" strike="noStrike" dirty="0">
                          <a:solidFill>
                            <a:srgbClr val="FFFFFF"/>
                          </a:solidFill>
                          <a:effectLst/>
                          <a:latin typeface="Calibri" panose="020F0502020204030204" pitchFamily="34" charset="0"/>
                        </a:rPr>
                        <a:t>Indicators</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100" b="1" i="0" u="none" strike="noStrike" dirty="0">
                          <a:solidFill>
                            <a:srgbClr val="FFFFFF"/>
                          </a:solidFill>
                          <a:effectLst/>
                          <a:latin typeface="Calibri" panose="020F0502020204030204" pitchFamily="34" charset="0"/>
                        </a:rPr>
                        <a:t>Calculation method</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100" b="1" i="0" u="none" strike="noStrike">
                          <a:solidFill>
                            <a:srgbClr val="FFFFFF"/>
                          </a:solidFill>
                          <a:effectLst/>
                          <a:latin typeface="Calibri" panose="020F0502020204030204" pitchFamily="34" charset="0"/>
                        </a:rPr>
                        <a:t>Unit of measure</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100" b="1" i="0" u="none" strike="noStrike">
                          <a:solidFill>
                            <a:srgbClr val="FFFFFF"/>
                          </a:solidFill>
                          <a:effectLst/>
                          <a:latin typeface="Calibri" panose="020F0502020204030204" pitchFamily="34" charset="0"/>
                        </a:rPr>
                        <a:t>30.06.2018</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100" b="1" i="0" u="none" strike="noStrike">
                          <a:solidFill>
                            <a:srgbClr val="FFFFFF"/>
                          </a:solidFill>
                          <a:effectLst/>
                          <a:latin typeface="Calibri" panose="020F0502020204030204" pitchFamily="34" charset="0"/>
                        </a:rPr>
                        <a:t>30.06.2019</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40344">
                <a:tc>
                  <a:txBody>
                    <a:bodyPr/>
                    <a:lstStyle/>
                    <a:p>
                      <a:pPr algn="l" fontAlgn="t"/>
                      <a:r>
                        <a:rPr lang="en-US" sz="1100" b="0" i="0" u="none" strike="noStrike">
                          <a:solidFill>
                            <a:srgbClr val="000000"/>
                          </a:solidFill>
                          <a:effectLst/>
                          <a:latin typeface="Calibri" panose="020F0502020204030204" pitchFamily="34" charset="0"/>
                        </a:rPr>
                        <a:t>Current liquidity</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solidFill>
                            <a:srgbClr val="000000"/>
                          </a:solidFill>
                          <a:effectLst/>
                          <a:latin typeface="Calibri" panose="020F0502020204030204" pitchFamily="34" charset="0"/>
                        </a:rPr>
                        <a:t>Current assets /Current liabilities</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100" b="0" i="0" u="none" strike="noStrike">
                          <a:solidFill>
                            <a:srgbClr val="000000"/>
                          </a:solidFill>
                          <a:effectLst/>
                          <a:latin typeface="Calibri" panose="020F0502020204030204" pitchFamily="34" charset="0"/>
                        </a:rPr>
                        <a:t>number of times</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Calibri" panose="020F0502020204030204" pitchFamily="34" charset="0"/>
                        </a:rPr>
                        <a:t>2.04</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Calibri" panose="020F0502020204030204" pitchFamily="34" charset="0"/>
                        </a:rPr>
                        <a:t>2.11</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78635">
                <a:tc>
                  <a:txBody>
                    <a:bodyPr/>
                    <a:lstStyle/>
                    <a:p>
                      <a:pPr algn="l" fontAlgn="t"/>
                      <a:r>
                        <a:rPr lang="en-US" sz="1100" b="0" i="0" u="none" strike="noStrike">
                          <a:solidFill>
                            <a:srgbClr val="000000"/>
                          </a:solidFill>
                          <a:effectLst/>
                          <a:latin typeface="Calibri" panose="020F0502020204030204" pitchFamily="34" charset="0"/>
                        </a:rPr>
                        <a:t>Level of indebtedness</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solidFill>
                            <a:srgbClr val="000000"/>
                          </a:solidFill>
                          <a:effectLst/>
                          <a:latin typeface="Calibri" panose="020F0502020204030204" pitchFamily="34" charset="0"/>
                        </a:rPr>
                        <a:t>Borrowed capital / Equity * 100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100" b="0" i="0" u="none" strike="noStrike">
                          <a:solidFill>
                            <a:srgbClr val="000000"/>
                          </a:solidFill>
                          <a:effectLst/>
                          <a:latin typeface="Calibri" panose="020F0502020204030204" pitchFamily="34" charset="0"/>
                        </a:rPr>
                        <a:t>%</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Calibri" panose="020F0502020204030204" pitchFamily="34" charset="0"/>
                        </a:rPr>
                        <a:t>28.94</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Calibri" panose="020F0502020204030204" pitchFamily="34" charset="0"/>
                        </a:rPr>
                        <a:t>28.07</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92994">
                <a:tc>
                  <a:txBody>
                    <a:bodyPr/>
                    <a:lstStyle/>
                    <a:p>
                      <a:pPr algn="l" fontAlgn="t"/>
                      <a:r>
                        <a:rPr lang="en-US" sz="1100" b="0" i="0" u="none" strike="noStrike">
                          <a:solidFill>
                            <a:srgbClr val="000000"/>
                          </a:solidFill>
                          <a:effectLst/>
                          <a:latin typeface="Calibri" panose="020F0502020204030204" pitchFamily="34" charset="0"/>
                        </a:rPr>
                        <a:t>Turnover speed for client debit items</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solidFill>
                            <a:srgbClr val="000000"/>
                          </a:solidFill>
                          <a:effectLst/>
                          <a:latin typeface="Calibri" panose="020F0502020204030204" pitchFamily="34" charset="0"/>
                        </a:rPr>
                        <a:t>Average customer balance / Sales revenue * Time</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100" b="0" i="0" u="none" strike="noStrike">
                          <a:solidFill>
                            <a:srgbClr val="000000"/>
                          </a:solidFill>
                          <a:effectLst/>
                          <a:latin typeface="Calibri" panose="020F0502020204030204" pitchFamily="34" charset="0"/>
                        </a:rPr>
                        <a:t>days</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Calibri" panose="020F0502020204030204" pitchFamily="34" charset="0"/>
                        </a:rPr>
                        <a:t>322</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Calibri" panose="020F0502020204030204" pitchFamily="34" charset="0"/>
                        </a:rPr>
                        <a:t>303</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47524">
                <a:tc>
                  <a:txBody>
                    <a:bodyPr/>
                    <a:lstStyle/>
                    <a:p>
                      <a:pPr algn="l" fontAlgn="t"/>
                      <a:r>
                        <a:rPr lang="en-US" sz="1100" b="0" i="0" u="none" strike="noStrike">
                          <a:solidFill>
                            <a:srgbClr val="000000"/>
                          </a:solidFill>
                          <a:effectLst/>
                          <a:latin typeface="Calibri" panose="020F0502020204030204" pitchFamily="34" charset="0"/>
                        </a:rPr>
                        <a:t>Fixed assets turnover speed</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solidFill>
                            <a:srgbClr val="000000"/>
                          </a:solidFill>
                          <a:effectLst/>
                          <a:latin typeface="Calibri" panose="020F0502020204030204" pitchFamily="34" charset="0"/>
                        </a:rPr>
                        <a:t>Sales revenue / Fixed assets</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100" b="0" i="0" u="none" strike="noStrike">
                          <a:solidFill>
                            <a:srgbClr val="000000"/>
                          </a:solidFill>
                          <a:effectLst/>
                          <a:latin typeface="Calibri" panose="020F0502020204030204" pitchFamily="34" charset="0"/>
                        </a:rPr>
                        <a:t>number of rotations</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Calibri" panose="020F0502020204030204" pitchFamily="34" charset="0"/>
                        </a:rPr>
                        <a:t>0.65</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Calibri" panose="020F0502020204030204" pitchFamily="34" charset="0"/>
                        </a:rPr>
                        <a:t>0.52</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47524">
                <a:tc>
                  <a:txBody>
                    <a:bodyPr/>
                    <a:lstStyle/>
                    <a:p>
                      <a:pPr algn="l" fontAlgn="t"/>
                      <a:r>
                        <a:rPr lang="en-US" sz="1100" b="0" i="0" u="none" strike="noStrike">
                          <a:solidFill>
                            <a:srgbClr val="000000"/>
                          </a:solidFill>
                          <a:effectLst/>
                          <a:latin typeface="Calibri" panose="020F0502020204030204" pitchFamily="34" charset="0"/>
                        </a:rPr>
                        <a:t>Return on equity (ROE)</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solidFill>
                            <a:srgbClr val="000000"/>
                          </a:solidFill>
                          <a:effectLst/>
                          <a:latin typeface="Calibri" panose="020F0502020204030204" pitchFamily="34" charset="0"/>
                        </a:rPr>
                        <a:t>Net profit/Equity</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100" b="0" i="0" u="none" strike="noStrike">
                          <a:solidFill>
                            <a:srgbClr val="000000"/>
                          </a:solidFill>
                          <a:effectLst/>
                          <a:latin typeface="Calibri" panose="020F0502020204030204" pitchFamily="34" charset="0"/>
                        </a:rPr>
                        <a:t>%</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Calibri" panose="020F0502020204030204" pitchFamily="34" charset="0"/>
                        </a:rPr>
                        <a:t>4.25</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Calibri" panose="020F0502020204030204" pitchFamily="34" charset="0"/>
                        </a:rPr>
                        <a:t>4.57</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40344">
                <a:tc>
                  <a:txBody>
                    <a:bodyPr/>
                    <a:lstStyle/>
                    <a:p>
                      <a:pPr algn="l" fontAlgn="t"/>
                      <a:r>
                        <a:rPr lang="en-US" sz="1100" b="0" i="0" u="none" strike="noStrike">
                          <a:solidFill>
                            <a:srgbClr val="000000"/>
                          </a:solidFill>
                          <a:effectLst/>
                          <a:latin typeface="Calibri" panose="020F0502020204030204" pitchFamily="34" charset="0"/>
                        </a:rPr>
                        <a:t>Return on assets (ROA)</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solidFill>
                            <a:srgbClr val="000000"/>
                          </a:solidFill>
                          <a:effectLst/>
                          <a:latin typeface="Calibri" panose="020F0502020204030204" pitchFamily="34" charset="0"/>
                        </a:rPr>
                        <a:t>Net profit /Total assets</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100" b="0" i="0" u="none" strike="noStrike">
                          <a:solidFill>
                            <a:srgbClr val="000000"/>
                          </a:solidFill>
                          <a:effectLst/>
                          <a:latin typeface="Calibri" panose="020F0502020204030204" pitchFamily="34" charset="0"/>
                        </a:rPr>
                        <a:t>%</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Calibri" panose="020F0502020204030204" pitchFamily="34" charset="0"/>
                        </a:rPr>
                        <a:t>2.85</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Calibri" panose="020F0502020204030204" pitchFamily="34" charset="0"/>
                        </a:rPr>
                        <a:t>3.01</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94874">
                <a:tc>
                  <a:txBody>
                    <a:bodyPr/>
                    <a:lstStyle/>
                    <a:p>
                      <a:pPr algn="l" fontAlgn="t"/>
                      <a:r>
                        <a:rPr lang="en-US" sz="1100" b="0" i="0" u="none" strike="noStrike">
                          <a:solidFill>
                            <a:srgbClr val="000000"/>
                          </a:solidFill>
                          <a:effectLst/>
                          <a:latin typeface="Calibri" panose="020F0502020204030204" pitchFamily="34" charset="0"/>
                        </a:rPr>
                        <a:t>Earnings per share (EPS)</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solidFill>
                            <a:srgbClr val="000000"/>
                          </a:solidFill>
                          <a:effectLst/>
                          <a:latin typeface="Calibri" panose="020F0502020204030204" pitchFamily="34" charset="0"/>
                        </a:rPr>
                        <a:t>Net profit/shares</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100" b="0" i="0" u="none" strike="noStrike">
                          <a:solidFill>
                            <a:srgbClr val="000000"/>
                          </a:solidFill>
                          <a:effectLst/>
                          <a:latin typeface="Calibri" panose="020F0502020204030204" pitchFamily="34" charset="0"/>
                        </a:rPr>
                        <a:t>LEI/share</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Calibri" panose="020F0502020204030204" pitchFamily="34" charset="0"/>
                        </a:rPr>
                        <a:t>0.030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Calibri" panose="020F0502020204030204" pitchFamily="34" charset="0"/>
                        </a:rPr>
                        <a:t>0.031</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39318">
                <a:tc>
                  <a:txBody>
                    <a:bodyPr/>
                    <a:lstStyle/>
                    <a:p>
                      <a:pPr algn="l" fontAlgn="t"/>
                      <a:r>
                        <a:rPr lang="en-US" sz="1100" b="0" i="0" u="none" strike="noStrike">
                          <a:solidFill>
                            <a:srgbClr val="000000"/>
                          </a:solidFill>
                          <a:effectLst/>
                          <a:latin typeface="Calibri" panose="020F0502020204030204" pitchFamily="34" charset="0"/>
                        </a:rPr>
                        <a:t>Net profit rate</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solidFill>
                            <a:srgbClr val="000000"/>
                          </a:solidFill>
                          <a:effectLst/>
                          <a:latin typeface="Calibri" panose="020F0502020204030204" pitchFamily="34" charset="0"/>
                        </a:rPr>
                        <a:t>Net profit/Sales revenue</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100" b="0" i="0" u="none" strike="noStrike">
                          <a:solidFill>
                            <a:srgbClr val="000000"/>
                          </a:solidFill>
                          <a:effectLst/>
                          <a:latin typeface="Calibri" panose="020F0502020204030204" pitchFamily="34" charset="0"/>
                        </a:rPr>
                        <a:t>%</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Calibri" panose="020F0502020204030204" pitchFamily="34" charset="0"/>
                        </a:rPr>
                        <a:t>12.75</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Calibri" panose="020F0502020204030204" pitchFamily="34" charset="0"/>
                        </a:rPr>
                        <a:t>12.95</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39318">
                <a:tc>
                  <a:txBody>
                    <a:bodyPr/>
                    <a:lstStyle/>
                    <a:p>
                      <a:pPr algn="l" fontAlgn="t"/>
                      <a:r>
                        <a:rPr lang="en-US" sz="1100" b="0" i="0" u="none" strike="noStrike">
                          <a:solidFill>
                            <a:srgbClr val="000000"/>
                          </a:solidFill>
                          <a:effectLst/>
                          <a:latin typeface="Calibri" panose="020F0502020204030204" pitchFamily="34" charset="0"/>
                        </a:rPr>
                        <a:t>Number of share</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solidFill>
                            <a:srgbClr val="000000"/>
                          </a:solidFill>
                          <a:effectLst/>
                          <a:latin typeface="Calibri" panose="020F0502020204030204" pitchFamily="34" charset="0"/>
                        </a:rPr>
                        <a:t>Subscribed and paid capital/Number of shares</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100" b="0" i="0" u="none" strike="noStrike">
                          <a:solidFill>
                            <a:srgbClr val="000000"/>
                          </a:solidFill>
                          <a:effectLst/>
                          <a:latin typeface="Calibri" panose="020F0502020204030204" pitchFamily="34" charset="0"/>
                        </a:rPr>
                        <a:t>shares</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Calibri" panose="020F0502020204030204" pitchFamily="34" charset="0"/>
                        </a:rPr>
                        <a:t>671,338,040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Calibri" panose="020F0502020204030204" pitchFamily="34" charset="0"/>
                        </a:rPr>
                        <a:t>671,338,040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42639326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199BE36-7A37-4E27-AC6D-0DD97098F5F7}"/>
              </a:ext>
            </a:extLst>
          </p:cNvPr>
          <p:cNvSpPr/>
          <p:nvPr/>
        </p:nvSpPr>
        <p:spPr>
          <a:xfrm>
            <a:off x="4860033" y="0"/>
            <a:ext cx="4283968" cy="6858000"/>
          </a:xfrm>
          <a:prstGeom prst="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5603" name="Text Placeholder 5">
            <a:extLst>
              <a:ext uri="{FF2B5EF4-FFF2-40B4-BE49-F238E27FC236}">
                <a16:creationId xmlns:a16="http://schemas.microsoft.com/office/drawing/2014/main" id="{B44CF39B-1276-4B7E-BC09-BDE50845FEF1}"/>
              </a:ext>
            </a:extLst>
          </p:cNvPr>
          <p:cNvSpPr>
            <a:spLocks noGrp="1"/>
          </p:cNvSpPr>
          <p:nvPr>
            <p:ph type="body" sz="quarter" idx="13"/>
          </p:nvPr>
        </p:nvSpPr>
        <p:spPr bwMode="auto">
          <a:xfrm>
            <a:off x="8675688" y="6597650"/>
            <a:ext cx="3168650" cy="172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a:solidFill>
                  <a:srgbClr val="FFFFFF"/>
                </a:solidFill>
              </a:rPr>
              <a:t>2015</a:t>
            </a:r>
            <a:endParaRPr lang="uk-UA" altLang="en-US">
              <a:solidFill>
                <a:srgbClr val="FFFFFF"/>
              </a:solidFill>
            </a:endParaRPr>
          </a:p>
        </p:txBody>
      </p:sp>
      <p:pic>
        <p:nvPicPr>
          <p:cNvPr id="25604" name="Picture Placeholder 2">
            <a:extLst>
              <a:ext uri="{FF2B5EF4-FFF2-40B4-BE49-F238E27FC236}">
                <a16:creationId xmlns:a16="http://schemas.microsoft.com/office/drawing/2014/main" id="{AA3523E1-0552-4F7C-9357-A56388D0D2B8}"/>
              </a:ext>
            </a:extLst>
          </p:cNvPr>
          <p:cNvPicPr>
            <a:picLocks noGrp="1" noChangeAspect="1"/>
          </p:cNvPicPr>
          <p:nvPr>
            <p:ph type="pic" sz="quarter" idx="18"/>
          </p:nvPr>
        </p:nvPicPr>
        <p:blipFill>
          <a:blip r:embed="rId2" cstate="print">
            <a:extLst>
              <a:ext uri="{28A0092B-C50C-407E-A947-70E740481C1C}">
                <a14:useLocalDpi xmlns:a14="http://schemas.microsoft.com/office/drawing/2010/main" val="0"/>
              </a:ext>
            </a:extLst>
          </a:blip>
          <a:srcRect l="655" t="13857" r="-3235"/>
          <a:stretch>
            <a:fillRect/>
          </a:stretch>
        </p:blipFill>
        <p:spPr bwMode="auto">
          <a:xfrm>
            <a:off x="0" y="0"/>
            <a:ext cx="5014913" cy="6858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5" name="Picture 7">
            <a:extLst>
              <a:ext uri="{FF2B5EF4-FFF2-40B4-BE49-F238E27FC236}">
                <a16:creationId xmlns:a16="http://schemas.microsoft.com/office/drawing/2014/main" id="{05AD66B8-531C-42F7-A218-CAEE1D3FADB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613" y="-100013"/>
            <a:ext cx="4305300" cy="1231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5076056" y="2564904"/>
            <a:ext cx="3816424" cy="1538883"/>
          </a:xfrm>
          <a:prstGeom prst="rect">
            <a:avLst/>
          </a:prstGeom>
          <a:noFill/>
        </p:spPr>
        <p:txBody>
          <a:bodyPr wrap="square" rtlCol="0">
            <a:spAutoFit/>
          </a:bodyPr>
          <a:lstStyle/>
          <a:p>
            <a:r>
              <a:rPr lang="en-US" sz="3200" dirty="0">
                <a:solidFill>
                  <a:schemeClr val="bg1"/>
                </a:solidFill>
                <a:latin typeface="Trebuchet MS" pitchFamily="34" charset="0"/>
              </a:rPr>
              <a:t>    Thank You!</a:t>
            </a:r>
          </a:p>
          <a:p>
            <a:endParaRPr lang="en-US" sz="3200" dirty="0">
              <a:solidFill>
                <a:schemeClr val="bg1"/>
              </a:solidFill>
              <a:latin typeface="Trebuchet MS" pitchFamily="34" charset="0"/>
            </a:endParaRPr>
          </a:p>
          <a:p>
            <a:pPr algn="ctr"/>
            <a:r>
              <a:rPr lang="en-US" sz="3000" b="1" dirty="0">
                <a:solidFill>
                  <a:schemeClr val="bg1"/>
                </a:solidFill>
                <a:latin typeface="Trebuchet MS" pitchFamily="34" charset="0"/>
              </a:rPr>
              <a:t>Q &amp; A</a:t>
            </a:r>
          </a:p>
        </p:txBody>
      </p:sp>
    </p:spTree>
  </p:cSld>
  <p:clrMapOvr>
    <a:masterClrMapping/>
  </p:clrMapOvr>
  <p:transition spd="slow">
    <p:blinds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3">
            <a:extLst>
              <a:ext uri="{FF2B5EF4-FFF2-40B4-BE49-F238E27FC236}">
                <a16:creationId xmlns:a16="http://schemas.microsoft.com/office/drawing/2014/main" id="{FC9CFCC1-7C8C-458B-9EF0-F8156F82A1FD}"/>
              </a:ext>
            </a:extLst>
          </p:cNvPr>
          <p:cNvSpPr>
            <a:spLocks noGrp="1"/>
          </p:cNvSpPr>
          <p:nvPr>
            <p:ph type="title"/>
          </p:nvPr>
        </p:nvSpPr>
        <p:spPr bwMode="auto">
          <a:xfrm>
            <a:off x="395535" y="357189"/>
            <a:ext cx="8469593" cy="40751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000" b="1" dirty="0">
                <a:latin typeface="Trebuchet MS" pitchFamily="34" charset="0"/>
              </a:rPr>
              <a:t>Tradition means continuity and recognition</a:t>
            </a:r>
            <a:br>
              <a:rPr lang="en-US" dirty="0"/>
            </a:br>
            <a:br>
              <a:rPr lang="en-US" altLang="en-US" dirty="0">
                <a:solidFill>
                  <a:srgbClr val="FFFFFF"/>
                </a:solidFill>
                <a:latin typeface="Trebuchet MS" panose="020B0603020202020204" pitchFamily="34" charset="0"/>
              </a:rPr>
            </a:br>
            <a:endParaRPr lang="en-US" altLang="en-US" dirty="0"/>
          </a:p>
        </p:txBody>
      </p:sp>
      <p:sp>
        <p:nvSpPr>
          <p:cNvPr id="10243" name="Slide Number Placeholder 1">
            <a:extLst>
              <a:ext uri="{FF2B5EF4-FFF2-40B4-BE49-F238E27FC236}">
                <a16:creationId xmlns:a16="http://schemas.microsoft.com/office/drawing/2014/main" id="{792D6A8C-12BD-4E61-AC14-C38D1E4FE90B}"/>
              </a:ext>
            </a:extLst>
          </p:cNvPr>
          <p:cNvSpPr>
            <a:spLocks noGrp="1"/>
          </p:cNvSpPr>
          <p:nvPr>
            <p:ph type="sldNum" sz="quarter" idx="27"/>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BF246C6-28DE-414F-914E-A6985525CB20}" type="slidenum">
              <a:rPr lang="uk-UA" altLang="en-US" smtClean="0">
                <a:solidFill>
                  <a:srgbClr val="FFFFFF"/>
                </a:solidFill>
                <a:latin typeface="Calibri" panose="020F0502020204030204" pitchFamily="34" charset="0"/>
              </a:rPr>
              <a:pPr/>
              <a:t>2</a:t>
            </a:fld>
            <a:endParaRPr lang="uk-UA" altLang="en-US">
              <a:solidFill>
                <a:srgbClr val="FFFFFF"/>
              </a:solidFill>
              <a:latin typeface="Calibri" panose="020F0502020204030204" pitchFamily="34" charset="0"/>
            </a:endParaRPr>
          </a:p>
        </p:txBody>
      </p:sp>
      <p:sp>
        <p:nvSpPr>
          <p:cNvPr id="5124" name="Content Placeholder 4">
            <a:extLst>
              <a:ext uri="{FF2B5EF4-FFF2-40B4-BE49-F238E27FC236}">
                <a16:creationId xmlns:a16="http://schemas.microsoft.com/office/drawing/2014/main" id="{DCA51BFE-6DA3-4737-95E8-76CEF365F6F4}"/>
              </a:ext>
            </a:extLst>
          </p:cNvPr>
          <p:cNvSpPr>
            <a:spLocks noGrp="1"/>
          </p:cNvSpPr>
          <p:nvPr>
            <p:ph sz="quarter" idx="12"/>
          </p:nvPr>
        </p:nvSpPr>
        <p:spPr bwMode="auto">
          <a:xfrm>
            <a:off x="76200" y="548680"/>
            <a:ext cx="8888288" cy="617279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buNone/>
            </a:pPr>
            <a:endParaRPr lang="en-US" dirty="0">
              <a:solidFill>
                <a:srgbClr val="000000"/>
              </a:solidFill>
              <a:latin typeface="Trebuchet MS" pitchFamily="34" charset="0"/>
            </a:endParaRPr>
          </a:p>
          <a:p>
            <a:pPr marL="800100" lvl="1" indent="-342900">
              <a:buFont typeface="Wingdings" pitchFamily="2" charset="2"/>
              <a:buChar char="Ø"/>
            </a:pPr>
            <a:r>
              <a:rPr lang="en-US" sz="1200" b="1" dirty="0">
                <a:latin typeface="Trebuchet MS" pitchFamily="34" charset="0"/>
              </a:rPr>
              <a:t>1955</a:t>
            </a:r>
            <a:endParaRPr lang="en-US" sz="1200" dirty="0">
              <a:latin typeface="Trebuchet MS" pitchFamily="34" charset="0"/>
            </a:endParaRPr>
          </a:p>
          <a:p>
            <a:pPr>
              <a:buNone/>
            </a:pPr>
            <a:r>
              <a:rPr lang="en-US" dirty="0">
                <a:latin typeface="Trebuchet MS" pitchFamily="34" charset="0"/>
              </a:rPr>
              <a:t>	Only a decade after the synthesis of Penicillin, Antibiotice began its activity and became the first producer of this active substance in Romania and in South-East Europe.</a:t>
            </a:r>
          </a:p>
          <a:p>
            <a:pPr lvl="0">
              <a:buFont typeface="Wingdings" pitchFamily="2" charset="2"/>
              <a:buChar char="Ø"/>
            </a:pPr>
            <a:r>
              <a:rPr lang="en-US" b="1" dirty="0">
                <a:latin typeface="Trebuchet MS" pitchFamily="34" charset="0"/>
              </a:rPr>
              <a:t>1995-1990</a:t>
            </a:r>
            <a:endParaRPr lang="en-US" dirty="0">
              <a:latin typeface="Trebuchet MS" pitchFamily="34" charset="0"/>
            </a:endParaRPr>
          </a:p>
          <a:p>
            <a:pPr>
              <a:buNone/>
            </a:pPr>
            <a:r>
              <a:rPr lang="en-US" dirty="0">
                <a:latin typeface="Trebuchet MS" pitchFamily="34" charset="0"/>
              </a:rPr>
              <a:t>	The manufacturing structure has developed, especially for active substances, sterile powders for injection, ointments and suppositories.</a:t>
            </a:r>
          </a:p>
          <a:p>
            <a:pPr lvl="0">
              <a:buFont typeface="Wingdings" pitchFamily="2" charset="2"/>
              <a:buChar char="Ø"/>
            </a:pPr>
            <a:r>
              <a:rPr lang="en-US" b="1" dirty="0">
                <a:latin typeface="Trebuchet MS" pitchFamily="34" charset="0"/>
              </a:rPr>
              <a:t>1990-1999</a:t>
            </a:r>
            <a:endParaRPr lang="en-US" dirty="0">
              <a:latin typeface="Trebuchet MS" pitchFamily="34" charset="0"/>
            </a:endParaRPr>
          </a:p>
          <a:p>
            <a:pPr>
              <a:buNone/>
            </a:pPr>
            <a:r>
              <a:rPr lang="en-US" dirty="0">
                <a:latin typeface="Trebuchet MS" pitchFamily="34" charset="0"/>
              </a:rPr>
              <a:t>	Antibiotice has redefined its manufacturing structure and has invested in the domestic and international marketing. </a:t>
            </a:r>
          </a:p>
          <a:p>
            <a:pPr>
              <a:buNone/>
            </a:pPr>
            <a:r>
              <a:rPr lang="en-US" dirty="0">
                <a:latin typeface="Trebuchet MS" pitchFamily="34" charset="0"/>
              </a:rPr>
              <a:t>	Antibiotice has been listed on the Bucharest Stock Exchange - category I since 1997.</a:t>
            </a:r>
          </a:p>
          <a:p>
            <a:pPr>
              <a:buFont typeface="Wingdings" pitchFamily="2" charset="2"/>
              <a:buChar char="Ø"/>
            </a:pPr>
            <a:r>
              <a:rPr lang="en-US" b="1" dirty="0">
                <a:latin typeface="Trebuchet MS" pitchFamily="34" charset="0"/>
              </a:rPr>
              <a:t>2000-2010</a:t>
            </a:r>
            <a:endParaRPr lang="en-US" dirty="0">
              <a:latin typeface="Trebuchet MS" pitchFamily="34" charset="0"/>
            </a:endParaRPr>
          </a:p>
          <a:p>
            <a:pPr>
              <a:buNone/>
            </a:pPr>
            <a:r>
              <a:rPr lang="en-US" dirty="0">
                <a:latin typeface="Trebuchet MS" pitchFamily="34" charset="0"/>
              </a:rPr>
              <a:t>	Our company has invested heavily (EUR 60 million) in the modernization of technologies, in modern, competitive equipment and in the certification of quality systems to meet the GMP and US FDA standards;</a:t>
            </a:r>
          </a:p>
          <a:p>
            <a:pPr>
              <a:buNone/>
            </a:pPr>
            <a:r>
              <a:rPr lang="en-US" dirty="0">
                <a:latin typeface="Trebuchet MS" pitchFamily="34" charset="0"/>
              </a:rPr>
              <a:t>	Antibiotice has obtained the Food and Drug Administration (FDA) approval for the manufacturing line of </a:t>
            </a:r>
            <a:r>
              <a:rPr lang="en-US" dirty="0" err="1">
                <a:latin typeface="Trebuchet MS" pitchFamily="34" charset="0"/>
              </a:rPr>
              <a:t>Nystatin</a:t>
            </a:r>
            <a:r>
              <a:rPr lang="en-US" dirty="0">
                <a:latin typeface="Trebuchet MS" pitchFamily="34" charset="0"/>
              </a:rPr>
              <a:t> and for the manufacture of sterile </a:t>
            </a:r>
            <a:r>
              <a:rPr lang="en-US" dirty="0" err="1">
                <a:latin typeface="Trebuchet MS" pitchFamily="34" charset="0"/>
              </a:rPr>
              <a:t>injectable</a:t>
            </a:r>
            <a:r>
              <a:rPr lang="en-US" dirty="0">
                <a:latin typeface="Trebuchet MS" pitchFamily="34" charset="0"/>
              </a:rPr>
              <a:t> powders, which has allowed the export of the first </a:t>
            </a:r>
            <a:r>
              <a:rPr lang="en-US" dirty="0" err="1">
                <a:latin typeface="Trebuchet MS" pitchFamily="34" charset="0"/>
              </a:rPr>
              <a:t>injectable</a:t>
            </a:r>
            <a:r>
              <a:rPr lang="en-US" dirty="0">
                <a:latin typeface="Trebuchet MS" pitchFamily="34" charset="0"/>
              </a:rPr>
              <a:t> drugs and </a:t>
            </a:r>
            <a:r>
              <a:rPr lang="en-US" dirty="0" err="1">
                <a:latin typeface="Trebuchet MS" pitchFamily="34" charset="0"/>
              </a:rPr>
              <a:t>Nystatin</a:t>
            </a:r>
            <a:r>
              <a:rPr lang="en-US" dirty="0">
                <a:latin typeface="Trebuchet MS" pitchFamily="34" charset="0"/>
              </a:rPr>
              <a:t> to the U.S. market;</a:t>
            </a:r>
          </a:p>
          <a:p>
            <a:pPr>
              <a:buNone/>
            </a:pPr>
            <a:r>
              <a:rPr lang="en-US" dirty="0">
                <a:latin typeface="Trebuchet MS" pitchFamily="34" charset="0"/>
              </a:rPr>
              <a:t>	Our company has launched a new brand identity (a new logo - "a+" and a new slogan - "science and soul") that have been communicating the modernization and structural changes of the organization.</a:t>
            </a:r>
          </a:p>
          <a:p>
            <a:pPr lvl="0">
              <a:buFont typeface="Wingdings" pitchFamily="2" charset="2"/>
              <a:buChar char="Ø"/>
            </a:pPr>
            <a:r>
              <a:rPr lang="en-US" b="1" dirty="0">
                <a:latin typeface="Trebuchet MS" pitchFamily="34" charset="0"/>
              </a:rPr>
              <a:t>2010-2015</a:t>
            </a:r>
            <a:endParaRPr lang="en-US" dirty="0">
              <a:latin typeface="Trebuchet MS" pitchFamily="34" charset="0"/>
            </a:endParaRPr>
          </a:p>
          <a:p>
            <a:pPr>
              <a:buNone/>
            </a:pPr>
            <a:r>
              <a:rPr lang="en-US" dirty="0">
                <a:latin typeface="Trebuchet MS" pitchFamily="34" charset="0"/>
              </a:rPr>
              <a:t>	The company has opened its own Center for Drug Evaluation (CEM);</a:t>
            </a:r>
          </a:p>
          <a:p>
            <a:pPr>
              <a:buNone/>
            </a:pPr>
            <a:r>
              <a:rPr lang="en-US" dirty="0">
                <a:latin typeface="Trebuchet MS" pitchFamily="34" charset="0"/>
              </a:rPr>
              <a:t>	Antibiotice has become the first European company prequalified by WHO for anti-tuberculosis products.</a:t>
            </a:r>
          </a:p>
          <a:p>
            <a:pPr>
              <a:buNone/>
            </a:pPr>
            <a:r>
              <a:rPr lang="en-US" dirty="0">
                <a:latin typeface="Trebuchet MS" pitchFamily="34" charset="0"/>
              </a:rPr>
              <a:t>	USP reference standard for </a:t>
            </a:r>
            <a:r>
              <a:rPr lang="en-US" dirty="0" err="1">
                <a:latin typeface="Trebuchet MS" pitchFamily="34" charset="0"/>
              </a:rPr>
              <a:t>Nystatin</a:t>
            </a:r>
            <a:r>
              <a:rPr lang="en-US" dirty="0">
                <a:latin typeface="Trebuchet MS" pitchFamily="34" charset="0"/>
              </a:rPr>
              <a:t>.</a:t>
            </a:r>
          </a:p>
          <a:p>
            <a:pPr lvl="0">
              <a:buFont typeface="Wingdings" pitchFamily="2" charset="2"/>
              <a:buChar char="Ø"/>
            </a:pPr>
            <a:r>
              <a:rPr lang="en-US" b="1" dirty="0">
                <a:latin typeface="Trebuchet MS" pitchFamily="34" charset="0"/>
              </a:rPr>
              <a:t>Present day</a:t>
            </a:r>
            <a:endParaRPr lang="en-US" dirty="0">
              <a:latin typeface="Trebuchet MS" pitchFamily="34" charset="0"/>
            </a:endParaRPr>
          </a:p>
          <a:p>
            <a:pPr>
              <a:buNone/>
            </a:pPr>
            <a:r>
              <a:rPr lang="en-US" dirty="0">
                <a:latin typeface="Trebuchet MS" pitchFamily="34" charset="0"/>
              </a:rPr>
              <a:t>	World leader in the production of </a:t>
            </a:r>
            <a:r>
              <a:rPr lang="en-US" dirty="0" err="1">
                <a:latin typeface="Trebuchet MS" pitchFamily="34" charset="0"/>
              </a:rPr>
              <a:t>Nystatin</a:t>
            </a:r>
            <a:r>
              <a:rPr lang="en-US" dirty="0">
                <a:latin typeface="Trebuchet MS" pitchFamily="34" charset="0"/>
              </a:rPr>
              <a:t>. Strong orientation towards business internationalization and new partnerships.</a:t>
            </a:r>
          </a:p>
          <a:p>
            <a:pPr>
              <a:buNone/>
            </a:pPr>
            <a:r>
              <a:rPr lang="en-US" dirty="0">
                <a:latin typeface="Trebuchet MS" pitchFamily="34" charset="0"/>
              </a:rPr>
              <a:t>	Our company has business representative offices in: Vietnam, Republic of Moldova, Ukraine and Serbia.</a:t>
            </a:r>
          </a:p>
          <a:p>
            <a:pPr>
              <a:buNone/>
            </a:pPr>
            <a:r>
              <a:rPr lang="en-US" dirty="0">
                <a:latin typeface="Trebuchet MS" pitchFamily="34" charset="0"/>
              </a:rPr>
              <a:t>	The manufacturing activity is performed on 8 GMP and FDA authorized manufacturing lines;</a:t>
            </a:r>
          </a:p>
          <a:p>
            <a:pPr>
              <a:buNone/>
            </a:pPr>
            <a:r>
              <a:rPr lang="en-US" dirty="0">
                <a:latin typeface="Trebuchet MS" pitchFamily="34" charset="0"/>
              </a:rPr>
              <a:t>	The product portfolio contains 150 drugs from 12 therapeutic classes.</a:t>
            </a:r>
          </a:p>
          <a:p>
            <a:pPr marL="0" indent="0" eaLnBrk="1" hangingPunct="1">
              <a:buNone/>
              <a:defRPr/>
            </a:pPr>
            <a:endParaRPr lang="en-US" dirty="0">
              <a:latin typeface="Trebuchet MS" pitchFamily="34" charset="0"/>
            </a:endParaRPr>
          </a:p>
        </p:txBody>
      </p:sp>
      <p:sp>
        <p:nvSpPr>
          <p:cNvPr id="3" name="Footer Placeholder 2">
            <a:extLst>
              <a:ext uri="{FF2B5EF4-FFF2-40B4-BE49-F238E27FC236}">
                <a16:creationId xmlns:a16="http://schemas.microsoft.com/office/drawing/2014/main" id="{03ED6282-3AA1-45A9-9EA0-8E7565F0B7FE}"/>
              </a:ext>
            </a:extLst>
          </p:cNvPr>
          <p:cNvSpPr>
            <a:spLocks noGrp="1"/>
          </p:cNvSpPr>
          <p:nvPr>
            <p:ph type="ftr" sz="quarter" idx="28"/>
          </p:nvPr>
        </p:nvSpPr>
        <p:spPr>
          <a:xfrm>
            <a:off x="7524327" y="6356350"/>
            <a:ext cx="1121197" cy="385018"/>
          </a:xfrm>
        </p:spPr>
        <p:txBody>
          <a:bodyPr/>
          <a:lstStyle/>
          <a:p>
            <a:pPr>
              <a:defRPr/>
            </a:pPr>
            <a:r>
              <a:rPr lang="ro-RO" dirty="0">
                <a:solidFill>
                  <a:srgbClr val="242F38">
                    <a:tint val="75000"/>
                  </a:srgbClr>
                </a:solidFill>
              </a:rPr>
              <a:t>www.antibiotice.ro</a:t>
            </a:r>
            <a:endParaRPr lang="uk-UA" dirty="0">
              <a:solidFill>
                <a:srgbClr val="242F38">
                  <a:tint val="75000"/>
                </a:srgb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4262BAEA-E812-4FBF-A0A8-745532CE83FF}" type="slidenum">
              <a:rPr lang="uk-UA" altLang="ro-RO" smtClean="0"/>
              <a:pPr>
                <a:defRPr/>
              </a:pPr>
              <a:t>3</a:t>
            </a:fld>
            <a:endParaRPr lang="uk-UA" altLang="ro-RO"/>
          </a:p>
        </p:txBody>
      </p:sp>
      <p:sp>
        <p:nvSpPr>
          <p:cNvPr id="3" name="Footer Placeholder 2"/>
          <p:cNvSpPr>
            <a:spLocks noGrp="1"/>
          </p:cNvSpPr>
          <p:nvPr>
            <p:ph type="ftr" sz="quarter" idx="11"/>
          </p:nvPr>
        </p:nvSpPr>
        <p:spPr/>
        <p:txBody>
          <a:bodyPr/>
          <a:lstStyle/>
          <a:p>
            <a:pPr>
              <a:defRPr/>
            </a:pPr>
            <a:r>
              <a:rPr lang="ro-RO"/>
              <a:t>www.antibiotice.ro</a:t>
            </a:r>
            <a:endParaRPr lang="uk-UA"/>
          </a:p>
        </p:txBody>
      </p:sp>
      <p:graphicFrame>
        <p:nvGraphicFramePr>
          <p:cNvPr id="7" name="Chart 6"/>
          <p:cNvGraphicFramePr>
            <a:graphicFrameLocks/>
          </p:cNvGraphicFramePr>
          <p:nvPr/>
        </p:nvGraphicFramePr>
        <p:xfrm>
          <a:off x="85725" y="2386012"/>
          <a:ext cx="8972550" cy="20859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nvGraphicFramePr>
        <p:xfrm>
          <a:off x="611560" y="1484784"/>
          <a:ext cx="6998171" cy="4104456"/>
        </p:xfrm>
        <a:graphic>
          <a:graphicData uri="http://schemas.openxmlformats.org/drawingml/2006/chart">
            <c:chart xmlns:c="http://schemas.openxmlformats.org/drawingml/2006/chart" xmlns:r="http://schemas.openxmlformats.org/officeDocument/2006/relationships" r:id="rId3"/>
          </a:graphicData>
        </a:graphic>
      </p:graphicFrame>
      <p:sp>
        <p:nvSpPr>
          <p:cNvPr id="15361" name="Rectangle 1"/>
          <p:cNvSpPr>
            <a:spLocks noChangeArrowheads="1"/>
          </p:cNvSpPr>
          <p:nvPr/>
        </p:nvSpPr>
        <p:spPr bwMode="auto">
          <a:xfrm>
            <a:off x="0" y="495345"/>
            <a:ext cx="745232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rebuchet MS" pitchFamily="34" charset="0"/>
                <a:ea typeface="Times New Roman" pitchFamily="18" charset="0"/>
                <a:cs typeface="Calibri" pitchFamily="34" charset="0"/>
              </a:rPr>
              <a:t>Antibiotice SA on the capital market</a:t>
            </a:r>
          </a:p>
          <a:p>
            <a:pPr marL="0" marR="0" lvl="0" indent="22860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rebuchet MS" pitchFamily="34" charset="0"/>
                <a:ea typeface="Times New Roman" pitchFamily="18" charset="0"/>
                <a:cs typeface="Calibri" pitchFamily="34" charset="0"/>
              </a:rPr>
              <a:t>Investors</a:t>
            </a:r>
            <a:r>
              <a:rPr kumimoji="0" lang="en-US" sz="2000" b="0" i="0" u="none" strike="noStrike" cap="none" normalizeH="0" baseline="0" dirty="0">
                <a:ln>
                  <a:noFill/>
                </a:ln>
                <a:solidFill>
                  <a:schemeClr val="tx1"/>
                </a:solidFill>
                <a:effectLst/>
                <a:latin typeface="Trebuchet MS" pitchFamily="34" charset="0"/>
                <a:ea typeface="Times New Roman" pitchFamily="18" charset="0"/>
                <a:cs typeface="Calibri" pitchFamily="34" charset="0"/>
              </a:rPr>
              <a:t> </a:t>
            </a:r>
            <a:endParaRPr kumimoji="0" lang="en-US" sz="2000" b="0" i="0" u="none" strike="noStrike" cap="none" normalizeH="0" baseline="0" dirty="0">
              <a:ln>
                <a:noFill/>
              </a:ln>
              <a:solidFill>
                <a:schemeClr val="tx1"/>
              </a:solidFill>
              <a:effectLst/>
              <a:latin typeface="Arial" pitchFamily="34" charset="0"/>
            </a:endParaRPr>
          </a:p>
        </p:txBody>
      </p:sp>
      <p:sp>
        <p:nvSpPr>
          <p:cNvPr id="10" name="TextBox 9"/>
          <p:cNvSpPr txBox="1"/>
          <p:nvPr/>
        </p:nvSpPr>
        <p:spPr>
          <a:xfrm>
            <a:off x="683568" y="5805265"/>
            <a:ext cx="7056784" cy="800219"/>
          </a:xfrm>
          <a:prstGeom prst="rect">
            <a:avLst/>
          </a:prstGeom>
          <a:noFill/>
        </p:spPr>
        <p:txBody>
          <a:bodyPr wrap="square" rtlCol="0">
            <a:spAutoFit/>
          </a:bodyPr>
          <a:lstStyle/>
          <a:p>
            <a:r>
              <a:rPr lang="en-US" sz="1000" dirty="0">
                <a:latin typeface="Trebuchet MS" pitchFamily="34" charset="0"/>
              </a:rPr>
              <a:t>REMARK: (*) - Significant shareholders, according to Law no. 24/2017, Art. 2, Paragraph 2</a:t>
            </a:r>
          </a:p>
          <a:p>
            <a:r>
              <a:rPr lang="en-US" dirty="0"/>
              <a:t>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16" y="359321"/>
            <a:ext cx="8612484" cy="405384"/>
          </a:xfrm>
        </p:spPr>
        <p:txBody>
          <a:bodyPr/>
          <a:lstStyle/>
          <a:p>
            <a:r>
              <a:rPr lang="ro-RO" altLang="en-US" sz="2400" b="1" dirty="0">
                <a:solidFill>
                  <a:srgbClr val="000000"/>
                </a:solidFill>
                <a:latin typeface="Trebuchet MS" panose="020B0603020202020204" pitchFamily="34" charset="0"/>
              </a:rPr>
              <a:t> </a:t>
            </a:r>
            <a:r>
              <a:rPr lang="en-US" sz="2000" b="1" dirty="0">
                <a:latin typeface="Trebuchet MS" pitchFamily="34" charset="0"/>
              </a:rPr>
              <a:t>Antibiotice SA in the pharmaceutical market in Romania</a:t>
            </a:r>
          </a:p>
        </p:txBody>
      </p:sp>
      <p:sp>
        <p:nvSpPr>
          <p:cNvPr id="4" name="Slide Number Placeholder 3"/>
          <p:cNvSpPr>
            <a:spLocks noGrp="1"/>
          </p:cNvSpPr>
          <p:nvPr>
            <p:ph type="sldNum" sz="quarter" idx="14"/>
          </p:nvPr>
        </p:nvSpPr>
        <p:spPr/>
        <p:txBody>
          <a:bodyPr/>
          <a:lstStyle/>
          <a:p>
            <a:pPr>
              <a:defRPr/>
            </a:pPr>
            <a:fld id="{3B1C9182-FBFD-4962-805E-DD42D0EBEFF5}" type="slidenum">
              <a:rPr lang="uk-UA" altLang="ro-RO" smtClean="0"/>
              <a:pPr>
                <a:defRPr/>
              </a:pPr>
              <a:t>4</a:t>
            </a:fld>
            <a:endParaRPr lang="uk-UA" altLang="ro-RO"/>
          </a:p>
        </p:txBody>
      </p:sp>
      <p:sp>
        <p:nvSpPr>
          <p:cNvPr id="5" name="Footer Placeholder 4"/>
          <p:cNvSpPr>
            <a:spLocks noGrp="1"/>
          </p:cNvSpPr>
          <p:nvPr>
            <p:ph type="ftr" sz="quarter" idx="15"/>
          </p:nvPr>
        </p:nvSpPr>
        <p:spPr/>
        <p:txBody>
          <a:bodyPr/>
          <a:lstStyle/>
          <a:p>
            <a:pPr>
              <a:defRPr/>
            </a:pPr>
            <a:r>
              <a:rPr lang="en-US"/>
              <a:t>www.antibiotice.ro</a:t>
            </a:r>
            <a:endParaRPr lang="uk-UA"/>
          </a:p>
        </p:txBody>
      </p:sp>
      <p:sp>
        <p:nvSpPr>
          <p:cNvPr id="6" name="Text Box 2">
            <a:extLst>
              <a:ext uri="{FF2B5EF4-FFF2-40B4-BE49-F238E27FC236}">
                <a16:creationId xmlns:a16="http://schemas.microsoft.com/office/drawing/2014/main" id="{8588644C-0E8F-4B59-A0CC-4B6681EBDD9E}"/>
              </a:ext>
            </a:extLst>
          </p:cNvPr>
          <p:cNvSpPr txBox="1">
            <a:spLocks noChangeArrowheads="1"/>
          </p:cNvSpPr>
          <p:nvPr/>
        </p:nvSpPr>
        <p:spPr bwMode="auto">
          <a:xfrm>
            <a:off x="251520" y="908720"/>
            <a:ext cx="8540476" cy="4895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44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44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44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44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44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44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44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44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4400">
                <a:solidFill>
                  <a:schemeClr val="bg1"/>
                </a:solidFill>
                <a:latin typeface="Arial" panose="020B0604020202020204" pitchFamily="34" charset="0"/>
                <a:ea typeface="Microsoft YaHei" panose="020B0503020204020204" pitchFamily="34" charset="-122"/>
              </a:defRPr>
            </a:lvl9pPr>
          </a:lstStyle>
          <a:p>
            <a:pPr lvl="0"/>
            <a:endParaRPr lang="en-US" sz="1200" dirty="0">
              <a:solidFill>
                <a:srgbClr val="1C242A"/>
              </a:solidFill>
            </a:endParaRPr>
          </a:p>
          <a:p>
            <a:pPr lvl="0">
              <a:buFont typeface="Wingdings" pitchFamily="2" charset="2"/>
              <a:buChar char="q"/>
            </a:pPr>
            <a:endParaRPr lang="en-US" sz="1200" dirty="0">
              <a:solidFill>
                <a:srgbClr val="1C242A"/>
              </a:solidFill>
            </a:endParaRPr>
          </a:p>
          <a:p>
            <a:pPr lvl="0">
              <a:buFont typeface="Wingdings" pitchFamily="2" charset="2"/>
              <a:buChar char="q"/>
            </a:pPr>
            <a:r>
              <a:rPr lang="en-US" sz="1200" dirty="0">
                <a:solidFill>
                  <a:srgbClr val="1C242A"/>
                </a:solidFill>
              </a:rPr>
              <a:t> During the first semester of 2019 the value of the company's sales was RON 167 million (15.9% of the relevant market), experiencing an increase by +1% compared to the similar period of 2018;</a:t>
            </a:r>
          </a:p>
          <a:p>
            <a:pPr lvl="0"/>
            <a:endParaRPr lang="en-GB" sz="1200" dirty="0">
              <a:solidFill>
                <a:srgbClr val="1C242A"/>
              </a:solidFill>
            </a:endParaRPr>
          </a:p>
          <a:p>
            <a:pPr lvl="0"/>
            <a:endParaRPr lang="en-US" sz="1200" dirty="0">
              <a:solidFill>
                <a:srgbClr val="1C242A"/>
              </a:solidFill>
            </a:endParaRPr>
          </a:p>
          <a:p>
            <a:pPr lvl="0">
              <a:buFont typeface="Wingdings" pitchFamily="2" charset="2"/>
              <a:buChar char="q"/>
            </a:pPr>
            <a:r>
              <a:rPr lang="en-US" sz="1200" dirty="0">
                <a:solidFill>
                  <a:srgbClr val="1C242A"/>
                </a:solidFill>
              </a:rPr>
              <a:t> The prescription products (RX) account for 80.8% of the total sales value (RON 135 million). During the same period, products without a prescription (OTC) account for 19.2% of the total (RON 32.1 million), experiencing an increase of +3.8% compared to last year.</a:t>
            </a:r>
          </a:p>
          <a:p>
            <a:pPr lvl="0"/>
            <a:endParaRPr lang="en-GB" sz="1200" dirty="0">
              <a:solidFill>
                <a:srgbClr val="1C242A"/>
              </a:solidFill>
            </a:endParaRPr>
          </a:p>
          <a:p>
            <a:pPr lvl="0"/>
            <a:endParaRPr lang="en-US" sz="1200" dirty="0">
              <a:solidFill>
                <a:srgbClr val="1C242A"/>
              </a:solidFill>
            </a:endParaRPr>
          </a:p>
          <a:p>
            <a:pPr lvl="0">
              <a:buFont typeface="Wingdings" pitchFamily="2" charset="2"/>
              <a:buChar char="q"/>
            </a:pPr>
            <a:r>
              <a:rPr lang="en-US" sz="1200" dirty="0">
                <a:solidFill>
                  <a:srgbClr val="1C242A"/>
                </a:solidFill>
              </a:rPr>
              <a:t> Antibiotice SA ranks: 1st place on the relevant market (15.9% market share), 5th place on the generic and OTC segment (4.6% market share) and 19th place on the total pharmaceutical market (1.84% market share).</a:t>
            </a:r>
          </a:p>
          <a:p>
            <a:pPr lvl="0"/>
            <a:endParaRPr lang="en-GB" sz="1200" dirty="0">
              <a:solidFill>
                <a:srgbClr val="1C242A"/>
              </a:solidFill>
            </a:endParaRPr>
          </a:p>
          <a:p>
            <a:pPr lvl="0"/>
            <a:endParaRPr lang="en-US" sz="1200" dirty="0">
              <a:solidFill>
                <a:srgbClr val="1C242A"/>
              </a:solidFill>
            </a:endParaRPr>
          </a:p>
          <a:p>
            <a:pPr lvl="0">
              <a:buFont typeface="Wingdings" pitchFamily="2" charset="2"/>
              <a:buChar char="q"/>
            </a:pPr>
            <a:r>
              <a:rPr lang="en-US" sz="1200" dirty="0">
                <a:solidFill>
                  <a:srgbClr val="1C242A"/>
                </a:solidFill>
              </a:rPr>
              <a:t> During the first semester of this year, Antibiotice SA has maintained its leading position in the segment of generic and OTC medicines marketed in hospitals, with a market share of 15.7%.</a:t>
            </a:r>
          </a:p>
          <a:p>
            <a:pPr lvl="0"/>
            <a:endParaRPr lang="en-GB" sz="1200" dirty="0">
              <a:solidFill>
                <a:srgbClr val="1C242A"/>
              </a:solidFill>
            </a:endParaRPr>
          </a:p>
          <a:p>
            <a:pPr lvl="0"/>
            <a:endParaRPr lang="en-US" sz="1200" dirty="0">
              <a:solidFill>
                <a:srgbClr val="1C242A"/>
              </a:solidFill>
            </a:endParaRPr>
          </a:p>
          <a:p>
            <a:pPr lvl="0">
              <a:buFont typeface="Wingdings" pitchFamily="2" charset="2"/>
              <a:buChar char="q"/>
            </a:pPr>
            <a:r>
              <a:rPr lang="en-US" sz="1200" dirty="0">
                <a:solidFill>
                  <a:srgbClr val="1C242A"/>
                </a:solidFill>
              </a:rPr>
              <a:t>Antibiotice SA ranks 16th out of 221 companies in the top of non-prescription medicines and food supplements (OTC).</a:t>
            </a:r>
          </a:p>
          <a:p>
            <a:pPr lvl="0">
              <a:buFont typeface="Wingdings" pitchFamily="2" charset="2"/>
              <a:buChar char="q"/>
            </a:pPr>
            <a:endParaRPr lang="en-GB" altLang="en-US" sz="1200" dirty="0">
              <a:solidFill>
                <a:srgbClr val="1C242A"/>
              </a:solidFill>
              <a:latin typeface="Trebuchet MS" pitchFamily="34" charset="0"/>
            </a:endParaRPr>
          </a:p>
          <a:p>
            <a:pPr lvl="0">
              <a:buFont typeface="Wingdings" pitchFamily="2" charset="2"/>
              <a:buChar char="q"/>
            </a:pPr>
            <a:endParaRPr lang="en-GB" altLang="en-US" sz="1200" dirty="0">
              <a:solidFill>
                <a:srgbClr val="1C242A"/>
              </a:solidFill>
              <a:latin typeface="Trebuchet MS" pitchFamily="34" charset="0"/>
            </a:endParaRPr>
          </a:p>
          <a:p>
            <a:pPr lvl="0">
              <a:buFont typeface="Wingdings" pitchFamily="2" charset="2"/>
              <a:buChar char="q"/>
            </a:pPr>
            <a:endParaRPr lang="en-GB" altLang="en-US" sz="1200" dirty="0">
              <a:solidFill>
                <a:srgbClr val="1C242A"/>
              </a:solidFill>
              <a:latin typeface="Trebuchet MS" pitchFamily="34" charset="0"/>
            </a:endParaRPr>
          </a:p>
          <a:p>
            <a:pPr lvl="0"/>
            <a:endParaRPr lang="en-GB" altLang="en-US" sz="1200" dirty="0">
              <a:solidFill>
                <a:srgbClr val="1C242A"/>
              </a:solidFill>
              <a:latin typeface="Trebuchet MS" pitchFamily="34" charset="0"/>
            </a:endParaRPr>
          </a:p>
          <a:p>
            <a:pPr lvl="0">
              <a:buFont typeface="Wingdings" pitchFamily="2" charset="2"/>
              <a:buChar char="q"/>
            </a:pPr>
            <a:endParaRPr lang="en-GB" altLang="en-US" sz="1200" dirty="0">
              <a:solidFill>
                <a:srgbClr val="1C242A"/>
              </a:solidFill>
              <a:latin typeface="Trebuchet MS" pitchFamily="34" charset="0"/>
            </a:endParaRPr>
          </a:p>
          <a:p>
            <a:pPr lvl="0"/>
            <a:endParaRPr lang="en-GB" altLang="en-US" sz="1200" dirty="0">
              <a:solidFill>
                <a:srgbClr val="1C242A"/>
              </a:solidFill>
              <a:latin typeface="Trebuchet MS" pitchFamily="34" charset="0"/>
            </a:endParaRPr>
          </a:p>
        </p:txBody>
      </p:sp>
    </p:spTree>
    <p:extLst>
      <p:ext uri="{BB962C8B-B14F-4D97-AF65-F5344CB8AC3E}">
        <p14:creationId xmlns:p14="http://schemas.microsoft.com/office/powerpoint/2010/main" val="386560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7668343" cy="383084"/>
          </a:xfrm>
        </p:spPr>
        <p:txBody>
          <a:bodyPr/>
          <a:lstStyle/>
          <a:p>
            <a:r>
              <a:rPr lang="en-US" sz="2000" b="1" dirty="0">
                <a:latin typeface="Trebuchet MS" pitchFamily="34" charset="0"/>
              </a:rPr>
              <a:t>A partner of the health system in Romania</a:t>
            </a:r>
            <a:br>
              <a:rPr lang="en-US" sz="2000" dirty="0"/>
            </a:br>
            <a:br>
              <a:rPr lang="en-US" sz="1800" b="1" dirty="0">
                <a:latin typeface="Trebuchet MS" panose="020B0603020202020204" pitchFamily="34" charset="0"/>
              </a:rPr>
            </a:br>
            <a:endParaRPr lang="en-US" sz="1800" b="1" dirty="0">
              <a:latin typeface="Trebuchet MS" panose="020B0603020202020204" pitchFamily="34" charset="0"/>
            </a:endParaRPr>
          </a:p>
        </p:txBody>
      </p:sp>
      <p:sp>
        <p:nvSpPr>
          <p:cNvPr id="3" name="Text Placeholder 2"/>
          <p:cNvSpPr>
            <a:spLocks noGrp="1"/>
          </p:cNvSpPr>
          <p:nvPr>
            <p:ph type="body" sz="quarter" idx="13"/>
          </p:nvPr>
        </p:nvSpPr>
        <p:spPr>
          <a:xfrm>
            <a:off x="468314" y="1028734"/>
            <a:ext cx="8207375" cy="1752194"/>
          </a:xfrm>
        </p:spPr>
        <p:txBody>
          <a:bodyPr/>
          <a:lstStyle/>
          <a:p>
            <a:pPr lvl="0"/>
            <a:r>
              <a:rPr lang="en-US" sz="1400" dirty="0">
                <a:solidFill>
                  <a:srgbClr val="1C242A"/>
                </a:solidFill>
                <a:latin typeface="Trebuchet MS" pitchFamily="34" charset="0"/>
              </a:rPr>
              <a:t>Our company is present in all over the 500 hospitals and in over 4000 pharmacies in Romania;</a:t>
            </a:r>
          </a:p>
          <a:p>
            <a:pPr lvl="0"/>
            <a:r>
              <a:rPr lang="en-US" sz="1400" dirty="0">
                <a:solidFill>
                  <a:srgbClr val="1C242A"/>
                </a:solidFill>
                <a:latin typeface="Trebuchet MS" pitchFamily="34" charset="0"/>
              </a:rPr>
              <a:t>37 of medicinal products considered essential by the WHO for the treatment of patients are manufactured in the city of Iasi;</a:t>
            </a:r>
          </a:p>
          <a:p>
            <a:pPr lvl="0"/>
            <a:r>
              <a:rPr lang="en-US" sz="1400" dirty="0">
                <a:solidFill>
                  <a:srgbClr val="1C242A"/>
                </a:solidFill>
                <a:latin typeface="Trebuchet MS" pitchFamily="34" charset="0"/>
              </a:rPr>
              <a:t>Our company permanently provides a safety stock in the distributor’s warehouses;</a:t>
            </a:r>
          </a:p>
          <a:p>
            <a:pPr lvl="0"/>
            <a:r>
              <a:rPr lang="en-US" sz="1400" dirty="0">
                <a:solidFill>
                  <a:srgbClr val="1C242A"/>
                </a:solidFill>
                <a:latin typeface="Trebuchet MS" pitchFamily="34" charset="0"/>
              </a:rPr>
              <a:t>Our company supports health programs – it is the main supplier of products within the national program for the treatment of patients with tuberculosis.</a:t>
            </a:r>
          </a:p>
          <a:p>
            <a:pPr lvl="0"/>
            <a:r>
              <a:rPr lang="en-US" sz="1400" dirty="0">
                <a:solidFill>
                  <a:srgbClr val="1C242A"/>
                </a:solidFill>
                <a:latin typeface="Trebuchet MS" pitchFamily="34" charset="0"/>
              </a:rPr>
              <a:t>Our company provides access to treatment for most medical and surgical specialties:</a:t>
            </a:r>
          </a:p>
          <a:p>
            <a:pPr lvl="0"/>
            <a:endParaRPr lang="en-US" sz="1400" dirty="0">
              <a:solidFill>
                <a:srgbClr val="1C242A"/>
              </a:solidFill>
              <a:latin typeface="Trebuchet MS" pitchFamily="34" charset="0"/>
            </a:endParaRPr>
          </a:p>
          <a:p>
            <a:pPr lvl="0">
              <a:buFont typeface="Arial" pitchFamily="34" charset="0"/>
              <a:buChar char="•"/>
            </a:pPr>
            <a:r>
              <a:rPr lang="en-US" sz="1400" dirty="0">
                <a:solidFill>
                  <a:srgbClr val="1C242A"/>
                </a:solidFill>
                <a:latin typeface="Trebuchet MS" pitchFamily="34" charset="0"/>
              </a:rPr>
              <a:t> Infectious diseases;</a:t>
            </a:r>
          </a:p>
          <a:p>
            <a:pPr lvl="0">
              <a:buFont typeface="Arial" pitchFamily="34" charset="0"/>
              <a:buChar char="•"/>
            </a:pPr>
            <a:r>
              <a:rPr lang="en-US" dirty="0">
                <a:latin typeface="Trebuchet MS" pitchFamily="34" charset="0"/>
              </a:rPr>
              <a:t> </a:t>
            </a:r>
            <a:r>
              <a:rPr lang="en-US" sz="1400" dirty="0">
                <a:latin typeface="Trebuchet MS" pitchFamily="34" charset="0"/>
              </a:rPr>
              <a:t>Intensive care;</a:t>
            </a:r>
          </a:p>
          <a:p>
            <a:pPr lvl="0">
              <a:buFont typeface="Arial" pitchFamily="34" charset="0"/>
              <a:buChar char="•"/>
            </a:pPr>
            <a:r>
              <a:rPr lang="en-US" sz="1400" dirty="0">
                <a:latin typeface="Trebuchet MS" pitchFamily="34" charset="0"/>
              </a:rPr>
              <a:t> Cardiovascular diseases;</a:t>
            </a:r>
          </a:p>
          <a:p>
            <a:pPr lvl="0">
              <a:buFont typeface="Arial" pitchFamily="34" charset="0"/>
              <a:buChar char="•"/>
            </a:pPr>
            <a:r>
              <a:rPr lang="en-US" sz="1400" dirty="0">
                <a:latin typeface="Trebuchet MS" pitchFamily="34" charset="0"/>
              </a:rPr>
              <a:t> Dermatological and rheumatic disorders;</a:t>
            </a:r>
          </a:p>
          <a:p>
            <a:pPr lvl="0">
              <a:buFont typeface="Arial" pitchFamily="34" charset="0"/>
              <a:buChar char="•"/>
            </a:pPr>
            <a:r>
              <a:rPr lang="en-US" sz="1400" dirty="0">
                <a:latin typeface="Trebuchet MS" pitchFamily="34" charset="0"/>
              </a:rPr>
              <a:t> Digestive tract disorders;</a:t>
            </a:r>
          </a:p>
          <a:p>
            <a:pPr lvl="0">
              <a:buFont typeface="Arial" pitchFamily="34" charset="0"/>
              <a:buChar char="•"/>
            </a:pPr>
            <a:r>
              <a:rPr lang="en-US" sz="1400" dirty="0">
                <a:latin typeface="Trebuchet MS" pitchFamily="34" charset="0"/>
              </a:rPr>
              <a:t> Disorders of the central nervous system.</a:t>
            </a:r>
          </a:p>
          <a:p>
            <a:pPr lvl="1">
              <a:spcBef>
                <a:spcPts val="550"/>
              </a:spcBef>
              <a:buClr>
                <a:srgbClr val="000000"/>
              </a:buClr>
              <a:buSzPct val="45000"/>
              <a:buNone/>
            </a:pPr>
            <a:endParaRPr lang="en-US" sz="1600" dirty="0"/>
          </a:p>
        </p:txBody>
      </p:sp>
      <p:sp>
        <p:nvSpPr>
          <p:cNvPr id="4" name="Slide Number Placeholder 3"/>
          <p:cNvSpPr>
            <a:spLocks noGrp="1"/>
          </p:cNvSpPr>
          <p:nvPr>
            <p:ph type="sldNum" sz="quarter" idx="14"/>
          </p:nvPr>
        </p:nvSpPr>
        <p:spPr/>
        <p:txBody>
          <a:bodyPr/>
          <a:lstStyle/>
          <a:p>
            <a:pPr>
              <a:defRPr/>
            </a:pPr>
            <a:fld id="{3B1C9182-FBFD-4962-805E-DD42D0EBEFF5}" type="slidenum">
              <a:rPr lang="uk-UA" altLang="ro-RO" smtClean="0"/>
              <a:pPr>
                <a:defRPr/>
              </a:pPr>
              <a:t>5</a:t>
            </a:fld>
            <a:endParaRPr lang="uk-UA" altLang="ro-RO"/>
          </a:p>
        </p:txBody>
      </p:sp>
      <p:sp>
        <p:nvSpPr>
          <p:cNvPr id="5" name="Footer Placeholder 4"/>
          <p:cNvSpPr>
            <a:spLocks noGrp="1"/>
          </p:cNvSpPr>
          <p:nvPr>
            <p:ph type="ftr" sz="quarter" idx="15"/>
          </p:nvPr>
        </p:nvSpPr>
        <p:spPr/>
        <p:txBody>
          <a:bodyPr/>
          <a:lstStyle/>
          <a:p>
            <a:pPr>
              <a:defRPr/>
            </a:pPr>
            <a:r>
              <a:rPr lang="en-US"/>
              <a:t>www.antibiotice.ro</a:t>
            </a:r>
            <a:endParaRPr lang="uk-UA"/>
          </a:p>
        </p:txBody>
      </p:sp>
      <p:graphicFrame>
        <p:nvGraphicFramePr>
          <p:cNvPr id="7" name="Chart 6"/>
          <p:cNvGraphicFramePr>
            <a:graphicFrameLocks/>
          </p:cNvGraphicFramePr>
          <p:nvPr>
            <p:extLst>
              <p:ext uri="{D42A27DB-BD31-4B8C-83A1-F6EECF244321}">
                <p14:modId xmlns:p14="http://schemas.microsoft.com/office/powerpoint/2010/main" val="3553364639"/>
              </p:ext>
            </p:extLst>
          </p:nvPr>
        </p:nvGraphicFramePr>
        <p:xfrm>
          <a:off x="4126007" y="2320715"/>
          <a:ext cx="4788148" cy="42458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2884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8D3AB361-9F67-46BB-9C41-9D66CBF291F0}"/>
              </a:ext>
            </a:extLst>
          </p:cNvPr>
          <p:cNvSpPr>
            <a:spLocks noGrp="1"/>
          </p:cNvSpPr>
          <p:nvPr>
            <p:ph type="title"/>
          </p:nvPr>
        </p:nvSpPr>
        <p:spPr bwMode="auto">
          <a:xfrm>
            <a:off x="179388" y="308830"/>
            <a:ext cx="8229600" cy="45014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000" b="1" dirty="0">
                <a:latin typeface="Trebuchet MS" pitchFamily="34" charset="0"/>
              </a:rPr>
              <a:t>The production of Antibiotice</a:t>
            </a:r>
            <a:endParaRPr lang="en-US" sz="2000" dirty="0">
              <a:latin typeface="Trebuchet MS" pitchFamily="34" charset="0"/>
            </a:endParaRPr>
          </a:p>
        </p:txBody>
      </p:sp>
      <p:sp>
        <p:nvSpPr>
          <p:cNvPr id="14339" name="Slide Number Placeholder 2">
            <a:extLst>
              <a:ext uri="{FF2B5EF4-FFF2-40B4-BE49-F238E27FC236}">
                <a16:creationId xmlns:a16="http://schemas.microsoft.com/office/drawing/2014/main" id="{5CFC897F-B677-409A-9944-26D7ECE0B145}"/>
              </a:ext>
            </a:extLst>
          </p:cNvPr>
          <p:cNvSpPr>
            <a:spLocks noGrp="1"/>
          </p:cNvSpPr>
          <p:nvPr>
            <p:ph type="sldNum" sz="quarter" idx="3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F7D5BF5-66C1-45D7-9890-2A99341B53B3}" type="slidenum">
              <a:rPr lang="uk-UA" altLang="en-US" smtClean="0">
                <a:solidFill>
                  <a:schemeClr val="bg1"/>
                </a:solidFill>
                <a:latin typeface="Calibri" panose="020F0502020204030204" pitchFamily="34" charset="0"/>
              </a:rPr>
              <a:pPr/>
              <a:t>6</a:t>
            </a:fld>
            <a:endParaRPr lang="uk-UA" altLang="en-US">
              <a:solidFill>
                <a:schemeClr val="bg1"/>
              </a:solidFill>
              <a:latin typeface="Calibri" panose="020F0502020204030204" pitchFamily="34" charset="0"/>
            </a:endParaRPr>
          </a:p>
        </p:txBody>
      </p:sp>
      <p:sp>
        <p:nvSpPr>
          <p:cNvPr id="9" name="Footer Placeholder 8">
            <a:extLst>
              <a:ext uri="{FF2B5EF4-FFF2-40B4-BE49-F238E27FC236}">
                <a16:creationId xmlns:a16="http://schemas.microsoft.com/office/drawing/2014/main" id="{9900A5DA-655A-475E-9C91-8A0B74E7C47D}"/>
              </a:ext>
            </a:extLst>
          </p:cNvPr>
          <p:cNvSpPr>
            <a:spLocks noGrp="1"/>
          </p:cNvSpPr>
          <p:nvPr>
            <p:ph type="ftr" sz="quarter" idx="36"/>
          </p:nvPr>
        </p:nvSpPr>
        <p:spPr>
          <a:xfrm>
            <a:off x="5651500" y="6308725"/>
            <a:ext cx="2895600" cy="366713"/>
          </a:xfrm>
        </p:spPr>
        <p:txBody>
          <a:bodyPr/>
          <a:lstStyle/>
          <a:p>
            <a:pPr>
              <a:defRPr/>
            </a:pPr>
            <a:r>
              <a:rPr lang="en-US"/>
              <a:t>www.antibiotice.ro</a:t>
            </a:r>
            <a:endParaRPr lang="uk-UA"/>
          </a:p>
        </p:txBody>
      </p:sp>
      <p:sp>
        <p:nvSpPr>
          <p:cNvPr id="10" name="Rectangle 9">
            <a:extLst>
              <a:ext uri="{FF2B5EF4-FFF2-40B4-BE49-F238E27FC236}">
                <a16:creationId xmlns:a16="http://schemas.microsoft.com/office/drawing/2014/main" id="{61DEBB23-946F-4E0A-85C3-00D778856FA5}"/>
              </a:ext>
            </a:extLst>
          </p:cNvPr>
          <p:cNvSpPr/>
          <p:nvPr/>
        </p:nvSpPr>
        <p:spPr>
          <a:xfrm>
            <a:off x="179388" y="981485"/>
            <a:ext cx="8713787" cy="3785652"/>
          </a:xfrm>
          <a:prstGeom prst="rect">
            <a:avLst/>
          </a:prstGeom>
        </p:spPr>
        <p:txBody>
          <a:bodyPr>
            <a:spAutoFit/>
          </a:bodyPr>
          <a:lstStyle/>
          <a:p>
            <a:r>
              <a:rPr lang="en-US" sz="1600" b="1" dirty="0"/>
              <a:t>During the first semester of 2019 Antibiotice has manufactured:</a:t>
            </a:r>
          </a:p>
          <a:p>
            <a:endParaRPr lang="en-US" sz="1600" dirty="0"/>
          </a:p>
          <a:p>
            <a:pPr lvl="0">
              <a:buFont typeface="Arial" pitchFamily="34" charset="0"/>
              <a:buChar char="•"/>
            </a:pPr>
            <a:r>
              <a:rPr lang="en-US" sz="1600" b="1" dirty="0"/>
              <a:t> 320 million pharmaceutical units</a:t>
            </a:r>
            <a:r>
              <a:rPr lang="en-US" sz="1600" dirty="0"/>
              <a:t> in the form of tablets, capsules, </a:t>
            </a:r>
            <a:r>
              <a:rPr lang="en-US" sz="1600" dirty="0" err="1"/>
              <a:t>parenteral</a:t>
            </a:r>
            <a:r>
              <a:rPr lang="en-US" sz="1600" dirty="0"/>
              <a:t> products, topical products (ointments, creams, gels), suppositories and </a:t>
            </a:r>
            <a:r>
              <a:rPr lang="en-US" sz="1600" dirty="0" err="1"/>
              <a:t>pessaries</a:t>
            </a:r>
            <a:r>
              <a:rPr lang="en-US" sz="1600" dirty="0"/>
              <a:t>;</a:t>
            </a:r>
          </a:p>
          <a:p>
            <a:pPr lvl="0">
              <a:buFont typeface="Arial" pitchFamily="34" charset="0"/>
              <a:buChar char="•"/>
            </a:pPr>
            <a:endParaRPr lang="en-US" sz="1600" dirty="0"/>
          </a:p>
          <a:p>
            <a:pPr lvl="0">
              <a:buFont typeface="Arial" pitchFamily="34" charset="0"/>
              <a:buChar char="•"/>
            </a:pPr>
            <a:r>
              <a:rPr lang="en-US" sz="1600" dirty="0"/>
              <a:t> During the first semester of 2019 the value of the production manufactured for export (</a:t>
            </a:r>
            <a:r>
              <a:rPr lang="en-US" sz="1600" dirty="0" err="1"/>
              <a:t>Nystatin</a:t>
            </a:r>
            <a:r>
              <a:rPr lang="en-US" sz="1600" dirty="0"/>
              <a:t> and finished products) has accounted for 28.6% of the total value of the products manufactured on the platform;</a:t>
            </a:r>
          </a:p>
          <a:p>
            <a:pPr lvl="0"/>
            <a:endParaRPr lang="en-US" sz="1600" dirty="0"/>
          </a:p>
          <a:p>
            <a:pPr lvl="0">
              <a:buFont typeface="Arial" pitchFamily="34" charset="0"/>
              <a:buChar char="•"/>
            </a:pPr>
            <a:r>
              <a:rPr lang="en-US" sz="1600" dirty="0"/>
              <a:t> The total value of the production amounted to RON 228.4 million.</a:t>
            </a:r>
          </a:p>
          <a:p>
            <a:r>
              <a:rPr lang="en-US" sz="1600" dirty="0"/>
              <a:t> </a:t>
            </a:r>
          </a:p>
          <a:p>
            <a:r>
              <a:rPr lang="en-US" sz="1600" dirty="0"/>
              <a:t>During the first half of 2019, starting with February, through the measures and investments implemented we achieved the compliance with the serialization process of prescription drugs in accordance with the EU Directive 62/2011, which made it possible to continue the sales of products on the European and U.S. markets.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3">
            <a:extLst>
              <a:ext uri="{FF2B5EF4-FFF2-40B4-BE49-F238E27FC236}">
                <a16:creationId xmlns:a16="http://schemas.microsoft.com/office/drawing/2014/main" id="{FC9CFCC1-7C8C-458B-9EF0-F8156F82A1FD}"/>
              </a:ext>
            </a:extLst>
          </p:cNvPr>
          <p:cNvSpPr>
            <a:spLocks noGrp="1"/>
          </p:cNvSpPr>
          <p:nvPr>
            <p:ph type="title"/>
          </p:nvPr>
        </p:nvSpPr>
        <p:spPr bwMode="auto">
          <a:xfrm>
            <a:off x="395535" y="357189"/>
            <a:ext cx="8469593" cy="40751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000" b="1" dirty="0">
                <a:latin typeface="Trebuchet MS" pitchFamily="34" charset="0"/>
              </a:rPr>
              <a:t>Research &amp; Development</a:t>
            </a:r>
            <a:br>
              <a:rPr lang="en-US" sz="2000" dirty="0"/>
            </a:br>
            <a:br>
              <a:rPr lang="ro-RO" altLang="en-US" sz="2400" b="1" dirty="0">
                <a:solidFill>
                  <a:srgbClr val="000000"/>
                </a:solidFill>
                <a:latin typeface="Trebuchet MS" panose="020B0603020202020204" pitchFamily="34" charset="0"/>
              </a:rPr>
            </a:br>
            <a:br>
              <a:rPr lang="en-US" altLang="en-US" dirty="0">
                <a:solidFill>
                  <a:srgbClr val="FFFFFF"/>
                </a:solidFill>
                <a:latin typeface="Trebuchet MS" panose="020B0603020202020204" pitchFamily="34" charset="0"/>
              </a:rPr>
            </a:br>
            <a:endParaRPr lang="en-US" altLang="en-US" dirty="0"/>
          </a:p>
        </p:txBody>
      </p:sp>
      <p:sp>
        <p:nvSpPr>
          <p:cNvPr id="10243" name="Slide Number Placeholder 1">
            <a:extLst>
              <a:ext uri="{FF2B5EF4-FFF2-40B4-BE49-F238E27FC236}">
                <a16:creationId xmlns:a16="http://schemas.microsoft.com/office/drawing/2014/main" id="{792D6A8C-12BD-4E61-AC14-C38D1E4FE90B}"/>
              </a:ext>
            </a:extLst>
          </p:cNvPr>
          <p:cNvSpPr>
            <a:spLocks noGrp="1"/>
          </p:cNvSpPr>
          <p:nvPr>
            <p:ph type="sldNum" sz="quarter" idx="27"/>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BF246C6-28DE-414F-914E-A6985525CB20}" type="slidenum">
              <a:rPr lang="uk-UA" altLang="en-US" smtClean="0">
                <a:solidFill>
                  <a:srgbClr val="FFFFFF"/>
                </a:solidFill>
                <a:latin typeface="Calibri" panose="020F0502020204030204" pitchFamily="34" charset="0"/>
              </a:rPr>
              <a:pPr/>
              <a:t>7</a:t>
            </a:fld>
            <a:endParaRPr lang="uk-UA" altLang="en-US">
              <a:solidFill>
                <a:srgbClr val="FFFFFF"/>
              </a:solidFill>
              <a:latin typeface="Calibri" panose="020F0502020204030204" pitchFamily="34" charset="0"/>
            </a:endParaRPr>
          </a:p>
        </p:txBody>
      </p:sp>
      <p:sp>
        <p:nvSpPr>
          <p:cNvPr id="5124" name="Content Placeholder 4">
            <a:extLst>
              <a:ext uri="{FF2B5EF4-FFF2-40B4-BE49-F238E27FC236}">
                <a16:creationId xmlns:a16="http://schemas.microsoft.com/office/drawing/2014/main" id="{DCA51BFE-6DA3-4737-95E8-76CEF365F6F4}"/>
              </a:ext>
            </a:extLst>
          </p:cNvPr>
          <p:cNvSpPr>
            <a:spLocks noGrp="1"/>
          </p:cNvSpPr>
          <p:nvPr>
            <p:ph sz="quarter" idx="12"/>
          </p:nvPr>
        </p:nvSpPr>
        <p:spPr bwMode="auto">
          <a:xfrm>
            <a:off x="76200" y="764704"/>
            <a:ext cx="8888288" cy="595677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FontTx/>
              <a:buNone/>
              <a:defRPr/>
            </a:pPr>
            <a:endParaRPr lang="en-US" dirty="0">
              <a:solidFill>
                <a:srgbClr val="000000"/>
              </a:solidFill>
              <a:latin typeface="Trebuchet MS" pitchFamily="34" charset="0"/>
            </a:endParaRPr>
          </a:p>
          <a:p>
            <a:pPr lvl="0">
              <a:buFont typeface="Wingdings" pitchFamily="2" charset="2"/>
              <a:buChar char="Ø"/>
            </a:pPr>
            <a:r>
              <a:rPr lang="en-US" sz="1600" dirty="0">
                <a:latin typeface="Trebuchet MS" pitchFamily="34" charset="0"/>
              </a:rPr>
              <a:t>In 2019 the research product pipeline includes a number of 15 projects, of which: 1 </a:t>
            </a:r>
            <a:r>
              <a:rPr lang="en-US" sz="1600" dirty="0" err="1">
                <a:latin typeface="Trebuchet MS" pitchFamily="34" charset="0"/>
              </a:rPr>
              <a:t>injectable</a:t>
            </a:r>
            <a:r>
              <a:rPr lang="en-US" sz="1600" dirty="0">
                <a:latin typeface="Trebuchet MS" pitchFamily="34" charset="0"/>
              </a:rPr>
              <a:t> product, 4 projects of topical forms and 10 projects of solid oral forms. These projects cover the therapeutic classes that define the portfolio of Antibiotice: oral anti-infective drugs, </a:t>
            </a:r>
            <a:r>
              <a:rPr lang="en-US" sz="1600" dirty="0" err="1">
                <a:latin typeface="Trebuchet MS" pitchFamily="34" charset="0"/>
              </a:rPr>
              <a:t>injectable</a:t>
            </a:r>
            <a:r>
              <a:rPr lang="en-US" sz="1600" dirty="0">
                <a:latin typeface="Trebuchet MS" pitchFamily="34" charset="0"/>
              </a:rPr>
              <a:t> anti-infective drugs, dermatological drugs, non-steroidal anti-inflammatory cardiovascular drugs, digestive system drugs and drugs for women's health. During the first half of 2019 these products were in different stages of development.</a:t>
            </a:r>
          </a:p>
          <a:p>
            <a:pPr marL="0" indent="0" algn="just" eaLnBrk="1" hangingPunct="1">
              <a:buClr>
                <a:srgbClr val="000000"/>
              </a:buClr>
              <a:buSzPct val="100000"/>
              <a:buNone/>
            </a:pPr>
            <a:endParaRPr lang="ro-RO" altLang="en-US" sz="1600" dirty="0">
              <a:solidFill>
                <a:srgbClr val="000000"/>
              </a:solidFill>
              <a:latin typeface="Trebuchet MS" panose="020B0603020202020204" pitchFamily="34" charset="0"/>
            </a:endParaRPr>
          </a:p>
          <a:p>
            <a:pPr lvl="0">
              <a:buFont typeface="Wingdings" pitchFamily="2" charset="2"/>
              <a:buChar char="Ø"/>
            </a:pPr>
            <a:r>
              <a:rPr lang="en-US" sz="1600" dirty="0">
                <a:latin typeface="Trebuchet MS" pitchFamily="34" charset="0"/>
              </a:rPr>
              <a:t>During the first semester of 2019, concurrently with these new research projects, activities have been carried out to optimize the products from the company's portfolio, in order to internationalize them, as follows: 5 </a:t>
            </a:r>
            <a:r>
              <a:rPr lang="en-US" sz="1600" dirty="0" err="1">
                <a:latin typeface="Trebuchet MS" pitchFamily="34" charset="0"/>
              </a:rPr>
              <a:t>injectable</a:t>
            </a:r>
            <a:r>
              <a:rPr lang="en-US" sz="1600" dirty="0">
                <a:latin typeface="Trebuchet MS" pitchFamily="34" charset="0"/>
              </a:rPr>
              <a:t> products, 2 topical products and 4 oral solid forms products.</a:t>
            </a:r>
          </a:p>
          <a:p>
            <a:pPr marL="0" indent="0" algn="just" eaLnBrk="1" hangingPunct="1">
              <a:buClr>
                <a:srgbClr val="000000"/>
              </a:buClr>
              <a:buSzPct val="100000"/>
              <a:buNone/>
            </a:pPr>
            <a:endParaRPr lang="en-US" altLang="en-US" sz="1600" dirty="0">
              <a:solidFill>
                <a:srgbClr val="44546A"/>
              </a:solidFill>
              <a:latin typeface="Trebuchet MS" pitchFamily="34" charset="0"/>
            </a:endParaRPr>
          </a:p>
          <a:p>
            <a:pPr lvl="0">
              <a:buFont typeface="Wingdings" pitchFamily="2" charset="2"/>
              <a:buChar char="Ø"/>
            </a:pPr>
            <a:r>
              <a:rPr lang="en-US" sz="1600" dirty="0">
                <a:latin typeface="Trebuchet MS" pitchFamily="34" charset="0"/>
              </a:rPr>
              <a:t>During the first half of 2019, 2 new products in 3 concentrations were added to the portfolio of anti-infective drugs, which is representative for the company both nationally and internationally. A new dietary supplement was also notified.</a:t>
            </a:r>
          </a:p>
          <a:p>
            <a:pPr marL="0" indent="0" eaLnBrk="1" hangingPunct="1">
              <a:buNone/>
              <a:defRPr/>
            </a:pPr>
            <a:endParaRPr lang="en-US" altLang="en-US" sz="1600" dirty="0">
              <a:solidFill>
                <a:srgbClr val="44546A"/>
              </a:solidFill>
              <a:latin typeface="Trebuchet MS" pitchFamily="34" charset="0"/>
            </a:endParaRPr>
          </a:p>
          <a:p>
            <a:pPr lvl="0">
              <a:buFont typeface="Wingdings" pitchFamily="2" charset="2"/>
              <a:buChar char="Ø"/>
            </a:pPr>
            <a:r>
              <a:rPr lang="en-US" sz="1600" dirty="0">
                <a:latin typeface="Trebuchet MS" pitchFamily="34" charset="0"/>
              </a:rPr>
              <a:t>For the international market, 3 new Marketing Authorizations for Antibiotice brand medicines for 2 countries from the CIS and Europe areas have been obtained.</a:t>
            </a:r>
          </a:p>
          <a:p>
            <a:pPr eaLnBrk="1" hangingPunct="1">
              <a:buFont typeface="Wingdings" panose="05000000000000000000" pitchFamily="2" charset="2"/>
              <a:buChar char="Ø"/>
              <a:defRPr/>
            </a:pPr>
            <a:endParaRPr lang="en-US" altLang="en-US" sz="1600" dirty="0">
              <a:latin typeface="Trebuchet MS" panose="020B0603020202020204" pitchFamily="34" charset="0"/>
            </a:endParaRPr>
          </a:p>
          <a:p>
            <a:pPr marL="0" indent="0" eaLnBrk="1" hangingPunct="1">
              <a:buNone/>
              <a:defRPr/>
            </a:pPr>
            <a:endParaRPr lang="en-US" dirty="0"/>
          </a:p>
        </p:txBody>
      </p:sp>
      <p:sp>
        <p:nvSpPr>
          <p:cNvPr id="3" name="Footer Placeholder 2">
            <a:extLst>
              <a:ext uri="{FF2B5EF4-FFF2-40B4-BE49-F238E27FC236}">
                <a16:creationId xmlns:a16="http://schemas.microsoft.com/office/drawing/2014/main" id="{03ED6282-3AA1-45A9-9EA0-8E7565F0B7FE}"/>
              </a:ext>
            </a:extLst>
          </p:cNvPr>
          <p:cNvSpPr>
            <a:spLocks noGrp="1"/>
          </p:cNvSpPr>
          <p:nvPr>
            <p:ph type="ftr" sz="quarter" idx="28"/>
          </p:nvPr>
        </p:nvSpPr>
        <p:spPr/>
        <p:txBody>
          <a:bodyPr/>
          <a:lstStyle/>
          <a:p>
            <a:pPr>
              <a:defRPr/>
            </a:pPr>
            <a:r>
              <a:rPr lang="ro-RO">
                <a:solidFill>
                  <a:srgbClr val="242F38">
                    <a:tint val="75000"/>
                  </a:srgbClr>
                </a:solidFill>
              </a:rPr>
              <a:t>www.antibiotice.ro</a:t>
            </a:r>
            <a:endParaRPr lang="uk-UA">
              <a:solidFill>
                <a:srgbClr val="242F38">
                  <a:tint val="75000"/>
                </a:srgbClr>
              </a:solidFill>
            </a:endParaRPr>
          </a:p>
        </p:txBody>
      </p:sp>
    </p:spTree>
    <p:extLst>
      <p:ext uri="{BB962C8B-B14F-4D97-AF65-F5344CB8AC3E}">
        <p14:creationId xmlns:p14="http://schemas.microsoft.com/office/powerpoint/2010/main" val="3977488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4A5D810E-8492-4669-8EB8-5D921573982C}"/>
              </a:ext>
            </a:extLst>
          </p:cNvPr>
          <p:cNvSpPr>
            <a:spLocks noGrp="1"/>
          </p:cNvSpPr>
          <p:nvPr>
            <p:ph type="title"/>
          </p:nvPr>
        </p:nvSpPr>
        <p:spPr bwMode="auto">
          <a:xfrm>
            <a:off x="251520" y="476672"/>
            <a:ext cx="8117507" cy="5760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000" b="1" dirty="0">
                <a:latin typeface="Trebuchet MS" pitchFamily="34" charset="0"/>
              </a:rPr>
              <a:t>The export increased by 6.34% compared to the export made during the similar period of 2018</a:t>
            </a:r>
            <a:br>
              <a:rPr lang="en-US" sz="2000" dirty="0"/>
            </a:br>
            <a:br>
              <a:rPr lang="it-IT" sz="1800" b="1" i="1" dirty="0"/>
            </a:br>
            <a:endParaRPr lang="en-US" altLang="en-US" sz="1800" b="1" dirty="0">
              <a:latin typeface="Trebuchet MS" panose="020B0603020202020204" pitchFamily="34" charset="0"/>
            </a:endParaRPr>
          </a:p>
        </p:txBody>
      </p:sp>
      <p:sp>
        <p:nvSpPr>
          <p:cNvPr id="20483" name="Slide Number Placeholder 2">
            <a:extLst>
              <a:ext uri="{FF2B5EF4-FFF2-40B4-BE49-F238E27FC236}">
                <a16:creationId xmlns:a16="http://schemas.microsoft.com/office/drawing/2014/main" id="{0937C978-FC42-47B2-A9A4-FB5B8AC91F8E}"/>
              </a:ext>
            </a:extLst>
          </p:cNvPr>
          <p:cNvSpPr>
            <a:spLocks noGrp="1"/>
          </p:cNvSpPr>
          <p:nvPr>
            <p:ph type="sldNum" sz="quarter" idx="3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DC377A7-87E1-449B-A368-26460373F5FE}" type="slidenum">
              <a:rPr lang="uk-UA" altLang="en-US" smtClean="0">
                <a:solidFill>
                  <a:schemeClr val="bg1"/>
                </a:solidFill>
                <a:latin typeface="Calibri" panose="020F0502020204030204" pitchFamily="34" charset="0"/>
              </a:rPr>
              <a:pPr/>
              <a:t>8</a:t>
            </a:fld>
            <a:endParaRPr lang="uk-UA" altLang="en-US">
              <a:solidFill>
                <a:schemeClr val="bg1"/>
              </a:solidFill>
              <a:latin typeface="Calibri" panose="020F0502020204030204" pitchFamily="34" charset="0"/>
            </a:endParaRPr>
          </a:p>
        </p:txBody>
      </p:sp>
      <p:sp>
        <p:nvSpPr>
          <p:cNvPr id="9" name="Footer Placeholder 8">
            <a:extLst>
              <a:ext uri="{FF2B5EF4-FFF2-40B4-BE49-F238E27FC236}">
                <a16:creationId xmlns:a16="http://schemas.microsoft.com/office/drawing/2014/main" id="{01001B8F-867C-4F87-8C7F-8D325F4A8765}"/>
              </a:ext>
            </a:extLst>
          </p:cNvPr>
          <p:cNvSpPr>
            <a:spLocks noGrp="1"/>
          </p:cNvSpPr>
          <p:nvPr>
            <p:ph type="ftr" sz="quarter" idx="36"/>
          </p:nvPr>
        </p:nvSpPr>
        <p:spPr/>
        <p:txBody>
          <a:bodyPr/>
          <a:lstStyle/>
          <a:p>
            <a:pPr>
              <a:defRPr/>
            </a:pPr>
            <a:r>
              <a:rPr lang="en-US"/>
              <a:t>www.antibiotice.ro</a:t>
            </a:r>
            <a:endParaRPr lang="uk-UA"/>
          </a:p>
        </p:txBody>
      </p:sp>
      <p:sp>
        <p:nvSpPr>
          <p:cNvPr id="8" name="Rectangle 7">
            <a:extLst>
              <a:ext uri="{FF2B5EF4-FFF2-40B4-BE49-F238E27FC236}">
                <a16:creationId xmlns:a16="http://schemas.microsoft.com/office/drawing/2014/main" id="{88F834A3-8011-4B65-BCD5-322D7179BF19}"/>
              </a:ext>
            </a:extLst>
          </p:cNvPr>
          <p:cNvSpPr/>
          <p:nvPr/>
        </p:nvSpPr>
        <p:spPr>
          <a:xfrm flipH="1">
            <a:off x="1187623" y="3244334"/>
            <a:ext cx="1547591" cy="923330"/>
          </a:xfrm>
          <a:prstGeom prst="rect">
            <a:avLst/>
          </a:prstGeom>
        </p:spPr>
        <p:txBody>
          <a:bodyPr wrap="square">
            <a:spAutoFit/>
          </a:bodyPr>
          <a:lstStyle/>
          <a:p>
            <a:pPr algn="ctr">
              <a:buSzPct val="100000"/>
            </a:pPr>
            <a:r>
              <a:rPr lang="ro-RO" altLang="en-US" b="1" dirty="0">
                <a:solidFill>
                  <a:srgbClr val="FFFFFF"/>
                </a:solidFill>
                <a:latin typeface="Trebuchet MS" panose="020B0603020202020204" pitchFamily="34" charset="0"/>
              </a:rPr>
              <a:t>Export - </a:t>
            </a:r>
            <a:r>
              <a:rPr lang="en-US" altLang="en-US" b="1" dirty="0">
                <a:solidFill>
                  <a:srgbClr val="FFFFFF"/>
                </a:solidFill>
                <a:latin typeface="Trebuchet MS" panose="020B0603020202020204" pitchFamily="34" charset="0"/>
              </a:rPr>
              <a:t>35% </a:t>
            </a:r>
            <a:r>
              <a:rPr lang="ro-RO" altLang="en-US" b="1" dirty="0">
                <a:solidFill>
                  <a:srgbClr val="FFFFFF"/>
                </a:solidFill>
                <a:latin typeface="Trebuchet MS" panose="020B0603020202020204" pitchFamily="34" charset="0"/>
              </a:rPr>
              <a:t>din cifra de afaceri</a:t>
            </a:r>
          </a:p>
        </p:txBody>
      </p:sp>
      <p:graphicFrame>
        <p:nvGraphicFramePr>
          <p:cNvPr id="4" name="Table 3"/>
          <p:cNvGraphicFramePr>
            <a:graphicFrameLocks noGrp="1"/>
          </p:cNvGraphicFramePr>
          <p:nvPr>
            <p:extLst>
              <p:ext uri="{D42A27DB-BD31-4B8C-83A1-F6EECF244321}">
                <p14:modId xmlns:p14="http://schemas.microsoft.com/office/powerpoint/2010/main" val="3794766923"/>
              </p:ext>
            </p:extLst>
          </p:nvPr>
        </p:nvGraphicFramePr>
        <p:xfrm>
          <a:off x="1475655" y="1628800"/>
          <a:ext cx="6408712" cy="1368151"/>
        </p:xfrm>
        <a:graphic>
          <a:graphicData uri="http://schemas.openxmlformats.org/drawingml/2006/table">
            <a:tbl>
              <a:tblPr firstRow="1" firstCol="1" bandRow="1">
                <a:tableStyleId>{5C22544A-7EE6-4342-B048-85BDC9FD1C3A}</a:tableStyleId>
              </a:tblPr>
              <a:tblGrid>
                <a:gridCol w="2894728">
                  <a:extLst>
                    <a:ext uri="{9D8B030D-6E8A-4147-A177-3AD203B41FA5}">
                      <a16:colId xmlns:a16="http://schemas.microsoft.com/office/drawing/2014/main" val="20000"/>
                    </a:ext>
                  </a:extLst>
                </a:gridCol>
                <a:gridCol w="1302354">
                  <a:extLst>
                    <a:ext uri="{9D8B030D-6E8A-4147-A177-3AD203B41FA5}">
                      <a16:colId xmlns:a16="http://schemas.microsoft.com/office/drawing/2014/main" val="20001"/>
                    </a:ext>
                  </a:extLst>
                </a:gridCol>
                <a:gridCol w="1304178">
                  <a:extLst>
                    <a:ext uri="{9D8B030D-6E8A-4147-A177-3AD203B41FA5}">
                      <a16:colId xmlns:a16="http://schemas.microsoft.com/office/drawing/2014/main" val="20002"/>
                    </a:ext>
                  </a:extLst>
                </a:gridCol>
                <a:gridCol w="907452">
                  <a:extLst>
                    <a:ext uri="{9D8B030D-6E8A-4147-A177-3AD203B41FA5}">
                      <a16:colId xmlns:a16="http://schemas.microsoft.com/office/drawing/2014/main" val="20003"/>
                    </a:ext>
                  </a:extLst>
                </a:gridCol>
              </a:tblGrid>
              <a:tr h="592714">
                <a:tc>
                  <a:txBody>
                    <a:bodyPr/>
                    <a:lstStyle/>
                    <a:p>
                      <a:pPr algn="ctr"/>
                      <a:r>
                        <a:rPr lang="en-US" sz="1200" b="1" kern="1200" dirty="0">
                          <a:solidFill>
                            <a:schemeClr val="lt1"/>
                          </a:solidFill>
                          <a:latin typeface="Trebuchet MS" pitchFamily="34" charset="0"/>
                          <a:ea typeface="+mn-ea"/>
                          <a:cs typeface="+mn-cs"/>
                        </a:rPr>
                        <a:t>TYPE OF PRODUCT</a:t>
                      </a:r>
                      <a:endParaRPr lang="en-US" sz="1200" dirty="0">
                        <a:latin typeface="Trebuchet MS" pitchFamily="34" charset="0"/>
                      </a:endParaRPr>
                    </a:p>
                  </a:txBody>
                  <a:tcPr marL="68580" marR="68580" marT="0" marB="0" anchor="ctr"/>
                </a:tc>
                <a:tc>
                  <a:txBody>
                    <a:bodyPr/>
                    <a:lstStyle/>
                    <a:p>
                      <a:pPr marL="0" marR="0" algn="ctr">
                        <a:lnSpc>
                          <a:spcPct val="115000"/>
                        </a:lnSpc>
                        <a:spcBef>
                          <a:spcPts val="0"/>
                        </a:spcBef>
                        <a:spcAft>
                          <a:spcPts val="0"/>
                        </a:spcAft>
                      </a:pPr>
                      <a:r>
                        <a:rPr lang="en-US" sz="1200" dirty="0">
                          <a:effectLst/>
                          <a:latin typeface="Trebuchet MS" pitchFamily="34" charset="0"/>
                        </a:rPr>
                        <a:t>SEM I</a:t>
                      </a:r>
                    </a:p>
                    <a:p>
                      <a:pPr marL="0" marR="0" algn="ctr">
                        <a:lnSpc>
                          <a:spcPct val="115000"/>
                        </a:lnSpc>
                        <a:spcBef>
                          <a:spcPts val="0"/>
                        </a:spcBef>
                        <a:spcAft>
                          <a:spcPts val="0"/>
                        </a:spcAft>
                      </a:pPr>
                      <a:r>
                        <a:rPr lang="en-US" sz="1200" dirty="0">
                          <a:effectLst/>
                          <a:latin typeface="Trebuchet MS" pitchFamily="34" charset="0"/>
                        </a:rPr>
                        <a:t>2018</a:t>
                      </a:r>
                      <a:endParaRPr lang="en-US" sz="1200" dirty="0">
                        <a:effectLst/>
                        <a:latin typeface="Trebuchet MS" pitchFamily="34" charset="0"/>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1200">
                          <a:effectLst/>
                          <a:latin typeface="Trebuchet MS" pitchFamily="34" charset="0"/>
                        </a:rPr>
                        <a:t>SEM I</a:t>
                      </a:r>
                    </a:p>
                    <a:p>
                      <a:pPr marL="0" marR="0" algn="ctr">
                        <a:lnSpc>
                          <a:spcPct val="115000"/>
                        </a:lnSpc>
                        <a:spcBef>
                          <a:spcPts val="0"/>
                        </a:spcBef>
                        <a:spcAft>
                          <a:spcPts val="0"/>
                        </a:spcAft>
                      </a:pPr>
                      <a:r>
                        <a:rPr lang="en-US" sz="1200">
                          <a:effectLst/>
                          <a:latin typeface="Trebuchet MS" pitchFamily="34" charset="0"/>
                        </a:rPr>
                        <a:t>2019</a:t>
                      </a:r>
                      <a:endParaRPr lang="en-US" sz="1200">
                        <a:effectLst/>
                        <a:latin typeface="Trebuchet MS" pitchFamily="34" charset="0"/>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1200" b="1" kern="1200" dirty="0">
                          <a:solidFill>
                            <a:schemeClr val="lt1"/>
                          </a:solidFill>
                          <a:latin typeface="Trebuchet MS" pitchFamily="34" charset="0"/>
                          <a:ea typeface="+mn-ea"/>
                          <a:cs typeface="+mn-cs"/>
                        </a:rPr>
                        <a:t>Variation %</a:t>
                      </a:r>
                      <a:endParaRPr lang="en-US" sz="1200" dirty="0">
                        <a:effectLst/>
                        <a:latin typeface="Trebuchet MS" pitchFamily="34" charset="0"/>
                        <a:ea typeface="Times New Roman"/>
                        <a:cs typeface="Times New Roman"/>
                      </a:endParaRPr>
                    </a:p>
                  </a:txBody>
                  <a:tcPr marL="68580" marR="68580" marT="0" marB="0" anchor="ctr"/>
                </a:tc>
                <a:extLst>
                  <a:ext uri="{0D108BD9-81ED-4DB2-BD59-A6C34878D82A}">
                    <a16:rowId xmlns:a16="http://schemas.microsoft.com/office/drawing/2014/main" val="10000"/>
                  </a:ext>
                </a:extLst>
              </a:tr>
              <a:tr h="270512">
                <a:tc>
                  <a:txBody>
                    <a:bodyPr/>
                    <a:lstStyle/>
                    <a:p>
                      <a:pPr algn="ctr">
                        <a:lnSpc>
                          <a:spcPct val="115000"/>
                        </a:lnSpc>
                        <a:spcAft>
                          <a:spcPts val="0"/>
                        </a:spcAft>
                      </a:pPr>
                      <a:r>
                        <a:rPr lang="en-US" sz="1200" b="1" kern="1200">
                          <a:solidFill>
                            <a:srgbClr val="FFFFFF"/>
                          </a:solidFill>
                          <a:latin typeface="Trebuchet MS"/>
                          <a:ea typeface="Times New Roman"/>
                          <a:cs typeface="Arial"/>
                        </a:rPr>
                        <a:t>NYSTATIN</a:t>
                      </a:r>
                      <a:endParaRPr lang="en-US" sz="1100">
                        <a:latin typeface="Calibri"/>
                        <a:ea typeface="Calibri"/>
                        <a:cs typeface="Times New Roman"/>
                      </a:endParaRPr>
                    </a:p>
                  </a:txBody>
                  <a:tcPr marL="68580" marR="68580" marT="9525" marB="0" anchor="ctr"/>
                </a:tc>
                <a:tc>
                  <a:txBody>
                    <a:bodyPr/>
                    <a:lstStyle/>
                    <a:p>
                      <a:pPr marL="0" marR="0" algn="r">
                        <a:lnSpc>
                          <a:spcPct val="115000"/>
                        </a:lnSpc>
                        <a:spcBef>
                          <a:spcPts val="0"/>
                        </a:spcBef>
                        <a:spcAft>
                          <a:spcPts val="0"/>
                        </a:spcAft>
                      </a:pPr>
                      <a:r>
                        <a:rPr lang="en-US" sz="1200" b="1" dirty="0">
                          <a:effectLst/>
                          <a:latin typeface="Trebuchet MS" pitchFamily="34" charset="0"/>
                        </a:rPr>
                        <a:t>36,129,359</a:t>
                      </a:r>
                      <a:endParaRPr lang="en-US" sz="1200" b="1" dirty="0">
                        <a:effectLst/>
                        <a:latin typeface="Trebuchet MS" pitchFamily="34" charset="0"/>
                        <a:ea typeface="Times New Roman"/>
                        <a:cs typeface="Times New Roman"/>
                      </a:endParaRPr>
                    </a:p>
                  </a:txBody>
                  <a:tcPr marL="68580" marR="68580" marT="0" marB="0" anchor="b"/>
                </a:tc>
                <a:tc>
                  <a:txBody>
                    <a:bodyPr/>
                    <a:lstStyle/>
                    <a:p>
                      <a:pPr marL="0" marR="0" algn="r">
                        <a:lnSpc>
                          <a:spcPct val="115000"/>
                        </a:lnSpc>
                        <a:spcBef>
                          <a:spcPts val="0"/>
                        </a:spcBef>
                        <a:spcAft>
                          <a:spcPts val="0"/>
                        </a:spcAft>
                      </a:pPr>
                      <a:r>
                        <a:rPr lang="en-US" sz="1200" b="1" dirty="0">
                          <a:effectLst/>
                          <a:latin typeface="Trebuchet MS" pitchFamily="34" charset="0"/>
                        </a:rPr>
                        <a:t>38,715,323</a:t>
                      </a:r>
                      <a:endParaRPr lang="en-US" sz="1200" b="1" dirty="0">
                        <a:effectLst/>
                        <a:latin typeface="Trebuchet MS" pitchFamily="34" charset="0"/>
                        <a:ea typeface="Times New Roman"/>
                        <a:cs typeface="Times New Roman"/>
                      </a:endParaRPr>
                    </a:p>
                  </a:txBody>
                  <a:tcPr marL="68580" marR="68580" marT="0" marB="0" anchor="b"/>
                </a:tc>
                <a:tc>
                  <a:txBody>
                    <a:bodyPr/>
                    <a:lstStyle/>
                    <a:p>
                      <a:pPr marL="0" marR="0" algn="r">
                        <a:lnSpc>
                          <a:spcPct val="115000"/>
                        </a:lnSpc>
                        <a:spcBef>
                          <a:spcPts val="0"/>
                        </a:spcBef>
                        <a:spcAft>
                          <a:spcPts val="0"/>
                        </a:spcAft>
                      </a:pPr>
                      <a:r>
                        <a:rPr lang="en-US" sz="1200" b="1" dirty="0">
                          <a:effectLst/>
                          <a:latin typeface="Trebuchet MS" pitchFamily="34" charset="0"/>
                        </a:rPr>
                        <a:t>7.16%</a:t>
                      </a:r>
                      <a:endParaRPr lang="en-US" sz="1200" b="1" dirty="0">
                        <a:effectLst/>
                        <a:latin typeface="Trebuchet MS" pitchFamily="34" charset="0"/>
                        <a:ea typeface="Times New Roman"/>
                        <a:cs typeface="Times New Roman"/>
                      </a:endParaRPr>
                    </a:p>
                  </a:txBody>
                  <a:tcPr marL="68580" marR="68580" marT="0" marB="0" anchor="b"/>
                </a:tc>
                <a:extLst>
                  <a:ext uri="{0D108BD9-81ED-4DB2-BD59-A6C34878D82A}">
                    <a16:rowId xmlns:a16="http://schemas.microsoft.com/office/drawing/2014/main" val="10001"/>
                  </a:ext>
                </a:extLst>
              </a:tr>
              <a:tr h="247486">
                <a:tc>
                  <a:txBody>
                    <a:bodyPr/>
                    <a:lstStyle/>
                    <a:p>
                      <a:pPr algn="ctr">
                        <a:lnSpc>
                          <a:spcPct val="115000"/>
                        </a:lnSpc>
                        <a:spcAft>
                          <a:spcPts val="0"/>
                        </a:spcAft>
                      </a:pPr>
                      <a:r>
                        <a:rPr lang="en-US" sz="1200" b="1" kern="1200">
                          <a:solidFill>
                            <a:srgbClr val="FFFFFF"/>
                          </a:solidFill>
                          <a:latin typeface="Trebuchet MS"/>
                          <a:ea typeface="Times New Roman"/>
                          <a:cs typeface="Arial"/>
                        </a:rPr>
                        <a:t>FINISHED PRODUCTS</a:t>
                      </a:r>
                      <a:endParaRPr lang="en-US" sz="1100">
                        <a:latin typeface="Calibri"/>
                        <a:ea typeface="Calibri"/>
                        <a:cs typeface="Times New Roman"/>
                      </a:endParaRPr>
                    </a:p>
                  </a:txBody>
                  <a:tcPr marL="68580" marR="68580" marT="9525" marB="0" anchor="ctr"/>
                </a:tc>
                <a:tc>
                  <a:txBody>
                    <a:bodyPr/>
                    <a:lstStyle/>
                    <a:p>
                      <a:pPr marL="0" marR="0" algn="r">
                        <a:lnSpc>
                          <a:spcPct val="115000"/>
                        </a:lnSpc>
                        <a:spcBef>
                          <a:spcPts val="0"/>
                        </a:spcBef>
                        <a:spcAft>
                          <a:spcPts val="0"/>
                        </a:spcAft>
                      </a:pPr>
                      <a:r>
                        <a:rPr lang="en-US" sz="1200" b="1" dirty="0">
                          <a:effectLst/>
                          <a:latin typeface="Trebuchet MS" pitchFamily="34" charset="0"/>
                        </a:rPr>
                        <a:t>31,852,655</a:t>
                      </a:r>
                      <a:endParaRPr lang="en-US" sz="1200" b="1" dirty="0">
                        <a:effectLst/>
                        <a:latin typeface="Trebuchet MS" pitchFamily="34" charset="0"/>
                        <a:ea typeface="Times New Roman"/>
                        <a:cs typeface="Times New Roman"/>
                      </a:endParaRPr>
                    </a:p>
                  </a:txBody>
                  <a:tcPr marL="68580" marR="68580" marT="0" marB="0" anchor="b"/>
                </a:tc>
                <a:tc>
                  <a:txBody>
                    <a:bodyPr/>
                    <a:lstStyle/>
                    <a:p>
                      <a:pPr marL="0" marR="0" algn="r">
                        <a:lnSpc>
                          <a:spcPct val="115000"/>
                        </a:lnSpc>
                        <a:spcBef>
                          <a:spcPts val="0"/>
                        </a:spcBef>
                        <a:spcAft>
                          <a:spcPts val="0"/>
                        </a:spcAft>
                      </a:pPr>
                      <a:r>
                        <a:rPr lang="en-US" sz="1200" b="1" dirty="0">
                          <a:effectLst/>
                          <a:latin typeface="Trebuchet MS" pitchFamily="34" charset="0"/>
                        </a:rPr>
                        <a:t>33,575,462</a:t>
                      </a:r>
                      <a:endParaRPr lang="en-US" sz="1200" b="1" dirty="0">
                        <a:effectLst/>
                        <a:latin typeface="Trebuchet MS" pitchFamily="34" charset="0"/>
                        <a:ea typeface="Times New Roman"/>
                        <a:cs typeface="Times New Roman"/>
                      </a:endParaRPr>
                    </a:p>
                  </a:txBody>
                  <a:tcPr marL="68580" marR="68580" marT="0" marB="0" anchor="b"/>
                </a:tc>
                <a:tc>
                  <a:txBody>
                    <a:bodyPr/>
                    <a:lstStyle/>
                    <a:p>
                      <a:pPr marL="0" marR="0" algn="r">
                        <a:lnSpc>
                          <a:spcPct val="115000"/>
                        </a:lnSpc>
                        <a:spcBef>
                          <a:spcPts val="0"/>
                        </a:spcBef>
                        <a:spcAft>
                          <a:spcPts val="0"/>
                        </a:spcAft>
                      </a:pPr>
                      <a:r>
                        <a:rPr lang="en-US" sz="1200" b="1" dirty="0">
                          <a:effectLst/>
                          <a:latin typeface="Trebuchet MS" pitchFamily="34" charset="0"/>
                        </a:rPr>
                        <a:t>5.41%</a:t>
                      </a:r>
                      <a:endParaRPr lang="en-US" sz="1200" b="1" dirty="0">
                        <a:effectLst/>
                        <a:latin typeface="Trebuchet MS" pitchFamily="34" charset="0"/>
                        <a:ea typeface="Times New Roman"/>
                        <a:cs typeface="Times New Roman"/>
                      </a:endParaRPr>
                    </a:p>
                  </a:txBody>
                  <a:tcPr marL="68580" marR="68580" marT="0" marB="0" anchor="b"/>
                </a:tc>
                <a:extLst>
                  <a:ext uri="{0D108BD9-81ED-4DB2-BD59-A6C34878D82A}">
                    <a16:rowId xmlns:a16="http://schemas.microsoft.com/office/drawing/2014/main" val="10002"/>
                  </a:ext>
                </a:extLst>
              </a:tr>
              <a:tr h="257439">
                <a:tc>
                  <a:txBody>
                    <a:bodyPr/>
                    <a:lstStyle/>
                    <a:p>
                      <a:pPr algn="ctr">
                        <a:lnSpc>
                          <a:spcPct val="115000"/>
                        </a:lnSpc>
                        <a:spcAft>
                          <a:spcPts val="0"/>
                        </a:spcAft>
                      </a:pPr>
                      <a:r>
                        <a:rPr lang="en-US" sz="1200" b="1" kern="1200" dirty="0">
                          <a:solidFill>
                            <a:srgbClr val="FFFFFF"/>
                          </a:solidFill>
                          <a:latin typeface="Trebuchet MS"/>
                          <a:ea typeface="Times New Roman"/>
                          <a:cs typeface="Arial"/>
                        </a:rPr>
                        <a:t>TOTAL (LEI)</a:t>
                      </a:r>
                      <a:endParaRPr lang="en-US" sz="1100" dirty="0">
                        <a:latin typeface="Calibri"/>
                        <a:ea typeface="Calibri"/>
                        <a:cs typeface="Times New Roman"/>
                      </a:endParaRPr>
                    </a:p>
                  </a:txBody>
                  <a:tcPr marL="68580" marR="68580" marT="9525" marB="0" anchor="b"/>
                </a:tc>
                <a:tc>
                  <a:txBody>
                    <a:bodyPr/>
                    <a:lstStyle/>
                    <a:p>
                      <a:pPr marL="0" marR="0" algn="r">
                        <a:lnSpc>
                          <a:spcPct val="115000"/>
                        </a:lnSpc>
                        <a:spcBef>
                          <a:spcPts val="0"/>
                        </a:spcBef>
                        <a:spcAft>
                          <a:spcPts val="0"/>
                        </a:spcAft>
                      </a:pPr>
                      <a:r>
                        <a:rPr lang="en-US" sz="1200" b="1" dirty="0">
                          <a:effectLst/>
                          <a:latin typeface="Trebuchet MS" pitchFamily="34" charset="0"/>
                        </a:rPr>
                        <a:t>67,982,014</a:t>
                      </a:r>
                      <a:endParaRPr lang="en-US" sz="1200" b="1" dirty="0">
                        <a:effectLst/>
                        <a:latin typeface="Trebuchet MS" pitchFamily="34" charset="0"/>
                        <a:ea typeface="Times New Roman"/>
                        <a:cs typeface="Times New Roman"/>
                      </a:endParaRPr>
                    </a:p>
                  </a:txBody>
                  <a:tcPr marL="68580" marR="68580" marT="0" marB="0" anchor="b"/>
                </a:tc>
                <a:tc>
                  <a:txBody>
                    <a:bodyPr/>
                    <a:lstStyle/>
                    <a:p>
                      <a:pPr marL="0" marR="0" algn="r">
                        <a:lnSpc>
                          <a:spcPct val="115000"/>
                        </a:lnSpc>
                        <a:spcBef>
                          <a:spcPts val="0"/>
                        </a:spcBef>
                        <a:spcAft>
                          <a:spcPts val="0"/>
                        </a:spcAft>
                      </a:pPr>
                      <a:r>
                        <a:rPr lang="en-US" sz="1200" b="1" dirty="0">
                          <a:effectLst/>
                          <a:latin typeface="Trebuchet MS" pitchFamily="34" charset="0"/>
                        </a:rPr>
                        <a:t>72,290,784</a:t>
                      </a:r>
                      <a:endParaRPr lang="en-US" sz="1200" b="1" dirty="0">
                        <a:effectLst/>
                        <a:latin typeface="Trebuchet MS" pitchFamily="34" charset="0"/>
                        <a:ea typeface="Times New Roman"/>
                        <a:cs typeface="Times New Roman"/>
                      </a:endParaRPr>
                    </a:p>
                  </a:txBody>
                  <a:tcPr marL="68580" marR="68580" marT="0" marB="0" anchor="b"/>
                </a:tc>
                <a:tc>
                  <a:txBody>
                    <a:bodyPr/>
                    <a:lstStyle/>
                    <a:p>
                      <a:pPr marL="0" marR="0" algn="r">
                        <a:lnSpc>
                          <a:spcPct val="115000"/>
                        </a:lnSpc>
                        <a:spcBef>
                          <a:spcPts val="0"/>
                        </a:spcBef>
                        <a:spcAft>
                          <a:spcPts val="0"/>
                        </a:spcAft>
                      </a:pPr>
                      <a:r>
                        <a:rPr lang="en-US" sz="1200" b="1" dirty="0">
                          <a:effectLst/>
                          <a:latin typeface="Trebuchet MS" pitchFamily="34" charset="0"/>
                        </a:rPr>
                        <a:t>6.34%</a:t>
                      </a:r>
                      <a:endParaRPr lang="en-US" sz="1200" b="1" dirty="0">
                        <a:effectLst/>
                        <a:latin typeface="Trebuchet MS" pitchFamily="34" charset="0"/>
                        <a:ea typeface="Times New Roman"/>
                        <a:cs typeface="Times New Roman"/>
                      </a:endParaRPr>
                    </a:p>
                  </a:txBody>
                  <a:tcPr marL="68580" marR="68580" marT="0" marB="0" anchor="b"/>
                </a:tc>
                <a:extLst>
                  <a:ext uri="{0D108BD9-81ED-4DB2-BD59-A6C34878D82A}">
                    <a16:rowId xmlns:a16="http://schemas.microsoft.com/office/drawing/2014/main" val="10003"/>
                  </a:ext>
                </a:extLst>
              </a:tr>
            </a:tbl>
          </a:graphicData>
        </a:graphic>
      </p:graphicFrame>
      <p:sp>
        <p:nvSpPr>
          <p:cNvPr id="5" name="TextBox 4"/>
          <p:cNvSpPr txBox="1"/>
          <p:nvPr/>
        </p:nvSpPr>
        <p:spPr>
          <a:xfrm>
            <a:off x="684135" y="3140968"/>
            <a:ext cx="7992888" cy="3108543"/>
          </a:xfrm>
          <a:prstGeom prst="rect">
            <a:avLst/>
          </a:prstGeom>
          <a:noFill/>
        </p:spPr>
        <p:txBody>
          <a:bodyPr wrap="square" rtlCol="0">
            <a:spAutoFit/>
          </a:bodyPr>
          <a:lstStyle/>
          <a:p>
            <a:r>
              <a:rPr lang="en-US" sz="1400" i="1" dirty="0"/>
              <a:t>The main development directions of Antibiotice SA strategy on international markets:</a:t>
            </a:r>
            <a:endParaRPr lang="en-US" sz="1400" dirty="0"/>
          </a:p>
          <a:p>
            <a:pPr lvl="0">
              <a:buFont typeface="Arial" pitchFamily="34" charset="0"/>
              <a:buChar char="•"/>
            </a:pPr>
            <a:r>
              <a:rPr lang="en-US" sz="1400" dirty="0"/>
              <a:t> Developing the presence in the territories in which Antibiotice has an open representative office: Vietnam, Ukraine, Moldova and Serbia;</a:t>
            </a:r>
          </a:p>
          <a:p>
            <a:pPr lvl="0">
              <a:buFont typeface="Arial" pitchFamily="34" charset="0"/>
              <a:buChar char="•"/>
            </a:pPr>
            <a:r>
              <a:rPr lang="en-US" sz="1400" dirty="0"/>
              <a:t> Increasing the market share on regulated markets, especially on the U.S. market;</a:t>
            </a:r>
          </a:p>
          <a:p>
            <a:pPr lvl="0">
              <a:buFont typeface="Arial" pitchFamily="34" charset="0"/>
              <a:buChar char="•"/>
            </a:pPr>
            <a:r>
              <a:rPr lang="en-US" sz="1400" dirty="0"/>
              <a:t> Developing/consolidating the company's presence on current markets and adapting the product portfolio to potential external markets according to the local consumption specificity;</a:t>
            </a:r>
          </a:p>
          <a:p>
            <a:pPr lvl="0">
              <a:buFont typeface="Arial" pitchFamily="34" charset="0"/>
              <a:buChar char="•"/>
            </a:pPr>
            <a:r>
              <a:rPr lang="en-US" sz="1400" dirty="0"/>
              <a:t> Developing new business models and partnerships on foreign markets, which will accelerate the development of the company internationally;</a:t>
            </a:r>
          </a:p>
          <a:p>
            <a:pPr lvl="0">
              <a:buFont typeface="Arial" pitchFamily="34" charset="0"/>
              <a:buChar char="•"/>
            </a:pPr>
            <a:r>
              <a:rPr lang="en-US" sz="1400" dirty="0"/>
              <a:t> Maintaining the position of world leader for the production of </a:t>
            </a:r>
            <a:r>
              <a:rPr lang="en-US" sz="1400" dirty="0" err="1"/>
              <a:t>Nystatin</a:t>
            </a:r>
            <a:r>
              <a:rPr lang="en-US" sz="1400" dirty="0"/>
              <a:t> active substance;</a:t>
            </a:r>
          </a:p>
          <a:p>
            <a:pPr algn="just"/>
            <a:endParaRPr lang="es-ES" sz="1400" dirty="0">
              <a:latin typeface="Trebuchet MS" pitchFamily="34" charset="0"/>
            </a:endParaRPr>
          </a:p>
          <a:p>
            <a:r>
              <a:rPr lang="en-US" sz="1400" i="1" dirty="0"/>
              <a:t>The main destinations</a:t>
            </a:r>
            <a:r>
              <a:rPr lang="en-US" sz="1400" dirty="0"/>
              <a:t> for the Antibiotice products (Finished Products and </a:t>
            </a:r>
            <a:r>
              <a:rPr lang="en-US" sz="1400" dirty="0" err="1"/>
              <a:t>Nystatin</a:t>
            </a:r>
            <a:r>
              <a:rPr lang="en-US" sz="1400" dirty="0"/>
              <a:t>) during the first half of 2019 were: Asia (35%), North America (20%) and Europe (15%). The sales in these areas accounted for about 70% of the sales made on foreign markets.</a:t>
            </a:r>
          </a:p>
          <a:p>
            <a:endParaRPr lang="en-US" sz="1400" dirty="0">
              <a:latin typeface="Trebuchet MS"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4262BAEA-E812-4FBF-A0A8-745532CE83FF}" type="slidenum">
              <a:rPr lang="uk-UA" altLang="ro-RO" smtClean="0"/>
              <a:pPr>
                <a:defRPr/>
              </a:pPr>
              <a:t>9</a:t>
            </a:fld>
            <a:endParaRPr lang="uk-UA" altLang="ro-RO"/>
          </a:p>
        </p:txBody>
      </p:sp>
      <p:sp>
        <p:nvSpPr>
          <p:cNvPr id="3" name="Footer Placeholder 2"/>
          <p:cNvSpPr>
            <a:spLocks noGrp="1"/>
          </p:cNvSpPr>
          <p:nvPr>
            <p:ph type="ftr" sz="quarter" idx="11"/>
          </p:nvPr>
        </p:nvSpPr>
        <p:spPr/>
        <p:txBody>
          <a:bodyPr/>
          <a:lstStyle/>
          <a:p>
            <a:pPr>
              <a:defRPr/>
            </a:pPr>
            <a:r>
              <a:rPr lang="ro-RO"/>
              <a:t>www.antibiotice.ro</a:t>
            </a:r>
            <a:endParaRPr lang="uk-UA"/>
          </a:p>
        </p:txBody>
      </p:sp>
      <p:sp>
        <p:nvSpPr>
          <p:cNvPr id="4" name="TextBox 3">
            <a:extLst>
              <a:ext uri="{FF2B5EF4-FFF2-40B4-BE49-F238E27FC236}">
                <a16:creationId xmlns:a16="http://schemas.microsoft.com/office/drawing/2014/main" id="{41713A22-67A4-4FCB-8445-EE58FD2C9405}"/>
              </a:ext>
            </a:extLst>
          </p:cNvPr>
          <p:cNvSpPr txBox="1"/>
          <p:nvPr/>
        </p:nvSpPr>
        <p:spPr>
          <a:xfrm>
            <a:off x="539552" y="548680"/>
            <a:ext cx="6192688" cy="677108"/>
          </a:xfrm>
          <a:prstGeom prst="rect">
            <a:avLst/>
          </a:prstGeom>
          <a:noFill/>
        </p:spPr>
        <p:txBody>
          <a:bodyPr wrap="square" rtlCol="0">
            <a:spAutoFit/>
          </a:bodyPr>
          <a:lstStyle/>
          <a:p>
            <a:r>
              <a:rPr lang="en-US" sz="2000" b="1" dirty="0">
                <a:latin typeface="Trebuchet MS" panose="020B0603020202020204" pitchFamily="34" charset="0"/>
              </a:rPr>
              <a:t>Together we create value</a:t>
            </a:r>
            <a:endParaRPr lang="en-US" sz="2000" dirty="0">
              <a:latin typeface="Trebuchet MS" panose="020B0603020202020204" pitchFamily="34" charset="0"/>
            </a:endParaRPr>
          </a:p>
          <a:p>
            <a:endParaRPr lang="en-US" dirty="0"/>
          </a:p>
        </p:txBody>
      </p:sp>
      <p:sp>
        <p:nvSpPr>
          <p:cNvPr id="6" name="Rectangle 10">
            <a:extLst>
              <a:ext uri="{FF2B5EF4-FFF2-40B4-BE49-F238E27FC236}">
                <a16:creationId xmlns:a16="http://schemas.microsoft.com/office/drawing/2014/main" id="{4161D7A4-E63B-45BC-846A-0B1DC2E5DCA5}"/>
              </a:ext>
            </a:extLst>
          </p:cNvPr>
          <p:cNvSpPr>
            <a:spLocks noChangeArrowheads="1"/>
          </p:cNvSpPr>
          <p:nvPr/>
        </p:nvSpPr>
        <p:spPr bwMode="auto">
          <a:xfrm>
            <a:off x="467544" y="972106"/>
            <a:ext cx="49956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1400" i="1" dirty="0">
                <a:latin typeface="Trebuchet MS" panose="020B0603020202020204" pitchFamily="34" charset="0"/>
              </a:rPr>
              <a:t>THE STRUCTURE OF THE STAFF ON 30.06.2019</a:t>
            </a:r>
            <a:endParaRPr lang="en-US" sz="1400" dirty="0">
              <a:latin typeface="Trebuchet MS" panose="020B0603020202020204" pitchFamily="34" charset="0"/>
            </a:endParaRPr>
          </a:p>
        </p:txBody>
      </p:sp>
      <p:graphicFrame>
        <p:nvGraphicFramePr>
          <p:cNvPr id="8" name="Diagram 7">
            <a:extLst>
              <a:ext uri="{FF2B5EF4-FFF2-40B4-BE49-F238E27FC236}">
                <a16:creationId xmlns:a16="http://schemas.microsoft.com/office/drawing/2014/main" id="{05FB517E-8D0B-426C-9260-7AE91BA3A981}"/>
              </a:ext>
            </a:extLst>
          </p:cNvPr>
          <p:cNvGraphicFramePr/>
          <p:nvPr>
            <p:extLst>
              <p:ext uri="{D42A27DB-BD31-4B8C-83A1-F6EECF244321}">
                <p14:modId xmlns:p14="http://schemas.microsoft.com/office/powerpoint/2010/main" val="1412299715"/>
              </p:ext>
            </p:extLst>
          </p:nvPr>
        </p:nvGraphicFramePr>
        <p:xfrm>
          <a:off x="5220072" y="972106"/>
          <a:ext cx="3402012" cy="190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Chart 8">
            <a:extLst>
              <a:ext uri="{FF2B5EF4-FFF2-40B4-BE49-F238E27FC236}">
                <a16:creationId xmlns:a16="http://schemas.microsoft.com/office/drawing/2014/main" id="{0008006B-893E-46C9-911A-E00FA286A1E2}"/>
              </a:ext>
            </a:extLst>
          </p:cNvPr>
          <p:cNvGraphicFramePr>
            <a:graphicFrameLocks/>
          </p:cNvGraphicFramePr>
          <p:nvPr>
            <p:extLst>
              <p:ext uri="{D42A27DB-BD31-4B8C-83A1-F6EECF244321}">
                <p14:modId xmlns:p14="http://schemas.microsoft.com/office/powerpoint/2010/main" val="1635757347"/>
              </p:ext>
            </p:extLst>
          </p:nvPr>
        </p:nvGraphicFramePr>
        <p:xfrm>
          <a:off x="827584" y="3068960"/>
          <a:ext cx="7632848" cy="3388568"/>
        </p:xfrm>
        <a:graphic>
          <a:graphicData uri="http://schemas.openxmlformats.org/drawingml/2006/chart">
            <c:chart xmlns:c="http://schemas.openxmlformats.org/drawingml/2006/chart" xmlns:r="http://schemas.openxmlformats.org/officeDocument/2006/relationships" r:id="rId7"/>
          </a:graphicData>
        </a:graphic>
      </p:graphicFrame>
    </p:spTree>
  </p:cSld>
  <p:clrMapOvr>
    <a:masterClrMapping/>
  </p:clrMapOvr>
</p:sld>
</file>

<file path=ppt/theme/theme1.xml><?xml version="1.0" encoding="utf-8"?>
<a:theme xmlns:a="http://schemas.openxmlformats.org/drawingml/2006/main" name="APLUS_60_Theme_Sergiu">
  <a:themeElements>
    <a:clrScheme name="DNA">
      <a:dk1>
        <a:srgbClr val="242F38"/>
      </a:dk1>
      <a:lt1>
        <a:srgbClr val="FFFFFF"/>
      </a:lt1>
      <a:dk2>
        <a:srgbClr val="354552"/>
      </a:dk2>
      <a:lt2>
        <a:srgbClr val="FFFFFF"/>
      </a:lt2>
      <a:accent1>
        <a:srgbClr val="E51C24"/>
      </a:accent1>
      <a:accent2>
        <a:srgbClr val="8AA1AC"/>
      </a:accent2>
      <a:accent3>
        <a:srgbClr val="CF1720"/>
      </a:accent3>
      <a:accent4>
        <a:srgbClr val="6C8997"/>
      </a:accent4>
      <a:accent5>
        <a:srgbClr val="BB151D"/>
      </a:accent5>
      <a:accent6>
        <a:srgbClr val="668290"/>
      </a:accent6>
      <a:hlink>
        <a:srgbClr val="0A8CAA"/>
      </a:hlink>
      <a:folHlink>
        <a:srgbClr val="5F497A"/>
      </a:folHlink>
    </a:clrScheme>
    <a:fontScheme name="Custom 8">
      <a:majorFont>
        <a:latin typeface="Georgia"/>
        <a:ea typeface=""/>
        <a:cs typeface=""/>
      </a:majorFont>
      <a:minorFont>
        <a:latin typeface="Calibr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chemeClr val="tx2"/>
            </a:solidFill>
            <a:effectLst/>
            <a:latin typeface="Arial" charset="0"/>
          </a:defRPr>
        </a:defPPr>
      </a:lstStyle>
    </a:lnDef>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7157</TotalTime>
  <Words>1630</Words>
  <Application>Microsoft Office PowerPoint</Application>
  <PresentationFormat>On-screen Show (4:3)</PresentationFormat>
  <Paragraphs>446</Paragraphs>
  <Slides>15</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Arial</vt:lpstr>
      <vt:lpstr>Calibri</vt:lpstr>
      <vt:lpstr>Georgia</vt:lpstr>
      <vt:lpstr>Trebuchet MS</vt:lpstr>
      <vt:lpstr>Wingdings</vt:lpstr>
      <vt:lpstr>APLUS_60_Theme_Sergiu</vt:lpstr>
      <vt:lpstr>2_Custom Design</vt:lpstr>
      <vt:lpstr>PowerPoint Presentation</vt:lpstr>
      <vt:lpstr>Tradition means continuity and recognition  </vt:lpstr>
      <vt:lpstr>PowerPoint Presentation</vt:lpstr>
      <vt:lpstr> Antibiotice SA in the pharmaceutical market in Romania</vt:lpstr>
      <vt:lpstr>A partner of the health system in Romania  </vt:lpstr>
      <vt:lpstr>The production of Antibiotice</vt:lpstr>
      <vt:lpstr>Research &amp; Development   </vt:lpstr>
      <vt:lpstr>The export increased by 6.34% compared to the export made during the similar period of 2018  </vt:lpstr>
      <vt:lpstr>PowerPoint Presentation</vt:lpstr>
      <vt:lpstr>  We are responsible for people, community and environment   </vt:lpstr>
      <vt:lpstr> The situation of the overall result During the first semester of 2019, compared to the similar period of the previous year and following the strategic objectives with focus on the internationalization of the business, the sales revenues experienced an increase of 9%, due mainly to the increase of sales on the international market.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dc:creator>
  <cp:lastModifiedBy>CeraselaM</cp:lastModifiedBy>
  <cp:revision>673</cp:revision>
  <cp:lastPrinted>2019-08-08T10:15:50Z</cp:lastPrinted>
  <dcterms:created xsi:type="dcterms:W3CDTF">2014-10-25T08:24:46Z</dcterms:created>
  <dcterms:modified xsi:type="dcterms:W3CDTF">2019-08-13T11:32:10Z</dcterms:modified>
</cp:coreProperties>
</file>