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7" r:id="rId2"/>
  </p:sldMasterIdLst>
  <p:notesMasterIdLst>
    <p:notesMasterId r:id="rId23"/>
  </p:notesMasterIdLst>
  <p:handoutMasterIdLst>
    <p:handoutMasterId r:id="rId24"/>
  </p:handoutMasterIdLst>
  <p:sldIdLst>
    <p:sldId id="476" r:id="rId3"/>
    <p:sldId id="446" r:id="rId4"/>
    <p:sldId id="447" r:id="rId5"/>
    <p:sldId id="449" r:id="rId6"/>
    <p:sldId id="450" r:id="rId7"/>
    <p:sldId id="461" r:id="rId8"/>
    <p:sldId id="451" r:id="rId9"/>
    <p:sldId id="462" r:id="rId10"/>
    <p:sldId id="474" r:id="rId11"/>
    <p:sldId id="475" r:id="rId12"/>
    <p:sldId id="463" r:id="rId13"/>
    <p:sldId id="464" r:id="rId14"/>
    <p:sldId id="465" r:id="rId15"/>
    <p:sldId id="466" r:id="rId16"/>
    <p:sldId id="467" r:id="rId17"/>
    <p:sldId id="468" r:id="rId18"/>
    <p:sldId id="469" r:id="rId19"/>
    <p:sldId id="470" r:id="rId20"/>
    <p:sldId id="471" r:id="rId21"/>
    <p:sldId id="473" r:id="rId22"/>
  </p:sldIdLst>
  <p:sldSz cx="9144000" cy="6858000" type="screen4x3"/>
  <p:notesSz cx="7077075" cy="9363075"/>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026">
          <p15:clr>
            <a:srgbClr val="A4A3A4"/>
          </p15:clr>
        </p15:guide>
        <p15:guide id="2" orient="horz" pos="3884">
          <p15:clr>
            <a:srgbClr val="A4A3A4"/>
          </p15:clr>
        </p15:guide>
        <p15:guide id="3" orient="horz" pos="3113">
          <p15:clr>
            <a:srgbClr val="A4A3A4"/>
          </p15:clr>
        </p15:guide>
        <p15:guide id="4" pos="2835">
          <p15:clr>
            <a:srgbClr val="A4A3A4"/>
          </p15:clr>
        </p15:guide>
        <p15:guide id="5" pos="295">
          <p15:clr>
            <a:srgbClr val="A4A3A4"/>
          </p15:clr>
        </p15:guide>
        <p15:guide id="6" pos="5465">
          <p15:clr>
            <a:srgbClr val="A4A3A4"/>
          </p15:clr>
        </p15:guide>
        <p15:guide id="7" pos="3515">
          <p15:clr>
            <a:srgbClr val="A4A3A4"/>
          </p15:clr>
        </p15:guide>
        <p15:guide id="8" pos="1202">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5DDE1"/>
    <a:srgbClr val="000000"/>
    <a:srgbClr val="1C242A"/>
    <a:srgbClr val="FFFFFF"/>
    <a:srgbClr val="FF99FF"/>
    <a:srgbClr val="00FFCC"/>
    <a:srgbClr val="CCFFCC"/>
    <a:srgbClr val="00B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6821" autoAdjust="0"/>
  </p:normalViewPr>
  <p:slideViewPr>
    <p:cSldViewPr showGuides="1">
      <p:cViewPr varScale="1">
        <p:scale>
          <a:sx n="74" d="100"/>
          <a:sy n="74" d="100"/>
        </p:scale>
        <p:origin x="-774" y="-90"/>
      </p:cViewPr>
      <p:guideLst>
        <p:guide orient="horz" pos="1026"/>
        <p:guide orient="horz" pos="3884"/>
        <p:guide orient="horz" pos="3113"/>
        <p:guide pos="2835"/>
        <p:guide pos="295"/>
        <p:guide pos="5465"/>
        <p:guide pos="3515"/>
        <p:guide pos="1202"/>
      </p:guideLst>
    </p:cSldViewPr>
  </p:slideViewPr>
  <p:notesTextViewPr>
    <p:cViewPr>
      <p:scale>
        <a:sx n="1" d="1"/>
        <a:sy n="1" d="1"/>
      </p:scale>
      <p:origin x="0" y="0"/>
    </p:cViewPr>
  </p:notesTextViewPr>
  <p:sorterViewPr>
    <p:cViewPr>
      <p:scale>
        <a:sx n="100" d="100"/>
        <a:sy n="100" d="100"/>
      </p:scale>
      <p:origin x="0" y="12768"/>
    </p:cViewPr>
  </p:sorterViewPr>
  <p:notesViewPr>
    <p:cSldViewPr showGuides="1">
      <p:cViewPr varScale="1">
        <p:scale>
          <a:sx n="95" d="100"/>
          <a:sy n="95" d="100"/>
        </p:scale>
        <p:origin x="-3630" y="-108"/>
      </p:cViewPr>
      <p:guideLst>
        <p:guide orient="horz" pos="2949"/>
        <p:guide pos="22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VioricaC.ANTIBIOTICE\Desktop\Top%20prezentare_mai%202019.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172.99.1.10\analiza%20ec\Privat\prezentari\2019\1.%20Plan%20Administrare\Grafice.xlsx"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25"/>
      <c:rotY val="260"/>
      <c:perspective val="0"/>
    </c:view3D>
    <c:plotArea>
      <c:layout>
        <c:manualLayout>
          <c:layoutTarget val="inner"/>
          <c:xMode val="edge"/>
          <c:yMode val="edge"/>
          <c:x val="0.33289311940250382"/>
          <c:y val="1.3246213383698109E-2"/>
          <c:w val="0.31475443429221739"/>
          <c:h val="0.64634402924935463"/>
        </c:manualLayout>
      </c:layout>
      <c:pie3DChart>
        <c:varyColors val="1"/>
        <c:ser>
          <c:idx val="0"/>
          <c:order val="0"/>
          <c:explosion val="10"/>
          <c:dPt>
            <c:idx val="0"/>
            <c:explosion val="13"/>
            <c:spPr>
              <a:solidFill>
                <a:srgbClr val="00B0F0"/>
              </a:solidFill>
            </c:spPr>
            <c:extLst xmlns:c16r2="http://schemas.microsoft.com/office/drawing/2015/06/chart">
              <c:ext xmlns:c16="http://schemas.microsoft.com/office/drawing/2014/chart" uri="{C3380CC4-5D6E-409C-BE32-E72D297353CC}">
                <c16:uniqueId val="{00000001-C82D-4FF1-91A4-C7895E4467D3}"/>
              </c:ext>
            </c:extLst>
          </c:dPt>
          <c:dPt>
            <c:idx val="1"/>
            <c:spPr>
              <a:solidFill>
                <a:srgbClr val="FF0000"/>
              </a:solidFill>
            </c:spPr>
            <c:extLst xmlns:c16r2="http://schemas.microsoft.com/office/drawing/2015/06/chart">
              <c:ext xmlns:c16="http://schemas.microsoft.com/office/drawing/2014/chart" uri="{C3380CC4-5D6E-409C-BE32-E72D297353CC}">
                <c16:uniqueId val="{00000003-C82D-4FF1-91A4-C7895E4467D3}"/>
              </c:ext>
            </c:extLst>
          </c:dPt>
          <c:dPt>
            <c:idx val="2"/>
            <c:spPr>
              <a:solidFill>
                <a:srgbClr val="00B050"/>
              </a:solidFill>
            </c:spPr>
            <c:extLst xmlns:c16r2="http://schemas.microsoft.com/office/drawing/2015/06/chart">
              <c:ext xmlns:c16="http://schemas.microsoft.com/office/drawing/2014/chart" uri="{C3380CC4-5D6E-409C-BE32-E72D297353CC}">
                <c16:uniqueId val="{00000005-C82D-4FF1-91A4-C7895E4467D3}"/>
              </c:ext>
            </c:extLst>
          </c:dPt>
          <c:dPt>
            <c:idx val="4"/>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7-C82D-4FF1-91A4-C7895E4467D3}"/>
              </c:ext>
            </c:extLst>
          </c:dPt>
          <c:dPt>
            <c:idx val="5"/>
            <c:spPr>
              <a:solidFill>
                <a:schemeClr val="accent6"/>
              </a:solidFill>
            </c:spPr>
            <c:extLst xmlns:c16r2="http://schemas.microsoft.com/office/drawing/2015/06/chart">
              <c:ext xmlns:c16="http://schemas.microsoft.com/office/drawing/2014/chart" uri="{C3380CC4-5D6E-409C-BE32-E72D297353CC}">
                <c16:uniqueId val="{00000009-C82D-4FF1-91A4-C7895E4467D3}"/>
              </c:ext>
            </c:extLst>
          </c:dPt>
          <c:dPt>
            <c:idx val="6"/>
            <c:spPr>
              <a:solidFill>
                <a:srgbClr val="92D050"/>
              </a:solidFill>
            </c:spPr>
            <c:extLst xmlns:c16r2="http://schemas.microsoft.com/office/drawing/2015/06/chart">
              <c:ext xmlns:c16="http://schemas.microsoft.com/office/drawing/2014/chart" uri="{C3380CC4-5D6E-409C-BE32-E72D297353CC}">
                <c16:uniqueId val="{0000000B-C82D-4FF1-91A4-C7895E4467D3}"/>
              </c:ext>
            </c:extLst>
          </c:dPt>
          <c:dPt>
            <c:idx val="7"/>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D-C82D-4FF1-91A4-C7895E4467D3}"/>
              </c:ext>
            </c:extLst>
          </c:dPt>
          <c:dPt>
            <c:idx val="9"/>
            <c:spPr>
              <a:solidFill>
                <a:srgbClr val="FFFF00"/>
              </a:solidFill>
            </c:spPr>
            <c:extLst xmlns:c16r2="http://schemas.microsoft.com/office/drawing/2015/06/chart">
              <c:ext xmlns:c16="http://schemas.microsoft.com/office/drawing/2014/chart" uri="{C3380CC4-5D6E-409C-BE32-E72D297353CC}">
                <c16:uniqueId val="{0000000F-C82D-4FF1-91A4-C7895E4467D3}"/>
              </c:ext>
            </c:extLst>
          </c:dPt>
          <c:dPt>
            <c:idx val="1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11-C82D-4FF1-91A4-C7895E4467D3}"/>
              </c:ext>
            </c:extLst>
          </c:dPt>
          <c:dLbls>
            <c:dLbl>
              <c:idx val="0"/>
              <c:layout>
                <c:manualLayout>
                  <c:x val="5.9705943836666588E-2"/>
                  <c:y val="9.2054231476099244E-2"/>
                </c:manualLayout>
              </c:layout>
              <c:tx>
                <c:rich>
                  <a:bodyPr/>
                  <a:lstStyle/>
                  <a:p>
                    <a:r>
                      <a:rPr lang="en-US" b="1" dirty="0" smtClean="0"/>
                      <a:t>MINISTRY OF HEALTH</a:t>
                    </a:r>
                    <a:r>
                      <a:rPr lang="en-US" dirty="0" smtClean="0"/>
                      <a:t>(*)</a:t>
                    </a:r>
                    <a:endParaRPr lang="en-US" dirty="0"/>
                  </a:p>
                  <a:p>
                    <a:r>
                      <a:rPr lang="en-US" dirty="0"/>
                      <a:t> </a:t>
                    </a:r>
                    <a:r>
                      <a:rPr lang="en-US" b="1" dirty="0" smtClean="0"/>
                      <a:t>53.0173</a:t>
                    </a:r>
                    <a:r>
                      <a:rPr lang="en-US" b="1" dirty="0"/>
                      <a:t>%</a:t>
                    </a:r>
                  </a:p>
                </c:rich>
              </c:tx>
              <c:dLblPos val="bestFit"/>
              <c:showVal val="1"/>
              <c:extLst xmlns:c16r2="http://schemas.microsoft.com/office/drawing/2015/06/chart">
                <c:ext xmlns:c16="http://schemas.microsoft.com/office/drawing/2014/chart" uri="{C3380CC4-5D6E-409C-BE32-E72D297353CC}">
                  <c16:uniqueId val="{00000001-C82D-4FF1-91A4-C7895E4467D3}"/>
                </c:ext>
                <c:ext xmlns:c15="http://schemas.microsoft.com/office/drawing/2012/chart" uri="{CE6537A1-D6FC-4f65-9D91-7224C49458BB}">
                  <c15:layout/>
                </c:ext>
              </c:extLst>
            </c:dLbl>
            <c:dLbl>
              <c:idx val="1"/>
              <c:layout>
                <c:manualLayout>
                  <c:x val="0.18365549439063494"/>
                  <c:y val="-3.0520413136277381E-2"/>
                </c:manualLayout>
              </c:layout>
              <c:tx>
                <c:rich>
                  <a:bodyPr/>
                  <a:lstStyle/>
                  <a:p>
                    <a:r>
                      <a:rPr lang="en-US" sz="900" dirty="0"/>
                      <a:t>S</a:t>
                    </a:r>
                    <a:r>
                      <a:rPr lang="en-US" dirty="0"/>
                      <a:t>.I.F. OLTENIA (*) </a:t>
                    </a:r>
                  </a:p>
                  <a:p>
                    <a:r>
                      <a:rPr lang="en-US" b="1" dirty="0" smtClean="0"/>
                      <a:t>15.4135</a:t>
                    </a:r>
                    <a:r>
                      <a:rPr lang="en-US" b="1" dirty="0"/>
                      <a:t>%</a:t>
                    </a:r>
                  </a:p>
                </c:rich>
              </c:tx>
              <c:dLblPos val="bestFit"/>
              <c:showVal val="1"/>
              <c:extLst xmlns:c16r2="http://schemas.microsoft.com/office/drawing/2015/06/chart">
                <c:ext xmlns:c16="http://schemas.microsoft.com/office/drawing/2014/chart" uri="{C3380CC4-5D6E-409C-BE32-E72D297353CC}">
                  <c16:uniqueId val="{00000003-C82D-4FF1-91A4-C7895E4467D3}"/>
                </c:ext>
                <c:ext xmlns:c15="http://schemas.microsoft.com/office/drawing/2012/chart" uri="{CE6537A1-D6FC-4f65-9D91-7224C49458BB}">
                  <c15:layout/>
                </c:ext>
              </c:extLst>
            </c:dLbl>
            <c:dLbl>
              <c:idx val="2"/>
              <c:layout>
                <c:manualLayout>
                  <c:x val="0.19318965660265913"/>
                  <c:y val="4.5064501165542309E-2"/>
                </c:manualLayout>
              </c:layout>
              <c:tx>
                <c:rich>
                  <a:bodyPr/>
                  <a:lstStyle/>
                  <a:p>
                    <a:r>
                      <a:rPr lang="en-US" sz="900" dirty="0"/>
                      <a:t> </a:t>
                    </a:r>
                    <a:r>
                      <a:rPr lang="en-US" dirty="0"/>
                      <a:t>BROADHURST INVESTMENTS LIMITED</a:t>
                    </a:r>
                  </a:p>
                  <a:p>
                    <a:r>
                      <a:rPr lang="en-US" b="1" dirty="0" smtClean="0"/>
                      <a:t>4.1977</a:t>
                    </a:r>
                    <a:r>
                      <a:rPr lang="en-US" b="1" dirty="0"/>
                      <a:t>%</a:t>
                    </a:r>
                  </a:p>
                </c:rich>
              </c:tx>
              <c:dLblPos val="bestFit"/>
              <c:showVal val="1"/>
              <c:extLst xmlns:c16r2="http://schemas.microsoft.com/office/drawing/2015/06/chart">
                <c:ext xmlns:c16="http://schemas.microsoft.com/office/drawing/2014/chart" uri="{C3380CC4-5D6E-409C-BE32-E72D297353CC}">
                  <c16:uniqueId val="{00000005-C82D-4FF1-91A4-C7895E4467D3}"/>
                </c:ext>
                <c:ext xmlns:c15="http://schemas.microsoft.com/office/drawing/2012/chart" uri="{CE6537A1-D6FC-4f65-9D91-7224C49458BB}">
                  <c15:layout/>
                </c:ext>
              </c:extLst>
            </c:dLbl>
            <c:dLbl>
              <c:idx val="3"/>
              <c:layout>
                <c:manualLayout>
                  <c:x val="0.21193625133141575"/>
                  <c:y val="0.20561597585536728"/>
                </c:manualLayout>
              </c:layout>
              <c:tx>
                <c:rich>
                  <a:bodyPr/>
                  <a:lstStyle/>
                  <a:p>
                    <a:r>
                      <a:rPr lang="en-US" sz="900" dirty="0"/>
                      <a:t>S</a:t>
                    </a:r>
                    <a:r>
                      <a:rPr lang="en-US" dirty="0"/>
                      <a:t>.I.F. TRANSILVANIA</a:t>
                    </a:r>
                  </a:p>
                  <a:p>
                    <a:r>
                      <a:rPr lang="en-US" b="1" dirty="0"/>
                      <a:t> </a:t>
                    </a:r>
                    <a:r>
                      <a:rPr lang="en-US" b="1" dirty="0" smtClean="0"/>
                      <a:t>3.2632</a:t>
                    </a:r>
                    <a:r>
                      <a:rPr lang="en-US" b="1" dirty="0"/>
                      <a:t>%</a:t>
                    </a:r>
                  </a:p>
                </c:rich>
              </c:tx>
              <c:dLblPos val="bestFit"/>
              <c:showVal val="1"/>
              <c:extLst xmlns:c16r2="http://schemas.microsoft.com/office/drawing/2015/06/chart">
                <c:ext xmlns:c16="http://schemas.microsoft.com/office/drawing/2014/chart" uri="{C3380CC4-5D6E-409C-BE32-E72D297353CC}">
                  <c16:uniqueId val="{00000012-C82D-4FF1-91A4-C7895E4467D3}"/>
                </c:ext>
                <c:ext xmlns:c15="http://schemas.microsoft.com/office/drawing/2012/chart" uri="{CE6537A1-D6FC-4f65-9D91-7224C49458BB}">
                  <c15:layout/>
                </c:ext>
              </c:extLst>
            </c:dLbl>
            <c:dLbl>
              <c:idx val="4"/>
              <c:layout>
                <c:manualLayout>
                  <c:x val="0.18928151680155025"/>
                  <c:y val="0.3359962890544731"/>
                </c:manualLayout>
              </c:layout>
              <c:tx>
                <c:rich>
                  <a:bodyPr/>
                  <a:lstStyle/>
                  <a:p>
                    <a:r>
                      <a:rPr lang="it-IT" sz="900" dirty="0"/>
                      <a:t> </a:t>
                    </a:r>
                    <a:r>
                      <a:rPr lang="it-IT" sz="800" b="0" i="0" u="none" strike="noStrike" kern="1200" baseline="0" dirty="0" smtClean="0">
                        <a:solidFill>
                          <a:srgbClr val="242F38"/>
                        </a:solidFill>
                      </a:rPr>
                      <a:t>PRIVATE PENSION FUND </a:t>
                    </a:r>
                    <a:r>
                      <a:rPr lang="it-IT" dirty="0" smtClean="0"/>
                      <a:t>AZT </a:t>
                    </a:r>
                    <a:r>
                      <a:rPr lang="it-IT" dirty="0"/>
                      <a:t>VIITORUL TAU/ALLIIANZ PP</a:t>
                    </a:r>
                  </a:p>
                  <a:p>
                    <a:r>
                      <a:rPr lang="it-IT" b="1" dirty="0" smtClean="0"/>
                      <a:t>2.1711</a:t>
                    </a:r>
                    <a:r>
                      <a:rPr lang="it-IT" b="1" dirty="0"/>
                      <a:t>%</a:t>
                    </a:r>
                  </a:p>
                </c:rich>
              </c:tx>
              <c:dLblPos val="bestFit"/>
              <c:showVal val="1"/>
              <c:extLst xmlns:c16r2="http://schemas.microsoft.com/office/drawing/2015/06/chart">
                <c:ext xmlns:c16="http://schemas.microsoft.com/office/drawing/2014/chart" uri="{C3380CC4-5D6E-409C-BE32-E72D297353CC}">
                  <c16:uniqueId val="{00000007-C82D-4FF1-91A4-C7895E4467D3}"/>
                </c:ext>
                <c:ext xmlns:c15="http://schemas.microsoft.com/office/drawing/2012/chart" uri="{CE6537A1-D6FC-4f65-9D91-7224C49458BB}">
                  <c15:layout/>
                </c:ext>
              </c:extLst>
            </c:dLbl>
            <c:dLbl>
              <c:idx val="5"/>
              <c:layout>
                <c:manualLayout>
                  <c:x val="4.9555531222314098E-2"/>
                  <c:y val="0.42984116918271165"/>
                </c:manualLayout>
              </c:layout>
              <c:tx>
                <c:rich>
                  <a:bodyPr/>
                  <a:lstStyle/>
                  <a:p>
                    <a:r>
                      <a:rPr lang="en-US" sz="900" dirty="0"/>
                      <a:t> </a:t>
                    </a:r>
                    <a:r>
                      <a:rPr lang="en-US" dirty="0"/>
                      <a:t>S.I.F. BANAT-CRISANA S.A.</a:t>
                    </a:r>
                  </a:p>
                  <a:p>
                    <a:r>
                      <a:rPr lang="en-US" b="1" dirty="0" smtClean="0"/>
                      <a:t>2.1104</a:t>
                    </a:r>
                    <a:r>
                      <a:rPr lang="en-US" b="1" dirty="0"/>
                      <a:t>%</a:t>
                    </a:r>
                  </a:p>
                </c:rich>
              </c:tx>
              <c:dLblPos val="bestFit"/>
              <c:showVal val="1"/>
              <c:extLst xmlns:c16r2="http://schemas.microsoft.com/office/drawing/2015/06/chart">
                <c:ext xmlns:c16="http://schemas.microsoft.com/office/drawing/2014/chart" uri="{C3380CC4-5D6E-409C-BE32-E72D297353CC}">
                  <c16:uniqueId val="{00000009-C82D-4FF1-91A4-C7895E4467D3}"/>
                </c:ext>
                <c:ext xmlns:c15="http://schemas.microsoft.com/office/drawing/2012/chart" uri="{CE6537A1-D6FC-4f65-9D91-7224C49458BB}">
                  <c15:layout/>
                </c:ext>
              </c:extLst>
            </c:dLbl>
            <c:dLbl>
              <c:idx val="6"/>
              <c:layout>
                <c:manualLayout>
                  <c:x val="-0.12157679405118624"/>
                  <c:y val="0.33588942321807169"/>
                </c:manualLayout>
              </c:layout>
              <c:tx>
                <c:rich>
                  <a:bodyPr/>
                  <a:lstStyle/>
                  <a:p>
                    <a:r>
                      <a:rPr lang="en-US" sz="900" dirty="0"/>
                      <a:t> </a:t>
                    </a:r>
                    <a:r>
                      <a:rPr lang="en-US" sz="800" b="0" i="0" u="none" strike="noStrike" kern="1200" baseline="0" dirty="0" smtClean="0">
                        <a:solidFill>
                          <a:srgbClr val="242F38"/>
                        </a:solidFill>
                      </a:rPr>
                      <a:t>PRIVATE PENSION FUND </a:t>
                    </a:r>
                    <a:r>
                      <a:rPr lang="en-US" dirty="0" smtClean="0"/>
                      <a:t>METROPOLITAN </a:t>
                    </a:r>
                    <a:r>
                      <a:rPr lang="en-US" dirty="0"/>
                      <a:t>LIFE</a:t>
                    </a:r>
                  </a:p>
                  <a:p>
                    <a:r>
                      <a:rPr lang="en-US" b="1" dirty="0" smtClean="0"/>
                      <a:t>1.5116</a:t>
                    </a:r>
                    <a:r>
                      <a:rPr lang="en-US" b="1" dirty="0"/>
                      <a:t>%</a:t>
                    </a:r>
                  </a:p>
                </c:rich>
              </c:tx>
              <c:dLblPos val="bestFit"/>
              <c:showVal val="1"/>
              <c:extLst xmlns:c16r2="http://schemas.microsoft.com/office/drawing/2015/06/chart">
                <c:ext xmlns:c16="http://schemas.microsoft.com/office/drawing/2014/chart" uri="{C3380CC4-5D6E-409C-BE32-E72D297353CC}">
                  <c16:uniqueId val="{0000000B-C82D-4FF1-91A4-C7895E4467D3}"/>
                </c:ext>
                <c:ext xmlns:c15="http://schemas.microsoft.com/office/drawing/2012/chart" uri="{CE6537A1-D6FC-4f65-9D91-7224C49458BB}">
                  <c15:layout/>
                </c:ext>
              </c:extLst>
            </c:dLbl>
            <c:dLbl>
              <c:idx val="7"/>
              <c:layout>
                <c:manualLayout>
                  <c:x val="-0.2390261836739434"/>
                  <c:y val="0.25260359233619273"/>
                </c:manualLayout>
              </c:layout>
              <c:tx>
                <c:rich>
                  <a:bodyPr/>
                  <a:lstStyle/>
                  <a:p>
                    <a:r>
                      <a:rPr lang="en-US" sz="900" dirty="0"/>
                      <a:t> </a:t>
                    </a:r>
                    <a:r>
                      <a:rPr lang="en-US" dirty="0"/>
                      <a:t>A - INVEST</a:t>
                    </a:r>
                  </a:p>
                  <a:p>
                    <a:r>
                      <a:rPr lang="en-US" b="1" dirty="0" smtClean="0"/>
                      <a:t>0.7612</a:t>
                    </a:r>
                    <a:r>
                      <a:rPr lang="en-US" b="1" dirty="0"/>
                      <a:t>%</a:t>
                    </a:r>
                  </a:p>
                </c:rich>
              </c:tx>
              <c:dLblPos val="bestFit"/>
              <c:showVal val="1"/>
              <c:extLst xmlns:c16r2="http://schemas.microsoft.com/office/drawing/2015/06/chart">
                <c:ext xmlns:c16="http://schemas.microsoft.com/office/drawing/2014/chart" uri="{C3380CC4-5D6E-409C-BE32-E72D297353CC}">
                  <c16:uniqueId val="{0000000D-C82D-4FF1-91A4-C7895E4467D3}"/>
                </c:ext>
                <c:ext xmlns:c15="http://schemas.microsoft.com/office/drawing/2012/chart" uri="{CE6537A1-D6FC-4f65-9D91-7224C49458BB}">
                  <c15:layout/>
                </c:ext>
              </c:extLst>
            </c:dLbl>
            <c:dLbl>
              <c:idx val="8"/>
              <c:layout>
                <c:manualLayout>
                  <c:x val="-0.25374478632648795"/>
                  <c:y val="0.10377729629433904"/>
                </c:manualLayout>
              </c:layout>
              <c:tx>
                <c:rich>
                  <a:bodyPr/>
                  <a:lstStyle/>
                  <a:p>
                    <a:r>
                      <a:rPr lang="it-IT" sz="900" dirty="0"/>
                      <a:t> </a:t>
                    </a:r>
                    <a:r>
                      <a:rPr lang="it-IT" dirty="0" smtClean="0"/>
                      <a:t>PRIVATE PENSION FUND ARIPI/GENERALI </a:t>
                    </a:r>
                    <a:r>
                      <a:rPr lang="it-IT" dirty="0"/>
                      <a:t>S.A.F.P.P. </a:t>
                    </a:r>
                  </a:p>
                  <a:p>
                    <a:r>
                      <a:rPr lang="it-IT" b="1" dirty="0" smtClean="0"/>
                      <a:t>0.6782</a:t>
                    </a:r>
                    <a:r>
                      <a:rPr lang="it-IT" b="1" dirty="0"/>
                      <a:t>%</a:t>
                    </a:r>
                  </a:p>
                </c:rich>
              </c:tx>
              <c:dLblPos val="bestFit"/>
              <c:showVal val="1"/>
              <c:extLst xmlns:c16r2="http://schemas.microsoft.com/office/drawing/2015/06/chart">
                <c:ext xmlns:c16="http://schemas.microsoft.com/office/drawing/2014/chart" uri="{C3380CC4-5D6E-409C-BE32-E72D297353CC}">
                  <c16:uniqueId val="{00000013-C82D-4FF1-91A4-C7895E4467D3}"/>
                </c:ext>
                <c:ext xmlns:c15="http://schemas.microsoft.com/office/drawing/2012/chart" uri="{CE6537A1-D6FC-4f65-9D91-7224C49458BB}">
                  <c15:layout/>
                </c:ext>
              </c:extLst>
            </c:dLbl>
            <c:dLbl>
              <c:idx val="9"/>
              <c:layout>
                <c:manualLayout>
                  <c:x val="-0.23181314725039923"/>
                  <c:y val="-1.1630526050015584E-2"/>
                </c:manualLayout>
              </c:layout>
              <c:tx>
                <c:rich>
                  <a:bodyPr/>
                  <a:lstStyle/>
                  <a:p>
                    <a:r>
                      <a:rPr lang="en-US" sz="900" dirty="0"/>
                      <a:t> FDI BT MAXIM ADM. BT ASSET MANAGEMENT SAI S.A.</a:t>
                    </a:r>
                  </a:p>
                  <a:p>
                    <a:r>
                      <a:rPr lang="en-US" sz="900" b="1" dirty="0" smtClean="0"/>
                      <a:t>0.3947</a:t>
                    </a:r>
                    <a:r>
                      <a:rPr lang="en-US" sz="900" b="1" dirty="0"/>
                      <a:t>%</a:t>
                    </a:r>
                    <a:endParaRPr lang="en-US" b="1" dirty="0"/>
                  </a:p>
                </c:rich>
              </c:tx>
              <c:dLblPos val="bestFit"/>
              <c:showVal val="1"/>
              <c:extLst xmlns:c16r2="http://schemas.microsoft.com/office/drawing/2015/06/chart">
                <c:ext xmlns:c16="http://schemas.microsoft.com/office/drawing/2014/chart" uri="{C3380CC4-5D6E-409C-BE32-E72D297353CC}">
                  <c16:uniqueId val="{0000000F-C82D-4FF1-91A4-C7895E4467D3}"/>
                </c:ext>
                <c:ext xmlns:c15="http://schemas.microsoft.com/office/drawing/2012/chart" uri="{CE6537A1-D6FC-4f65-9D91-7224C49458BB}">
                  <c15:layout/>
                </c:ext>
              </c:extLst>
            </c:dLbl>
            <c:dLbl>
              <c:idx val="10"/>
              <c:layout>
                <c:manualLayout>
                  <c:x val="-0.19614203091870164"/>
                  <c:y val="-6.9451519902294104E-2"/>
                </c:manualLayout>
              </c:layout>
              <c:tx>
                <c:rich>
                  <a:bodyPr/>
                  <a:lstStyle/>
                  <a:p>
                    <a:r>
                      <a:rPr lang="en-US" sz="900" dirty="0"/>
                      <a:t> </a:t>
                    </a:r>
                    <a:r>
                      <a:rPr lang="en-US" sz="900" dirty="0" smtClean="0"/>
                      <a:t>Other shareholders </a:t>
                    </a:r>
                  </a:p>
                  <a:p>
                    <a:r>
                      <a:rPr lang="en-US" sz="900" dirty="0" smtClean="0"/>
                      <a:t>(41.869 shareholders)</a:t>
                    </a:r>
                    <a:endParaRPr lang="en-US" sz="900" dirty="0"/>
                  </a:p>
                  <a:p>
                    <a:r>
                      <a:rPr lang="en-US" sz="900" b="1" dirty="0" smtClean="0"/>
                      <a:t>16.4812</a:t>
                    </a:r>
                    <a:r>
                      <a:rPr lang="en-US" sz="900" b="1" dirty="0"/>
                      <a:t>%</a:t>
                    </a:r>
                    <a:endParaRPr lang="en-US" b="1" dirty="0"/>
                  </a:p>
                </c:rich>
              </c:tx>
              <c:dLblPos val="bestFit"/>
              <c:showVal val="1"/>
              <c:extLst xmlns:c16r2="http://schemas.microsoft.com/office/drawing/2015/06/chart">
                <c:ext xmlns:c16="http://schemas.microsoft.com/office/drawing/2014/chart" uri="{C3380CC4-5D6E-409C-BE32-E72D297353CC}">
                  <c16:uniqueId val="{00000011-C82D-4FF1-91A4-C7895E4467D3}"/>
                </c:ext>
                <c:ext xmlns:c15="http://schemas.microsoft.com/office/drawing/2012/chart" uri="{CE6537A1-D6FC-4f65-9D91-7224C49458BB}">
                  <c15:layout/>
                </c:ext>
              </c:extLst>
            </c:dLbl>
            <c:numFmt formatCode="0.0000" sourceLinked="0"/>
            <c:spPr>
              <a:noFill/>
              <a:ln w="25400">
                <a:noFill/>
              </a:ln>
            </c:spPr>
            <c:txPr>
              <a:bodyPr/>
              <a:lstStyle/>
              <a:p>
                <a:pPr>
                  <a:defRPr sz="900"/>
                </a:pPr>
                <a:endParaRPr lang="en-US"/>
              </a:p>
            </c:txPr>
            <c:showVal val="1"/>
            <c:showLeaderLines val="1"/>
            <c:extLst xmlns:c16r2="http://schemas.microsoft.com/office/drawing/2015/06/chart">
              <c:ext xmlns:c15="http://schemas.microsoft.com/office/drawing/2012/chart" uri="{CE6537A1-D6FC-4f65-9D91-7224C49458BB}"/>
            </c:extLst>
          </c:dLbls>
          <c:cat>
            <c:strRef>
              <c:f>Top!$K$7:$K$17</c:f>
              <c:strCache>
                <c:ptCount val="11"/>
                <c:pt idx="0">
                  <c:v>MINISTERUL SANATATII (*)</c:v>
                </c:pt>
                <c:pt idx="1">
                  <c:v>S.I.F. OLTENIA (*)</c:v>
                </c:pt>
                <c:pt idx="2">
                  <c:v>BROADHURST INVESTMENTS LIMITED</c:v>
                </c:pt>
                <c:pt idx="3">
                  <c:v>S.I.F. TRANSILVANIA</c:v>
                </c:pt>
                <c:pt idx="4">
                  <c:v>FD DE PENS ADMIN PRIV AZT VIITORUL TAU/ALLIIANZ PP</c:v>
                </c:pt>
                <c:pt idx="5">
                  <c:v>S.I.F. BANAT-CRISANA S.A.</c:v>
                </c:pt>
                <c:pt idx="6">
                  <c:v>FOND DE PENSII ADMINISTRAT PRIVAT METROPOLITAN LIFE</c:v>
                </c:pt>
                <c:pt idx="7">
                  <c:v>A - INVEST</c:v>
                </c:pt>
                <c:pt idx="8">
                  <c:v>FOND DE PENSII ADMINISTRAT PRIVAT ARIPI/GENERALI S.A.F.P.P.</c:v>
                </c:pt>
                <c:pt idx="9">
                  <c:v>FDI BT MAXIM ADM. BT ASSET MANAGEMENT SAI S.A.</c:v>
                </c:pt>
                <c:pt idx="10">
                  <c:v>Alţi acţionari (41.869 acţionari)</c:v>
                </c:pt>
              </c:strCache>
            </c:strRef>
          </c:cat>
          <c:val>
            <c:numRef>
              <c:f>Top!$L$7:$L$17</c:f>
              <c:numCache>
                <c:formatCode>0.0000</c:formatCode>
                <c:ptCount val="11"/>
                <c:pt idx="0">
                  <c:v>53.017275022878188</c:v>
                </c:pt>
                <c:pt idx="1">
                  <c:v>15.413466068450404</c:v>
                </c:pt>
                <c:pt idx="2">
                  <c:v>4.1977306991273675</c:v>
                </c:pt>
                <c:pt idx="3">
                  <c:v>3.2632023950259099</c:v>
                </c:pt>
                <c:pt idx="4">
                  <c:v>2.171116357416603</c:v>
                </c:pt>
                <c:pt idx="5">
                  <c:v>2.1103728905336574</c:v>
                </c:pt>
                <c:pt idx="6">
                  <c:v>1.5115653211011251</c:v>
                </c:pt>
                <c:pt idx="7">
                  <c:v>0.76116646093821827</c:v>
                </c:pt>
                <c:pt idx="8">
                  <c:v>0.67820795615871976</c:v>
                </c:pt>
                <c:pt idx="9">
                  <c:v>0.39473407465484966</c:v>
                </c:pt>
                <c:pt idx="10">
                  <c:v>16.481162753603886</c:v>
                </c:pt>
              </c:numCache>
            </c:numRef>
          </c:val>
          <c:extLst xmlns:c16r2="http://schemas.microsoft.com/office/drawing/2015/06/chart">
            <c:ext xmlns:c16="http://schemas.microsoft.com/office/drawing/2014/chart" uri="{C3380CC4-5D6E-409C-BE32-E72D297353CC}">
              <c16:uniqueId val="{00000014-C82D-4FF1-91A4-C7895E4467D3}"/>
            </c:ext>
          </c:extLst>
        </c:ser>
        <c:dLbls>
          <c:showVal val="1"/>
        </c:dLbls>
      </c:pie3DChart>
      <c:spPr>
        <a:noFill/>
        <a:ln w="25400">
          <a:noFill/>
        </a:ln>
      </c:spPr>
    </c:plotArea>
    <c:plotVisOnly val="1"/>
    <c:dispBlanksAs val="zero"/>
  </c:chart>
  <c:spPr>
    <a:solidFill>
      <a:srgbClr val="FFFFFF"/>
    </a:solidFill>
    <a:ln w="3175">
      <a:solidFill>
        <a:srgbClr val="FFFFFF"/>
      </a:solidFill>
      <a:prstDash val="solid"/>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5330298635486946E-2"/>
          <c:y val="4.1274744060077334E-2"/>
          <c:w val="0.91301767271104006"/>
          <c:h val="0.76861261773682632"/>
        </c:manualLayout>
      </c:layout>
      <c:barChart>
        <c:barDir val="col"/>
        <c:grouping val="clustered"/>
        <c:ser>
          <c:idx val="1"/>
          <c:order val="0"/>
          <c:tx>
            <c:strRef>
              <c:f>'Piata interna FARA cota piata'!$B$5</c:f>
              <c:strCache>
                <c:ptCount val="1"/>
                <c:pt idx="0">
                  <c:v>Venituri din vânzări piaţă internă (mil.lei)</c:v>
                </c:pt>
              </c:strCache>
            </c:strRef>
          </c:tx>
          <c:spPr>
            <a:solidFill>
              <a:srgbClr val="FF0000"/>
            </a:solidFill>
            <a:ln>
              <a:solidFill>
                <a:srgbClr val="FF0000"/>
              </a:solidFill>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'Piata interna FARA cota piata'!$C$4:$J$4</c:f>
              <c:numCache>
                <c:formatCode>General</c:formatCode>
                <c:ptCount val="8"/>
                <c:pt idx="0">
                  <c:v>2014</c:v>
                </c:pt>
                <c:pt idx="1">
                  <c:v>2015</c:v>
                </c:pt>
                <c:pt idx="2">
                  <c:v>2016</c:v>
                </c:pt>
                <c:pt idx="3">
                  <c:v>2017</c:v>
                </c:pt>
                <c:pt idx="4">
                  <c:v>2018</c:v>
                </c:pt>
                <c:pt idx="5">
                  <c:v>2019</c:v>
                </c:pt>
                <c:pt idx="6">
                  <c:v>2020</c:v>
                </c:pt>
                <c:pt idx="7">
                  <c:v>2021</c:v>
                </c:pt>
              </c:numCache>
            </c:numRef>
          </c:cat>
          <c:val>
            <c:numRef>
              <c:f>'Piata interna FARA cota piata'!$C$5:$J$5</c:f>
              <c:numCache>
                <c:formatCode>0</c:formatCode>
                <c:ptCount val="8"/>
                <c:pt idx="0">
                  <c:v>234.9</c:v>
                </c:pt>
                <c:pt idx="1">
                  <c:v>239</c:v>
                </c:pt>
                <c:pt idx="2">
                  <c:v>227.4</c:v>
                </c:pt>
                <c:pt idx="3">
                  <c:v>219.4</c:v>
                </c:pt>
                <c:pt idx="4">
                  <c:v>241</c:v>
                </c:pt>
                <c:pt idx="5">
                  <c:v>263</c:v>
                </c:pt>
                <c:pt idx="6">
                  <c:v>275</c:v>
                </c:pt>
                <c:pt idx="7">
                  <c:v>283</c:v>
                </c:pt>
              </c:numCache>
            </c:numRef>
          </c:val>
          <c:extLst xmlns:c16r2="http://schemas.microsoft.com/office/drawing/2015/06/chart">
            <c:ext xmlns:c16="http://schemas.microsoft.com/office/drawing/2014/chart" uri="{C3380CC4-5D6E-409C-BE32-E72D297353CC}">
              <c16:uniqueId val="{00000000-87D5-4DE2-9860-FD84F6F89AAC}"/>
            </c:ext>
          </c:extLst>
        </c:ser>
        <c:dLbls>
          <c:showVal val="1"/>
        </c:dLbls>
        <c:gapWidth val="219"/>
        <c:overlap val="-27"/>
        <c:axId val="66394752"/>
        <c:axId val="6639654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'Piata interna FARA cota piata'!$B$4</c15:sqref>
                        </c15:formulaRef>
                      </c:ext>
                    </c:extLst>
                    <c:strCache>
                      <c:ptCount val="1"/>
                      <c:pt idx="0">
                        <c:v>Indicatori de realizare: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'Piata interna FARA cota piata'!$C$4:$J$4</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cat>
                <c:val>
                  <c:numRef>
                    <c:extLst xmlns:c16r2="http://schemas.microsoft.com/office/drawing/2015/06/chart">
                      <c:ext uri="{02D57815-91ED-43cb-92C2-25804820EDAC}">
                        <c15:formulaRef>
                          <c15:sqref>'Piata interna FARA cota piata'!$C$4:$J$4</c15:sqref>
                        </c15:formulaRef>
                      </c:ext>
                    </c:extLst>
                    <c:numCache>
                      <c:formatCode>General</c:formatCode>
                      <c:ptCount val="8"/>
                      <c:pt idx="0">
                        <c:v>2014</c:v>
                      </c:pt>
                      <c:pt idx="1">
                        <c:v>2015</c:v>
                      </c:pt>
                      <c:pt idx="2">
                        <c:v>2016</c:v>
                      </c:pt>
                      <c:pt idx="3">
                        <c:v>2017</c:v>
                      </c:pt>
                      <c:pt idx="4">
                        <c:v>2018</c:v>
                      </c:pt>
                      <c:pt idx="5">
                        <c:v>2019</c:v>
                      </c:pt>
                      <c:pt idx="6">
                        <c:v>2020</c:v>
                      </c:pt>
                      <c:pt idx="7">
                        <c:v>2021</c:v>
                      </c:pt>
                    </c:numCache>
                  </c:numRef>
                </c:val>
                <c:extLst xmlns:c16r2="http://schemas.microsoft.com/office/drawing/2015/06/chart">
                  <c:ext xmlns:c16="http://schemas.microsoft.com/office/drawing/2014/chart" uri="{C3380CC4-5D6E-409C-BE32-E72D297353CC}">
                    <c16:uniqueId val="{00000001-87D5-4DE2-9860-FD84F6F89AAC}"/>
                  </c:ext>
                </c:extLst>
              </c15:ser>
            </c15:filteredBarSeries>
          </c:ext>
        </c:extLst>
      </c:barChart>
      <c:lineChart>
        <c:grouping val="standard"/>
        <c:dLbls>
          <c:showVal val="1"/>
        </c:dLbls>
        <c:marker val="1"/>
        <c:axId val="66399616"/>
        <c:axId val="66398080"/>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'Piata interna FARA cota piata'!$B$6</c15:sqref>
                        </c15:formulaRef>
                      </c:ext>
                    </c:extLst>
                    <c:strCache>
                      <c:ptCount val="1"/>
                      <c:pt idx="0">
                        <c:v>Cotă de piaţă internă (%)</c:v>
                      </c:pt>
                    </c:strCache>
                  </c:strRef>
                </c:tx>
                <c:spPr>
                  <a:ln w="28575" cap="rnd">
                    <a:solidFill>
                      <a:schemeClr val="accent3"/>
                    </a:solidFill>
                    <a:round/>
                  </a:ln>
                  <a:effectLst/>
                </c:spPr>
                <c:marker>
                  <c:symbol val="none"/>
                </c:marker>
                <c:dLbls>
                  <c:dLbl>
                    <c:idx val="7"/>
                    <c:layout>
                      <c:manualLayout>
                        <c:x val="-2.2222222222222223E-2"/>
                        <c:y val="3.70370370370370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7D5-4DE2-9860-FD84F6F89AAC}"/>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6r2="http://schemas.microsoft.com/office/drawing/2015/06/chart">
                      <c:ext uri="{02D57815-91ED-43cb-92C2-25804820EDAC}">
                        <c15:formulaRef>
                          <c15:sqref>'Piata interna FARA cota piata'!$C$6:$J$6</c15:sqref>
                        </c15:formulaRef>
                      </c:ext>
                    </c:extLst>
                    <c:numCache>
                      <c:formatCode>General</c:formatCode>
                      <c:ptCount val="8"/>
                      <c:pt idx="0">
                        <c:v>2.1</c:v>
                      </c:pt>
                      <c:pt idx="1">
                        <c:v>2.4500000000000002</c:v>
                      </c:pt>
                      <c:pt idx="2">
                        <c:v>2.3199999999999998</c:v>
                      </c:pt>
                      <c:pt idx="3">
                        <c:v>2.2400000000000002</c:v>
                      </c:pt>
                      <c:pt idx="4">
                        <c:v>2.11</c:v>
                      </c:pt>
                      <c:pt idx="5">
                        <c:v>2.2400000000000002</c:v>
                      </c:pt>
                      <c:pt idx="6">
                        <c:v>2.2799999999999998</c:v>
                      </c:pt>
                      <c:pt idx="7">
                        <c:v>2.27</c:v>
                      </c:pt>
                    </c:numCache>
                  </c:numRef>
                </c:val>
                <c:smooth val="0"/>
                <c:extLst xmlns:c16r2="http://schemas.microsoft.com/office/drawing/2015/06/chart">
                  <c:ext xmlns:c16="http://schemas.microsoft.com/office/drawing/2014/chart" uri="{C3380CC4-5D6E-409C-BE32-E72D297353CC}">
                    <c16:uniqueId val="{00000003-87D5-4DE2-9860-FD84F6F89AAC}"/>
                  </c:ext>
                </c:extLst>
              </c15:ser>
            </c15:filteredLineSeries>
          </c:ext>
        </c:extLst>
      </c:lineChart>
      <c:catAx>
        <c:axId val="66394752"/>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66396544"/>
        <c:crosses val="autoZero"/>
        <c:auto val="1"/>
        <c:lblAlgn val="ctr"/>
        <c:lblOffset val="100"/>
      </c:catAx>
      <c:valAx>
        <c:axId val="66396544"/>
        <c:scaling>
          <c:orientation val="minMax"/>
        </c:scaling>
        <c:axPos val="l"/>
        <c:majorGridlines>
          <c:spPr>
            <a:ln w="9525" cap="flat" cmpd="sng" algn="ctr">
              <a:solidFill>
                <a:schemeClr val="tx1">
                  <a:lumMod val="15000"/>
                  <a:lumOff val="85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94752"/>
        <c:crosses val="autoZero"/>
        <c:crossBetween val="between"/>
      </c:valAx>
      <c:valAx>
        <c:axId val="66398080"/>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99616"/>
        <c:crosses val="max"/>
        <c:crossBetween val="between"/>
      </c:valAx>
      <c:catAx>
        <c:axId val="66399616"/>
        <c:scaling>
          <c:orientation val="minMax"/>
        </c:scaling>
        <c:delete val="1"/>
        <c:axPos val="b"/>
        <c:tickLblPos val="none"/>
        <c:crossAx val="66398080"/>
        <c:crosses val="autoZero"/>
        <c:auto val="1"/>
        <c:lblAlgn val="ctr"/>
        <c:lblOffset val="100"/>
      </c:cat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0.28958</cdr:x>
      <cdr:y>0.82965</cdr:y>
    </cdr:from>
    <cdr:to>
      <cdr:x>0.75805</cdr:x>
      <cdr:y>0.88936</cdr:y>
    </cdr:to>
    <cdr:sp macro="" textlink="">
      <cdr:nvSpPr>
        <cdr:cNvPr id="2" name="TextBox 1"/>
        <cdr:cNvSpPr txBox="1"/>
      </cdr:nvSpPr>
      <cdr:spPr>
        <a:xfrm xmlns:a="http://schemas.openxmlformats.org/drawingml/2006/main">
          <a:off x="2314600" y="4002695"/>
          <a:ext cx="374441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0.29859</cdr:x>
      <cdr:y>0.8595</cdr:y>
    </cdr:from>
    <cdr:to>
      <cdr:x>0.78508</cdr:x>
      <cdr:y>0.93413</cdr:y>
    </cdr:to>
    <cdr:sp macro="" textlink="">
      <cdr:nvSpPr>
        <cdr:cNvPr id="3" name="TextBox 2"/>
        <cdr:cNvSpPr txBox="1"/>
      </cdr:nvSpPr>
      <cdr:spPr>
        <a:xfrm xmlns:a="http://schemas.openxmlformats.org/drawingml/2006/main">
          <a:off x="2386608" y="4146711"/>
          <a:ext cx="388843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0.29859</cdr:x>
      <cdr:y>0.88825</cdr:y>
    </cdr:from>
    <cdr:to>
      <cdr:x>0.76706</cdr:x>
      <cdr:y>0.95809</cdr:y>
    </cdr:to>
    <cdr:sp macro="" textlink="">
      <cdr:nvSpPr>
        <cdr:cNvPr id="4" name="TextBox 3"/>
        <cdr:cNvSpPr txBox="1"/>
      </cdr:nvSpPr>
      <cdr:spPr>
        <a:xfrm xmlns:a="http://schemas.openxmlformats.org/drawingml/2006/main">
          <a:off x="2386608" y="4578759"/>
          <a:ext cx="374441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dirty="0" smtClean="0">
              <a:latin typeface="Trebuchet MS" pitchFamily="34" charset="0"/>
            </a:rPr>
            <a:t>Domestic sales income (Million LEI)</a:t>
          </a:r>
          <a:endParaRPr lang="en-US" sz="1600" b="1" dirty="0">
            <a:latin typeface="Trebuchet MS" pitchFamily="34" charset="0"/>
          </a:endParaRPr>
        </a:p>
      </cdr:txBody>
    </cdr:sp>
  </cdr:relSizeAnchor>
  <cdr:relSizeAnchor xmlns:cdr="http://schemas.openxmlformats.org/drawingml/2006/chartDrawing">
    <cdr:from>
      <cdr:x>0.27928</cdr:x>
      <cdr:y>0.90799</cdr:y>
    </cdr:from>
    <cdr:to>
      <cdr:x>0.2973</cdr:x>
      <cdr:y>0.93593</cdr:y>
    </cdr:to>
    <cdr:sp macro="" textlink="">
      <cdr:nvSpPr>
        <cdr:cNvPr id="5" name="TextBox 4"/>
        <cdr:cNvSpPr txBox="1"/>
      </cdr:nvSpPr>
      <cdr:spPr>
        <a:xfrm xmlns:a="http://schemas.openxmlformats.org/drawingml/2006/main">
          <a:off x="2232248" y="4680520"/>
          <a:ext cx="144016" cy="144016"/>
        </a:xfrm>
        <a:prstGeom xmlns:a="http://schemas.openxmlformats.org/drawingml/2006/main" prst="rect">
          <a:avLst/>
        </a:prstGeom>
        <a:solidFill xmlns:a="http://schemas.openxmlformats.org/drawingml/2006/main">
          <a:srgbClr val="FF0000"/>
        </a:solidFill>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2CFC8B-D9C8-4D5A-9312-56E9760F7DB4}"/>
              </a:ext>
            </a:extLst>
          </p:cNvPr>
          <p:cNvSpPr>
            <a:spLocks noGrp="1"/>
          </p:cNvSpPr>
          <p:nvPr>
            <p:ph type="hdr" sz="quarter"/>
          </p:nvPr>
        </p:nvSpPr>
        <p:spPr>
          <a:xfrm>
            <a:off x="0" y="0"/>
            <a:ext cx="3067050" cy="468313"/>
          </a:xfrm>
          <a:prstGeom prst="rect">
            <a:avLst/>
          </a:prstGeom>
        </p:spPr>
        <p:txBody>
          <a:bodyPr vert="horz" lIns="93936" tIns="46968" rIns="93936" bIns="46968" rtlCol="0"/>
          <a:lstStyle>
            <a:lvl1pPr algn="l" eaLnBrk="1" fontAlgn="auto" hangingPunct="1">
              <a:spcBef>
                <a:spcPts val="0"/>
              </a:spcBef>
              <a:spcAft>
                <a:spcPts val="0"/>
              </a:spcAft>
              <a:defRPr sz="1200">
                <a:latin typeface="+mn-lt"/>
              </a:defRPr>
            </a:lvl1pPr>
          </a:lstStyle>
          <a:p>
            <a:pPr>
              <a:defRPr/>
            </a:pPr>
            <a:endParaRPr lang="uk-UA"/>
          </a:p>
        </p:txBody>
      </p:sp>
      <p:sp>
        <p:nvSpPr>
          <p:cNvPr id="3" name="Date Placeholder 2">
            <a:extLst>
              <a:ext uri="{FF2B5EF4-FFF2-40B4-BE49-F238E27FC236}">
                <a16:creationId xmlns:a16="http://schemas.microsoft.com/office/drawing/2014/main" xmlns="" id="{BC7B1862-2CF2-44A6-B05E-6AB848D559E6}"/>
              </a:ext>
            </a:extLst>
          </p:cNvPr>
          <p:cNvSpPr>
            <a:spLocks noGrp="1"/>
          </p:cNvSpPr>
          <p:nvPr>
            <p:ph type="dt" sz="quarter" idx="1"/>
          </p:nvPr>
        </p:nvSpPr>
        <p:spPr>
          <a:xfrm>
            <a:off x="4008438" y="0"/>
            <a:ext cx="3067050" cy="468313"/>
          </a:xfrm>
          <a:prstGeom prst="rect">
            <a:avLst/>
          </a:prstGeom>
        </p:spPr>
        <p:txBody>
          <a:bodyPr vert="horz" lIns="93936" tIns="46968" rIns="93936" bIns="46968" rtlCol="0"/>
          <a:lstStyle>
            <a:lvl1pPr algn="r" eaLnBrk="1" fontAlgn="auto" hangingPunct="1">
              <a:spcBef>
                <a:spcPts val="0"/>
              </a:spcBef>
              <a:spcAft>
                <a:spcPts val="0"/>
              </a:spcAft>
              <a:defRPr sz="1200">
                <a:latin typeface="+mn-lt"/>
              </a:defRPr>
            </a:lvl1pPr>
          </a:lstStyle>
          <a:p>
            <a:pPr>
              <a:defRPr/>
            </a:pPr>
            <a:fld id="{9C151CFF-F8F6-4FC2-A741-A9B118472138}" type="datetimeFigureOut">
              <a:rPr lang="uk-UA"/>
              <a:pPr>
                <a:defRPr/>
              </a:pPr>
              <a:t>20.05.2019</a:t>
            </a:fld>
            <a:endParaRPr lang="uk-UA"/>
          </a:p>
        </p:txBody>
      </p:sp>
      <p:sp>
        <p:nvSpPr>
          <p:cNvPr id="4" name="Footer Placeholder 3">
            <a:extLst>
              <a:ext uri="{FF2B5EF4-FFF2-40B4-BE49-F238E27FC236}">
                <a16:creationId xmlns:a16="http://schemas.microsoft.com/office/drawing/2014/main" xmlns="" id="{9754F8A5-07ED-483A-B26D-D68BF4243924}"/>
              </a:ext>
            </a:extLst>
          </p:cNvPr>
          <p:cNvSpPr>
            <a:spLocks noGrp="1"/>
          </p:cNvSpPr>
          <p:nvPr>
            <p:ph type="ftr" sz="quarter" idx="2"/>
          </p:nvPr>
        </p:nvSpPr>
        <p:spPr>
          <a:xfrm>
            <a:off x="0" y="8893175"/>
            <a:ext cx="3067050" cy="468313"/>
          </a:xfrm>
          <a:prstGeom prst="rect">
            <a:avLst/>
          </a:prstGeom>
        </p:spPr>
        <p:txBody>
          <a:bodyPr vert="horz" lIns="93936" tIns="46968" rIns="93936" bIns="46968" rtlCol="0" anchor="b"/>
          <a:lstStyle>
            <a:lvl1pPr algn="l" eaLnBrk="1" fontAlgn="auto" hangingPunct="1">
              <a:spcBef>
                <a:spcPts val="0"/>
              </a:spcBef>
              <a:spcAft>
                <a:spcPts val="0"/>
              </a:spcAft>
              <a:defRPr sz="1200">
                <a:latin typeface="+mn-lt"/>
              </a:defRPr>
            </a:lvl1pPr>
          </a:lstStyle>
          <a:p>
            <a:pPr>
              <a:defRPr/>
            </a:pPr>
            <a:endParaRPr lang="uk-UA"/>
          </a:p>
        </p:txBody>
      </p:sp>
      <p:sp>
        <p:nvSpPr>
          <p:cNvPr id="5" name="Slide Number Placeholder 4">
            <a:extLst>
              <a:ext uri="{FF2B5EF4-FFF2-40B4-BE49-F238E27FC236}">
                <a16:creationId xmlns:a16="http://schemas.microsoft.com/office/drawing/2014/main" xmlns="" id="{CB4F9B4D-2681-481A-BE14-ED57BDE0AEC0}"/>
              </a:ext>
            </a:extLst>
          </p:cNvPr>
          <p:cNvSpPr>
            <a:spLocks noGrp="1"/>
          </p:cNvSpPr>
          <p:nvPr>
            <p:ph type="sldNum" sz="quarter" idx="3"/>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5BA7F3A-F93C-441E-BCBD-1085024C2756}" type="slidenum">
              <a:rPr lang="uk-UA" altLang="ro-RO"/>
              <a:pPr>
                <a:defRPr/>
              </a:pPr>
              <a:t>‹#›</a:t>
            </a:fld>
            <a:endParaRPr lang="uk-UA" altLang="ro-RO"/>
          </a:p>
        </p:txBody>
      </p:sp>
    </p:spTree>
    <p:extLst>
      <p:ext uri="{BB962C8B-B14F-4D97-AF65-F5344CB8AC3E}">
        <p14:creationId xmlns:p14="http://schemas.microsoft.com/office/powerpoint/2010/main" xmlns="" val="735487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06D716D-BC35-49EB-8C5A-199B4D64EA49}"/>
              </a:ext>
            </a:extLst>
          </p:cNvPr>
          <p:cNvSpPr>
            <a:spLocks noGrp="1"/>
          </p:cNvSpPr>
          <p:nvPr>
            <p:ph type="hdr" sz="quarter"/>
          </p:nvPr>
        </p:nvSpPr>
        <p:spPr>
          <a:xfrm>
            <a:off x="0" y="0"/>
            <a:ext cx="3067050" cy="468313"/>
          </a:xfrm>
          <a:prstGeom prst="rect">
            <a:avLst/>
          </a:prstGeom>
        </p:spPr>
        <p:txBody>
          <a:bodyPr vert="horz" lIns="93936" tIns="46968" rIns="93936" bIns="46968" rtlCol="0"/>
          <a:lstStyle>
            <a:lvl1pPr algn="l" eaLnBrk="1" fontAlgn="auto" hangingPunct="1">
              <a:spcBef>
                <a:spcPts val="0"/>
              </a:spcBef>
              <a:spcAft>
                <a:spcPts val="0"/>
              </a:spcAft>
              <a:defRPr sz="1200">
                <a:latin typeface="+mn-lt"/>
              </a:defRPr>
            </a:lvl1pPr>
          </a:lstStyle>
          <a:p>
            <a:pPr>
              <a:defRPr/>
            </a:pPr>
            <a:endParaRPr lang="uk-UA"/>
          </a:p>
        </p:txBody>
      </p:sp>
      <p:sp>
        <p:nvSpPr>
          <p:cNvPr id="3" name="Date Placeholder 2">
            <a:extLst>
              <a:ext uri="{FF2B5EF4-FFF2-40B4-BE49-F238E27FC236}">
                <a16:creationId xmlns:a16="http://schemas.microsoft.com/office/drawing/2014/main" xmlns="" id="{82C22A4B-8C71-45E7-AF7C-B867631E00CE}"/>
              </a:ext>
            </a:extLst>
          </p:cNvPr>
          <p:cNvSpPr>
            <a:spLocks noGrp="1"/>
          </p:cNvSpPr>
          <p:nvPr>
            <p:ph type="dt" idx="1"/>
          </p:nvPr>
        </p:nvSpPr>
        <p:spPr>
          <a:xfrm>
            <a:off x="4008438" y="0"/>
            <a:ext cx="3067050" cy="468313"/>
          </a:xfrm>
          <a:prstGeom prst="rect">
            <a:avLst/>
          </a:prstGeom>
        </p:spPr>
        <p:txBody>
          <a:bodyPr vert="horz" lIns="93936" tIns="46968" rIns="93936" bIns="46968" rtlCol="0"/>
          <a:lstStyle>
            <a:lvl1pPr algn="r" eaLnBrk="1" fontAlgn="auto" hangingPunct="1">
              <a:spcBef>
                <a:spcPts val="0"/>
              </a:spcBef>
              <a:spcAft>
                <a:spcPts val="0"/>
              </a:spcAft>
              <a:defRPr sz="1200">
                <a:latin typeface="+mn-lt"/>
              </a:defRPr>
            </a:lvl1pPr>
          </a:lstStyle>
          <a:p>
            <a:pPr>
              <a:defRPr/>
            </a:pPr>
            <a:fld id="{6166157B-C384-4BB6-9C88-857B35313EBE}" type="datetimeFigureOut">
              <a:rPr lang="uk-UA"/>
              <a:pPr>
                <a:defRPr/>
              </a:pPr>
              <a:t>20.05.2019</a:t>
            </a:fld>
            <a:endParaRPr lang="uk-UA"/>
          </a:p>
        </p:txBody>
      </p:sp>
      <p:sp>
        <p:nvSpPr>
          <p:cNvPr id="4" name="Slide Image Placeholder 3">
            <a:extLst>
              <a:ext uri="{FF2B5EF4-FFF2-40B4-BE49-F238E27FC236}">
                <a16:creationId xmlns:a16="http://schemas.microsoft.com/office/drawing/2014/main" xmlns="" id="{0C01BFC8-FB1E-4ADC-95CE-85BA0378565F}"/>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uk-UA" noProof="0"/>
          </a:p>
        </p:txBody>
      </p:sp>
      <p:sp>
        <p:nvSpPr>
          <p:cNvPr id="5" name="Notes Placeholder 4">
            <a:extLst>
              <a:ext uri="{FF2B5EF4-FFF2-40B4-BE49-F238E27FC236}">
                <a16:creationId xmlns:a16="http://schemas.microsoft.com/office/drawing/2014/main" xmlns="" id="{D8752DD7-5374-4806-91D2-E8666DCB5A5D}"/>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uk-UA" noProof="0"/>
          </a:p>
        </p:txBody>
      </p:sp>
      <p:sp>
        <p:nvSpPr>
          <p:cNvPr id="6" name="Footer Placeholder 5">
            <a:extLst>
              <a:ext uri="{FF2B5EF4-FFF2-40B4-BE49-F238E27FC236}">
                <a16:creationId xmlns:a16="http://schemas.microsoft.com/office/drawing/2014/main" xmlns="" id="{5C908326-D754-4F9C-BC0D-D44BA8C3509E}"/>
              </a:ext>
            </a:extLst>
          </p:cNvPr>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eaLnBrk="1" fontAlgn="auto" hangingPunct="1">
              <a:spcBef>
                <a:spcPts val="0"/>
              </a:spcBef>
              <a:spcAft>
                <a:spcPts val="0"/>
              </a:spcAft>
              <a:defRPr sz="1200">
                <a:latin typeface="+mn-lt"/>
              </a:defRPr>
            </a:lvl1pPr>
          </a:lstStyle>
          <a:p>
            <a:pPr>
              <a:defRPr/>
            </a:pPr>
            <a:endParaRPr lang="uk-UA"/>
          </a:p>
        </p:txBody>
      </p:sp>
      <p:sp>
        <p:nvSpPr>
          <p:cNvPr id="7" name="Slide Number Placeholder 6">
            <a:extLst>
              <a:ext uri="{FF2B5EF4-FFF2-40B4-BE49-F238E27FC236}">
                <a16:creationId xmlns:a16="http://schemas.microsoft.com/office/drawing/2014/main" xmlns="" id="{123692D6-402F-45D2-84B1-6465B0C1546F}"/>
              </a:ext>
            </a:extLst>
          </p:cNvPr>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3B427E4-63B6-4F14-975C-19B4CA5696D0}" type="slidenum">
              <a:rPr lang="uk-UA" altLang="ro-RO"/>
              <a:pPr>
                <a:defRPr/>
              </a:pPr>
              <a:t>‹#›</a:t>
            </a:fld>
            <a:endParaRPr lang="uk-UA" altLang="ro-RO"/>
          </a:p>
        </p:txBody>
      </p:sp>
    </p:spTree>
    <p:extLst>
      <p:ext uri="{BB962C8B-B14F-4D97-AF65-F5344CB8AC3E}">
        <p14:creationId xmlns:p14="http://schemas.microsoft.com/office/powerpoint/2010/main" xmlns="" val="2995580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u prezenta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C22F8BE-BCF7-4EE8-B15D-A73BB610F0E3}"/>
              </a:ext>
            </a:extLst>
          </p:cNvPr>
          <p:cNvSpPr/>
          <p:nvPr userDrawn="1"/>
        </p:nvSpPr>
        <p:spPr>
          <a:xfrm>
            <a:off x="-6350" y="1241425"/>
            <a:ext cx="9144000" cy="17272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4" name="TextBox 3">
            <a:extLst>
              <a:ext uri="{FF2B5EF4-FFF2-40B4-BE49-F238E27FC236}">
                <a16:creationId xmlns:a16="http://schemas.microsoft.com/office/drawing/2014/main" xmlns="" id="{319E9721-42EC-4AE5-AB7A-D80FE34226C7}"/>
              </a:ext>
            </a:extLst>
          </p:cNvPr>
          <p:cNvSpPr txBox="1">
            <a:spLocks noChangeArrowheads="1"/>
          </p:cNvSpPr>
          <p:nvPr userDrawn="1"/>
        </p:nvSpPr>
        <p:spPr bwMode="auto">
          <a:xfrm>
            <a:off x="900113" y="2503488"/>
            <a:ext cx="1222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7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a:solidFill>
                  <a:srgbClr val="FFFFFF"/>
                </a:solidFill>
                <a:latin typeface="Calibri" panose="020F0502020204030204" pitchFamily="34" charset="0"/>
              </a:rPr>
              <a:t>Subtitlu</a:t>
            </a:r>
            <a:endParaRPr lang="uk-UA" altLang="en-US" sz="1200">
              <a:solidFill>
                <a:srgbClr val="FFFFFF"/>
              </a:solidFill>
              <a:latin typeface="Calibri" panose="020F0502020204030204" pitchFamily="34" charset="0"/>
            </a:endParaRPr>
          </a:p>
        </p:txBody>
      </p:sp>
      <p:pic>
        <p:nvPicPr>
          <p:cNvPr id="5" name="Picture 2">
            <a:extLst>
              <a:ext uri="{FF2B5EF4-FFF2-40B4-BE49-F238E27FC236}">
                <a16:creationId xmlns:a16="http://schemas.microsoft.com/office/drawing/2014/main" xmlns="" id="{82FBBB60-9F2B-41DF-90B6-9A09AE8E3416}"/>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007225" y="115888"/>
            <a:ext cx="17637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8E28E24-87C2-4A83-A31F-12955C9487B3}"/>
              </a:ext>
            </a:extLst>
          </p:cNvPr>
          <p:cNvSpPr/>
          <p:nvPr userDrawn="1"/>
        </p:nvSpPr>
        <p:spPr>
          <a:xfrm>
            <a:off x="-6350" y="358775"/>
            <a:ext cx="6840538" cy="1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024232" y="1607644"/>
            <a:ext cx="7772400" cy="864096"/>
          </a:xfrm>
          <a:prstGeom prst="rect">
            <a:avLst/>
          </a:prstGeom>
        </p:spPr>
        <p:txBody>
          <a:bodyPr/>
          <a:lstStyle>
            <a:lvl1pPr>
              <a:defRPr/>
            </a:lvl1pPr>
          </a:lstStyle>
          <a:p>
            <a:r>
              <a:rPr lang="en-US"/>
              <a:t>Click to edit Master title style</a:t>
            </a:r>
            <a:endParaRPr lang="uk-UA" dirty="0"/>
          </a:p>
        </p:txBody>
      </p:sp>
    </p:spTree>
    <p:extLst>
      <p:ext uri="{BB962C8B-B14F-4D97-AF65-F5344CB8AC3E}">
        <p14:creationId xmlns:p14="http://schemas.microsoft.com/office/powerpoint/2010/main" xmlns="" val="38825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a:prstGeom prst="rect">
            <a:avLst/>
          </a:prstGeom>
        </p:spPr>
        <p:txBody>
          <a:bodyPr/>
          <a:lstStyle>
            <a:lvl1pPr>
              <a:defRPr/>
            </a:lvl1pPr>
          </a:lstStyle>
          <a:p>
            <a:pPr lvl="0"/>
            <a:r>
              <a:rPr lang="en-US" noProof="0"/>
              <a:t>Click icon to add picture</a:t>
            </a:r>
            <a:endParaRPr lang="uk-UA" noProof="0" dirty="0"/>
          </a:p>
        </p:txBody>
      </p:sp>
      <p:sp>
        <p:nvSpPr>
          <p:cNvPr id="3" name="Title 2"/>
          <p:cNvSpPr>
            <a:spLocks noGrp="1"/>
          </p:cNvSpPr>
          <p:nvPr>
            <p:ph type="title"/>
          </p:nvPr>
        </p:nvSpPr>
        <p:spPr>
          <a:xfrm>
            <a:off x="1908175" y="4747137"/>
            <a:ext cx="6408241" cy="1068439"/>
          </a:xfrm>
          <a:prstGeom prst="rect">
            <a:avLst/>
          </a:prstGeom>
        </p:spPr>
        <p:txBody>
          <a:bodyPr anchor="b">
            <a:noAutofit/>
          </a:bodyPr>
          <a:lstStyle>
            <a:lvl1pPr>
              <a:defRPr sz="3600"/>
            </a:lvl1pPr>
          </a:lstStyle>
          <a:p>
            <a:r>
              <a:rPr lang="en-US"/>
              <a:t>Click to edit Master title style</a:t>
            </a:r>
            <a:endParaRPr lang="uk-UA" dirty="0"/>
          </a:p>
        </p:txBody>
      </p:sp>
      <p:sp>
        <p:nvSpPr>
          <p:cNvPr id="13" name="Text Placeholder 7"/>
          <p:cNvSpPr>
            <a:spLocks noGrp="1"/>
          </p:cNvSpPr>
          <p:nvPr>
            <p:ph type="body" sz="quarter" idx="13"/>
          </p:nvPr>
        </p:nvSpPr>
        <p:spPr>
          <a:xfrm>
            <a:off x="1916735" y="5815575"/>
            <a:ext cx="6471689" cy="685767"/>
          </a:xfrm>
          <a:prstGeom prst="rect">
            <a:avLst/>
          </a:prstGeom>
        </p:spPr>
        <p:txBody>
          <a:bodyPr/>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xmlns="" val="285249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53362" cy="6858000"/>
          </a:xfrm>
          <a:prstGeom prst="rect">
            <a:avLst/>
          </a:prstGeom>
        </p:spPr>
        <p:txBody>
          <a:bodyPr/>
          <a:lstStyle/>
          <a:p>
            <a:pPr lvl="0"/>
            <a:r>
              <a:rPr lang="en-US" noProof="0"/>
              <a:t>Click icon to add picture</a:t>
            </a:r>
            <a:endParaRPr lang="uk-UA" noProof="0" dirty="0"/>
          </a:p>
        </p:txBody>
      </p:sp>
      <p:sp>
        <p:nvSpPr>
          <p:cNvPr id="3" name="Title 2"/>
          <p:cNvSpPr>
            <a:spLocks noGrp="1"/>
          </p:cNvSpPr>
          <p:nvPr>
            <p:ph type="title"/>
          </p:nvPr>
        </p:nvSpPr>
        <p:spPr>
          <a:xfrm>
            <a:off x="460859" y="1411818"/>
            <a:ext cx="3103029" cy="2305215"/>
          </a:xfrm>
          <a:prstGeom prst="rect">
            <a:avLst/>
          </a:prstGeom>
        </p:spPr>
        <p:txBody>
          <a:bodyPr anchor="b">
            <a:noAutofit/>
          </a:bodyPr>
          <a:lstStyle>
            <a:lvl1pPr>
              <a:defRPr sz="3600"/>
            </a:lvl1pPr>
          </a:lstStyle>
          <a:p>
            <a:r>
              <a:rPr lang="en-US"/>
              <a:t>Click to edit Master title style</a:t>
            </a:r>
            <a:endParaRPr lang="uk-UA" dirty="0"/>
          </a:p>
        </p:txBody>
      </p:sp>
      <p:sp>
        <p:nvSpPr>
          <p:cNvPr id="13" name="Text Placeholder 7"/>
          <p:cNvSpPr>
            <a:spLocks noGrp="1"/>
          </p:cNvSpPr>
          <p:nvPr>
            <p:ph type="body" sz="quarter" idx="13"/>
          </p:nvPr>
        </p:nvSpPr>
        <p:spPr>
          <a:xfrm>
            <a:off x="471971" y="3717032"/>
            <a:ext cx="3091391" cy="1728192"/>
          </a:xfrm>
          <a:prstGeom prst="rect">
            <a:avLst/>
          </a:prstGeom>
        </p:spPr>
        <p:txBody>
          <a:bodyPr/>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xmlns="" val="34747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xmlns="" val="416181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73801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82902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80433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8552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1323707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43205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15023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 Goala">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xmlns="" id="{B21EAA24-9EDF-4288-8160-3584E08E0716}"/>
              </a:ext>
            </a:extLst>
          </p:cNvPr>
          <p:cNvSpPr>
            <a:spLocks noGrp="1"/>
          </p:cNvSpPr>
          <p:nvPr>
            <p:ph type="sldNum" sz="quarter" idx="10"/>
          </p:nvPr>
        </p:nvSpPr>
        <p:spPr/>
        <p:txBody>
          <a:bodyPr/>
          <a:lstStyle>
            <a:lvl1pPr>
              <a:defRPr/>
            </a:lvl1pPr>
          </a:lstStyle>
          <a:p>
            <a:pPr>
              <a:defRPr/>
            </a:pPr>
            <a:fld id="{4262BAEA-E812-4FBF-A0A8-745532CE83FF}" type="slidenum">
              <a:rPr lang="uk-UA" altLang="ro-RO"/>
              <a:pPr>
                <a:defRPr/>
              </a:pPr>
              <a:t>‹#›</a:t>
            </a:fld>
            <a:endParaRPr lang="uk-UA" altLang="ro-RO"/>
          </a:p>
        </p:txBody>
      </p:sp>
      <p:sp>
        <p:nvSpPr>
          <p:cNvPr id="3" name="Footer Placeholder 1">
            <a:extLst>
              <a:ext uri="{FF2B5EF4-FFF2-40B4-BE49-F238E27FC236}">
                <a16:creationId xmlns:a16="http://schemas.microsoft.com/office/drawing/2014/main" xmlns="" id="{58BC5719-CAE0-488C-B781-ABEA9C97BF85}"/>
              </a:ext>
            </a:extLst>
          </p:cNvPr>
          <p:cNvSpPr>
            <a:spLocks noGrp="1"/>
          </p:cNvSpPr>
          <p:nvPr>
            <p:ph type="ftr" sz="quarter" idx="11"/>
          </p:nvPr>
        </p:nvSpPr>
        <p:spPr/>
        <p:txBody>
          <a:bodyPr/>
          <a:lstStyle>
            <a:lvl1pPr>
              <a:defRPr/>
            </a:lvl1pPr>
          </a:lstStyle>
          <a:p>
            <a:pPr>
              <a:defRPr/>
            </a:pPr>
            <a:r>
              <a:rPr lang="ro-RO"/>
              <a:t>www.antibiotice.ro</a:t>
            </a:r>
            <a:endParaRPr lang="uk-UA"/>
          </a:p>
        </p:txBody>
      </p:sp>
    </p:spTree>
    <p:extLst>
      <p:ext uri="{BB962C8B-B14F-4D97-AF65-F5344CB8AC3E}">
        <p14:creationId xmlns:p14="http://schemas.microsoft.com/office/powerpoint/2010/main" xmlns="" val="166550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719217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7571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94945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ina cu text ierarhic">
    <p:spTree>
      <p:nvGrpSpPr>
        <p:cNvPr id="1" name=""/>
        <p:cNvGrpSpPr/>
        <p:nvPr/>
      </p:nvGrpSpPr>
      <p:grpSpPr>
        <a:xfrm>
          <a:off x="0" y="0"/>
          <a:ext cx="0" cy="0"/>
          <a:chOff x="0" y="0"/>
          <a:chExt cx="0" cy="0"/>
        </a:xfrm>
      </p:grpSpPr>
      <p:sp>
        <p:nvSpPr>
          <p:cNvPr id="2" name="Title 1"/>
          <p:cNvSpPr>
            <a:spLocks noGrp="1"/>
          </p:cNvSpPr>
          <p:nvPr>
            <p:ph type="title"/>
          </p:nvPr>
        </p:nvSpPr>
        <p:spPr>
          <a:xfrm>
            <a:off x="457200" y="359320"/>
            <a:ext cx="8229600" cy="706089"/>
          </a:xfrm>
          <a:prstGeom prst="rect">
            <a:avLst/>
          </a:prstGeom>
        </p:spPr>
        <p:txBody>
          <a:bodyPr/>
          <a:lstStyle>
            <a:lvl1pPr>
              <a:defRPr/>
            </a:lvl1pPr>
          </a:lstStyle>
          <a:p>
            <a:r>
              <a:rPr lang="en-US"/>
              <a:t>Click to edit Master title style</a:t>
            </a:r>
            <a:endParaRPr lang="uk-UA" dirty="0"/>
          </a:p>
        </p:txBody>
      </p:sp>
      <p:sp>
        <p:nvSpPr>
          <p:cNvPr id="6" name="Content Placeholder 5"/>
          <p:cNvSpPr>
            <a:spLocks noGrp="1"/>
          </p:cNvSpPr>
          <p:nvPr>
            <p:ph sz="quarter" idx="12"/>
          </p:nvPr>
        </p:nvSpPr>
        <p:spPr>
          <a:xfrm>
            <a:off x="468314" y="2564904"/>
            <a:ext cx="8207375" cy="384012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8" name="Text Placeholder 7"/>
          <p:cNvSpPr>
            <a:spLocks noGrp="1"/>
          </p:cNvSpPr>
          <p:nvPr>
            <p:ph type="body" sz="quarter" idx="13"/>
          </p:nvPr>
        </p:nvSpPr>
        <p:spPr>
          <a:xfrm>
            <a:off x="468314" y="1028734"/>
            <a:ext cx="8207375" cy="383084"/>
          </a:xfrm>
          <a:prstGeom prst="rect">
            <a:avLst/>
          </a:prstGeom>
        </p:spPr>
        <p:txBody>
          <a:bodyPr/>
          <a:lstStyle>
            <a:lvl1pPr marL="0" indent="0">
              <a:buNone/>
              <a:defRPr baseline="0"/>
            </a:lvl1pPr>
          </a:lstStyle>
          <a:p>
            <a:pPr lvl="0"/>
            <a:r>
              <a:rPr lang="en-US"/>
              <a:t>Click to edit Master text styles</a:t>
            </a:r>
          </a:p>
        </p:txBody>
      </p:sp>
      <p:sp>
        <p:nvSpPr>
          <p:cNvPr id="7" name="Text Placeholder 7"/>
          <p:cNvSpPr>
            <a:spLocks noGrp="1"/>
          </p:cNvSpPr>
          <p:nvPr>
            <p:ph type="body" sz="quarter" idx="26"/>
          </p:nvPr>
        </p:nvSpPr>
        <p:spPr>
          <a:xfrm>
            <a:off x="456518" y="1604434"/>
            <a:ext cx="8219171" cy="864460"/>
          </a:xfrm>
          <a:prstGeom prst="rect">
            <a:avLst/>
          </a:prstGeom>
        </p:spPr>
        <p:txBody>
          <a:bodyPr>
            <a:normAutofit/>
          </a:bodyPr>
          <a:lstStyle>
            <a:lvl1pPr marL="0" indent="0">
              <a:buNone/>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Slide Number Placeholder 5">
            <a:extLst>
              <a:ext uri="{FF2B5EF4-FFF2-40B4-BE49-F238E27FC236}">
                <a16:creationId xmlns:a16="http://schemas.microsoft.com/office/drawing/2014/main" xmlns="" id="{E77E985B-C1BF-4E3C-8AF6-F1A4BA84D0E6}"/>
              </a:ext>
            </a:extLst>
          </p:cNvPr>
          <p:cNvSpPr>
            <a:spLocks noGrp="1"/>
          </p:cNvSpPr>
          <p:nvPr>
            <p:ph type="sldNum" sz="quarter" idx="27"/>
          </p:nvPr>
        </p:nvSpPr>
        <p:spPr/>
        <p:txBody>
          <a:bodyPr/>
          <a:lstStyle>
            <a:lvl1pPr>
              <a:defRPr/>
            </a:lvl1pPr>
          </a:lstStyle>
          <a:p>
            <a:pPr>
              <a:defRPr/>
            </a:pPr>
            <a:fld id="{ED130308-C398-4F49-A8F1-21BCCB65DB01}" type="slidenum">
              <a:rPr lang="uk-UA" altLang="ro-RO"/>
              <a:pPr>
                <a:defRPr/>
              </a:pPr>
              <a:t>‹#›</a:t>
            </a:fld>
            <a:endParaRPr lang="uk-UA" altLang="ro-RO"/>
          </a:p>
        </p:txBody>
      </p:sp>
      <p:sp>
        <p:nvSpPr>
          <p:cNvPr id="10" name="Footer Placeholder 3">
            <a:extLst>
              <a:ext uri="{FF2B5EF4-FFF2-40B4-BE49-F238E27FC236}">
                <a16:creationId xmlns:a16="http://schemas.microsoft.com/office/drawing/2014/main" xmlns="" id="{1E770EB2-3529-4F80-BFC0-AD6D4392A875}"/>
              </a:ext>
            </a:extLst>
          </p:cNvPr>
          <p:cNvSpPr>
            <a:spLocks noGrp="1"/>
          </p:cNvSpPr>
          <p:nvPr>
            <p:ph type="ftr" sz="quarter" idx="28"/>
          </p:nvPr>
        </p:nvSpPr>
        <p:spPr/>
        <p:txBody>
          <a:bodyPr/>
          <a:lstStyle>
            <a:lvl1pPr>
              <a:defRPr/>
            </a:lvl1pPr>
          </a:lstStyle>
          <a:p>
            <a:pPr>
              <a:defRPr/>
            </a:pPr>
            <a:r>
              <a:rPr lang="en-US"/>
              <a:t>www.antibiotice.ro</a:t>
            </a:r>
            <a:endParaRPr lang="uk-UA"/>
          </a:p>
        </p:txBody>
      </p:sp>
    </p:spTree>
    <p:extLst>
      <p:ext uri="{BB962C8B-B14F-4D97-AF65-F5344CB8AC3E}">
        <p14:creationId xmlns:p14="http://schemas.microsoft.com/office/powerpoint/2010/main" xmlns="" val="57859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59320"/>
            <a:ext cx="8229600" cy="706089"/>
          </a:xfrm>
          <a:prstGeom prst="rect">
            <a:avLst/>
          </a:prstGeom>
        </p:spPr>
        <p:txBody>
          <a:bodyPr/>
          <a:lstStyle>
            <a:lvl1pPr>
              <a:defRPr/>
            </a:lvl1pPr>
          </a:lstStyle>
          <a:p>
            <a:r>
              <a:rPr lang="en-US"/>
              <a:t>Click to edit Master title style</a:t>
            </a:r>
            <a:endParaRPr lang="uk-UA" dirty="0"/>
          </a:p>
        </p:txBody>
      </p:sp>
      <p:sp>
        <p:nvSpPr>
          <p:cNvPr id="8" name="Text Placeholder 7"/>
          <p:cNvSpPr>
            <a:spLocks noGrp="1"/>
          </p:cNvSpPr>
          <p:nvPr>
            <p:ph type="body" sz="quarter" idx="13"/>
          </p:nvPr>
        </p:nvSpPr>
        <p:spPr>
          <a:xfrm>
            <a:off x="468314" y="1028734"/>
            <a:ext cx="8207375" cy="383084"/>
          </a:xfrm>
          <a:prstGeom prst="rect">
            <a:avLst/>
          </a:prstGeom>
        </p:spPr>
        <p:txBody>
          <a:bodyPr/>
          <a:lstStyle>
            <a:lvl1pPr marL="0" indent="0">
              <a:buNone/>
              <a:defRPr baseline="0"/>
            </a:lvl1pPr>
          </a:lstStyle>
          <a:p>
            <a:pPr lvl="0"/>
            <a:r>
              <a:rPr lang="en-US"/>
              <a:t>Click to edit Master text styles</a:t>
            </a:r>
          </a:p>
        </p:txBody>
      </p:sp>
      <p:sp>
        <p:nvSpPr>
          <p:cNvPr id="11" name="Text Placeholder 7"/>
          <p:cNvSpPr>
            <a:spLocks noGrp="1"/>
          </p:cNvSpPr>
          <p:nvPr>
            <p:ph type="body" sz="quarter" idx="31"/>
          </p:nvPr>
        </p:nvSpPr>
        <p:spPr>
          <a:xfrm>
            <a:off x="1115616" y="5922724"/>
            <a:ext cx="2448272" cy="288032"/>
          </a:xfrm>
          <a:prstGeom prst="rect">
            <a:avLst/>
          </a:prstGeom>
        </p:spPr>
        <p:txBody>
          <a:bodyPr anchor="t">
            <a:noAutofit/>
          </a:bodyPr>
          <a:lstStyle>
            <a:lvl1pPr marL="0" indent="0" algn="r">
              <a:buNone/>
              <a:defRPr sz="1200">
                <a:latin typeface="+mn-lt"/>
              </a:defRPr>
            </a:lvl1pPr>
            <a:lvl2pPr>
              <a:defRPr sz="1000"/>
            </a:lvl2pPr>
            <a:lvl3pPr>
              <a:defRPr sz="1000"/>
            </a:lvl3pPr>
            <a:lvl4pPr>
              <a:defRPr sz="1000"/>
            </a:lvl4pPr>
            <a:lvl5pPr>
              <a:defRPr sz="1000"/>
            </a:lvl5pPr>
          </a:lstStyle>
          <a:p>
            <a:pPr lvl="0"/>
            <a:r>
              <a:rPr lang="en-US"/>
              <a:t>Click to edit Master text styles</a:t>
            </a:r>
          </a:p>
        </p:txBody>
      </p:sp>
      <p:sp>
        <p:nvSpPr>
          <p:cNvPr id="12" name="Text Placeholder 7"/>
          <p:cNvSpPr>
            <a:spLocks noGrp="1"/>
          </p:cNvSpPr>
          <p:nvPr>
            <p:ph type="body" sz="quarter" idx="32"/>
          </p:nvPr>
        </p:nvSpPr>
        <p:spPr>
          <a:xfrm>
            <a:off x="1115616" y="5447778"/>
            <a:ext cx="2448272" cy="573511"/>
          </a:xfrm>
          <a:prstGeom prst="rect">
            <a:avLst/>
          </a:prstGeom>
        </p:spPr>
        <p:txBody>
          <a:bodyPr anchor="ctr">
            <a:normAutofit/>
          </a:bodyPr>
          <a:lstStyle>
            <a:lvl1pPr marL="0" indent="0" algn="r">
              <a:buNone/>
              <a:defRPr sz="2400">
                <a:latin typeface="+mj-lt"/>
              </a:defRPr>
            </a:lvl1pPr>
            <a:lvl2pPr>
              <a:defRPr sz="1000"/>
            </a:lvl2pPr>
            <a:lvl3pPr>
              <a:defRPr sz="1000"/>
            </a:lvl3pPr>
            <a:lvl4pPr>
              <a:defRPr sz="1000"/>
            </a:lvl4pPr>
            <a:lvl5pPr>
              <a:defRPr sz="1000"/>
            </a:lvl5pPr>
          </a:lstStyle>
          <a:p>
            <a:pPr lvl="0"/>
            <a:r>
              <a:rPr lang="en-US"/>
              <a:t>Click to edit Master text styles</a:t>
            </a:r>
          </a:p>
        </p:txBody>
      </p:sp>
      <p:sp>
        <p:nvSpPr>
          <p:cNvPr id="13" name="Text Placeholder 7"/>
          <p:cNvSpPr>
            <a:spLocks noGrp="1"/>
          </p:cNvSpPr>
          <p:nvPr>
            <p:ph type="body" sz="quarter" idx="33"/>
          </p:nvPr>
        </p:nvSpPr>
        <p:spPr>
          <a:xfrm>
            <a:off x="5576068" y="5922724"/>
            <a:ext cx="2380308" cy="288032"/>
          </a:xfrm>
          <a:prstGeom prst="rect">
            <a:avLst/>
          </a:prstGeom>
        </p:spPr>
        <p:txBody>
          <a:bodyPr anchor="t">
            <a:noAutofit/>
          </a:bodyPr>
          <a:lstStyle>
            <a:lvl1pPr marL="0" indent="0" algn="l">
              <a:buNone/>
              <a:defRPr sz="1200">
                <a:latin typeface="+mn-lt"/>
              </a:defRPr>
            </a:lvl1pPr>
            <a:lvl2pPr>
              <a:defRPr sz="1000"/>
            </a:lvl2pPr>
            <a:lvl3pPr>
              <a:defRPr sz="1000"/>
            </a:lvl3pPr>
            <a:lvl4pPr>
              <a:defRPr sz="1000"/>
            </a:lvl4pPr>
            <a:lvl5pPr>
              <a:defRPr sz="1000"/>
            </a:lvl5pPr>
          </a:lstStyle>
          <a:p>
            <a:pPr lvl="0"/>
            <a:r>
              <a:rPr lang="en-US"/>
              <a:t>Click to edit Master text styles</a:t>
            </a:r>
          </a:p>
        </p:txBody>
      </p:sp>
      <p:sp>
        <p:nvSpPr>
          <p:cNvPr id="14" name="Text Placeholder 7"/>
          <p:cNvSpPr>
            <a:spLocks noGrp="1"/>
          </p:cNvSpPr>
          <p:nvPr>
            <p:ph type="body" sz="quarter" idx="34"/>
          </p:nvPr>
        </p:nvSpPr>
        <p:spPr>
          <a:xfrm>
            <a:off x="5576068" y="5447778"/>
            <a:ext cx="2380308" cy="573511"/>
          </a:xfrm>
          <a:prstGeom prst="rect">
            <a:avLst/>
          </a:prstGeom>
        </p:spPr>
        <p:txBody>
          <a:bodyPr anchor="ctr">
            <a:normAutofit/>
          </a:bodyPr>
          <a:lstStyle>
            <a:lvl1pPr marL="0" indent="0" algn="l">
              <a:buNone/>
              <a:defRPr sz="2400">
                <a:latin typeface="+mj-lt"/>
              </a:defRPr>
            </a:lvl1pPr>
            <a:lvl2pPr>
              <a:defRPr sz="1000"/>
            </a:lvl2pPr>
            <a:lvl3pPr>
              <a:defRPr sz="1000"/>
            </a:lvl3pPr>
            <a:lvl4pPr>
              <a:defRPr sz="1000"/>
            </a:lvl4pPr>
            <a:lvl5pPr>
              <a:defRPr sz="1000"/>
            </a:lvl5pPr>
          </a:lstStyle>
          <a:p>
            <a:pPr lvl="0"/>
            <a:r>
              <a:rPr lang="en-US"/>
              <a:t>Click to edit Master text styles</a:t>
            </a:r>
          </a:p>
        </p:txBody>
      </p:sp>
      <p:sp>
        <p:nvSpPr>
          <p:cNvPr id="9" name="Slide Number Placeholder 5">
            <a:extLst>
              <a:ext uri="{FF2B5EF4-FFF2-40B4-BE49-F238E27FC236}">
                <a16:creationId xmlns:a16="http://schemas.microsoft.com/office/drawing/2014/main" xmlns="" id="{6FEDD36F-FC62-4D81-AE27-22B91FB0768F}"/>
              </a:ext>
            </a:extLst>
          </p:cNvPr>
          <p:cNvSpPr>
            <a:spLocks noGrp="1"/>
          </p:cNvSpPr>
          <p:nvPr>
            <p:ph type="sldNum" sz="quarter" idx="35"/>
          </p:nvPr>
        </p:nvSpPr>
        <p:spPr/>
        <p:txBody>
          <a:bodyPr/>
          <a:lstStyle>
            <a:lvl1pPr>
              <a:defRPr/>
            </a:lvl1pPr>
          </a:lstStyle>
          <a:p>
            <a:pPr>
              <a:defRPr/>
            </a:pPr>
            <a:fld id="{B21C8ED5-7754-4EAC-91AC-DF976B746D24}" type="slidenum">
              <a:rPr lang="uk-UA" altLang="ro-RO"/>
              <a:pPr>
                <a:defRPr/>
              </a:pPr>
              <a:t>‹#›</a:t>
            </a:fld>
            <a:endParaRPr lang="uk-UA" altLang="ro-RO"/>
          </a:p>
        </p:txBody>
      </p:sp>
      <p:sp>
        <p:nvSpPr>
          <p:cNvPr id="10" name="Footer Placeholder 3">
            <a:extLst>
              <a:ext uri="{FF2B5EF4-FFF2-40B4-BE49-F238E27FC236}">
                <a16:creationId xmlns:a16="http://schemas.microsoft.com/office/drawing/2014/main" xmlns="" id="{BE3DDF13-E96A-4CFB-A939-990EF82DFA6E}"/>
              </a:ext>
            </a:extLst>
          </p:cNvPr>
          <p:cNvSpPr>
            <a:spLocks noGrp="1"/>
          </p:cNvSpPr>
          <p:nvPr>
            <p:ph type="ftr" sz="quarter" idx="36"/>
          </p:nvPr>
        </p:nvSpPr>
        <p:spPr/>
        <p:txBody>
          <a:bodyPr/>
          <a:lstStyle>
            <a:lvl1pPr>
              <a:defRPr/>
            </a:lvl1pPr>
          </a:lstStyle>
          <a:p>
            <a:pPr>
              <a:defRPr/>
            </a:pPr>
            <a:r>
              <a:rPr lang="en-US"/>
              <a:t>www.antibiotice.ro</a:t>
            </a:r>
            <a:endParaRPr lang="uk-UA"/>
          </a:p>
        </p:txBody>
      </p:sp>
    </p:spTree>
    <p:extLst>
      <p:ext uri="{BB962C8B-B14F-4D97-AF65-F5344CB8AC3E}">
        <p14:creationId xmlns:p14="http://schemas.microsoft.com/office/powerpoint/2010/main" xmlns="" val="372507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359320"/>
            <a:ext cx="8229600" cy="706089"/>
          </a:xfrm>
          <a:prstGeom prst="rect">
            <a:avLst/>
          </a:prstGeom>
        </p:spPr>
        <p:txBody>
          <a:bodyPr/>
          <a:lstStyle>
            <a:lvl1pPr>
              <a:defRPr/>
            </a:lvl1pPr>
          </a:lstStyle>
          <a:p>
            <a:r>
              <a:rPr lang="en-US"/>
              <a:t>Click to edit Master title style</a:t>
            </a:r>
            <a:endParaRPr lang="uk-UA" dirty="0"/>
          </a:p>
        </p:txBody>
      </p:sp>
      <p:sp>
        <p:nvSpPr>
          <p:cNvPr id="7" name="Text Placeholder 7"/>
          <p:cNvSpPr>
            <a:spLocks noGrp="1"/>
          </p:cNvSpPr>
          <p:nvPr>
            <p:ph type="body" sz="quarter" idx="13"/>
          </p:nvPr>
        </p:nvSpPr>
        <p:spPr>
          <a:xfrm>
            <a:off x="468314" y="1028734"/>
            <a:ext cx="8207375" cy="383084"/>
          </a:xfrm>
          <a:prstGeom prst="rect">
            <a:avLst/>
          </a:prstGeom>
        </p:spPr>
        <p:txBody>
          <a:bodyPr/>
          <a:lstStyle>
            <a:lvl1pPr marL="0" indent="0">
              <a:buNone/>
              <a:defRPr baseline="0"/>
            </a:lvl1pPr>
          </a:lstStyle>
          <a:p>
            <a:pPr lvl="0"/>
            <a:r>
              <a:rPr lang="en-US"/>
              <a:t>Click to edit Master text styles</a:t>
            </a:r>
          </a:p>
        </p:txBody>
      </p:sp>
      <p:sp>
        <p:nvSpPr>
          <p:cNvPr id="4" name="Slide Number Placeholder 5">
            <a:extLst>
              <a:ext uri="{FF2B5EF4-FFF2-40B4-BE49-F238E27FC236}">
                <a16:creationId xmlns:a16="http://schemas.microsoft.com/office/drawing/2014/main" xmlns="" id="{AEAA9593-49B6-472C-9EDA-BF5DA0AB765A}"/>
              </a:ext>
            </a:extLst>
          </p:cNvPr>
          <p:cNvSpPr>
            <a:spLocks noGrp="1"/>
          </p:cNvSpPr>
          <p:nvPr>
            <p:ph type="sldNum" sz="quarter" idx="14"/>
          </p:nvPr>
        </p:nvSpPr>
        <p:spPr/>
        <p:txBody>
          <a:bodyPr/>
          <a:lstStyle>
            <a:lvl1pPr>
              <a:defRPr/>
            </a:lvl1pPr>
          </a:lstStyle>
          <a:p>
            <a:pPr>
              <a:defRPr/>
            </a:pPr>
            <a:fld id="{3B1C9182-FBFD-4962-805E-DD42D0EBEFF5}" type="slidenum">
              <a:rPr lang="uk-UA" altLang="ro-RO"/>
              <a:pPr>
                <a:defRPr/>
              </a:pPr>
              <a:t>‹#›</a:t>
            </a:fld>
            <a:endParaRPr lang="uk-UA" altLang="ro-RO"/>
          </a:p>
        </p:txBody>
      </p:sp>
      <p:sp>
        <p:nvSpPr>
          <p:cNvPr id="5" name="Footer Placeholder 3">
            <a:extLst>
              <a:ext uri="{FF2B5EF4-FFF2-40B4-BE49-F238E27FC236}">
                <a16:creationId xmlns:a16="http://schemas.microsoft.com/office/drawing/2014/main" xmlns="" id="{345522C0-3ECC-4E3E-BD3B-898B7CEFF6B3}"/>
              </a:ext>
            </a:extLst>
          </p:cNvPr>
          <p:cNvSpPr>
            <a:spLocks noGrp="1"/>
          </p:cNvSpPr>
          <p:nvPr>
            <p:ph type="ftr" sz="quarter" idx="15"/>
          </p:nvPr>
        </p:nvSpPr>
        <p:spPr/>
        <p:txBody>
          <a:bodyPr/>
          <a:lstStyle>
            <a:lvl1pPr>
              <a:defRPr/>
            </a:lvl1pPr>
          </a:lstStyle>
          <a:p>
            <a:pPr>
              <a:defRPr/>
            </a:pPr>
            <a:r>
              <a:rPr lang="en-US"/>
              <a:t>www.antibiotice.ro</a:t>
            </a:r>
            <a:endParaRPr lang="uk-UA"/>
          </a:p>
        </p:txBody>
      </p:sp>
    </p:spTree>
    <p:extLst>
      <p:ext uri="{BB962C8B-B14F-4D97-AF65-F5344CB8AC3E}">
        <p14:creationId xmlns:p14="http://schemas.microsoft.com/office/powerpoint/2010/main" xmlns="" val="153246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0" y="1604798"/>
            <a:ext cx="9144000" cy="2496277"/>
          </a:xfrm>
          <a:prstGeom prst="rect">
            <a:avLst/>
          </a:prstGeom>
        </p:spPr>
        <p:txBody>
          <a:bodyPr/>
          <a:lstStyle/>
          <a:p>
            <a:pPr lvl="0"/>
            <a:endParaRPr lang="uk-UA" noProof="0"/>
          </a:p>
        </p:txBody>
      </p:sp>
      <p:sp>
        <p:nvSpPr>
          <p:cNvPr id="23" name="Content Placeholder 6"/>
          <p:cNvSpPr>
            <a:spLocks noGrp="1"/>
          </p:cNvSpPr>
          <p:nvPr>
            <p:ph sz="quarter" idx="19"/>
          </p:nvPr>
        </p:nvSpPr>
        <p:spPr>
          <a:xfrm>
            <a:off x="451162" y="4869161"/>
            <a:ext cx="8224526" cy="1535873"/>
          </a:xfrm>
          <a:prstGeom prst="rect">
            <a:avLst/>
          </a:prstGeom>
        </p:spPr>
        <p:txBody>
          <a:bodyPr>
            <a:normAutofit/>
          </a:bodyPr>
          <a:lstStyle>
            <a:lvl1pPr marL="0" indent="0" algn="l">
              <a:buNone/>
              <a:defRPr sz="1000"/>
            </a:lvl1pPr>
          </a:lstStyle>
          <a:p>
            <a:pPr lvl="0"/>
            <a:r>
              <a:rPr lang="en-US" dirty="0"/>
              <a:t>Click to edit Master text styles</a:t>
            </a:r>
          </a:p>
        </p:txBody>
      </p:sp>
      <p:sp>
        <p:nvSpPr>
          <p:cNvPr id="24" name="Text Placeholder 13"/>
          <p:cNvSpPr>
            <a:spLocks noGrp="1"/>
          </p:cNvSpPr>
          <p:nvPr>
            <p:ph type="body" sz="quarter" idx="20"/>
          </p:nvPr>
        </p:nvSpPr>
        <p:spPr>
          <a:xfrm>
            <a:off x="451226" y="4293096"/>
            <a:ext cx="8224335" cy="576064"/>
          </a:xfrm>
          <a:prstGeom prst="rect">
            <a:avLst/>
          </a:prstGeom>
        </p:spPr>
        <p:txBody>
          <a:bodyPr anchor="ctr">
            <a:noAutofit/>
          </a:bodyPr>
          <a:lstStyle>
            <a:lvl1pPr marL="0" indent="0" algn="l">
              <a:buNone/>
              <a:defRPr sz="2000">
                <a:latin typeface="+mj-lt"/>
              </a:defRPr>
            </a:lvl1pPr>
          </a:lstStyle>
          <a:p>
            <a:pPr lvl="0"/>
            <a:r>
              <a:rPr lang="en-US"/>
              <a:t>Click to edit Master text styles</a:t>
            </a:r>
          </a:p>
        </p:txBody>
      </p:sp>
      <p:sp>
        <p:nvSpPr>
          <p:cNvPr id="13" name="Title 1"/>
          <p:cNvSpPr>
            <a:spLocks noGrp="1"/>
          </p:cNvSpPr>
          <p:nvPr>
            <p:ph type="title"/>
          </p:nvPr>
        </p:nvSpPr>
        <p:spPr>
          <a:xfrm>
            <a:off x="457200" y="359320"/>
            <a:ext cx="8229600" cy="706089"/>
          </a:xfrm>
          <a:prstGeom prst="rect">
            <a:avLst/>
          </a:prstGeom>
        </p:spPr>
        <p:txBody>
          <a:bodyPr/>
          <a:lstStyle>
            <a:lvl1pPr>
              <a:defRPr/>
            </a:lvl1pPr>
          </a:lstStyle>
          <a:p>
            <a:r>
              <a:rPr lang="en-US"/>
              <a:t>Click to edit Master title style</a:t>
            </a:r>
            <a:endParaRPr lang="uk-UA" dirty="0"/>
          </a:p>
        </p:txBody>
      </p:sp>
      <p:sp>
        <p:nvSpPr>
          <p:cNvPr id="14" name="Text Placeholder 7"/>
          <p:cNvSpPr>
            <a:spLocks noGrp="1"/>
          </p:cNvSpPr>
          <p:nvPr>
            <p:ph type="body" sz="quarter" idx="13"/>
          </p:nvPr>
        </p:nvSpPr>
        <p:spPr>
          <a:xfrm>
            <a:off x="468314" y="1028734"/>
            <a:ext cx="8207375" cy="383084"/>
          </a:xfrm>
          <a:prstGeom prst="rect">
            <a:avLst/>
          </a:prstGeom>
        </p:spPr>
        <p:txBody>
          <a:bodyPr/>
          <a:lstStyle>
            <a:lvl1pPr marL="0" indent="0">
              <a:buNone/>
              <a:defRPr baseline="0"/>
            </a:lvl1pPr>
          </a:lstStyle>
          <a:p>
            <a:pPr lvl="0"/>
            <a:r>
              <a:rPr lang="en-US"/>
              <a:t>Click to edit Master text styles</a:t>
            </a:r>
          </a:p>
        </p:txBody>
      </p:sp>
      <p:sp>
        <p:nvSpPr>
          <p:cNvPr id="7" name="Slide Number Placeholder 5">
            <a:extLst>
              <a:ext uri="{FF2B5EF4-FFF2-40B4-BE49-F238E27FC236}">
                <a16:creationId xmlns:a16="http://schemas.microsoft.com/office/drawing/2014/main" xmlns="" id="{DDA24A0D-1089-4E19-B725-6E1C22D99AD7}"/>
              </a:ext>
            </a:extLst>
          </p:cNvPr>
          <p:cNvSpPr>
            <a:spLocks noGrp="1"/>
          </p:cNvSpPr>
          <p:nvPr>
            <p:ph type="sldNum" sz="quarter" idx="21"/>
          </p:nvPr>
        </p:nvSpPr>
        <p:spPr/>
        <p:txBody>
          <a:bodyPr/>
          <a:lstStyle>
            <a:lvl1pPr>
              <a:defRPr/>
            </a:lvl1pPr>
          </a:lstStyle>
          <a:p>
            <a:pPr>
              <a:defRPr/>
            </a:pPr>
            <a:fld id="{B18B4D9C-903B-4AA6-81B7-F5BD545EAF3C}" type="slidenum">
              <a:rPr lang="uk-UA" altLang="ro-RO"/>
              <a:pPr>
                <a:defRPr/>
              </a:pPr>
              <a:t>‹#›</a:t>
            </a:fld>
            <a:endParaRPr lang="uk-UA" altLang="ro-RO"/>
          </a:p>
        </p:txBody>
      </p:sp>
      <p:sp>
        <p:nvSpPr>
          <p:cNvPr id="8" name="Footer Placeholder 3">
            <a:extLst>
              <a:ext uri="{FF2B5EF4-FFF2-40B4-BE49-F238E27FC236}">
                <a16:creationId xmlns:a16="http://schemas.microsoft.com/office/drawing/2014/main" xmlns="" id="{9FDEE91E-B939-4423-96AE-F3357875E55B}"/>
              </a:ext>
            </a:extLst>
          </p:cNvPr>
          <p:cNvSpPr>
            <a:spLocks noGrp="1"/>
          </p:cNvSpPr>
          <p:nvPr>
            <p:ph type="ftr" sz="quarter" idx="22"/>
          </p:nvPr>
        </p:nvSpPr>
        <p:spPr/>
        <p:txBody>
          <a:bodyPr/>
          <a:lstStyle>
            <a:lvl1pPr>
              <a:defRPr/>
            </a:lvl1pPr>
          </a:lstStyle>
          <a:p>
            <a:pPr>
              <a:defRPr/>
            </a:pPr>
            <a:r>
              <a:rPr lang="en-US"/>
              <a:t>www.antibiotice.ro</a:t>
            </a:r>
            <a:endParaRPr lang="uk-UA"/>
          </a:p>
        </p:txBody>
      </p:sp>
    </p:spTree>
    <p:extLst>
      <p:ext uri="{BB962C8B-B14F-4D97-AF65-F5344CB8AC3E}">
        <p14:creationId xmlns:p14="http://schemas.microsoft.com/office/powerpoint/2010/main" xmlns="" val="25373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a:prstGeom prst="rect">
            <a:avLst/>
          </a:prstGeom>
        </p:spPr>
        <p:txBody>
          <a:bodyPr/>
          <a:lstStyle/>
          <a:p>
            <a:pPr lvl="0"/>
            <a:r>
              <a:rPr lang="en-US" noProof="0"/>
              <a:t>Click icon to add picture</a:t>
            </a:r>
            <a:endParaRPr lang="uk-UA" noProof="0" dirty="0"/>
          </a:p>
        </p:txBody>
      </p:sp>
      <p:sp>
        <p:nvSpPr>
          <p:cNvPr id="3" name="Title 2"/>
          <p:cNvSpPr>
            <a:spLocks noGrp="1"/>
          </p:cNvSpPr>
          <p:nvPr>
            <p:ph type="title"/>
          </p:nvPr>
        </p:nvSpPr>
        <p:spPr>
          <a:xfrm>
            <a:off x="5713016" y="1411818"/>
            <a:ext cx="3179464" cy="2305215"/>
          </a:xfrm>
          <a:prstGeom prst="rect">
            <a:avLst/>
          </a:prstGeom>
        </p:spPr>
        <p:txBody>
          <a:bodyPr anchor="b">
            <a:noAutofit/>
          </a:bodyPr>
          <a:lstStyle>
            <a:lvl1pPr>
              <a:defRPr sz="3600" baseline="0"/>
            </a:lvl1pPr>
          </a:lstStyle>
          <a:p>
            <a:r>
              <a:rPr lang="en-US"/>
              <a:t>Click to edit Master title style</a:t>
            </a:r>
            <a:endParaRPr lang="uk-UA" dirty="0"/>
          </a:p>
        </p:txBody>
      </p:sp>
      <p:sp>
        <p:nvSpPr>
          <p:cNvPr id="13" name="Text Placeholder 7"/>
          <p:cNvSpPr>
            <a:spLocks noGrp="1"/>
          </p:cNvSpPr>
          <p:nvPr>
            <p:ph type="body" sz="quarter" idx="13"/>
          </p:nvPr>
        </p:nvSpPr>
        <p:spPr>
          <a:xfrm>
            <a:off x="5724128" y="3717032"/>
            <a:ext cx="3167539" cy="1728192"/>
          </a:xfrm>
          <a:prstGeom prst="rect">
            <a:avLst/>
          </a:prstGeom>
        </p:spPr>
        <p:txBody>
          <a:bodyPr/>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xmlns="" val="85675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a:prstGeom prst="rect">
            <a:avLst/>
          </a:prstGeom>
        </p:spPr>
        <p:txBody>
          <a:bodyPr/>
          <a:lstStyle>
            <a:lvl1pPr>
              <a:defRPr/>
            </a:lvl1pPr>
          </a:lstStyle>
          <a:p>
            <a:pPr lvl="0"/>
            <a:r>
              <a:rPr lang="en-US" noProof="0"/>
              <a:t>Click icon to add picture</a:t>
            </a:r>
            <a:endParaRPr lang="uk-UA" noProof="0" dirty="0"/>
          </a:p>
        </p:txBody>
      </p:sp>
      <p:sp>
        <p:nvSpPr>
          <p:cNvPr id="3" name="Title 2"/>
          <p:cNvSpPr>
            <a:spLocks noGrp="1"/>
          </p:cNvSpPr>
          <p:nvPr>
            <p:ph type="title"/>
          </p:nvPr>
        </p:nvSpPr>
        <p:spPr>
          <a:xfrm>
            <a:off x="755576" y="451827"/>
            <a:ext cx="7488832" cy="864939"/>
          </a:xfrm>
          <a:prstGeom prst="rect">
            <a:avLst/>
          </a:prstGeom>
        </p:spPr>
        <p:txBody>
          <a:bodyPr anchor="b">
            <a:noAutofit/>
          </a:bodyPr>
          <a:lstStyle>
            <a:lvl1pPr>
              <a:defRPr sz="3600"/>
            </a:lvl1pPr>
          </a:lstStyle>
          <a:p>
            <a:r>
              <a:rPr lang="en-US"/>
              <a:t>Click to edit Master title style</a:t>
            </a:r>
            <a:endParaRPr lang="uk-UA" dirty="0"/>
          </a:p>
        </p:txBody>
      </p:sp>
      <p:sp>
        <p:nvSpPr>
          <p:cNvPr id="13" name="Text Placeholder 7"/>
          <p:cNvSpPr>
            <a:spLocks noGrp="1"/>
          </p:cNvSpPr>
          <p:nvPr>
            <p:ph type="body" sz="quarter" idx="13"/>
          </p:nvPr>
        </p:nvSpPr>
        <p:spPr>
          <a:xfrm>
            <a:off x="766687" y="1316765"/>
            <a:ext cx="7460744" cy="767971"/>
          </a:xfrm>
          <a:prstGeom prst="rect">
            <a:avLst/>
          </a:prstGeom>
        </p:spPr>
        <p:txBody>
          <a:bodyPr/>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xmlns="" val="154077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0" y="1"/>
            <a:ext cx="9144000" cy="6858000"/>
          </a:xfrm>
          <a:prstGeom prst="rect">
            <a:avLst/>
          </a:prstGeom>
        </p:spPr>
        <p:txBody>
          <a:bodyPr/>
          <a:lstStyle/>
          <a:p>
            <a:pPr lvl="0"/>
            <a:r>
              <a:rPr lang="en-US" noProof="0"/>
              <a:t>Click icon to add picture</a:t>
            </a:r>
            <a:endParaRPr lang="uk-UA" noProof="0" dirty="0"/>
          </a:p>
        </p:txBody>
      </p:sp>
      <p:sp>
        <p:nvSpPr>
          <p:cNvPr id="3" name="Title 2"/>
          <p:cNvSpPr>
            <a:spLocks noGrp="1"/>
          </p:cNvSpPr>
          <p:nvPr>
            <p:ph type="title"/>
          </p:nvPr>
        </p:nvSpPr>
        <p:spPr>
          <a:xfrm>
            <a:off x="1043608" y="4747137"/>
            <a:ext cx="7272808" cy="1068439"/>
          </a:xfrm>
          <a:prstGeom prst="rect">
            <a:avLst/>
          </a:prstGeom>
        </p:spPr>
        <p:txBody>
          <a:bodyPr anchor="b">
            <a:noAutofit/>
          </a:bodyPr>
          <a:lstStyle>
            <a:lvl1pPr>
              <a:defRPr sz="3600"/>
            </a:lvl1pPr>
          </a:lstStyle>
          <a:p>
            <a:r>
              <a:rPr lang="en-US"/>
              <a:t>Click to edit Master title style</a:t>
            </a:r>
            <a:endParaRPr lang="uk-UA" dirty="0"/>
          </a:p>
        </p:txBody>
      </p:sp>
      <p:sp>
        <p:nvSpPr>
          <p:cNvPr id="13" name="Text Placeholder 7"/>
          <p:cNvSpPr>
            <a:spLocks noGrp="1"/>
          </p:cNvSpPr>
          <p:nvPr>
            <p:ph type="body" sz="quarter" idx="13"/>
          </p:nvPr>
        </p:nvSpPr>
        <p:spPr>
          <a:xfrm>
            <a:off x="1043608" y="5815575"/>
            <a:ext cx="7344816" cy="685767"/>
          </a:xfrm>
          <a:prstGeom prst="rect">
            <a:avLst/>
          </a:prstGeom>
        </p:spPr>
        <p:txBody>
          <a:bodyPr/>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xmlns="" val="203981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1163825C-347B-4A34-B86E-77909BACBE84}"/>
              </a:ext>
            </a:extLst>
          </p:cNvPr>
          <p:cNvSpPr/>
          <p:nvPr userDrawn="1"/>
        </p:nvSpPr>
        <p:spPr>
          <a:xfrm>
            <a:off x="8820150" y="644048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6" name="Slide Number Placeholder 5">
            <a:extLst>
              <a:ext uri="{FF2B5EF4-FFF2-40B4-BE49-F238E27FC236}">
                <a16:creationId xmlns:a16="http://schemas.microsoft.com/office/drawing/2014/main" xmlns="" id="{C1F76641-3546-43CB-823A-C354A134E0E6}"/>
              </a:ext>
            </a:extLst>
          </p:cNvPr>
          <p:cNvSpPr>
            <a:spLocks noGrp="1"/>
          </p:cNvSpPr>
          <p:nvPr>
            <p:ph type="sldNum" sz="quarter" idx="4"/>
          </p:nvPr>
        </p:nvSpPr>
        <p:spPr>
          <a:xfrm>
            <a:off x="8734425" y="6356350"/>
            <a:ext cx="3873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bg1"/>
                </a:solidFill>
                <a:latin typeface="Calibri" panose="020F0502020204030204" pitchFamily="34" charset="0"/>
              </a:defRPr>
            </a:lvl1pPr>
          </a:lstStyle>
          <a:p>
            <a:pPr>
              <a:defRPr/>
            </a:pPr>
            <a:fld id="{2F4A9E49-5AE3-419E-9085-F84D8EF90AC5}" type="slidenum">
              <a:rPr lang="uk-UA" altLang="ro-RO"/>
              <a:pPr>
                <a:defRPr/>
              </a:pPr>
              <a:t>‹#›</a:t>
            </a:fld>
            <a:endParaRPr lang="uk-UA" altLang="ro-RO"/>
          </a:p>
        </p:txBody>
      </p:sp>
      <p:sp>
        <p:nvSpPr>
          <p:cNvPr id="4" name="Footer Placeholder 3">
            <a:extLst>
              <a:ext uri="{FF2B5EF4-FFF2-40B4-BE49-F238E27FC236}">
                <a16:creationId xmlns:a16="http://schemas.microsoft.com/office/drawing/2014/main" xmlns="" id="{276DBC6D-D02D-48E5-80AA-DE06E8C0BF2A}"/>
              </a:ext>
            </a:extLst>
          </p:cNvPr>
          <p:cNvSpPr>
            <a:spLocks noGrp="1"/>
          </p:cNvSpPr>
          <p:nvPr>
            <p:ph type="ftr" sz="quarter" idx="3"/>
          </p:nvPr>
        </p:nvSpPr>
        <p:spPr>
          <a:xfrm>
            <a:off x="5749925" y="6356350"/>
            <a:ext cx="2895600" cy="366713"/>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r>
              <a:rPr lang="en-US"/>
              <a:t>www.antibiotice.ro</a:t>
            </a:r>
            <a:endParaRPr lang="uk-UA"/>
          </a:p>
        </p:txBody>
      </p:sp>
      <p:sp>
        <p:nvSpPr>
          <p:cNvPr id="9" name="Rectangle 8">
            <a:extLst>
              <a:ext uri="{FF2B5EF4-FFF2-40B4-BE49-F238E27FC236}">
                <a16:creationId xmlns:a16="http://schemas.microsoft.com/office/drawing/2014/main" xmlns="" id="{69F6FAAC-3F6A-4E9F-95B3-567A781C6485}"/>
              </a:ext>
            </a:extLst>
          </p:cNvPr>
          <p:cNvSpPr/>
          <p:nvPr userDrawn="1"/>
        </p:nvSpPr>
        <p:spPr>
          <a:xfrm>
            <a:off x="0" y="-26988"/>
            <a:ext cx="9144000" cy="148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Box 11">
            <a:extLst>
              <a:ext uri="{FF2B5EF4-FFF2-40B4-BE49-F238E27FC236}">
                <a16:creationId xmlns:a16="http://schemas.microsoft.com/office/drawing/2014/main" xmlns="" id="{7085F0F7-04E7-4BB9-B7EC-342A7169698B}"/>
              </a:ext>
            </a:extLst>
          </p:cNvPr>
          <p:cNvSpPr txBox="1">
            <a:spLocks noChangeArrowheads="1"/>
          </p:cNvSpPr>
          <p:nvPr userDrawn="1"/>
        </p:nvSpPr>
        <p:spPr bwMode="auto">
          <a:xfrm>
            <a:off x="-6350" y="727075"/>
            <a:ext cx="122237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7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a:solidFill>
                  <a:srgbClr val="FFFFFF"/>
                </a:solidFill>
                <a:latin typeface="Calibri" panose="020F0502020204030204" pitchFamily="34" charset="0"/>
              </a:rPr>
              <a:t>Write it here</a:t>
            </a:r>
            <a:endParaRPr lang="uk-UA" altLang="en-US" sz="1200">
              <a:solidFill>
                <a:srgbClr val="FFFFFF"/>
              </a:solidFill>
              <a:latin typeface="Calibri" panose="020F0502020204030204" pitchFamily="34" charset="0"/>
            </a:endParaRPr>
          </a:p>
        </p:txBody>
      </p:sp>
      <p:sp>
        <p:nvSpPr>
          <p:cNvPr id="13" name="Rectangle 12">
            <a:extLst>
              <a:ext uri="{FF2B5EF4-FFF2-40B4-BE49-F238E27FC236}">
                <a16:creationId xmlns:a16="http://schemas.microsoft.com/office/drawing/2014/main" xmlns="" id="{4CCDA194-FDD5-429D-8B42-5A025E8704AC}"/>
              </a:ext>
            </a:extLst>
          </p:cNvPr>
          <p:cNvSpPr/>
          <p:nvPr userDrawn="1"/>
        </p:nvSpPr>
        <p:spPr>
          <a:xfrm>
            <a:off x="-6350" y="358775"/>
            <a:ext cx="6840538" cy="17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2">
            <a:extLst>
              <a:ext uri="{FF2B5EF4-FFF2-40B4-BE49-F238E27FC236}">
                <a16:creationId xmlns:a16="http://schemas.microsoft.com/office/drawing/2014/main" xmlns="" id="{9BD4F3C8-BBA5-4CD4-994F-64C6A16028C6}"/>
              </a:ext>
            </a:extLst>
          </p:cNvPr>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007225" y="115888"/>
            <a:ext cx="1763713"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09" r:id="rId3"/>
    <p:sldLayoutId id="2147484010" r:id="rId4"/>
    <p:sldLayoutId id="2147484011" r:id="rId5"/>
    <p:sldLayoutId id="2147484012" r:id="rId6"/>
    <p:sldLayoutId id="2147484026" r:id="rId7"/>
    <p:sldLayoutId id="2147484027" r:id="rId8"/>
    <p:sldLayoutId id="2147484028" r:id="rId9"/>
    <p:sldLayoutId id="2147484029" r:id="rId10"/>
    <p:sldLayoutId id="214748403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eorgia" panose="02040502050405020303" pitchFamily="18" charset="0"/>
        </a:defRPr>
      </a:lvl2pPr>
      <a:lvl3pPr algn="l" rtl="0" eaLnBrk="0" fontAlgn="base" hangingPunct="0">
        <a:spcBef>
          <a:spcPct val="0"/>
        </a:spcBef>
        <a:spcAft>
          <a:spcPct val="0"/>
        </a:spcAft>
        <a:defRPr sz="3600">
          <a:solidFill>
            <a:schemeClr val="tx1"/>
          </a:solidFill>
          <a:latin typeface="Georgia" panose="02040502050405020303" pitchFamily="18" charset="0"/>
        </a:defRPr>
      </a:lvl3pPr>
      <a:lvl4pPr algn="l" rtl="0" eaLnBrk="0" fontAlgn="base" hangingPunct="0">
        <a:spcBef>
          <a:spcPct val="0"/>
        </a:spcBef>
        <a:spcAft>
          <a:spcPct val="0"/>
        </a:spcAft>
        <a:defRPr sz="3600">
          <a:solidFill>
            <a:schemeClr val="tx1"/>
          </a:solidFill>
          <a:latin typeface="Georgia" panose="02040502050405020303" pitchFamily="18" charset="0"/>
        </a:defRPr>
      </a:lvl4pPr>
      <a:lvl5pPr algn="l" rtl="0" eaLnBrk="0" fontAlgn="base" hangingPunct="0">
        <a:spcBef>
          <a:spcPct val="0"/>
        </a:spcBef>
        <a:spcAft>
          <a:spcPct val="0"/>
        </a:spcAft>
        <a:defRPr sz="3600">
          <a:solidFill>
            <a:schemeClr val="tx1"/>
          </a:solidFill>
          <a:latin typeface="Georgia" panose="02040502050405020303" pitchFamily="18" charset="0"/>
        </a:defRPr>
      </a:lvl5pPr>
      <a:lvl6pPr marL="457200" algn="l" rtl="0" fontAlgn="base">
        <a:spcBef>
          <a:spcPct val="0"/>
        </a:spcBef>
        <a:spcAft>
          <a:spcPct val="0"/>
        </a:spcAft>
        <a:defRPr sz="3600">
          <a:solidFill>
            <a:schemeClr val="tx1"/>
          </a:solidFill>
          <a:latin typeface="Georgia" panose="02040502050405020303" pitchFamily="18" charset="0"/>
        </a:defRPr>
      </a:lvl6pPr>
      <a:lvl7pPr marL="914400" algn="l" rtl="0" fontAlgn="base">
        <a:spcBef>
          <a:spcPct val="0"/>
        </a:spcBef>
        <a:spcAft>
          <a:spcPct val="0"/>
        </a:spcAft>
        <a:defRPr sz="3600">
          <a:solidFill>
            <a:schemeClr val="tx1"/>
          </a:solidFill>
          <a:latin typeface="Georgia" panose="02040502050405020303" pitchFamily="18" charset="0"/>
        </a:defRPr>
      </a:lvl7pPr>
      <a:lvl8pPr marL="1371600" algn="l" rtl="0" fontAlgn="base">
        <a:spcBef>
          <a:spcPct val="0"/>
        </a:spcBef>
        <a:spcAft>
          <a:spcPct val="0"/>
        </a:spcAft>
        <a:defRPr sz="3600">
          <a:solidFill>
            <a:schemeClr val="tx1"/>
          </a:solidFill>
          <a:latin typeface="Georgia" panose="02040502050405020303" pitchFamily="18" charset="0"/>
        </a:defRPr>
      </a:lvl8pPr>
      <a:lvl9pPr marL="1828800" algn="l" rtl="0" fontAlgn="base">
        <a:spcBef>
          <a:spcPct val="0"/>
        </a:spcBef>
        <a:spcAft>
          <a:spcPct val="0"/>
        </a:spcAft>
        <a:defRPr sz="3600">
          <a:solidFill>
            <a:schemeClr val="tx1"/>
          </a:solidFill>
          <a:latin typeface="Georgia" panose="02040502050405020303"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agina_deschidere">
            <a:extLst>
              <a:ext uri="{FF2B5EF4-FFF2-40B4-BE49-F238E27FC236}">
                <a16:creationId xmlns:a16="http://schemas.microsoft.com/office/drawing/2014/main" xmlns="" id="{F2EB3E25-6D24-4DF3-B951-5AF6D8DF948C}"/>
              </a:ext>
            </a:extLst>
          </p:cNvPr>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467544" y="2852936"/>
            <a:ext cx="8352928" cy="369332"/>
          </a:xfrm>
          <a:prstGeom prst="rect">
            <a:avLst/>
          </a:prstGeom>
          <a:noFill/>
        </p:spPr>
        <p:txBody>
          <a:bodyPr wrap="square" rtlCol="0">
            <a:spAutoFit/>
          </a:bodyPr>
          <a:lstStyle/>
          <a:p>
            <a:endParaRPr lang="en-US" dirty="0"/>
          </a:p>
        </p:txBody>
      </p:sp>
      <p:sp>
        <p:nvSpPr>
          <p:cNvPr id="1027" name="Rectangle 3"/>
          <p:cNvSpPr>
            <a:spLocks noChangeArrowheads="1"/>
          </p:cNvSpPr>
          <p:nvPr/>
        </p:nvSpPr>
        <p:spPr bwMode="auto">
          <a:xfrm>
            <a:off x="0" y="80709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360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PERFORMANCE THROUGH INTERNATIONAL STANDARD QUALITY</a:t>
            </a:r>
            <a:endParaRPr kumimoji="0" lang="ro-RO" sz="3600" i="0" u="none" strike="noStrike" cap="none" normalizeH="0" baseline="0" dirty="0" smtClean="0">
              <a:ln>
                <a:noFill/>
              </a:ln>
              <a:solidFill>
                <a:schemeClr val="tx1"/>
              </a:solidFill>
              <a:effectLst/>
              <a:latin typeface="Trebuchet MS" pitchFamily="34" charset="0"/>
            </a:endParaRPr>
          </a:p>
        </p:txBody>
      </p:sp>
      <p:pic>
        <p:nvPicPr>
          <p:cNvPr id="8" name="Picture 7" descr="antibiotice_large_no_slogan_white_RGB"/>
          <p:cNvPicPr/>
          <p:nvPr/>
        </p:nvPicPr>
        <p:blipFill>
          <a:blip r:embed="rId3" cstate="print"/>
          <a:srcRect/>
          <a:stretch>
            <a:fillRect/>
          </a:stretch>
        </p:blipFill>
        <p:spPr bwMode="auto">
          <a:xfrm>
            <a:off x="6657975" y="6229350"/>
            <a:ext cx="2486025" cy="628650"/>
          </a:xfrm>
          <a:prstGeom prst="rect">
            <a:avLst/>
          </a:prstGeom>
          <a:solidFill>
            <a:schemeClr val="bg1">
              <a:lumMod val="95000"/>
            </a:schemeClr>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262BAEA-E812-4FBF-A0A8-745532CE83FF}" type="slidenum">
              <a:rPr lang="uk-UA" altLang="ro-RO" smtClean="0"/>
              <a:pPr>
                <a:defRPr/>
              </a:pPr>
              <a:t>10</a:t>
            </a:fld>
            <a:endParaRPr lang="uk-UA" altLang="ro-RO"/>
          </a:p>
        </p:txBody>
      </p:sp>
      <p:sp>
        <p:nvSpPr>
          <p:cNvPr id="3" name="Footer Placeholder 2"/>
          <p:cNvSpPr>
            <a:spLocks noGrp="1"/>
          </p:cNvSpPr>
          <p:nvPr>
            <p:ph type="ftr" sz="quarter" idx="11"/>
          </p:nvPr>
        </p:nvSpPr>
        <p:spPr/>
        <p:txBody>
          <a:bodyPr/>
          <a:lstStyle/>
          <a:p>
            <a:pPr>
              <a:defRPr/>
            </a:pPr>
            <a:r>
              <a:rPr lang="ro-RO" smtClean="0"/>
              <a:t>www.antibiotice.ro</a:t>
            </a:r>
            <a:endParaRPr lang="uk-UA"/>
          </a:p>
        </p:txBody>
      </p:sp>
      <p:graphicFrame>
        <p:nvGraphicFramePr>
          <p:cNvPr id="4" name="Table 3"/>
          <p:cNvGraphicFramePr>
            <a:graphicFrameLocks noGrp="1"/>
          </p:cNvGraphicFramePr>
          <p:nvPr>
            <p:extLst>
              <p:ext uri="{D42A27DB-BD31-4B8C-83A1-F6EECF244321}">
                <p14:modId xmlns:p14="http://schemas.microsoft.com/office/powerpoint/2010/main" xmlns="" val="175735970"/>
              </p:ext>
            </p:extLst>
          </p:nvPr>
        </p:nvGraphicFramePr>
        <p:xfrm>
          <a:off x="899592" y="1268760"/>
          <a:ext cx="7632848" cy="2736303"/>
        </p:xfrm>
        <a:graphic>
          <a:graphicData uri="http://schemas.openxmlformats.org/drawingml/2006/table">
            <a:tbl>
              <a:tblPr/>
              <a:tblGrid>
                <a:gridCol w="2376264"/>
                <a:gridCol w="3141653"/>
                <a:gridCol w="1106819"/>
                <a:gridCol w="1008112"/>
              </a:tblGrid>
              <a:tr h="589400">
                <a:tc>
                  <a:txBody>
                    <a:bodyPr/>
                    <a:lstStyle/>
                    <a:p>
                      <a:pPr algn="ctr">
                        <a:lnSpc>
                          <a:spcPct val="107000"/>
                        </a:lnSpc>
                        <a:spcAft>
                          <a:spcPts val="0"/>
                        </a:spcAft>
                      </a:pPr>
                      <a:r>
                        <a:rPr lang="en-US" sz="1600" b="1" dirty="0" smtClean="0">
                          <a:solidFill>
                            <a:srgbClr val="000000"/>
                          </a:solidFill>
                          <a:latin typeface="Trebuchet MS"/>
                          <a:ea typeface="Times New Roman"/>
                          <a:cs typeface="Times New Roman"/>
                        </a:rPr>
                        <a:t>Name of </a:t>
                      </a:r>
                      <a:r>
                        <a:rPr lang="en-US" sz="1600" b="1" dirty="0">
                          <a:solidFill>
                            <a:srgbClr val="000000"/>
                          </a:solidFill>
                          <a:latin typeface="Trebuchet MS"/>
                          <a:ea typeface="Times New Roman"/>
                          <a:cs typeface="Times New Roman"/>
                        </a:rPr>
                        <a:t>indicator</a:t>
                      </a:r>
                      <a:endParaRPr lang="en-US" sz="1600" dirty="0">
                        <a:latin typeface="Calibri"/>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hangingPunct="0">
                        <a:lnSpc>
                          <a:spcPct val="107000"/>
                        </a:lnSpc>
                        <a:spcAft>
                          <a:spcPts val="0"/>
                        </a:spcAft>
                      </a:pPr>
                      <a:r>
                        <a:rPr lang="en-US" sz="1600" b="1" dirty="0" smtClean="0">
                          <a:solidFill>
                            <a:srgbClr val="000000"/>
                          </a:solidFill>
                          <a:latin typeface="Trebuchet MS"/>
                          <a:ea typeface="Times New Roman"/>
                          <a:cs typeface="Times New Roman"/>
                        </a:rPr>
                        <a:t>Calculation formula</a:t>
                      </a:r>
                      <a:endParaRPr lang="en-US" sz="1600" dirty="0">
                        <a:latin typeface="Calibri"/>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hangingPunct="0">
                        <a:lnSpc>
                          <a:spcPct val="107000"/>
                        </a:lnSpc>
                        <a:spcAft>
                          <a:spcPts val="0"/>
                        </a:spcAft>
                      </a:pPr>
                      <a:r>
                        <a:rPr lang="en-US" sz="1200" b="1" dirty="0">
                          <a:solidFill>
                            <a:srgbClr val="000000"/>
                          </a:solidFill>
                          <a:latin typeface="Trebuchet MS"/>
                          <a:ea typeface="Times New Roman"/>
                          <a:cs typeface="Times New Roman"/>
                        </a:rPr>
                        <a:t>31.03.2018</a:t>
                      </a:r>
                      <a:endParaRPr lang="en-US" sz="1200" dirty="0">
                        <a:latin typeface="Calibri"/>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ase" hangingPunct="0">
                        <a:lnSpc>
                          <a:spcPct val="107000"/>
                        </a:lnSpc>
                        <a:spcAft>
                          <a:spcPts val="0"/>
                        </a:spcAft>
                      </a:pPr>
                      <a:r>
                        <a:rPr lang="en-US" sz="1200" b="1" dirty="0">
                          <a:solidFill>
                            <a:srgbClr val="000000"/>
                          </a:solidFill>
                          <a:latin typeface="Trebuchet MS"/>
                          <a:ea typeface="Times New Roman"/>
                          <a:cs typeface="Times New Roman"/>
                        </a:rPr>
                        <a:t>31.03.2019</a:t>
                      </a:r>
                      <a:endParaRPr lang="en-US" sz="1200" dirty="0">
                        <a:latin typeface="Calibri"/>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378703">
                <a:tc>
                  <a:txBody>
                    <a:bodyPr/>
                    <a:lstStyle/>
                    <a:p>
                      <a:pPr fontAlgn="base" hangingPunct="0">
                        <a:lnSpc>
                          <a:spcPct val="107000"/>
                        </a:lnSpc>
                        <a:spcAft>
                          <a:spcPts val="0"/>
                        </a:spcAft>
                      </a:pPr>
                      <a:r>
                        <a:rPr lang="en-US" sz="1400" dirty="0" smtClean="0">
                          <a:solidFill>
                            <a:srgbClr val="000000"/>
                          </a:solidFill>
                          <a:latin typeface="Trebuchet MS"/>
                          <a:ea typeface="Times New Roman"/>
                          <a:cs typeface="Times New Roman"/>
                        </a:rPr>
                        <a:t>Current liquidity</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07000"/>
                        </a:lnSpc>
                        <a:spcAft>
                          <a:spcPts val="0"/>
                        </a:spcAft>
                      </a:pPr>
                      <a:r>
                        <a:rPr lang="en-US" sz="1400" dirty="0" smtClean="0">
                          <a:solidFill>
                            <a:srgbClr val="000000"/>
                          </a:solidFill>
                          <a:latin typeface="Trebuchet MS"/>
                          <a:ea typeface="Times New Roman"/>
                          <a:cs typeface="Times New Roman"/>
                        </a:rPr>
                        <a:t>Current</a:t>
                      </a:r>
                      <a:r>
                        <a:rPr lang="en-US" sz="1400" baseline="0" dirty="0" smtClean="0">
                          <a:solidFill>
                            <a:srgbClr val="000000"/>
                          </a:solidFill>
                          <a:latin typeface="Trebuchet MS"/>
                          <a:ea typeface="Times New Roman"/>
                          <a:cs typeface="Times New Roman"/>
                        </a:rPr>
                        <a:t> assets</a:t>
                      </a:r>
                      <a:r>
                        <a:rPr lang="en-US" sz="1400" dirty="0" smtClean="0">
                          <a:solidFill>
                            <a:srgbClr val="000000"/>
                          </a:solidFill>
                          <a:latin typeface="Trebuchet MS"/>
                          <a:ea typeface="Times New Roman"/>
                          <a:cs typeface="Times New Roman"/>
                        </a:rPr>
                        <a:t>/Current</a:t>
                      </a:r>
                      <a:r>
                        <a:rPr lang="en-US" sz="1400" baseline="0" dirty="0" smtClean="0">
                          <a:solidFill>
                            <a:srgbClr val="000000"/>
                          </a:solidFill>
                          <a:latin typeface="Trebuchet MS"/>
                          <a:ea typeface="Times New Roman"/>
                          <a:cs typeface="Times New Roman"/>
                        </a:rPr>
                        <a:t> liabilities</a:t>
                      </a:r>
                      <a:endParaRPr lang="en-US" sz="1400" dirty="0">
                        <a:latin typeface="Calibri"/>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smtClean="0">
                          <a:solidFill>
                            <a:srgbClr val="000000"/>
                          </a:solidFill>
                          <a:latin typeface="Trebuchet MS"/>
                          <a:ea typeface="Times New Roman"/>
                          <a:cs typeface="Times New Roman"/>
                        </a:rPr>
                        <a:t>2.22</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smtClean="0">
                          <a:solidFill>
                            <a:srgbClr val="000000"/>
                          </a:solidFill>
                          <a:latin typeface="Trebuchet MS"/>
                          <a:ea typeface="Times New Roman"/>
                          <a:cs typeface="Times New Roman"/>
                        </a:rPr>
                        <a:t>2.14</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00">
                <a:tc>
                  <a:txBody>
                    <a:bodyPr/>
                    <a:lstStyle/>
                    <a:p>
                      <a:pPr fontAlgn="base" hangingPunct="0">
                        <a:lnSpc>
                          <a:spcPct val="107000"/>
                        </a:lnSpc>
                        <a:spcAft>
                          <a:spcPts val="0"/>
                        </a:spcAft>
                      </a:pPr>
                      <a:r>
                        <a:rPr lang="en-US" sz="1400" dirty="0" smtClean="0">
                          <a:solidFill>
                            <a:srgbClr val="000000"/>
                          </a:solidFill>
                          <a:latin typeface="Trebuchet MS"/>
                          <a:ea typeface="Times New Roman"/>
                          <a:cs typeface="Times New Roman"/>
                        </a:rPr>
                        <a:t>Level of indebtedness</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07000"/>
                        </a:lnSpc>
                        <a:spcAft>
                          <a:spcPts val="0"/>
                        </a:spcAft>
                      </a:pPr>
                      <a:r>
                        <a:rPr lang="en-US" sz="1400" dirty="0" smtClean="0">
                          <a:solidFill>
                            <a:srgbClr val="000000"/>
                          </a:solidFill>
                          <a:latin typeface="Trebuchet MS"/>
                          <a:ea typeface="Times New Roman"/>
                          <a:cs typeface="Times New Roman"/>
                        </a:rPr>
                        <a:t>Borrowed capital/Equity x 100</a:t>
                      </a:r>
                      <a:endParaRPr lang="en-US" sz="1400" dirty="0">
                        <a:latin typeface="Calibri"/>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smtClean="0">
                          <a:solidFill>
                            <a:srgbClr val="000000"/>
                          </a:solidFill>
                          <a:latin typeface="Trebuchet MS"/>
                          <a:ea typeface="Times New Roman"/>
                          <a:cs typeface="Times New Roman"/>
                        </a:rPr>
                        <a:t>20.03</a:t>
                      </a:r>
                      <a:r>
                        <a:rPr lang="en-US" sz="1400" dirty="0">
                          <a:solidFill>
                            <a:srgbClr val="000000"/>
                          </a:solidFill>
                          <a:latin typeface="Trebuchet MS"/>
                          <a:ea typeface="Times New Roman"/>
                          <a:cs typeface="Times New Roman"/>
                        </a:rPr>
                        <a:t>%</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smtClean="0">
                          <a:solidFill>
                            <a:srgbClr val="000000"/>
                          </a:solidFill>
                          <a:latin typeface="Trebuchet MS"/>
                          <a:ea typeface="Times New Roman"/>
                          <a:cs typeface="Times New Roman"/>
                        </a:rPr>
                        <a:t>27.81</a:t>
                      </a:r>
                      <a:r>
                        <a:rPr lang="en-US" sz="1400" dirty="0">
                          <a:solidFill>
                            <a:srgbClr val="000000"/>
                          </a:solidFill>
                          <a:latin typeface="Trebuchet MS"/>
                          <a:ea typeface="Times New Roman"/>
                          <a:cs typeface="Times New Roman"/>
                        </a:rPr>
                        <a:t>%</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00">
                <a:tc>
                  <a:txBody>
                    <a:bodyPr/>
                    <a:lstStyle/>
                    <a:p>
                      <a:pPr fontAlgn="base" hangingPunct="0">
                        <a:lnSpc>
                          <a:spcPct val="107000"/>
                        </a:lnSpc>
                        <a:spcAft>
                          <a:spcPts val="0"/>
                        </a:spcAft>
                      </a:pPr>
                      <a:r>
                        <a:rPr lang="en-US" sz="1400" kern="1200" dirty="0" smtClean="0">
                          <a:solidFill>
                            <a:schemeClr val="tx1"/>
                          </a:solidFill>
                          <a:effectLst/>
                          <a:latin typeface="Trebuchet MS" panose="020B0603020202020204" pitchFamily="34" charset="0"/>
                          <a:ea typeface="+mn-ea"/>
                          <a:cs typeface="+mn-cs"/>
                        </a:rPr>
                        <a:t>Turnover speed for client debit items</a:t>
                      </a:r>
                      <a:endParaRPr lang="en-US" sz="1400" dirty="0">
                        <a:latin typeface="Trebuchet MS" panose="020B0603020202020204" pitchFamily="34" charset="0"/>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07000"/>
                        </a:lnSpc>
                        <a:spcAft>
                          <a:spcPts val="0"/>
                        </a:spcAft>
                      </a:pPr>
                      <a:r>
                        <a:rPr lang="en-US" sz="1400" kern="1200" dirty="0" smtClean="0">
                          <a:solidFill>
                            <a:schemeClr val="tx1"/>
                          </a:solidFill>
                          <a:effectLst/>
                          <a:latin typeface="Trebuchet MS" panose="020B0603020202020204" pitchFamily="34" charset="0"/>
                          <a:ea typeface="+mn-ea"/>
                          <a:cs typeface="+mn-cs"/>
                        </a:rPr>
                        <a:t>Average Customer Balance / Sales Income x Time</a:t>
                      </a:r>
                      <a:endParaRPr lang="en-US" sz="1400" dirty="0">
                        <a:latin typeface="Trebuchet MS" panose="020B0603020202020204" pitchFamily="34" charset="0"/>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a:solidFill>
                            <a:srgbClr val="000000"/>
                          </a:solidFill>
                          <a:latin typeface="Trebuchet MS"/>
                          <a:ea typeface="Times New Roman"/>
                          <a:cs typeface="Times New Roman"/>
                        </a:rPr>
                        <a:t>370 </a:t>
                      </a:r>
                      <a:r>
                        <a:rPr lang="en-US" sz="1400" dirty="0" smtClean="0">
                          <a:solidFill>
                            <a:srgbClr val="000000"/>
                          </a:solidFill>
                          <a:latin typeface="Trebuchet MS"/>
                          <a:ea typeface="Times New Roman"/>
                          <a:cs typeface="Times New Roman"/>
                        </a:rPr>
                        <a:t>days</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a:solidFill>
                            <a:srgbClr val="000000"/>
                          </a:solidFill>
                          <a:latin typeface="Trebuchet MS"/>
                          <a:ea typeface="Times New Roman"/>
                          <a:cs typeface="Times New Roman"/>
                        </a:rPr>
                        <a:t>371 </a:t>
                      </a:r>
                      <a:r>
                        <a:rPr lang="en-US" sz="1400" dirty="0" smtClean="0">
                          <a:solidFill>
                            <a:srgbClr val="000000"/>
                          </a:solidFill>
                          <a:latin typeface="Trebuchet MS"/>
                          <a:ea typeface="Times New Roman"/>
                          <a:cs typeface="Times New Roman"/>
                        </a:rPr>
                        <a:t>days</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400">
                <a:tc>
                  <a:txBody>
                    <a:bodyPr/>
                    <a:lstStyle/>
                    <a:p>
                      <a:pPr fontAlgn="base" hangingPunct="0">
                        <a:lnSpc>
                          <a:spcPct val="107000"/>
                        </a:lnSpc>
                        <a:spcAft>
                          <a:spcPts val="0"/>
                        </a:spcAft>
                      </a:pPr>
                      <a:r>
                        <a:rPr lang="en-US" sz="1400" kern="1200" dirty="0" smtClean="0">
                          <a:solidFill>
                            <a:schemeClr val="tx1"/>
                          </a:solidFill>
                          <a:effectLst/>
                          <a:latin typeface="Trebuchet MS" panose="020B0603020202020204" pitchFamily="34" charset="0"/>
                          <a:ea typeface="+mn-ea"/>
                          <a:cs typeface="+mn-cs"/>
                        </a:rPr>
                        <a:t>Turnover speed of fixed assets</a:t>
                      </a:r>
                      <a:endParaRPr lang="en-US" sz="1400" dirty="0">
                        <a:latin typeface="Trebuchet MS" panose="020B0603020202020204" pitchFamily="34" charset="0"/>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07000"/>
                        </a:lnSpc>
                        <a:spcAft>
                          <a:spcPts val="0"/>
                        </a:spcAft>
                      </a:pPr>
                      <a:r>
                        <a:rPr lang="en-US" sz="1400" kern="1200" dirty="0" smtClean="0">
                          <a:solidFill>
                            <a:schemeClr val="tx1"/>
                          </a:solidFill>
                          <a:effectLst/>
                          <a:latin typeface="Trebuchet MS" panose="020B0603020202020204" pitchFamily="34" charset="0"/>
                          <a:ea typeface="+mn-ea"/>
                          <a:cs typeface="+mn-cs"/>
                        </a:rPr>
                        <a:t>Sales Income / Fixed Assets</a:t>
                      </a:r>
                      <a:endParaRPr lang="en-US" sz="1400" dirty="0">
                        <a:latin typeface="Trebuchet MS" panose="020B0603020202020204" pitchFamily="34" charset="0"/>
                        <a:ea typeface="Calibri"/>
                        <a:cs typeface="Times New Roman"/>
                      </a:endParaRPr>
                    </a:p>
                  </a:txBody>
                  <a:tcPr marL="63378" marR="63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smtClean="0">
                          <a:solidFill>
                            <a:srgbClr val="000000"/>
                          </a:solidFill>
                          <a:latin typeface="Trebuchet MS"/>
                          <a:ea typeface="Times New Roman"/>
                          <a:cs typeface="Times New Roman"/>
                        </a:rPr>
                        <a:t>0.25</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hangingPunct="0">
                        <a:lnSpc>
                          <a:spcPct val="107000"/>
                        </a:lnSpc>
                        <a:spcAft>
                          <a:spcPts val="0"/>
                        </a:spcAft>
                      </a:pPr>
                      <a:r>
                        <a:rPr lang="en-US" sz="1400" dirty="0" smtClean="0">
                          <a:solidFill>
                            <a:srgbClr val="000000"/>
                          </a:solidFill>
                          <a:latin typeface="Trebuchet MS"/>
                          <a:ea typeface="Times New Roman"/>
                          <a:cs typeface="Times New Roman"/>
                        </a:rPr>
                        <a:t>0.20</a:t>
                      </a:r>
                      <a:endParaRPr lang="en-US" sz="1400" dirty="0">
                        <a:latin typeface="Calibri"/>
                        <a:ea typeface="Calibri"/>
                        <a:cs typeface="Times New Roman"/>
                      </a:endParaRPr>
                    </a:p>
                  </a:txBody>
                  <a:tcPr marL="63378" marR="63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827584" y="620688"/>
            <a:ext cx="7920880" cy="523220"/>
          </a:xfrm>
          <a:prstGeom prst="rect">
            <a:avLst/>
          </a:prstGeom>
        </p:spPr>
        <p:txBody>
          <a:bodyPr wrap="square">
            <a:spAutoFit/>
          </a:bodyPr>
          <a:lstStyle/>
          <a:p>
            <a:r>
              <a:rPr lang="it-IT" sz="1400" dirty="0">
                <a:latin typeface="Trebuchet MS" panose="020B0603020202020204" pitchFamily="34" charset="0"/>
              </a:rPr>
              <a:t>By synthesizing the financial statements, we present the effects of our activities </a:t>
            </a:r>
            <a:r>
              <a:rPr lang="it-IT" sz="1400" dirty="0" smtClean="0">
                <a:latin typeface="Trebuchet MS" panose="020B0603020202020204" pitchFamily="34" charset="0"/>
              </a:rPr>
              <a:t>reflected in </a:t>
            </a:r>
            <a:r>
              <a:rPr lang="it-IT" sz="1400" dirty="0">
                <a:latin typeface="Trebuchet MS" panose="020B0603020202020204" pitchFamily="34" charset="0"/>
              </a:rPr>
              <a:t>the following indicators:</a:t>
            </a:r>
            <a:endParaRPr lang="en-US" sz="1400" dirty="0">
              <a:latin typeface="Trebuchet MS" panose="020B0603020202020204" pitchFamily="34" charset="0"/>
            </a:endParaRPr>
          </a:p>
        </p:txBody>
      </p:sp>
      <p:sp>
        <p:nvSpPr>
          <p:cNvPr id="48130" name="Rectangle 2"/>
          <p:cNvSpPr>
            <a:spLocks noChangeArrowheads="1"/>
          </p:cNvSpPr>
          <p:nvPr/>
        </p:nvSpPr>
        <p:spPr bwMode="auto">
          <a:xfrm>
            <a:off x="683568" y="4413302"/>
            <a:ext cx="792088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eaLnBrk="1" hangingPunct="1"/>
            <a:r>
              <a:rPr lang="ro-RO" sz="1400" dirty="0" smtClean="0">
                <a:solidFill>
                  <a:srgbClr val="000000"/>
                </a:solidFill>
                <a:latin typeface="Trebuchet MS" panose="020B0603020202020204" pitchFamily="34" charset="0"/>
              </a:rPr>
              <a:t>Since</a:t>
            </a:r>
            <a:r>
              <a:rPr lang="ro-RO" sz="1400" dirty="0">
                <a:solidFill>
                  <a:srgbClr val="000000"/>
                </a:solidFill>
                <a:latin typeface="Trebuchet MS" panose="020B0603020202020204" pitchFamily="34" charset="0"/>
              </a:rPr>
              <a:t>, at the date of the current report, the claw-back tax is at the estimated value, the final calculations have not yet been communicated by the National House of Social Health Insurance. The value of the profit </a:t>
            </a:r>
            <a:r>
              <a:rPr lang="ro-RO" sz="1400" dirty="0" smtClean="0">
                <a:solidFill>
                  <a:srgbClr val="000000"/>
                </a:solidFill>
                <a:latin typeface="Trebuchet MS" panose="020B0603020202020204" pitchFamily="34" charset="0"/>
              </a:rPr>
              <a:t>in Q</a:t>
            </a:r>
            <a:r>
              <a:rPr lang="en-US" sz="1400" dirty="0" smtClean="0">
                <a:solidFill>
                  <a:srgbClr val="000000"/>
                </a:solidFill>
                <a:latin typeface="Trebuchet MS" panose="020B0603020202020204" pitchFamily="34" charset="0"/>
              </a:rPr>
              <a:t>2</a:t>
            </a:r>
            <a:r>
              <a:rPr lang="ro-RO" sz="1400" dirty="0" smtClean="0">
                <a:solidFill>
                  <a:srgbClr val="000000"/>
                </a:solidFill>
                <a:latin typeface="Trebuchet MS" panose="020B0603020202020204" pitchFamily="34" charset="0"/>
              </a:rPr>
              <a:t> </a:t>
            </a:r>
            <a:r>
              <a:rPr lang="ro-RO" sz="1400" dirty="0">
                <a:solidFill>
                  <a:srgbClr val="000000"/>
                </a:solidFill>
                <a:latin typeface="Trebuchet MS" panose="020B0603020202020204" pitchFamily="34" charset="0"/>
              </a:rPr>
              <a:t>2019 will be influenced by the actual level of the clawback tax. </a:t>
            </a:r>
            <a:endParaRPr lang="en-US" sz="1400" dirty="0">
              <a:solidFill>
                <a:srgbClr val="000000"/>
              </a:solidFill>
              <a:latin typeface="Trebuchet MS" panose="020B0603020202020204"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ro-RO" sz="1400" b="0" i="0" u="none" strike="noStrike" cap="none" normalizeH="0" baseline="0" dirty="0" smtClean="0">
              <a:ln>
                <a:noFill/>
              </a:ln>
              <a:solidFill>
                <a:srgbClr val="000000"/>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421542" y="455810"/>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solidFill>
                  <a:schemeClr val="accent1"/>
                </a:solidFill>
                <a:latin typeface="Trebuchet MS" panose="020B0603020202020204" pitchFamily="34" charset="0"/>
              </a:rPr>
              <a:t>International market</a:t>
            </a:r>
            <a:endParaRPr lang="en-US" altLang="en-US" sz="2400" dirty="0">
              <a:solidFill>
                <a:schemeClr val="accent1"/>
              </a:solidFill>
              <a:latin typeface="Trebuchet MS" panose="020B0603020202020204" pitchFamily="34" charset="0"/>
            </a:endParaRPr>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11</a:t>
            </a:fld>
            <a:endParaRPr lang="uk-UA" altLang="en-US">
              <a:solidFill>
                <a:schemeClr val="bg1"/>
              </a:solidFill>
              <a:latin typeface="Calibri" panose="020F0502020204030204" pitchFamily="34" charset="0"/>
            </a:endParaRPr>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pic>
        <p:nvPicPr>
          <p:cNvPr id="8" name="Picture 2">
            <a:extLst>
              <a:ext uri="{FF2B5EF4-FFF2-40B4-BE49-F238E27FC236}">
                <a16:creationId xmlns:a16="http://schemas.microsoft.com/office/drawing/2014/main" xmlns="" id="{4898A9B6-5604-4DD7-9FB2-B35C63CD11C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0475" y="329379"/>
            <a:ext cx="7127875" cy="551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 name="AutoShape 6">
            <a:extLst>
              <a:ext uri="{FF2B5EF4-FFF2-40B4-BE49-F238E27FC236}">
                <a16:creationId xmlns:a16="http://schemas.microsoft.com/office/drawing/2014/main" xmlns="" id="{C8982F0D-11B5-4F94-8B6D-7D7A1BD54EF0}"/>
              </a:ext>
            </a:extLst>
          </p:cNvPr>
          <p:cNvSpPr>
            <a:spLocks noChangeArrowheads="1"/>
          </p:cNvSpPr>
          <p:nvPr/>
        </p:nvSpPr>
        <p:spPr bwMode="auto">
          <a:xfrm>
            <a:off x="421542" y="1214560"/>
            <a:ext cx="1954213" cy="500063"/>
          </a:xfrm>
          <a:prstGeom prst="roundRect">
            <a:avLst>
              <a:gd name="adj" fmla="val 16667"/>
            </a:avLst>
          </a:prstGeom>
          <a:solidFill>
            <a:srgbClr val="FF0000"/>
          </a:solidFill>
          <a:ln w="10800" cap="sq">
            <a:solidFill>
              <a:srgbClr val="FFFFFF"/>
            </a:solidFill>
            <a:miter lim="800000"/>
            <a:headEnd/>
            <a:tailEnd/>
          </a:ln>
        </p:spPr>
        <p:txBody>
          <a:bodyPr lIns="67491" tIns="35095" rIns="67491" bIns="3509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ctr">
              <a:buSzPct val="100000"/>
            </a:pPr>
            <a:r>
              <a:rPr lang="ro-RO" altLang="en-US" sz="1200" b="1" dirty="0" smtClean="0">
                <a:solidFill>
                  <a:srgbClr val="FFFFFF"/>
                </a:solidFill>
                <a:latin typeface="Trebuchet MS" panose="020B0603020202020204" pitchFamily="34" charset="0"/>
              </a:rPr>
              <a:t>Export - </a:t>
            </a:r>
            <a:r>
              <a:rPr lang="en-US" altLang="en-US" sz="1200" b="1" dirty="0" smtClean="0">
                <a:solidFill>
                  <a:srgbClr val="FFFFFF"/>
                </a:solidFill>
                <a:latin typeface="Trebuchet MS" panose="020B0603020202020204" pitchFamily="34" charset="0"/>
              </a:rPr>
              <a:t>35% of turnover</a:t>
            </a:r>
            <a:endParaRPr lang="ro-RO" altLang="en-US" sz="1200" b="1" dirty="0">
              <a:solidFill>
                <a:srgbClr val="FFFFFF"/>
              </a:solidFill>
              <a:latin typeface="Trebuchet MS" panose="020B0603020202020204" pitchFamily="34" charset="0"/>
            </a:endParaRPr>
          </a:p>
        </p:txBody>
      </p:sp>
      <p:sp>
        <p:nvSpPr>
          <p:cNvPr id="15" name="Text Box 9">
            <a:extLst>
              <a:ext uri="{FF2B5EF4-FFF2-40B4-BE49-F238E27FC236}">
                <a16:creationId xmlns:a16="http://schemas.microsoft.com/office/drawing/2014/main" xmlns="" id="{D762AECA-B892-444E-8A53-9F1717EB48B7}"/>
              </a:ext>
            </a:extLst>
          </p:cNvPr>
          <p:cNvSpPr txBox="1">
            <a:spLocks noChangeArrowheads="1"/>
          </p:cNvSpPr>
          <p:nvPr/>
        </p:nvSpPr>
        <p:spPr bwMode="auto">
          <a:xfrm>
            <a:off x="994874" y="4796828"/>
            <a:ext cx="7505700" cy="1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67491" tIns="35095" rIns="67491" bIns="35095">
            <a:spAutoFit/>
          </a:bodyPr>
          <a:lstStyle>
            <a:lvl1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1pPr>
            <a:lvl2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2pPr>
            <a:lvl3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3pPr>
            <a:lvl4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4pPr>
            <a:lvl5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9pPr>
          </a:lstStyle>
          <a:p>
            <a:pPr algn="just"/>
            <a:r>
              <a:rPr lang="en-US" sz="1200" dirty="0" err="1" smtClean="0">
                <a:solidFill>
                  <a:schemeClr val="tx1"/>
                </a:solidFill>
              </a:rPr>
              <a:t>Antibiotice</a:t>
            </a:r>
            <a:r>
              <a:rPr lang="en-US" sz="1200" dirty="0" smtClean="0">
                <a:solidFill>
                  <a:schemeClr val="tx1"/>
                </a:solidFill>
              </a:rPr>
              <a:t> reached its planned sales target for Q1 2019 in the international market, in value of about 30 million LEI. The main targeted markets are in Asia, North America and Europe, our sales in these areas representing about 70% of the export sales revenue in Q I 2019. </a:t>
            </a:r>
            <a:r>
              <a:rPr lang="en-US" sz="1200" dirty="0" err="1" smtClean="0"/>
              <a:t>Antibiotea</a:t>
            </a:r>
            <a:r>
              <a:rPr lang="en-US" sz="1200" dirty="0" smtClean="0"/>
              <a:t> </a:t>
            </a:r>
            <a:r>
              <a:rPr lang="en-US" sz="1200" dirty="0"/>
              <a:t>its planned sales target for Q I 2019 in the international market worth about 30 million LEI. The main targeted markets are in Asia, North America and Europe, our sales in these areas representing approximately 70% of export sales revenue in Q1 2019.</a:t>
            </a:r>
          </a:p>
          <a:p>
            <a:pPr algn="just"/>
            <a:endParaRPr lang="en-US" sz="1200" dirty="0">
              <a:solidFill>
                <a:schemeClr val="tx1"/>
              </a:solidFill>
            </a:endParaRPr>
          </a:p>
        </p:txBody>
      </p:sp>
      <p:pic>
        <p:nvPicPr>
          <p:cNvPr id="16" name="Picture 3">
            <a:extLst>
              <a:ext uri="{FF2B5EF4-FFF2-40B4-BE49-F238E27FC236}">
                <a16:creationId xmlns:a16="http://schemas.microsoft.com/office/drawing/2014/main" xmlns="" id="{3900D60F-2296-4197-9390-1F2261045F4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038" y="4891397"/>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 name="Rectangle 10">
            <a:extLst>
              <a:ext uri="{FF2B5EF4-FFF2-40B4-BE49-F238E27FC236}">
                <a16:creationId xmlns:a16="http://schemas.microsoft.com/office/drawing/2014/main" xmlns="" id="{6A5C02BF-E838-4466-AADC-54A6E906EFE4}"/>
              </a:ext>
            </a:extLst>
          </p:cNvPr>
          <p:cNvSpPr>
            <a:spLocks noChangeArrowheads="1"/>
          </p:cNvSpPr>
          <p:nvPr/>
        </p:nvSpPr>
        <p:spPr bwMode="auto">
          <a:xfrm>
            <a:off x="971600" y="5589240"/>
            <a:ext cx="7127875" cy="255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67491" tIns="35095" rIns="67491" bIns="35095">
            <a:spAutoFit/>
          </a:bodyPr>
          <a:lstStyle>
            <a:lvl1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1pPr>
            <a:lvl2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2pPr>
            <a:lvl3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3pPr>
            <a:lvl4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4pPr>
            <a:lvl5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4400">
                <a:solidFill>
                  <a:schemeClr val="bg1"/>
                </a:solidFill>
                <a:latin typeface="Arial" panose="020B0604020202020204" pitchFamily="34" charset="0"/>
                <a:ea typeface="Microsoft YaHei" panose="020B0503020204020204" pitchFamily="34" charset="-122"/>
              </a:defRPr>
            </a:lvl9pPr>
          </a:lstStyle>
          <a:p>
            <a:pPr eaLnBrk="1" hangingPunct="1">
              <a:spcBef>
                <a:spcPts val="938"/>
              </a:spcBef>
              <a:buClr>
                <a:srgbClr val="000000"/>
              </a:buClr>
              <a:buSzPct val="76000"/>
            </a:pPr>
            <a:r>
              <a:rPr lang="en-US" altLang="en-US" sz="1200" dirty="0" smtClean="0">
                <a:solidFill>
                  <a:srgbClr val="000000"/>
                </a:solidFill>
                <a:latin typeface="Trebuchet MS" panose="020B0603020202020204" pitchFamily="34" charset="0"/>
              </a:rPr>
              <a:t>Representative offices </a:t>
            </a:r>
            <a:r>
              <a:rPr lang="en-US" altLang="en-US" sz="1200" dirty="0" err="1" smtClean="0">
                <a:solidFill>
                  <a:srgbClr val="000000"/>
                </a:solidFill>
                <a:latin typeface="Trebuchet MS" panose="020B0603020202020204" pitchFamily="34" charset="0"/>
              </a:rPr>
              <a:t>i</a:t>
            </a:r>
            <a:r>
              <a:rPr lang="ro-RO" altLang="en-US" sz="1200" dirty="0" smtClean="0">
                <a:solidFill>
                  <a:srgbClr val="000000"/>
                </a:solidFill>
                <a:latin typeface="Trebuchet MS" panose="020B0603020202020204" pitchFamily="34" charset="0"/>
              </a:rPr>
              <a:t>n Vietnam</a:t>
            </a:r>
            <a:r>
              <a:rPr lang="en-US" altLang="en-US" sz="1200" dirty="0" smtClean="0">
                <a:solidFill>
                  <a:srgbClr val="000000"/>
                </a:solidFill>
                <a:latin typeface="Trebuchet MS" panose="020B0603020202020204" pitchFamily="34" charset="0"/>
              </a:rPr>
              <a:t>, </a:t>
            </a:r>
            <a:r>
              <a:rPr lang="ro-RO" altLang="en-US" sz="1200" dirty="0" smtClean="0">
                <a:solidFill>
                  <a:srgbClr val="000000"/>
                </a:solidFill>
                <a:latin typeface="Trebuchet MS" panose="020B0603020202020204" pitchFamily="34" charset="0"/>
              </a:rPr>
              <a:t>Republi</a:t>
            </a:r>
            <a:r>
              <a:rPr lang="en-US" altLang="en-US" sz="1200" dirty="0" smtClean="0">
                <a:solidFill>
                  <a:srgbClr val="000000"/>
                </a:solidFill>
                <a:latin typeface="Trebuchet MS" panose="020B0603020202020204" pitchFamily="34" charset="0"/>
              </a:rPr>
              <a:t>c of</a:t>
            </a:r>
            <a:r>
              <a:rPr lang="ro-RO" altLang="en-US" sz="1200" dirty="0" smtClean="0">
                <a:solidFill>
                  <a:srgbClr val="000000"/>
                </a:solidFill>
                <a:latin typeface="Trebuchet MS" panose="020B0603020202020204" pitchFamily="34" charset="0"/>
              </a:rPr>
              <a:t> Moldova</a:t>
            </a:r>
            <a:r>
              <a:rPr lang="en-US" altLang="en-US" sz="1200" dirty="0" smtClean="0">
                <a:solidFill>
                  <a:srgbClr val="000000"/>
                </a:solidFill>
                <a:latin typeface="Trebuchet MS" panose="020B0603020202020204" pitchFamily="34" charset="0"/>
              </a:rPr>
              <a:t>, </a:t>
            </a:r>
            <a:r>
              <a:rPr lang="ro-RO" altLang="en-US" sz="1200" dirty="0" smtClean="0">
                <a:solidFill>
                  <a:srgbClr val="000000"/>
                </a:solidFill>
                <a:latin typeface="Trebuchet MS" panose="020B0603020202020204" pitchFamily="34" charset="0"/>
              </a:rPr>
              <a:t>U</a:t>
            </a:r>
            <a:r>
              <a:rPr lang="en-US" altLang="en-US" sz="1200" dirty="0">
                <a:solidFill>
                  <a:srgbClr val="000000"/>
                </a:solidFill>
                <a:latin typeface="Trebuchet MS" panose="020B0603020202020204" pitchFamily="34" charset="0"/>
              </a:rPr>
              <a:t>k</a:t>
            </a:r>
            <a:r>
              <a:rPr lang="ro-RO" altLang="en-US" sz="1200" dirty="0" smtClean="0">
                <a:solidFill>
                  <a:srgbClr val="000000"/>
                </a:solidFill>
                <a:latin typeface="Trebuchet MS" panose="020B0603020202020204" pitchFamily="34" charset="0"/>
              </a:rPr>
              <a:t>rain</a:t>
            </a:r>
            <a:r>
              <a:rPr lang="en-US" altLang="en-US" sz="1200" dirty="0" smtClean="0">
                <a:solidFill>
                  <a:srgbClr val="000000"/>
                </a:solidFill>
                <a:latin typeface="Trebuchet MS" panose="020B0603020202020204" pitchFamily="34" charset="0"/>
              </a:rPr>
              <a:t>e and the agency from</a:t>
            </a:r>
            <a:r>
              <a:rPr lang="ro-RO" altLang="en-US" sz="1200" dirty="0" smtClean="0">
                <a:solidFill>
                  <a:srgbClr val="000000"/>
                </a:solidFill>
                <a:latin typeface="Trebuchet MS" panose="020B0603020202020204" pitchFamily="34" charset="0"/>
              </a:rPr>
              <a:t> </a:t>
            </a:r>
            <a:r>
              <a:rPr lang="ro-RO" altLang="en-US" sz="1200" dirty="0">
                <a:solidFill>
                  <a:srgbClr val="000000"/>
                </a:solidFill>
                <a:latin typeface="Trebuchet MS" panose="020B0603020202020204" pitchFamily="34" charset="0"/>
              </a:rPr>
              <a:t>Serbia.</a:t>
            </a:r>
          </a:p>
        </p:txBody>
      </p:sp>
      <p:sp>
        <p:nvSpPr>
          <p:cNvPr id="2" name="Dreptunghi 1">
            <a:extLst>
              <a:ext uri="{FF2B5EF4-FFF2-40B4-BE49-F238E27FC236}">
                <a16:creationId xmlns:a16="http://schemas.microsoft.com/office/drawing/2014/main" xmlns="" id="{1F94FCDE-CAFC-479F-BDA5-0EBA12997BB9}"/>
              </a:ext>
            </a:extLst>
          </p:cNvPr>
          <p:cNvSpPr/>
          <p:nvPr/>
        </p:nvSpPr>
        <p:spPr>
          <a:xfrm>
            <a:off x="972404" y="5894642"/>
            <a:ext cx="7550641" cy="492443"/>
          </a:xfrm>
          <a:prstGeom prst="rect">
            <a:avLst/>
          </a:prstGeom>
        </p:spPr>
        <p:txBody>
          <a:bodyPr wrap="square">
            <a:spAutoFit/>
          </a:bodyPr>
          <a:lstStyle/>
          <a:p>
            <a:pPr eaLnBrk="1" hangingPunct="1">
              <a:buSzPct val="100000"/>
            </a:pPr>
            <a:r>
              <a:rPr lang="en-US" altLang="en-US" sz="1200" dirty="0" smtClean="0">
                <a:latin typeface="Trebuchet MS" panose="020B0603020202020204" pitchFamily="34" charset="0"/>
              </a:rPr>
              <a:t>World leader </a:t>
            </a:r>
            <a:r>
              <a:rPr lang="en-US" altLang="en-US" sz="1200" dirty="0" err="1" smtClean="0">
                <a:latin typeface="Trebuchet MS" panose="020B0603020202020204" pitchFamily="34" charset="0"/>
              </a:rPr>
              <a:t>i</a:t>
            </a:r>
            <a:r>
              <a:rPr lang="ro-RO" altLang="en-US" sz="1200" dirty="0" smtClean="0">
                <a:latin typeface="Trebuchet MS" panose="020B0603020202020204" pitchFamily="34" charset="0"/>
              </a:rPr>
              <a:t>n </a:t>
            </a:r>
            <a:r>
              <a:rPr lang="en-US" altLang="en-US" sz="1200" dirty="0" smtClean="0">
                <a:latin typeface="Trebuchet MS" panose="020B0603020202020204" pitchFamily="34" charset="0"/>
              </a:rPr>
              <a:t>the </a:t>
            </a:r>
            <a:r>
              <a:rPr lang="ro-RO" altLang="en-US" sz="1200" dirty="0" smtClean="0">
                <a:latin typeface="Trebuchet MS" panose="020B0603020202020204" pitchFamily="34" charset="0"/>
              </a:rPr>
              <a:t>produc</a:t>
            </a:r>
            <a:r>
              <a:rPr lang="en-US" altLang="en-US" sz="1200" dirty="0" err="1" smtClean="0">
                <a:latin typeface="Trebuchet MS" panose="020B0603020202020204" pitchFamily="34" charset="0"/>
              </a:rPr>
              <a:t>tion</a:t>
            </a:r>
            <a:r>
              <a:rPr lang="en-US" altLang="en-US" sz="1200" dirty="0" smtClean="0">
                <a:latin typeface="Trebuchet MS" panose="020B0603020202020204" pitchFamily="34" charset="0"/>
              </a:rPr>
              <a:t> of</a:t>
            </a:r>
            <a:r>
              <a:rPr lang="ro-RO" altLang="en-US" sz="1200" dirty="0" smtClean="0">
                <a:latin typeface="Trebuchet MS" panose="020B0603020202020204" pitchFamily="34" charset="0"/>
              </a:rPr>
              <a:t> N</a:t>
            </a:r>
            <a:r>
              <a:rPr lang="en-US" altLang="en-US" sz="1200" dirty="0" smtClean="0">
                <a:latin typeface="Trebuchet MS" panose="020B0603020202020204" pitchFamily="34" charset="0"/>
              </a:rPr>
              <a:t>y</a:t>
            </a:r>
            <a:r>
              <a:rPr lang="ro-RO" altLang="en-US" sz="1200" dirty="0" smtClean="0">
                <a:latin typeface="Trebuchet MS" panose="020B0603020202020204" pitchFamily="34" charset="0"/>
              </a:rPr>
              <a:t>statin </a:t>
            </a:r>
            <a:r>
              <a:rPr lang="en-GB" altLang="en-US" sz="1200" dirty="0" smtClean="0">
                <a:latin typeface="Trebuchet MS" panose="020B0603020202020204" pitchFamily="34" charset="0"/>
              </a:rPr>
              <a:t>– active </a:t>
            </a:r>
            <a:r>
              <a:rPr lang="ro-RO" altLang="en-US" sz="1200" dirty="0" smtClean="0">
                <a:latin typeface="Trebuchet MS" panose="020B0603020202020204" pitchFamily="34" charset="0"/>
              </a:rPr>
              <a:t>substan</a:t>
            </a:r>
            <a:r>
              <a:rPr lang="en-US" altLang="en-US" sz="1200" dirty="0" err="1" smtClean="0">
                <a:latin typeface="Trebuchet MS" panose="020B0603020202020204" pitchFamily="34" charset="0"/>
              </a:rPr>
              <a:t>ce</a:t>
            </a:r>
            <a:r>
              <a:rPr lang="ro-RO" altLang="en-US" sz="1200" dirty="0" smtClean="0">
                <a:latin typeface="Trebuchet MS" panose="020B0603020202020204" pitchFamily="34" charset="0"/>
              </a:rPr>
              <a:t> </a:t>
            </a:r>
            <a:r>
              <a:rPr lang="ro-RO" altLang="en-US" sz="1200" dirty="0">
                <a:latin typeface="Trebuchet MS" panose="020B0603020202020204" pitchFamily="34" charset="0"/>
              </a:rPr>
              <a:t>- </a:t>
            </a:r>
            <a:r>
              <a:rPr lang="en-US" altLang="en-US" sz="1200" dirty="0" smtClean="0">
                <a:latin typeface="Trebuchet MS" panose="020B0603020202020204" pitchFamily="34" charset="0"/>
              </a:rPr>
              <a:t>over </a:t>
            </a:r>
            <a:r>
              <a:rPr lang="en-US" altLang="en-US" sz="1200" dirty="0">
                <a:latin typeface="Trebuchet MS" panose="020B0603020202020204" pitchFamily="34" charset="0"/>
              </a:rPr>
              <a:t>50% market share globally</a:t>
            </a:r>
            <a:r>
              <a:rPr lang="ro-RO" altLang="en-US" sz="1200" dirty="0" smtClean="0">
                <a:latin typeface="Trebuchet MS" panose="020B0603020202020204" pitchFamily="34" charset="0"/>
              </a:rPr>
              <a:t> </a:t>
            </a:r>
            <a:r>
              <a:rPr lang="en-US" altLang="en-US" sz="1200" dirty="0">
                <a:latin typeface="Trebuchet MS" panose="020B0603020202020204" pitchFamily="34" charset="0"/>
              </a:rPr>
              <a:t>(over 100% increase </a:t>
            </a:r>
            <a:r>
              <a:rPr lang="en-US" altLang="en-US" sz="1200" dirty="0" smtClean="0">
                <a:latin typeface="Trebuchet MS" panose="020B0603020202020204" pitchFamily="34" charset="0"/>
              </a:rPr>
              <a:t>in 10 years)</a:t>
            </a:r>
            <a:r>
              <a:rPr lang="ro-RO" altLang="en-US" sz="1400" i="1" dirty="0">
                <a:latin typeface="Trebuchet MS" panose="020B0603020202020204" pitchFamily="34" charset="0"/>
              </a:rPr>
              <a:t>.</a:t>
            </a:r>
            <a:endParaRPr lang="en-US" altLang="en-US" sz="1400" i="1" dirty="0">
              <a:latin typeface="Trebuchet MS" panose="020B0603020202020204" pitchFamily="34" charset="0"/>
            </a:endParaRPr>
          </a:p>
        </p:txBody>
      </p:sp>
      <p:pic>
        <p:nvPicPr>
          <p:cNvPr id="19" name="Picture 3">
            <a:extLst>
              <a:ext uri="{FF2B5EF4-FFF2-40B4-BE49-F238E27FC236}">
                <a16:creationId xmlns:a16="http://schemas.microsoft.com/office/drawing/2014/main" xmlns="" id="{2E95CEF1-F921-41B4-B43B-4D149DA7EAF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5661248"/>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0" name="Picture 3">
            <a:extLst>
              <a:ext uri="{FF2B5EF4-FFF2-40B4-BE49-F238E27FC236}">
                <a16:creationId xmlns:a16="http://schemas.microsoft.com/office/drawing/2014/main" xmlns="" id="{FB0464ED-841D-49F9-885C-89194D6A495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5" y="6034629"/>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8" name="AutoShape 6">
            <a:extLst>
              <a:ext uri="{FF2B5EF4-FFF2-40B4-BE49-F238E27FC236}">
                <a16:creationId xmlns:a16="http://schemas.microsoft.com/office/drawing/2014/main" xmlns="" id="{C8982F0D-11B5-4F94-8B6D-7D7A1BD54EF0}"/>
              </a:ext>
            </a:extLst>
          </p:cNvPr>
          <p:cNvSpPr>
            <a:spLocks noChangeArrowheads="1"/>
          </p:cNvSpPr>
          <p:nvPr/>
        </p:nvSpPr>
        <p:spPr bwMode="auto">
          <a:xfrm>
            <a:off x="6876256" y="1340768"/>
            <a:ext cx="1954213" cy="500063"/>
          </a:xfrm>
          <a:prstGeom prst="roundRect">
            <a:avLst>
              <a:gd name="adj" fmla="val 16667"/>
            </a:avLst>
          </a:prstGeom>
          <a:solidFill>
            <a:srgbClr val="FF0000"/>
          </a:solidFill>
          <a:ln w="10800" cap="sq">
            <a:solidFill>
              <a:srgbClr val="FFFFFF"/>
            </a:solidFill>
            <a:miter lim="800000"/>
            <a:headEnd/>
            <a:tailEnd/>
          </a:ln>
        </p:spPr>
        <p:txBody>
          <a:bodyPr lIns="67491" tIns="35095" rIns="67491" bIns="3509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ctr">
              <a:buSzPct val="100000"/>
            </a:pPr>
            <a:r>
              <a:rPr lang="ro-RO" altLang="en-US" sz="1200" b="1" dirty="0">
                <a:solidFill>
                  <a:srgbClr val="FFFFFF"/>
                </a:solidFill>
                <a:latin typeface="Trebuchet MS" panose="020B0603020202020204" pitchFamily="34" charset="0"/>
              </a:rPr>
              <a:t>Export </a:t>
            </a:r>
            <a:r>
              <a:rPr lang="en-GB" altLang="en-US" sz="1200" b="1" dirty="0" smtClean="0">
                <a:solidFill>
                  <a:srgbClr val="FFFFFF"/>
                </a:solidFill>
                <a:latin typeface="Trebuchet MS" panose="020B0603020202020204" pitchFamily="34" charset="0"/>
              </a:rPr>
              <a:t>in 70 countries</a:t>
            </a:r>
            <a:endParaRPr lang="ro-RO" altLang="en-US" sz="1200" b="1" dirty="0">
              <a:solidFill>
                <a:srgbClr val="FFFFFF"/>
              </a:solidFill>
              <a:latin typeface="Trebuchet MS" panose="020B0603020202020204" pitchFamily="34" charset="0"/>
            </a:endParaRPr>
          </a:p>
        </p:txBody>
      </p:sp>
      <p:sp>
        <p:nvSpPr>
          <p:cNvPr id="21" name="AutoShape 6">
            <a:extLst>
              <a:ext uri="{FF2B5EF4-FFF2-40B4-BE49-F238E27FC236}">
                <a16:creationId xmlns:a16="http://schemas.microsoft.com/office/drawing/2014/main" xmlns="" id="{C8982F0D-11B5-4F94-8B6D-7D7A1BD54EF0}"/>
              </a:ext>
            </a:extLst>
          </p:cNvPr>
          <p:cNvSpPr>
            <a:spLocks noChangeArrowheads="1"/>
          </p:cNvSpPr>
          <p:nvPr/>
        </p:nvSpPr>
        <p:spPr bwMode="auto">
          <a:xfrm>
            <a:off x="611560" y="3789040"/>
            <a:ext cx="1954213" cy="500063"/>
          </a:xfrm>
          <a:prstGeom prst="roundRect">
            <a:avLst>
              <a:gd name="adj" fmla="val 16667"/>
            </a:avLst>
          </a:prstGeom>
          <a:solidFill>
            <a:srgbClr val="FF0000"/>
          </a:solidFill>
          <a:ln w="10800" cap="sq">
            <a:solidFill>
              <a:srgbClr val="FFFFFF"/>
            </a:solidFill>
            <a:miter lim="800000"/>
            <a:headEnd/>
            <a:tailEnd/>
          </a:ln>
        </p:spPr>
        <p:txBody>
          <a:bodyPr lIns="67491" tIns="35095" rIns="67491" bIns="3509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ctr">
              <a:buSzPct val="100000"/>
            </a:pPr>
            <a:r>
              <a:rPr lang="ro-RO" altLang="en-US" sz="1200" b="1" dirty="0" smtClean="0">
                <a:solidFill>
                  <a:srgbClr val="FFFFFF"/>
                </a:solidFill>
                <a:latin typeface="Trebuchet MS" panose="020B0603020202020204" pitchFamily="34" charset="0"/>
              </a:rPr>
              <a:t>Export </a:t>
            </a:r>
            <a:r>
              <a:rPr lang="en-GB" altLang="en-US" sz="1200" b="1" dirty="0" smtClean="0">
                <a:solidFill>
                  <a:srgbClr val="FFFFFF"/>
                </a:solidFill>
                <a:latin typeface="Trebuchet MS" panose="020B0603020202020204" pitchFamily="34" charset="0"/>
              </a:rPr>
              <a:t>in 70 countries</a:t>
            </a:r>
            <a:endParaRPr lang="ro-RO" altLang="en-US" sz="1200" b="1" dirty="0">
              <a:solidFill>
                <a:srgbClr val="FFFFFF"/>
              </a:solidFill>
              <a:latin typeface="Trebuchet MS" panose="020B0603020202020204" pitchFamily="34" charset="0"/>
            </a:endParaRPr>
          </a:p>
        </p:txBody>
      </p:sp>
      <p:sp>
        <p:nvSpPr>
          <p:cNvPr id="22" name="AutoShape 6">
            <a:extLst>
              <a:ext uri="{FF2B5EF4-FFF2-40B4-BE49-F238E27FC236}">
                <a16:creationId xmlns:a16="http://schemas.microsoft.com/office/drawing/2014/main" xmlns="" id="{C8982F0D-11B5-4F94-8B6D-7D7A1BD54EF0}"/>
              </a:ext>
            </a:extLst>
          </p:cNvPr>
          <p:cNvSpPr>
            <a:spLocks noChangeArrowheads="1"/>
          </p:cNvSpPr>
          <p:nvPr/>
        </p:nvSpPr>
        <p:spPr bwMode="auto">
          <a:xfrm>
            <a:off x="395536" y="2564904"/>
            <a:ext cx="1954213" cy="500063"/>
          </a:xfrm>
          <a:prstGeom prst="roundRect">
            <a:avLst>
              <a:gd name="adj" fmla="val 16667"/>
            </a:avLst>
          </a:prstGeom>
          <a:solidFill>
            <a:srgbClr val="FF0000"/>
          </a:solidFill>
          <a:ln w="10800" cap="sq">
            <a:solidFill>
              <a:srgbClr val="FFFFFF"/>
            </a:solidFill>
            <a:miter lim="800000"/>
            <a:headEnd/>
            <a:tailEnd/>
          </a:ln>
        </p:spPr>
        <p:txBody>
          <a:bodyPr lIns="67491" tIns="35095" rIns="67491" bIns="3509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ctr">
              <a:buSzPct val="100000"/>
            </a:pPr>
            <a:r>
              <a:rPr lang="en-GB" altLang="en-US" sz="1200" b="1" dirty="0" smtClean="0">
                <a:solidFill>
                  <a:srgbClr val="FFFFFF"/>
                </a:solidFill>
                <a:latin typeface="Trebuchet MS" panose="020B0603020202020204" pitchFamily="34" charset="0"/>
              </a:rPr>
              <a:t>Internationally recognized quality</a:t>
            </a:r>
            <a:endParaRPr lang="ro-RO" altLang="en-US" sz="1200" b="1" dirty="0">
              <a:solidFill>
                <a:srgbClr val="FFFFFF"/>
              </a:solidFill>
              <a:latin typeface="Trebuchet MS" panose="020B0603020202020204" pitchFamily="34" charset="0"/>
            </a:endParaRPr>
          </a:p>
        </p:txBody>
      </p:sp>
    </p:spTree>
    <p:extLst>
      <p:ext uri="{BB962C8B-B14F-4D97-AF65-F5344CB8AC3E}">
        <p14:creationId xmlns:p14="http://schemas.microsoft.com/office/powerpoint/2010/main" xmlns="" val="426435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387310" y="542781"/>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o-RO" altLang="en-US" sz="2400" dirty="0">
                <a:solidFill>
                  <a:schemeClr val="accent1"/>
                </a:solidFill>
                <a:latin typeface="Trebuchet MS" panose="020B0603020202020204" pitchFamily="34" charset="0"/>
              </a:rPr>
              <a:t>Strategic Planning</a:t>
            </a:r>
            <a:endParaRPr lang="ro-RO" sz="2400" dirty="0"/>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12</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pic>
        <p:nvPicPr>
          <p:cNvPr id="16" name="Picture 3">
            <a:extLst>
              <a:ext uri="{FF2B5EF4-FFF2-40B4-BE49-F238E27FC236}">
                <a16:creationId xmlns:a16="http://schemas.microsoft.com/office/drawing/2014/main" xmlns="" id="{3900D60F-2296-4197-9390-1F2261045F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716" y="1368765"/>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8" name="Picture 3">
            <a:extLst>
              <a:ext uri="{FF2B5EF4-FFF2-40B4-BE49-F238E27FC236}">
                <a16:creationId xmlns:a16="http://schemas.microsoft.com/office/drawing/2014/main" xmlns="" id="{34FCC0BE-E424-4602-83E6-1246FBEC5D8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8679" y="2162915"/>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9" name="Title 1">
            <a:extLst>
              <a:ext uri="{FF2B5EF4-FFF2-40B4-BE49-F238E27FC236}">
                <a16:creationId xmlns:a16="http://schemas.microsoft.com/office/drawing/2014/main" xmlns="" id="{4CBAD125-95E2-40B2-8DC6-2A077CC98E35}"/>
              </a:ext>
            </a:extLst>
          </p:cNvPr>
          <p:cNvSpPr txBox="1">
            <a:spLocks noChangeArrowheads="1"/>
          </p:cNvSpPr>
          <p:nvPr/>
        </p:nvSpPr>
        <p:spPr bwMode="auto">
          <a:xfrm>
            <a:off x="717650" y="1241223"/>
            <a:ext cx="8129588"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just">
              <a:spcBef>
                <a:spcPct val="0"/>
              </a:spcBef>
              <a:buClrTx/>
              <a:buSzTx/>
              <a:buFontTx/>
              <a:buNone/>
            </a:pPr>
            <a:r>
              <a:rPr lang="ro-RO" altLang="en-US" sz="1800" b="1" dirty="0" smtClean="0">
                <a:solidFill>
                  <a:schemeClr val="tx1"/>
                </a:solidFill>
                <a:latin typeface="Trebuchet MS" panose="020B0603020202020204" pitchFamily="34" charset="0"/>
              </a:rPr>
              <a:t>Pi</a:t>
            </a:r>
            <a:r>
              <a:rPr lang="en-US" altLang="en-US" sz="1800" b="1" dirty="0" err="1" smtClean="0">
                <a:solidFill>
                  <a:schemeClr val="tx1"/>
                </a:solidFill>
                <a:latin typeface="Trebuchet MS" panose="020B0603020202020204" pitchFamily="34" charset="0"/>
              </a:rPr>
              <a:t>llar</a:t>
            </a:r>
            <a:r>
              <a:rPr lang="ro-RO" altLang="en-US" sz="1800" b="1" dirty="0" smtClean="0">
                <a:solidFill>
                  <a:schemeClr val="tx1"/>
                </a:solidFill>
                <a:latin typeface="Trebuchet MS" panose="020B0603020202020204" pitchFamily="34" charset="0"/>
              </a:rPr>
              <a:t> </a:t>
            </a:r>
            <a:r>
              <a:rPr lang="ro-RO" altLang="en-US" sz="1800" b="1" dirty="0">
                <a:solidFill>
                  <a:schemeClr val="tx1"/>
                </a:solidFill>
                <a:latin typeface="Trebuchet MS" panose="020B0603020202020204" pitchFamily="34" charset="0"/>
              </a:rPr>
              <a:t>1</a:t>
            </a:r>
          </a:p>
          <a:p>
            <a:pPr algn="just">
              <a:spcBef>
                <a:spcPct val="0"/>
              </a:spcBef>
              <a:buClrTx/>
              <a:buSzTx/>
              <a:buFontTx/>
              <a:buNone/>
            </a:pPr>
            <a:r>
              <a:rPr lang="en-US" altLang="en-US" sz="1800" dirty="0" smtClean="0">
                <a:solidFill>
                  <a:schemeClr val="tx1"/>
                </a:solidFill>
                <a:latin typeface="Trebuchet MS" panose="020B0603020202020204" pitchFamily="34" charset="0"/>
              </a:rPr>
              <a:t>Business </a:t>
            </a:r>
            <a:r>
              <a:rPr lang="en-US" altLang="en-US" sz="1800" dirty="0" err="1" smtClean="0">
                <a:solidFill>
                  <a:schemeClr val="tx1"/>
                </a:solidFill>
                <a:latin typeface="Trebuchet MS" panose="020B0603020202020204" pitchFamily="34" charset="0"/>
              </a:rPr>
              <a:t>i</a:t>
            </a:r>
            <a:r>
              <a:rPr lang="ro-RO" altLang="en-US" sz="1800" dirty="0" smtClean="0">
                <a:solidFill>
                  <a:schemeClr val="tx1"/>
                </a:solidFill>
                <a:latin typeface="Trebuchet MS" panose="020B0603020202020204" pitchFamily="34" charset="0"/>
              </a:rPr>
              <a:t>ntern</a:t>
            </a:r>
            <a:r>
              <a:rPr lang="en-US" altLang="en-US" sz="1800" dirty="0" err="1" smtClean="0">
                <a:solidFill>
                  <a:schemeClr val="tx1"/>
                </a:solidFill>
                <a:latin typeface="Trebuchet MS" panose="020B0603020202020204" pitchFamily="34" charset="0"/>
              </a:rPr>
              <a:t>ationalization</a:t>
            </a:r>
            <a:r>
              <a:rPr lang="ro-RO" altLang="en-US" sz="1800" dirty="0" smtClean="0">
                <a:solidFill>
                  <a:schemeClr val="tx1"/>
                </a:solidFill>
                <a:latin typeface="Trebuchet MS" panose="020B0603020202020204" pitchFamily="34" charset="0"/>
              </a:rPr>
              <a:t>.</a:t>
            </a:r>
            <a:endParaRPr lang="ro-RO" altLang="en-US" sz="1800" dirty="0">
              <a:solidFill>
                <a:schemeClr val="tx1"/>
              </a:solidFill>
              <a:latin typeface="Trebuchet MS" panose="020B0603020202020204" pitchFamily="34" charset="0"/>
            </a:endParaRPr>
          </a:p>
          <a:p>
            <a:pPr algn="just">
              <a:spcBef>
                <a:spcPct val="0"/>
              </a:spcBef>
              <a:buClrTx/>
              <a:buSzTx/>
              <a:buFontTx/>
              <a:buNone/>
            </a:pPr>
            <a:endParaRPr lang="ro-RO" altLang="en-US" sz="1800" dirty="0">
              <a:solidFill>
                <a:schemeClr val="tx1"/>
              </a:solidFill>
              <a:latin typeface="Trebuchet MS" panose="020B0603020202020204" pitchFamily="34" charset="0"/>
            </a:endParaRPr>
          </a:p>
          <a:p>
            <a:pPr algn="just">
              <a:spcBef>
                <a:spcPct val="0"/>
              </a:spcBef>
              <a:buClrTx/>
              <a:buSzTx/>
              <a:buFontTx/>
              <a:buNone/>
            </a:pPr>
            <a:r>
              <a:rPr lang="ro-RO" altLang="en-US" sz="1800" b="1" dirty="0" smtClean="0">
                <a:solidFill>
                  <a:schemeClr val="tx1"/>
                </a:solidFill>
                <a:latin typeface="Trebuchet MS" panose="020B0603020202020204" pitchFamily="34" charset="0"/>
              </a:rPr>
              <a:t>Pil</a:t>
            </a:r>
            <a:r>
              <a:rPr lang="en-US" altLang="en-US" sz="1800" b="1" dirty="0" smtClean="0">
                <a:solidFill>
                  <a:schemeClr val="tx1"/>
                </a:solidFill>
                <a:latin typeface="Trebuchet MS" panose="020B0603020202020204" pitchFamily="34" charset="0"/>
              </a:rPr>
              <a:t>lar</a:t>
            </a:r>
            <a:r>
              <a:rPr lang="ro-RO" altLang="en-US" sz="1800" b="1" dirty="0" smtClean="0">
                <a:solidFill>
                  <a:schemeClr val="tx1"/>
                </a:solidFill>
                <a:latin typeface="Trebuchet MS" panose="020B0603020202020204" pitchFamily="34" charset="0"/>
              </a:rPr>
              <a:t> </a:t>
            </a:r>
            <a:r>
              <a:rPr lang="ro-RO" altLang="en-US" sz="1800" b="1" dirty="0">
                <a:solidFill>
                  <a:schemeClr val="tx1"/>
                </a:solidFill>
                <a:latin typeface="Trebuchet MS" panose="020B0603020202020204" pitchFamily="34" charset="0"/>
              </a:rPr>
              <a:t>2</a:t>
            </a:r>
          </a:p>
          <a:p>
            <a:pPr algn="just">
              <a:spcBef>
                <a:spcPct val="0"/>
              </a:spcBef>
              <a:buClrTx/>
              <a:buSzTx/>
              <a:buFontTx/>
              <a:buNone/>
            </a:pPr>
            <a:r>
              <a:rPr lang="en-US" altLang="en-US" sz="1800" dirty="0" smtClean="0">
                <a:solidFill>
                  <a:schemeClr val="tx1"/>
                </a:solidFill>
                <a:latin typeface="Trebuchet MS" panose="020B0603020202020204" pitchFamily="34" charset="0"/>
              </a:rPr>
              <a:t>Adapting strategically our portfolio. Ensuring a sustainable and marketable portfolio.</a:t>
            </a:r>
            <a:endParaRPr lang="ro-RO" altLang="en-US" sz="1800" dirty="0">
              <a:solidFill>
                <a:schemeClr val="tx1"/>
              </a:solidFill>
              <a:latin typeface="Trebuchet MS" panose="020B0603020202020204" pitchFamily="34" charset="0"/>
            </a:endParaRPr>
          </a:p>
          <a:p>
            <a:pPr algn="just">
              <a:spcBef>
                <a:spcPct val="0"/>
              </a:spcBef>
              <a:buClrTx/>
              <a:buSzTx/>
              <a:buFontTx/>
              <a:buNone/>
            </a:pPr>
            <a:endParaRPr lang="ro-RO" altLang="en-US" sz="1800" b="1" dirty="0">
              <a:solidFill>
                <a:schemeClr val="tx1"/>
              </a:solidFill>
              <a:latin typeface="Trebuchet MS" panose="020B0603020202020204" pitchFamily="34" charset="0"/>
            </a:endParaRPr>
          </a:p>
          <a:p>
            <a:pPr algn="just">
              <a:spcBef>
                <a:spcPct val="0"/>
              </a:spcBef>
              <a:buClrTx/>
              <a:buSzTx/>
              <a:buFontTx/>
              <a:buNone/>
            </a:pPr>
            <a:r>
              <a:rPr lang="ro-RO" altLang="en-US" sz="1800" b="1" dirty="0" smtClean="0">
                <a:solidFill>
                  <a:schemeClr val="tx1"/>
                </a:solidFill>
                <a:latin typeface="Trebuchet MS" panose="020B0603020202020204" pitchFamily="34" charset="0"/>
              </a:rPr>
              <a:t>Pill</a:t>
            </a:r>
            <a:r>
              <a:rPr lang="en-US" altLang="en-US" sz="1800" b="1" dirty="0" err="1" smtClean="0">
                <a:solidFill>
                  <a:schemeClr val="tx1"/>
                </a:solidFill>
                <a:latin typeface="Trebuchet MS" panose="020B0603020202020204" pitchFamily="34" charset="0"/>
              </a:rPr>
              <a:t>ar</a:t>
            </a:r>
            <a:r>
              <a:rPr lang="ro-RO" altLang="en-US" sz="1800" b="1" dirty="0" smtClean="0">
                <a:solidFill>
                  <a:schemeClr val="tx1"/>
                </a:solidFill>
                <a:latin typeface="Trebuchet MS" panose="020B0603020202020204" pitchFamily="34" charset="0"/>
              </a:rPr>
              <a:t> </a:t>
            </a:r>
            <a:r>
              <a:rPr lang="ro-RO" altLang="en-US" sz="1800" b="1" dirty="0">
                <a:solidFill>
                  <a:schemeClr val="tx1"/>
                </a:solidFill>
                <a:latin typeface="Trebuchet MS" panose="020B0603020202020204" pitchFamily="34" charset="0"/>
              </a:rPr>
              <a:t>3 </a:t>
            </a:r>
          </a:p>
          <a:p>
            <a:pPr algn="just">
              <a:spcBef>
                <a:spcPct val="0"/>
              </a:spcBef>
              <a:buClrTx/>
              <a:buSzTx/>
              <a:buFontTx/>
              <a:buNone/>
            </a:pPr>
            <a:r>
              <a:rPr lang="en-US" altLang="en-US" sz="1800" dirty="0" smtClean="0">
                <a:solidFill>
                  <a:schemeClr val="tx1"/>
                </a:solidFill>
                <a:latin typeface="Trebuchet MS" panose="020B0603020202020204" pitchFamily="34" charset="0"/>
              </a:rPr>
              <a:t>Management of operating costs and an increased yield of the operating, financing and investing activities;</a:t>
            </a:r>
            <a:endParaRPr lang="ro-RO" altLang="en-US" sz="1800" dirty="0">
              <a:solidFill>
                <a:schemeClr val="tx1"/>
              </a:solidFill>
              <a:latin typeface="Trebuchet MS" panose="020B0603020202020204" pitchFamily="34" charset="0"/>
            </a:endParaRPr>
          </a:p>
          <a:p>
            <a:pPr algn="just">
              <a:spcBef>
                <a:spcPct val="0"/>
              </a:spcBef>
              <a:buClrTx/>
              <a:buSzTx/>
              <a:buFontTx/>
              <a:buNone/>
            </a:pPr>
            <a:endParaRPr lang="ro-RO" altLang="en-US" sz="1800" dirty="0">
              <a:solidFill>
                <a:schemeClr val="tx1"/>
              </a:solidFill>
              <a:latin typeface="Trebuchet MS" panose="020B0603020202020204" pitchFamily="34" charset="0"/>
            </a:endParaRPr>
          </a:p>
          <a:p>
            <a:pPr algn="just">
              <a:spcBef>
                <a:spcPct val="0"/>
              </a:spcBef>
              <a:buClrTx/>
              <a:buSzTx/>
              <a:buFontTx/>
              <a:buNone/>
            </a:pPr>
            <a:r>
              <a:rPr lang="ro-RO" altLang="en-US" sz="1800" b="1" dirty="0" smtClean="0">
                <a:solidFill>
                  <a:schemeClr val="tx1"/>
                </a:solidFill>
                <a:latin typeface="Trebuchet MS" panose="020B0603020202020204" pitchFamily="34" charset="0"/>
              </a:rPr>
              <a:t>Pil</a:t>
            </a:r>
            <a:r>
              <a:rPr lang="en-US" altLang="en-US" sz="1800" b="1" dirty="0" smtClean="0">
                <a:solidFill>
                  <a:schemeClr val="tx1"/>
                </a:solidFill>
                <a:latin typeface="Trebuchet MS" panose="020B0603020202020204" pitchFamily="34" charset="0"/>
              </a:rPr>
              <a:t>lar</a:t>
            </a:r>
            <a:r>
              <a:rPr lang="ro-RO" altLang="en-US" sz="1800" b="1" dirty="0" smtClean="0">
                <a:solidFill>
                  <a:schemeClr val="tx1"/>
                </a:solidFill>
                <a:latin typeface="Trebuchet MS" panose="020B0603020202020204" pitchFamily="34" charset="0"/>
              </a:rPr>
              <a:t> </a:t>
            </a:r>
            <a:r>
              <a:rPr lang="ro-RO" altLang="en-US" sz="1800" b="1" dirty="0">
                <a:solidFill>
                  <a:schemeClr val="tx1"/>
                </a:solidFill>
                <a:latin typeface="Trebuchet MS" panose="020B0603020202020204" pitchFamily="34" charset="0"/>
              </a:rPr>
              <a:t>4  </a:t>
            </a:r>
          </a:p>
          <a:p>
            <a:pPr algn="just">
              <a:spcBef>
                <a:spcPct val="0"/>
              </a:spcBef>
              <a:buClrTx/>
              <a:buSzTx/>
              <a:buFontTx/>
              <a:buNone/>
            </a:pPr>
            <a:r>
              <a:rPr lang="en-US" altLang="en-US" sz="1800" dirty="0" smtClean="0">
                <a:solidFill>
                  <a:schemeClr val="tx1"/>
                </a:solidFill>
                <a:latin typeface="Trebuchet MS" panose="020B0603020202020204" pitchFamily="34" charset="0"/>
              </a:rPr>
              <a:t>Adapting human resources to the strategic orientation and focus of organizational culture towards innovation and performance and promoting social responsibility programs.</a:t>
            </a:r>
            <a:endParaRPr lang="ro-RO" altLang="en-US" sz="1800" dirty="0">
              <a:solidFill>
                <a:schemeClr val="tx1"/>
              </a:solidFill>
              <a:latin typeface="Trebuchet MS" panose="020B0603020202020204" pitchFamily="34" charset="0"/>
            </a:endParaRPr>
          </a:p>
          <a:p>
            <a:pPr algn="just">
              <a:spcBef>
                <a:spcPct val="0"/>
              </a:spcBef>
              <a:buClrTx/>
              <a:buSzTx/>
              <a:buFontTx/>
              <a:buNone/>
            </a:pPr>
            <a:endParaRPr lang="ro-RO" altLang="en-US" sz="1800" dirty="0">
              <a:solidFill>
                <a:schemeClr val="tx1"/>
              </a:solidFill>
              <a:latin typeface="Trebuchet MS" panose="020B0603020202020204" pitchFamily="34" charset="0"/>
            </a:endParaRPr>
          </a:p>
          <a:p>
            <a:pPr algn="just">
              <a:spcBef>
                <a:spcPct val="0"/>
              </a:spcBef>
              <a:buClrTx/>
              <a:buSzTx/>
              <a:buFontTx/>
              <a:buNone/>
            </a:pPr>
            <a:r>
              <a:rPr lang="ro-RO" altLang="en-US" sz="1800" b="1" dirty="0" smtClean="0">
                <a:solidFill>
                  <a:schemeClr val="tx1"/>
                </a:solidFill>
                <a:latin typeface="Trebuchet MS" panose="020B0603020202020204" pitchFamily="34" charset="0"/>
              </a:rPr>
              <a:t>Pill</a:t>
            </a:r>
            <a:r>
              <a:rPr lang="en-US" altLang="en-US" sz="1800" b="1" dirty="0" err="1" smtClean="0">
                <a:solidFill>
                  <a:schemeClr val="tx1"/>
                </a:solidFill>
                <a:latin typeface="Trebuchet MS" panose="020B0603020202020204" pitchFamily="34" charset="0"/>
              </a:rPr>
              <a:t>ar</a:t>
            </a:r>
            <a:r>
              <a:rPr lang="ro-RO" altLang="en-US" sz="1800" b="1" dirty="0" smtClean="0">
                <a:solidFill>
                  <a:schemeClr val="tx1"/>
                </a:solidFill>
                <a:latin typeface="Trebuchet MS" panose="020B0603020202020204" pitchFamily="34" charset="0"/>
              </a:rPr>
              <a:t> </a:t>
            </a:r>
            <a:r>
              <a:rPr lang="ro-RO" altLang="en-US" sz="1800" b="1" dirty="0">
                <a:solidFill>
                  <a:schemeClr val="tx1"/>
                </a:solidFill>
                <a:latin typeface="Trebuchet MS" panose="020B0603020202020204" pitchFamily="34" charset="0"/>
              </a:rPr>
              <a:t>5      </a:t>
            </a:r>
          </a:p>
          <a:p>
            <a:pPr algn="just">
              <a:spcBef>
                <a:spcPct val="0"/>
              </a:spcBef>
              <a:buClrTx/>
              <a:buSzTx/>
              <a:buFontTx/>
              <a:buNone/>
            </a:pPr>
            <a:r>
              <a:rPr lang="en-US" altLang="en-US" sz="1800" dirty="0" smtClean="0">
                <a:solidFill>
                  <a:schemeClr val="tx1"/>
                </a:solidFill>
                <a:latin typeface="Trebuchet MS" panose="020B0603020202020204" pitchFamily="34" charset="0"/>
              </a:rPr>
              <a:t>Quality </a:t>
            </a:r>
            <a:r>
              <a:rPr lang="en-US" altLang="en-US" sz="1800" dirty="0">
                <a:solidFill>
                  <a:schemeClr val="tx1"/>
                </a:solidFill>
                <a:latin typeface="Trebuchet MS" panose="020B0603020202020204" pitchFamily="34" charset="0"/>
              </a:rPr>
              <a:t>m</a:t>
            </a:r>
            <a:r>
              <a:rPr lang="ro-RO" altLang="en-US" sz="1800" dirty="0" smtClean="0">
                <a:solidFill>
                  <a:schemeClr val="tx1"/>
                </a:solidFill>
                <a:latin typeface="Trebuchet MS" panose="020B0603020202020204" pitchFamily="34" charset="0"/>
              </a:rPr>
              <a:t>anagemen</a:t>
            </a:r>
            <a:r>
              <a:rPr lang="en-US" altLang="en-US" sz="1800" dirty="0" smtClean="0">
                <a:solidFill>
                  <a:schemeClr val="tx1"/>
                </a:solidFill>
                <a:latin typeface="Trebuchet MS" panose="020B0603020202020204" pitchFamily="34" charset="0"/>
              </a:rPr>
              <a:t>t</a:t>
            </a:r>
            <a:r>
              <a:rPr lang="ro-RO" altLang="en-US" sz="1800" dirty="0" smtClean="0">
                <a:solidFill>
                  <a:schemeClr val="tx1"/>
                </a:solidFill>
                <a:latin typeface="Trebuchet MS" panose="020B0603020202020204" pitchFamily="34" charset="0"/>
              </a:rPr>
              <a:t>.</a:t>
            </a:r>
            <a:endParaRPr lang="ro-RO" altLang="en-US" sz="1800" dirty="0">
              <a:solidFill>
                <a:schemeClr val="tx1"/>
              </a:solidFill>
              <a:latin typeface="Trebuchet MS" panose="020B0603020202020204" pitchFamily="34" charset="0"/>
            </a:endParaRPr>
          </a:p>
          <a:p>
            <a:pPr>
              <a:spcBef>
                <a:spcPct val="0"/>
              </a:spcBef>
              <a:buClrTx/>
              <a:buSzTx/>
              <a:buFontTx/>
              <a:buNone/>
            </a:pPr>
            <a:endParaRPr lang="ro-RO" altLang="en-US" sz="1800" dirty="0">
              <a:solidFill>
                <a:schemeClr val="tx1"/>
              </a:solidFill>
              <a:latin typeface="Trebuchet MS" panose="020B0603020202020204" pitchFamily="34" charset="0"/>
            </a:endParaRPr>
          </a:p>
          <a:p>
            <a:pPr>
              <a:spcBef>
                <a:spcPct val="0"/>
              </a:spcBef>
              <a:buClrTx/>
              <a:buSzTx/>
              <a:buFontTx/>
              <a:buNone/>
            </a:pPr>
            <a:endParaRPr lang="en-US" altLang="en-US" sz="1800" dirty="0">
              <a:solidFill>
                <a:schemeClr val="tx1"/>
              </a:solidFill>
              <a:latin typeface="Trebuchet MS" panose="020B0603020202020204" pitchFamily="34" charset="0"/>
            </a:endParaRPr>
          </a:p>
        </p:txBody>
      </p:sp>
      <p:pic>
        <p:nvPicPr>
          <p:cNvPr id="20" name="Picture 3">
            <a:extLst>
              <a:ext uri="{FF2B5EF4-FFF2-40B4-BE49-F238E27FC236}">
                <a16:creationId xmlns:a16="http://schemas.microsoft.com/office/drawing/2014/main" xmlns="" id="{8DB6DD25-D9F8-48FC-B26F-930A02EAAD2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3740" y="3288504"/>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1" name="Picture 3">
            <a:extLst>
              <a:ext uri="{FF2B5EF4-FFF2-40B4-BE49-F238E27FC236}">
                <a16:creationId xmlns:a16="http://schemas.microsoft.com/office/drawing/2014/main" xmlns="" id="{92A444EC-6F16-4A8A-9749-9E562D1ACB4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230" y="4354600"/>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2" name="Picture 3">
            <a:extLst>
              <a:ext uri="{FF2B5EF4-FFF2-40B4-BE49-F238E27FC236}">
                <a16:creationId xmlns:a16="http://schemas.microsoft.com/office/drawing/2014/main" xmlns="" id="{BBA69D9B-5C5B-4630-84B3-BFDFB6A9222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762" y="5733256"/>
            <a:ext cx="1587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23054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418738" y="508067"/>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solidFill>
                  <a:schemeClr val="accent1"/>
                </a:solidFill>
                <a:latin typeface="Trebuchet MS" panose="020B0603020202020204" pitchFamily="34" charset="0"/>
              </a:rPr>
              <a:t>S</a:t>
            </a:r>
            <a:r>
              <a:rPr lang="ro-RO" altLang="en-US" sz="2400" dirty="0" smtClean="0">
                <a:solidFill>
                  <a:schemeClr val="accent1"/>
                </a:solidFill>
                <a:latin typeface="Trebuchet MS" panose="020B0603020202020204" pitchFamily="34" charset="0"/>
              </a:rPr>
              <a:t>trategic</a:t>
            </a:r>
            <a:r>
              <a:rPr lang="en-US" altLang="en-US" sz="2400" dirty="0" smtClean="0">
                <a:solidFill>
                  <a:schemeClr val="accent1"/>
                </a:solidFill>
                <a:latin typeface="Trebuchet MS" panose="020B0603020202020204" pitchFamily="34" charset="0"/>
              </a:rPr>
              <a:t> planning</a:t>
            </a:r>
            <a:endParaRPr lang="en-US" altLang="en-US" sz="2400" dirty="0">
              <a:solidFill>
                <a:schemeClr val="accent1"/>
              </a:solidFill>
              <a:latin typeface="Trebuchet MS" panose="020B0603020202020204" pitchFamily="34" charset="0"/>
            </a:endParaRPr>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13</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grpSp>
        <p:nvGrpSpPr>
          <p:cNvPr id="35" name="Group 7">
            <a:extLst>
              <a:ext uri="{FF2B5EF4-FFF2-40B4-BE49-F238E27FC236}">
                <a16:creationId xmlns:a16="http://schemas.microsoft.com/office/drawing/2014/main" xmlns="" id="{2C7402C1-D538-4726-B012-E9ACC516B6CF}"/>
              </a:ext>
            </a:extLst>
          </p:cNvPr>
          <p:cNvGrpSpPr>
            <a:grpSpLocks/>
          </p:cNvGrpSpPr>
          <p:nvPr/>
        </p:nvGrpSpPr>
        <p:grpSpPr bwMode="auto">
          <a:xfrm>
            <a:off x="250825" y="1462088"/>
            <a:ext cx="5116513" cy="5130800"/>
            <a:chOff x="2690" y="4590"/>
            <a:chExt cx="6299" cy="5958"/>
          </a:xfrm>
        </p:grpSpPr>
        <p:sp>
          <p:nvSpPr>
            <p:cNvPr id="36" name="Freeform 3">
              <a:extLst>
                <a:ext uri="{FF2B5EF4-FFF2-40B4-BE49-F238E27FC236}">
                  <a16:creationId xmlns:a16="http://schemas.microsoft.com/office/drawing/2014/main" xmlns="" id="{47ED2C60-33F9-4744-9A93-582B34D0BC93}"/>
                </a:ext>
              </a:extLst>
            </p:cNvPr>
            <p:cNvSpPr>
              <a:spLocks noChangeAspect="1"/>
            </p:cNvSpPr>
            <p:nvPr/>
          </p:nvSpPr>
          <p:spPr bwMode="auto">
            <a:xfrm>
              <a:off x="2690" y="5755"/>
              <a:ext cx="2052" cy="2433"/>
            </a:xfrm>
            <a:custGeom>
              <a:avLst/>
              <a:gdLst>
                <a:gd name="T0" fmla="*/ 11115443 w 859"/>
                <a:gd name="T1" fmla="*/ 3997240 h 1102"/>
                <a:gd name="T2" fmla="*/ 9847326 w 859"/>
                <a:gd name="T3" fmla="*/ 8039595 h 1102"/>
                <a:gd name="T4" fmla="*/ 0 w 859"/>
                <a:gd name="T5" fmla="*/ 9943470 h 1102"/>
                <a:gd name="T6" fmla="*/ 1630439 w 859"/>
                <a:gd name="T7" fmla="*/ 4971736 h 1102"/>
                <a:gd name="T8" fmla="*/ 3273814 w 859"/>
                <a:gd name="T9" fmla="*/ 0 h 1102"/>
                <a:gd name="T10" fmla="*/ 11115443 w 859"/>
                <a:gd name="T11" fmla="*/ 3997240 h 1102"/>
                <a:gd name="T12" fmla="*/ 0 60000 65536"/>
                <a:gd name="T13" fmla="*/ 0 60000 65536"/>
                <a:gd name="T14" fmla="*/ 0 60000 65536"/>
                <a:gd name="T15" fmla="*/ 0 60000 65536"/>
                <a:gd name="T16" fmla="*/ 0 60000 65536"/>
                <a:gd name="T17" fmla="*/ 0 60000 65536"/>
                <a:gd name="T18" fmla="*/ 0 w 859"/>
                <a:gd name="T19" fmla="*/ 0 h 1102"/>
                <a:gd name="T20" fmla="*/ 859 w 859"/>
                <a:gd name="T21" fmla="*/ 1102 h 1102"/>
              </a:gdLst>
              <a:ahLst/>
              <a:cxnLst>
                <a:cxn ang="T12">
                  <a:pos x="T0" y="T1"/>
                </a:cxn>
                <a:cxn ang="T13">
                  <a:pos x="T2" y="T3"/>
                </a:cxn>
                <a:cxn ang="T14">
                  <a:pos x="T4" y="T5"/>
                </a:cxn>
                <a:cxn ang="T15">
                  <a:pos x="T6" y="T7"/>
                </a:cxn>
                <a:cxn ang="T16">
                  <a:pos x="T8" y="T9"/>
                </a:cxn>
                <a:cxn ang="T17">
                  <a:pos x="T10" y="T11"/>
                </a:cxn>
              </a:cxnLst>
              <a:rect l="T18" t="T19" r="T20" b="T21"/>
              <a:pathLst>
                <a:path w="859" h="1102">
                  <a:moveTo>
                    <a:pt x="859" y="443"/>
                  </a:moveTo>
                  <a:lnTo>
                    <a:pt x="761" y="891"/>
                  </a:lnTo>
                  <a:lnTo>
                    <a:pt x="0" y="1102"/>
                  </a:lnTo>
                  <a:lnTo>
                    <a:pt x="126" y="551"/>
                  </a:lnTo>
                  <a:lnTo>
                    <a:pt x="253" y="0"/>
                  </a:lnTo>
                  <a:lnTo>
                    <a:pt x="859" y="443"/>
                  </a:lnTo>
                  <a:close/>
                </a:path>
              </a:pathLst>
            </a:custGeom>
            <a:noFill/>
            <a:ln w="254">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o-RO"/>
            </a:p>
          </p:txBody>
        </p:sp>
        <p:sp>
          <p:nvSpPr>
            <p:cNvPr id="37" name="Freeform 4">
              <a:extLst>
                <a:ext uri="{FF2B5EF4-FFF2-40B4-BE49-F238E27FC236}">
                  <a16:creationId xmlns:a16="http://schemas.microsoft.com/office/drawing/2014/main" xmlns="" id="{7C3E3AD7-FCC4-46E4-A7E9-E8CC2621B986}"/>
                </a:ext>
              </a:extLst>
            </p:cNvPr>
            <p:cNvSpPr>
              <a:spLocks noChangeAspect="1"/>
            </p:cNvSpPr>
            <p:nvPr/>
          </p:nvSpPr>
          <p:spPr bwMode="auto">
            <a:xfrm>
              <a:off x="4667" y="6370"/>
              <a:ext cx="2371" cy="2124"/>
            </a:xfrm>
            <a:custGeom>
              <a:avLst/>
              <a:gdLst>
                <a:gd name="T0" fmla="*/ 3620907 w 984"/>
                <a:gd name="T1" fmla="*/ 8711356 h 960"/>
                <a:gd name="T2" fmla="*/ 0 w 984"/>
                <a:gd name="T3" fmla="*/ 5598860 h 960"/>
                <a:gd name="T4" fmla="*/ 1286552 w 984"/>
                <a:gd name="T5" fmla="*/ 1724124 h 960"/>
                <a:gd name="T6" fmla="*/ 6525592 w 984"/>
                <a:gd name="T7" fmla="*/ 0 h 960"/>
                <a:gd name="T8" fmla="*/ 11751372 w 984"/>
                <a:gd name="T9" fmla="*/ 1724124 h 960"/>
                <a:gd name="T10" fmla="*/ 13051184 w 984"/>
                <a:gd name="T11" fmla="*/ 5607935 h 960"/>
                <a:gd name="T12" fmla="*/ 9417010 w 984"/>
                <a:gd name="T13" fmla="*/ 8711356 h 960"/>
                <a:gd name="T14" fmla="*/ 3620907 w 984"/>
                <a:gd name="T15" fmla="*/ 8711356 h 960"/>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960"/>
                <a:gd name="T26" fmla="*/ 984 w 984"/>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960">
                  <a:moveTo>
                    <a:pt x="273" y="960"/>
                  </a:moveTo>
                  <a:lnTo>
                    <a:pt x="0" y="617"/>
                  </a:lnTo>
                  <a:lnTo>
                    <a:pt x="97" y="190"/>
                  </a:lnTo>
                  <a:lnTo>
                    <a:pt x="492" y="0"/>
                  </a:lnTo>
                  <a:lnTo>
                    <a:pt x="886" y="190"/>
                  </a:lnTo>
                  <a:lnTo>
                    <a:pt x="984" y="618"/>
                  </a:lnTo>
                  <a:lnTo>
                    <a:pt x="710" y="960"/>
                  </a:lnTo>
                  <a:lnTo>
                    <a:pt x="273" y="960"/>
                  </a:lnTo>
                  <a:close/>
                </a:path>
              </a:pathLst>
            </a:custGeom>
            <a:solidFill>
              <a:srgbClr val="FF0000"/>
            </a:solidFill>
            <a:ln w="6350">
              <a:solidFill>
                <a:srgbClr val="000000"/>
              </a:solidFill>
              <a:round/>
              <a:headEnd/>
              <a:tailEnd/>
            </a:ln>
          </p:spPr>
          <p:txBody>
            <a:bodyPr/>
            <a:lstStyle/>
            <a:p>
              <a:endParaRPr lang="ro-RO"/>
            </a:p>
          </p:txBody>
        </p:sp>
        <p:sp>
          <p:nvSpPr>
            <p:cNvPr id="38" name="Freeform 5">
              <a:extLst>
                <a:ext uri="{FF2B5EF4-FFF2-40B4-BE49-F238E27FC236}">
                  <a16:creationId xmlns:a16="http://schemas.microsoft.com/office/drawing/2014/main" xmlns="" id="{2C9731A2-3B69-4AEC-A4BB-6FED9AFE3822}"/>
                </a:ext>
              </a:extLst>
            </p:cNvPr>
            <p:cNvSpPr>
              <a:spLocks noChangeAspect="1"/>
            </p:cNvSpPr>
            <p:nvPr/>
          </p:nvSpPr>
          <p:spPr bwMode="auto">
            <a:xfrm>
              <a:off x="4482" y="8634"/>
              <a:ext cx="2693" cy="1640"/>
            </a:xfrm>
            <a:custGeom>
              <a:avLst/>
              <a:gdLst>
                <a:gd name="T0" fmla="*/ 10260655 w 1128"/>
                <a:gd name="T1" fmla="*/ 0 h 741"/>
                <a:gd name="T2" fmla="*/ 14576851 w 1128"/>
                <a:gd name="T3" fmla="*/ 6741925 h 741"/>
                <a:gd name="T4" fmla="*/ 7288425 w 1128"/>
                <a:gd name="T5" fmla="*/ 6741925 h 741"/>
                <a:gd name="T6" fmla="*/ 0 w 1128"/>
                <a:gd name="T7" fmla="*/ 6741925 h 741"/>
                <a:gd name="T8" fmla="*/ 4316196 w 1128"/>
                <a:gd name="T9" fmla="*/ 18197 h 741"/>
                <a:gd name="T10" fmla="*/ 10260655 w 1128"/>
                <a:gd name="T11" fmla="*/ 0 h 741"/>
                <a:gd name="T12" fmla="*/ 0 60000 65536"/>
                <a:gd name="T13" fmla="*/ 0 60000 65536"/>
                <a:gd name="T14" fmla="*/ 0 60000 65536"/>
                <a:gd name="T15" fmla="*/ 0 60000 65536"/>
                <a:gd name="T16" fmla="*/ 0 60000 65536"/>
                <a:gd name="T17" fmla="*/ 0 60000 65536"/>
                <a:gd name="T18" fmla="*/ 0 w 1128"/>
                <a:gd name="T19" fmla="*/ 0 h 741"/>
                <a:gd name="T20" fmla="*/ 1128 w 1128"/>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1128" h="741">
                  <a:moveTo>
                    <a:pt x="794" y="0"/>
                  </a:moveTo>
                  <a:lnTo>
                    <a:pt x="1128" y="741"/>
                  </a:lnTo>
                  <a:lnTo>
                    <a:pt x="564" y="741"/>
                  </a:lnTo>
                  <a:lnTo>
                    <a:pt x="0" y="741"/>
                  </a:lnTo>
                  <a:lnTo>
                    <a:pt x="334" y="2"/>
                  </a:lnTo>
                  <a:lnTo>
                    <a:pt x="794" y="0"/>
                  </a:lnTo>
                  <a:close/>
                </a:path>
              </a:pathLst>
            </a:custGeom>
            <a:noFill/>
            <a:ln w="254">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o-RO"/>
            </a:p>
          </p:txBody>
        </p:sp>
        <p:sp>
          <p:nvSpPr>
            <p:cNvPr id="39" name="Freeform 6">
              <a:extLst>
                <a:ext uri="{FF2B5EF4-FFF2-40B4-BE49-F238E27FC236}">
                  <a16:creationId xmlns:a16="http://schemas.microsoft.com/office/drawing/2014/main" xmlns="" id="{5A25C51A-A9B9-4B1B-9976-51E325C8624C}"/>
                </a:ext>
              </a:extLst>
            </p:cNvPr>
            <p:cNvSpPr>
              <a:spLocks noChangeAspect="1"/>
            </p:cNvSpPr>
            <p:nvPr/>
          </p:nvSpPr>
          <p:spPr bwMode="auto">
            <a:xfrm>
              <a:off x="2716" y="7828"/>
              <a:ext cx="2480" cy="2400"/>
            </a:xfrm>
            <a:custGeom>
              <a:avLst/>
              <a:gdLst>
                <a:gd name="T0" fmla="*/ 9800812 w 1038"/>
                <a:gd name="T1" fmla="*/ 0 h 1086"/>
                <a:gd name="T2" fmla="*/ 0 w 1038"/>
                <a:gd name="T3" fmla="*/ 1910066 h 1086"/>
                <a:gd name="T4" fmla="*/ 4544363 w 1038"/>
                <a:gd name="T5" fmla="*/ 5865985 h 1086"/>
                <a:gd name="T6" fmla="*/ 9088732 w 1038"/>
                <a:gd name="T7" fmla="*/ 9830957 h 1086"/>
                <a:gd name="T8" fmla="*/ 13438891 w 1038"/>
                <a:gd name="T9" fmla="*/ 3213622 h 1086"/>
                <a:gd name="T10" fmla="*/ 9800812 w 1038"/>
                <a:gd name="T11" fmla="*/ 0 h 1086"/>
                <a:gd name="T12" fmla="*/ 0 60000 65536"/>
                <a:gd name="T13" fmla="*/ 0 60000 65536"/>
                <a:gd name="T14" fmla="*/ 0 60000 65536"/>
                <a:gd name="T15" fmla="*/ 0 60000 65536"/>
                <a:gd name="T16" fmla="*/ 0 60000 65536"/>
                <a:gd name="T17" fmla="*/ 0 60000 65536"/>
                <a:gd name="T18" fmla="*/ 0 w 1038"/>
                <a:gd name="T19" fmla="*/ 0 h 1086"/>
                <a:gd name="T20" fmla="*/ 1038 w 1038"/>
                <a:gd name="T21" fmla="*/ 1086 h 1086"/>
              </a:gdLst>
              <a:ahLst/>
              <a:cxnLst>
                <a:cxn ang="T12">
                  <a:pos x="T0" y="T1"/>
                </a:cxn>
                <a:cxn ang="T13">
                  <a:pos x="T2" y="T3"/>
                </a:cxn>
                <a:cxn ang="T14">
                  <a:pos x="T4" y="T5"/>
                </a:cxn>
                <a:cxn ang="T15">
                  <a:pos x="T6" y="T7"/>
                </a:cxn>
                <a:cxn ang="T16">
                  <a:pos x="T8" y="T9"/>
                </a:cxn>
                <a:cxn ang="T17">
                  <a:pos x="T10" y="T11"/>
                </a:cxn>
              </a:cxnLst>
              <a:rect l="T18" t="T19" r="T20" b="T21"/>
              <a:pathLst>
                <a:path w="1038" h="1086">
                  <a:moveTo>
                    <a:pt x="757" y="0"/>
                  </a:moveTo>
                  <a:lnTo>
                    <a:pt x="0" y="211"/>
                  </a:lnTo>
                  <a:lnTo>
                    <a:pt x="351" y="648"/>
                  </a:lnTo>
                  <a:lnTo>
                    <a:pt x="702" y="1086"/>
                  </a:lnTo>
                  <a:lnTo>
                    <a:pt x="1038" y="355"/>
                  </a:lnTo>
                  <a:lnTo>
                    <a:pt x="757" y="0"/>
                  </a:lnTo>
                  <a:close/>
                </a:path>
              </a:pathLst>
            </a:custGeom>
            <a:noFill/>
            <a:ln w="254">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o-RO"/>
            </a:p>
          </p:txBody>
        </p:sp>
        <p:sp>
          <p:nvSpPr>
            <p:cNvPr id="40" name="Freeform 7">
              <a:extLst>
                <a:ext uri="{FF2B5EF4-FFF2-40B4-BE49-F238E27FC236}">
                  <a16:creationId xmlns:a16="http://schemas.microsoft.com/office/drawing/2014/main" xmlns="" id="{ECC4E0E9-EB97-45C9-9743-55B641771C55}"/>
                </a:ext>
              </a:extLst>
            </p:cNvPr>
            <p:cNvSpPr>
              <a:spLocks noChangeAspect="1"/>
            </p:cNvSpPr>
            <p:nvPr/>
          </p:nvSpPr>
          <p:spPr bwMode="auto">
            <a:xfrm>
              <a:off x="6483" y="7828"/>
              <a:ext cx="2487" cy="2422"/>
            </a:xfrm>
            <a:custGeom>
              <a:avLst/>
              <a:gdLst>
                <a:gd name="T0" fmla="*/ 3623993 w 1042"/>
                <a:gd name="T1" fmla="*/ 0 h 1096"/>
                <a:gd name="T2" fmla="*/ 13438435 w 1042"/>
                <a:gd name="T3" fmla="*/ 1926993 h 1096"/>
                <a:gd name="T4" fmla="*/ 8898770 w 1042"/>
                <a:gd name="T5" fmla="*/ 5916687 h 1096"/>
                <a:gd name="T6" fmla="*/ 4372008 w 1042"/>
                <a:gd name="T7" fmla="*/ 9915425 h 1096"/>
                <a:gd name="T8" fmla="*/ 0 w 1042"/>
                <a:gd name="T9" fmla="*/ 3247845 h 1096"/>
                <a:gd name="T10" fmla="*/ 3623993 w 1042"/>
                <a:gd name="T11" fmla="*/ 0 h 1096"/>
                <a:gd name="T12" fmla="*/ 0 60000 65536"/>
                <a:gd name="T13" fmla="*/ 0 60000 65536"/>
                <a:gd name="T14" fmla="*/ 0 60000 65536"/>
                <a:gd name="T15" fmla="*/ 0 60000 65536"/>
                <a:gd name="T16" fmla="*/ 0 60000 65536"/>
                <a:gd name="T17" fmla="*/ 0 60000 65536"/>
                <a:gd name="T18" fmla="*/ 0 w 1042"/>
                <a:gd name="T19" fmla="*/ 0 h 1096"/>
                <a:gd name="T20" fmla="*/ 1042 w 1042"/>
                <a:gd name="T21" fmla="*/ 1096 h 1096"/>
              </a:gdLst>
              <a:ahLst/>
              <a:cxnLst>
                <a:cxn ang="T12">
                  <a:pos x="T0" y="T1"/>
                </a:cxn>
                <a:cxn ang="T13">
                  <a:pos x="T2" y="T3"/>
                </a:cxn>
                <a:cxn ang="T14">
                  <a:pos x="T4" y="T5"/>
                </a:cxn>
                <a:cxn ang="T15">
                  <a:pos x="T6" y="T7"/>
                </a:cxn>
                <a:cxn ang="T16">
                  <a:pos x="T8" y="T9"/>
                </a:cxn>
                <a:cxn ang="T17">
                  <a:pos x="T10" y="T11"/>
                </a:cxn>
              </a:cxnLst>
              <a:rect l="T18" t="T19" r="T20" b="T21"/>
              <a:pathLst>
                <a:path w="1042" h="1096">
                  <a:moveTo>
                    <a:pt x="281" y="0"/>
                  </a:moveTo>
                  <a:lnTo>
                    <a:pt x="1042" y="213"/>
                  </a:lnTo>
                  <a:lnTo>
                    <a:pt x="690" y="654"/>
                  </a:lnTo>
                  <a:lnTo>
                    <a:pt x="339" y="1096"/>
                  </a:lnTo>
                  <a:lnTo>
                    <a:pt x="0" y="359"/>
                  </a:lnTo>
                  <a:lnTo>
                    <a:pt x="281" y="0"/>
                  </a:lnTo>
                  <a:close/>
                </a:path>
              </a:pathLst>
            </a:custGeom>
            <a:solidFill>
              <a:srgbClr val="FFFFFF"/>
            </a:solidFill>
            <a:ln w="254">
              <a:solidFill>
                <a:srgbClr val="000000"/>
              </a:solidFill>
              <a:round/>
              <a:headEnd/>
              <a:tailEnd/>
            </a:ln>
          </p:spPr>
          <p:txBody>
            <a:bodyPr/>
            <a:lstStyle/>
            <a:p>
              <a:endParaRPr lang="ro-RO"/>
            </a:p>
          </p:txBody>
        </p:sp>
        <p:sp>
          <p:nvSpPr>
            <p:cNvPr id="41" name="Freeform 8">
              <a:extLst>
                <a:ext uri="{FF2B5EF4-FFF2-40B4-BE49-F238E27FC236}">
                  <a16:creationId xmlns:a16="http://schemas.microsoft.com/office/drawing/2014/main" xmlns="" id="{710C66CF-97BE-42B7-8DC0-18117FE28172}"/>
                </a:ext>
              </a:extLst>
            </p:cNvPr>
            <p:cNvSpPr>
              <a:spLocks noChangeAspect="1"/>
            </p:cNvSpPr>
            <p:nvPr/>
          </p:nvSpPr>
          <p:spPr bwMode="auto">
            <a:xfrm>
              <a:off x="6941" y="5795"/>
              <a:ext cx="2043" cy="2405"/>
            </a:xfrm>
            <a:custGeom>
              <a:avLst/>
              <a:gdLst>
                <a:gd name="T0" fmla="*/ 11041255 w 856"/>
                <a:gd name="T1" fmla="*/ 9733323 h 1095"/>
                <a:gd name="T2" fmla="*/ 1315663 w 856"/>
                <a:gd name="T3" fmla="*/ 7884436 h 1095"/>
                <a:gd name="T4" fmla="*/ 0 w 856"/>
                <a:gd name="T5" fmla="*/ 3973330 h 1095"/>
                <a:gd name="T6" fmla="*/ 7829487 w 856"/>
                <a:gd name="T7" fmla="*/ 0 h 1095"/>
                <a:gd name="T8" fmla="*/ 9428920 w 856"/>
                <a:gd name="T9" fmla="*/ 4871105 h 1095"/>
                <a:gd name="T10" fmla="*/ 11041255 w 856"/>
                <a:gd name="T11" fmla="*/ 9733323 h 1095"/>
                <a:gd name="T12" fmla="*/ 0 60000 65536"/>
                <a:gd name="T13" fmla="*/ 0 60000 65536"/>
                <a:gd name="T14" fmla="*/ 0 60000 65536"/>
                <a:gd name="T15" fmla="*/ 0 60000 65536"/>
                <a:gd name="T16" fmla="*/ 0 60000 65536"/>
                <a:gd name="T17" fmla="*/ 0 60000 65536"/>
                <a:gd name="T18" fmla="*/ 0 w 856"/>
                <a:gd name="T19" fmla="*/ 0 h 1095"/>
                <a:gd name="T20" fmla="*/ 856 w 856"/>
                <a:gd name="T21" fmla="*/ 1095 h 1095"/>
              </a:gdLst>
              <a:ahLst/>
              <a:cxnLst>
                <a:cxn ang="T12">
                  <a:pos x="T0" y="T1"/>
                </a:cxn>
                <a:cxn ang="T13">
                  <a:pos x="T2" y="T3"/>
                </a:cxn>
                <a:cxn ang="T14">
                  <a:pos x="T4" y="T5"/>
                </a:cxn>
                <a:cxn ang="T15">
                  <a:pos x="T6" y="T7"/>
                </a:cxn>
                <a:cxn ang="T16">
                  <a:pos x="T8" y="T9"/>
                </a:cxn>
                <a:cxn ang="T17">
                  <a:pos x="T10" y="T11"/>
                </a:cxn>
              </a:cxnLst>
              <a:rect l="T18" t="T19" r="T20" b="T21"/>
              <a:pathLst>
                <a:path w="856" h="1095">
                  <a:moveTo>
                    <a:pt x="856" y="1095"/>
                  </a:moveTo>
                  <a:lnTo>
                    <a:pt x="102" y="887"/>
                  </a:lnTo>
                  <a:lnTo>
                    <a:pt x="0" y="447"/>
                  </a:lnTo>
                  <a:lnTo>
                    <a:pt x="607" y="0"/>
                  </a:lnTo>
                  <a:lnTo>
                    <a:pt x="731" y="548"/>
                  </a:lnTo>
                  <a:lnTo>
                    <a:pt x="856" y="1095"/>
                  </a:lnTo>
                  <a:close/>
                </a:path>
              </a:pathLst>
            </a:custGeom>
            <a:solidFill>
              <a:srgbClr val="FFFFFF"/>
            </a:solidFill>
            <a:ln w="254">
              <a:solidFill>
                <a:srgbClr val="000000"/>
              </a:solidFill>
              <a:round/>
              <a:headEnd/>
              <a:tailEnd/>
            </a:ln>
          </p:spPr>
          <p:txBody>
            <a:bodyPr/>
            <a:lstStyle/>
            <a:p>
              <a:endParaRPr lang="ro-RO"/>
            </a:p>
          </p:txBody>
        </p:sp>
        <p:sp>
          <p:nvSpPr>
            <p:cNvPr id="42" name="Freeform 9">
              <a:extLst>
                <a:ext uri="{FF2B5EF4-FFF2-40B4-BE49-F238E27FC236}">
                  <a16:creationId xmlns:a16="http://schemas.microsoft.com/office/drawing/2014/main" xmlns="" id="{CE4C0850-08D0-45D8-B33E-0400F46FA4CE}"/>
                </a:ext>
              </a:extLst>
            </p:cNvPr>
            <p:cNvSpPr>
              <a:spLocks noChangeAspect="1"/>
            </p:cNvSpPr>
            <p:nvPr/>
          </p:nvSpPr>
          <p:spPr bwMode="auto">
            <a:xfrm>
              <a:off x="5876" y="4590"/>
              <a:ext cx="2415" cy="2075"/>
            </a:xfrm>
            <a:custGeom>
              <a:avLst/>
              <a:gdLst>
                <a:gd name="T0" fmla="*/ 5216476 w 1015"/>
                <a:gd name="T1" fmla="*/ 8514415 h 938"/>
                <a:gd name="T2" fmla="*/ 0 w 1015"/>
                <a:gd name="T3" fmla="*/ 6698974 h 938"/>
                <a:gd name="T4" fmla="*/ 0 w 1015"/>
                <a:gd name="T5" fmla="*/ 0 h 938"/>
                <a:gd name="T6" fmla="*/ 6482241 w 1015"/>
                <a:gd name="T7" fmla="*/ 2242066 h 938"/>
                <a:gd name="T8" fmla="*/ 12977263 w 1015"/>
                <a:gd name="T9" fmla="*/ 4484139 h 938"/>
                <a:gd name="T10" fmla="*/ 5216476 w 1015"/>
                <a:gd name="T11" fmla="*/ 8514415 h 938"/>
                <a:gd name="T12" fmla="*/ 0 60000 65536"/>
                <a:gd name="T13" fmla="*/ 0 60000 65536"/>
                <a:gd name="T14" fmla="*/ 0 60000 65536"/>
                <a:gd name="T15" fmla="*/ 0 60000 65536"/>
                <a:gd name="T16" fmla="*/ 0 60000 65536"/>
                <a:gd name="T17" fmla="*/ 0 60000 65536"/>
                <a:gd name="T18" fmla="*/ 0 w 1015"/>
                <a:gd name="T19" fmla="*/ 0 h 938"/>
                <a:gd name="T20" fmla="*/ 1015 w 1015"/>
                <a:gd name="T21" fmla="*/ 938 h 938"/>
              </a:gdLst>
              <a:ahLst/>
              <a:cxnLst>
                <a:cxn ang="T12">
                  <a:pos x="T0" y="T1"/>
                </a:cxn>
                <a:cxn ang="T13">
                  <a:pos x="T2" y="T3"/>
                </a:cxn>
                <a:cxn ang="T14">
                  <a:pos x="T4" y="T5"/>
                </a:cxn>
                <a:cxn ang="T15">
                  <a:pos x="T6" y="T7"/>
                </a:cxn>
                <a:cxn ang="T16">
                  <a:pos x="T8" y="T9"/>
                </a:cxn>
                <a:cxn ang="T17">
                  <a:pos x="T10" y="T11"/>
                </a:cxn>
              </a:cxnLst>
              <a:rect l="T18" t="T19" r="T20" b="T21"/>
              <a:pathLst>
                <a:path w="1015" h="938">
                  <a:moveTo>
                    <a:pt x="408" y="938"/>
                  </a:moveTo>
                  <a:lnTo>
                    <a:pt x="0" y="738"/>
                  </a:lnTo>
                  <a:lnTo>
                    <a:pt x="0" y="0"/>
                  </a:lnTo>
                  <a:lnTo>
                    <a:pt x="507" y="247"/>
                  </a:lnTo>
                  <a:lnTo>
                    <a:pt x="1015" y="494"/>
                  </a:lnTo>
                  <a:lnTo>
                    <a:pt x="408" y="938"/>
                  </a:lnTo>
                  <a:close/>
                </a:path>
              </a:pathLst>
            </a:custGeom>
            <a:noFill/>
            <a:ln w="254">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o-RO"/>
            </a:p>
          </p:txBody>
        </p:sp>
        <p:sp>
          <p:nvSpPr>
            <p:cNvPr id="43" name="Freeform 10">
              <a:extLst>
                <a:ext uri="{FF2B5EF4-FFF2-40B4-BE49-F238E27FC236}">
                  <a16:creationId xmlns:a16="http://schemas.microsoft.com/office/drawing/2014/main" xmlns="" id="{4B25E74F-6032-43B5-93A7-7ACCB0E23CB0}"/>
                </a:ext>
              </a:extLst>
            </p:cNvPr>
            <p:cNvSpPr>
              <a:spLocks noChangeAspect="1"/>
            </p:cNvSpPr>
            <p:nvPr/>
          </p:nvSpPr>
          <p:spPr bwMode="auto">
            <a:xfrm>
              <a:off x="3366" y="4616"/>
              <a:ext cx="2432" cy="2062"/>
            </a:xfrm>
            <a:custGeom>
              <a:avLst/>
              <a:gdLst>
                <a:gd name="T0" fmla="*/ 13190604 w 1017"/>
                <a:gd name="T1" fmla="*/ 6630798 h 934"/>
                <a:gd name="T2" fmla="*/ 13190604 w 1017"/>
                <a:gd name="T3" fmla="*/ 0 h 934"/>
                <a:gd name="T4" fmla="*/ 6588816 w 1017"/>
                <a:gd name="T5" fmla="*/ 2210265 h 934"/>
                <a:gd name="T6" fmla="*/ 0 w 1017"/>
                <a:gd name="T7" fmla="*/ 4411510 h 934"/>
                <a:gd name="T8" fmla="*/ 7833950 w 1017"/>
                <a:gd name="T9" fmla="*/ 8426074 h 934"/>
                <a:gd name="T10" fmla="*/ 13190604 w 1017"/>
                <a:gd name="T11" fmla="*/ 6630798 h 934"/>
                <a:gd name="T12" fmla="*/ 0 60000 65536"/>
                <a:gd name="T13" fmla="*/ 0 60000 65536"/>
                <a:gd name="T14" fmla="*/ 0 60000 65536"/>
                <a:gd name="T15" fmla="*/ 0 60000 65536"/>
                <a:gd name="T16" fmla="*/ 0 60000 65536"/>
                <a:gd name="T17" fmla="*/ 0 60000 65536"/>
                <a:gd name="T18" fmla="*/ 0 w 1017"/>
                <a:gd name="T19" fmla="*/ 0 h 934"/>
                <a:gd name="T20" fmla="*/ 1017 w 1017"/>
                <a:gd name="T21" fmla="*/ 934 h 934"/>
              </a:gdLst>
              <a:ahLst/>
              <a:cxnLst>
                <a:cxn ang="T12">
                  <a:pos x="T0" y="T1"/>
                </a:cxn>
                <a:cxn ang="T13">
                  <a:pos x="T2" y="T3"/>
                </a:cxn>
                <a:cxn ang="T14">
                  <a:pos x="T4" y="T5"/>
                </a:cxn>
                <a:cxn ang="T15">
                  <a:pos x="T6" y="T7"/>
                </a:cxn>
                <a:cxn ang="T16">
                  <a:pos x="T8" y="T9"/>
                </a:cxn>
                <a:cxn ang="T17">
                  <a:pos x="T10" y="T11"/>
                </a:cxn>
              </a:cxnLst>
              <a:rect l="T18" t="T19" r="T20" b="T21"/>
              <a:pathLst>
                <a:path w="1017" h="934">
                  <a:moveTo>
                    <a:pt x="1017" y="735"/>
                  </a:moveTo>
                  <a:lnTo>
                    <a:pt x="1017" y="0"/>
                  </a:lnTo>
                  <a:lnTo>
                    <a:pt x="508" y="245"/>
                  </a:lnTo>
                  <a:lnTo>
                    <a:pt x="0" y="489"/>
                  </a:lnTo>
                  <a:lnTo>
                    <a:pt x="604" y="934"/>
                  </a:lnTo>
                  <a:lnTo>
                    <a:pt x="1017" y="735"/>
                  </a:lnTo>
                  <a:close/>
                </a:path>
              </a:pathLst>
            </a:custGeom>
            <a:noFill/>
            <a:ln w="254">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ro-RO"/>
            </a:p>
          </p:txBody>
        </p:sp>
        <p:sp>
          <p:nvSpPr>
            <p:cNvPr id="44" name="Textfeld 66">
              <a:extLst>
                <a:ext uri="{FF2B5EF4-FFF2-40B4-BE49-F238E27FC236}">
                  <a16:creationId xmlns:a16="http://schemas.microsoft.com/office/drawing/2014/main" xmlns="" id="{8913DDE2-D65F-479D-A282-9B8BEAEE661C}"/>
                </a:ext>
              </a:extLst>
            </p:cNvPr>
            <p:cNvSpPr txBox="1">
              <a:spLocks noChangeArrowheads="1"/>
            </p:cNvSpPr>
            <p:nvPr/>
          </p:nvSpPr>
          <p:spPr bwMode="auto">
            <a:xfrm>
              <a:off x="4742" y="6368"/>
              <a:ext cx="2177" cy="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ctr">
                <a:spcBef>
                  <a:spcPct val="0"/>
                </a:spcBef>
                <a:buClrTx/>
                <a:buSzTx/>
                <a:buFontTx/>
                <a:buNone/>
              </a:pPr>
              <a:r>
                <a:rPr lang="ro-RO" altLang="en-US" sz="1600" b="1" dirty="0" smtClean="0">
                  <a:solidFill>
                    <a:srgbClr val="FFFFFF"/>
                  </a:solidFill>
                  <a:latin typeface="Arial" panose="020B0604020202020204" pitchFamily="34" charset="0"/>
                  <a:ea typeface="Times New Roman" panose="02020603050405020304" pitchFamily="18" charset="0"/>
                  <a:cs typeface="Trebuchet MS" panose="020B0603020202020204" pitchFamily="34" charset="0"/>
                </a:rPr>
                <a:t>Antibiotice </a:t>
              </a:r>
              <a:endParaRPr lang="en-US" altLang="en-US" sz="1600" b="1" dirty="0" smtClean="0">
                <a:solidFill>
                  <a:srgbClr val="FFFFFF"/>
                </a:solidFill>
                <a:latin typeface="Arial" panose="020B0604020202020204" pitchFamily="34" charset="0"/>
                <a:ea typeface="Times New Roman" panose="02020603050405020304" pitchFamily="18" charset="0"/>
                <a:cs typeface="Trebuchet MS" panose="020B0603020202020204" pitchFamily="34" charset="0"/>
              </a:endParaRPr>
            </a:p>
            <a:p>
              <a:pPr algn="ctr">
                <a:spcBef>
                  <a:spcPct val="0"/>
                </a:spcBef>
                <a:buClrTx/>
                <a:buSzTx/>
                <a:buFontTx/>
                <a:buNone/>
              </a:pPr>
              <a:r>
                <a:rPr lang="en-US" altLang="en-US" sz="1600" b="1" dirty="0" smtClean="0">
                  <a:solidFill>
                    <a:srgbClr val="FFFFFF"/>
                  </a:solidFill>
                  <a:latin typeface="Arial" panose="020B0604020202020204" pitchFamily="34" charset="0"/>
                  <a:ea typeface="Times New Roman" panose="02020603050405020304" pitchFamily="18" charset="0"/>
                  <a:cs typeface="Trebuchet MS" panose="020B0603020202020204" pitchFamily="34" charset="0"/>
                </a:rPr>
                <a:t>Strategic objectives</a:t>
              </a:r>
              <a:endParaRPr lang="ro-RO" altLang="en-US" sz="4400" dirty="0">
                <a:solidFill>
                  <a:schemeClr val="tx1"/>
                </a:solidFill>
                <a:latin typeface="Arial" panose="020B0604020202020204" pitchFamily="34" charset="0"/>
                <a:ea typeface="Times New Roman" panose="02020603050405020304" pitchFamily="18" charset="0"/>
                <a:cs typeface="Trebuchet MS" panose="020B0603020202020204" pitchFamily="34" charset="0"/>
              </a:endParaRPr>
            </a:p>
          </p:txBody>
        </p:sp>
        <p:sp>
          <p:nvSpPr>
            <p:cNvPr id="45" name="Textfeld 66">
              <a:extLst>
                <a:ext uri="{FF2B5EF4-FFF2-40B4-BE49-F238E27FC236}">
                  <a16:creationId xmlns:a16="http://schemas.microsoft.com/office/drawing/2014/main" xmlns="" id="{FD05CFA3-D338-44B0-8469-57AAED58E354}"/>
                </a:ext>
              </a:extLst>
            </p:cNvPr>
            <p:cNvSpPr txBox="1">
              <a:spLocks noChangeArrowheads="1"/>
            </p:cNvSpPr>
            <p:nvPr/>
          </p:nvSpPr>
          <p:spPr bwMode="auto">
            <a:xfrm>
              <a:off x="3725" y="5061"/>
              <a:ext cx="2034" cy="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ct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Sales revenue</a:t>
              </a:r>
            </a:p>
            <a:p>
              <a:pPr algn="ct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 </a:t>
              </a:r>
              <a:r>
                <a:rPr lang="ro-RO" altLang="en-US" sz="1100" dirty="0" smtClean="0">
                  <a:latin typeface="Arial" panose="020B0604020202020204" pitchFamily="34" charset="0"/>
                  <a:cs typeface="Times New Roman" panose="02020603050405020304" pitchFamily="18" charset="0"/>
                </a:rPr>
                <a:t>(mi</a:t>
              </a:r>
              <a:r>
                <a:rPr lang="en-US" altLang="en-US" sz="1100" dirty="0" err="1" smtClean="0">
                  <a:latin typeface="Arial" panose="020B0604020202020204" pitchFamily="34" charset="0"/>
                  <a:cs typeface="Times New Roman" panose="02020603050405020304" pitchFamily="18" charset="0"/>
                </a:rPr>
                <a:t>llion</a:t>
              </a:r>
              <a:r>
                <a:rPr lang="en-US" altLang="en-US" sz="1100" dirty="0" smtClean="0">
                  <a:latin typeface="Arial" panose="020B0604020202020204" pitchFamily="34" charset="0"/>
                  <a:cs typeface="Times New Roman" panose="02020603050405020304" pitchFamily="18" charset="0"/>
                </a:rPr>
                <a:t> </a:t>
              </a:r>
              <a:r>
                <a:rPr lang="ro-RO" altLang="en-US" sz="1100" dirty="0" smtClean="0">
                  <a:latin typeface="Arial" panose="020B0604020202020204" pitchFamily="34" charset="0"/>
                  <a:cs typeface="Times New Roman" panose="02020603050405020304" pitchFamily="18" charset="0"/>
                </a:rPr>
                <a:t> </a:t>
              </a:r>
              <a:r>
                <a:rPr lang="en-US" altLang="en-US" sz="1100" dirty="0" smtClean="0">
                  <a:latin typeface="Arial" panose="020B0604020202020204" pitchFamily="34" charset="0"/>
                  <a:cs typeface="Times New Roman" panose="02020603050405020304" pitchFamily="18" charset="0"/>
                </a:rPr>
                <a:t>LEI</a:t>
              </a:r>
              <a:r>
                <a:rPr lang="ro-RO" altLang="en-US" sz="1100" dirty="0" smtClean="0">
                  <a:latin typeface="Arial" panose="020B0604020202020204" pitchFamily="34" charset="0"/>
                  <a:cs typeface="Times New Roman" panose="02020603050405020304" pitchFamily="18" charset="0"/>
                </a:rPr>
                <a:t>)</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100" b="1" u="sng" dirty="0">
                  <a:latin typeface="Arial" panose="020B0604020202020204" pitchFamily="34" charset="0"/>
                  <a:ea typeface="Times New Roman" panose="02020603050405020304" pitchFamily="18" charset="0"/>
                  <a:cs typeface="Trebuchet MS" panose="020B0603020202020204" pitchFamily="34" charset="0"/>
                </a:rPr>
                <a:t>  </a:t>
              </a:r>
              <a:r>
                <a:rPr lang="ro-RO" altLang="en-US" sz="1400" b="1" u="sng" dirty="0">
                  <a:latin typeface="Arial" panose="020B0604020202020204" pitchFamily="34" charset="0"/>
                  <a:ea typeface="Times New Roman" panose="02020603050405020304" pitchFamily="18" charset="0"/>
                  <a:cs typeface="Arial Narrow" panose="020B0606020202030204" pitchFamily="34" charset="0"/>
                </a:rPr>
                <a:t>365</a:t>
              </a:r>
              <a:r>
                <a:rPr lang="ro-RO" altLang="en-US" sz="1200" b="1" u="sng" dirty="0">
                  <a:latin typeface="Arial" panose="020B0604020202020204" pitchFamily="34" charset="0"/>
                  <a:ea typeface="Times New Roman" panose="02020603050405020304" pitchFamily="18" charset="0"/>
                  <a:cs typeface="Arial Narrow" panose="020B0606020202030204" pitchFamily="34" charset="0"/>
                </a:rPr>
                <a:t> </a:t>
              </a:r>
              <a:r>
                <a:rPr lang="en-US" altLang="en-US" sz="1100" b="1" u="sng" dirty="0">
                  <a:latin typeface="Arial" panose="020B0604020202020204" pitchFamily="34" charset="0"/>
                  <a:cs typeface="Times New Roman" panose="02020603050405020304" pitchFamily="18" charset="0"/>
                </a:rPr>
                <a:t>i</a:t>
              </a:r>
              <a:r>
                <a:rPr lang="ro-RO" altLang="en-US" sz="1100" b="1" u="sng" dirty="0" smtClean="0">
                  <a:latin typeface="Arial" panose="020B0604020202020204" pitchFamily="34" charset="0"/>
                  <a:cs typeface="Times New Roman" panose="02020603050405020304" pitchFamily="18" charset="0"/>
                </a:rPr>
                <a:t>n </a:t>
              </a:r>
              <a:r>
                <a:rPr lang="ro-RO" altLang="en-US" sz="1100" b="1" u="sng" dirty="0">
                  <a:latin typeface="Arial" panose="020B0604020202020204" pitchFamily="34" charset="0"/>
                  <a:cs typeface="Times New Roman" panose="02020603050405020304" pitchFamily="18" charset="0"/>
                </a:rPr>
                <a:t>2018</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400" b="1" dirty="0">
                  <a:latin typeface="Arial" panose="020B0604020202020204" pitchFamily="34" charset="0"/>
                  <a:cs typeface="Times New Roman" panose="02020603050405020304" pitchFamily="18" charset="0"/>
                </a:rPr>
                <a:t> 450</a:t>
              </a:r>
              <a:r>
                <a:rPr lang="ro-RO" altLang="en-US" sz="1200" b="1" dirty="0">
                  <a:latin typeface="Arial" panose="020B0604020202020204" pitchFamily="34" charset="0"/>
                  <a:cs typeface="Times New Roman" panose="02020603050405020304" pitchFamily="18" charset="0"/>
                </a:rPr>
                <a:t> </a:t>
              </a:r>
              <a:r>
                <a:rPr lang="en-US" altLang="en-US" sz="1100" b="1" dirty="0">
                  <a:latin typeface="Arial" panose="020B0604020202020204" pitchFamily="34" charset="0"/>
                  <a:cs typeface="Times New Roman" panose="02020603050405020304" pitchFamily="18" charset="0"/>
                </a:rPr>
                <a:t>i</a:t>
              </a:r>
              <a:r>
                <a:rPr lang="ro-RO" altLang="en-US" sz="1100" b="1" dirty="0" smtClean="0">
                  <a:latin typeface="Arial" panose="020B0604020202020204" pitchFamily="34" charset="0"/>
                  <a:cs typeface="Times New Roman" panose="02020603050405020304" pitchFamily="18" charset="0"/>
                </a:rPr>
                <a:t>n </a:t>
              </a:r>
              <a:r>
                <a:rPr lang="ro-RO" altLang="en-US" sz="1100" b="1" dirty="0">
                  <a:latin typeface="Arial" panose="020B0604020202020204" pitchFamily="34" charset="0"/>
                  <a:cs typeface="Times New Roman" panose="02020603050405020304" pitchFamily="18" charset="0"/>
                </a:rPr>
                <a:t>2021</a:t>
              </a:r>
              <a:endParaRPr lang="ro-RO" altLang="en-US" sz="4400" dirty="0">
                <a:solidFill>
                  <a:schemeClr val="tx1"/>
                </a:solidFill>
                <a:latin typeface="Arial" panose="020B0604020202020204" pitchFamily="34" charset="0"/>
              </a:endParaRPr>
            </a:p>
          </p:txBody>
        </p:sp>
        <p:sp>
          <p:nvSpPr>
            <p:cNvPr id="46" name="Textfeld 66">
              <a:extLst>
                <a:ext uri="{FF2B5EF4-FFF2-40B4-BE49-F238E27FC236}">
                  <a16:creationId xmlns:a16="http://schemas.microsoft.com/office/drawing/2014/main" xmlns="" id="{A1B1E760-CBDB-4A62-9378-1C528F49E085}"/>
                </a:ext>
              </a:extLst>
            </p:cNvPr>
            <p:cNvSpPr txBox="1">
              <a:spLocks noChangeArrowheads="1"/>
            </p:cNvSpPr>
            <p:nvPr/>
          </p:nvSpPr>
          <p:spPr bwMode="auto">
            <a:xfrm>
              <a:off x="5964" y="5200"/>
              <a:ext cx="1684" cy="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Share of new products in turnover</a:t>
              </a:r>
              <a:r>
                <a:rPr lang="ro-RO" altLang="en-US" sz="1100" b="1" dirty="0" smtClean="0">
                  <a:latin typeface="Arial" panose="020B0604020202020204" pitchFamily="34" charset="0"/>
                  <a:ea typeface="Times New Roman" panose="02020603050405020304" pitchFamily="18" charset="0"/>
                  <a:cs typeface="Trebuchet MS" panose="020B0603020202020204" pitchFamily="34" charset="0"/>
                </a:rPr>
                <a:t> </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200" b="1" u="sng" dirty="0" smtClean="0">
                  <a:latin typeface="Arial" panose="020B0604020202020204" pitchFamily="34" charset="0"/>
                  <a:cs typeface="Times New Roman" panose="02020603050405020304" pitchFamily="18" charset="0"/>
                </a:rPr>
                <a:t>7.60</a:t>
              </a:r>
              <a:r>
                <a:rPr lang="ro-RO" altLang="en-US" sz="1200" b="1" u="sng" dirty="0">
                  <a:latin typeface="Arial" panose="020B0604020202020204" pitchFamily="34" charset="0"/>
                  <a:cs typeface="Times New Roman" panose="02020603050405020304" pitchFamily="18" charset="0"/>
                </a:rPr>
                <a:t>% </a:t>
              </a:r>
              <a:r>
                <a:rPr lang="en-US" altLang="en-US" sz="1200" b="1" u="sng" dirty="0" err="1" smtClean="0">
                  <a:latin typeface="Arial" panose="020B0604020202020204" pitchFamily="34" charset="0"/>
                  <a:cs typeface="Times New Roman" panose="02020603050405020304" pitchFamily="18" charset="0"/>
                </a:rPr>
                <a:t>i</a:t>
              </a:r>
              <a:r>
                <a:rPr lang="ro-RO" altLang="en-US" sz="1200" b="1" u="sng" dirty="0" smtClean="0">
                  <a:latin typeface="Arial" panose="020B0604020202020204" pitchFamily="34" charset="0"/>
                  <a:cs typeface="Times New Roman" panose="02020603050405020304" pitchFamily="18" charset="0"/>
                </a:rPr>
                <a:t>n </a:t>
              </a:r>
              <a:r>
                <a:rPr lang="ro-RO" altLang="en-US" sz="1200" b="1" u="sng" dirty="0">
                  <a:latin typeface="Arial" panose="020B0604020202020204" pitchFamily="34" charset="0"/>
                  <a:cs typeface="Times New Roman" panose="02020603050405020304" pitchFamily="18" charset="0"/>
                </a:rPr>
                <a:t>2018</a:t>
              </a:r>
              <a:endParaRPr lang="uk-UA" altLang="en-US" sz="1200" dirty="0">
                <a:solidFill>
                  <a:schemeClr val="tx1"/>
                </a:solidFill>
                <a:latin typeface="Arial" panose="020B0604020202020204" pitchFamily="34" charset="0"/>
              </a:endParaRPr>
            </a:p>
            <a:p>
              <a:pPr algn="ctr">
                <a:spcBef>
                  <a:spcPct val="0"/>
                </a:spcBef>
                <a:buClrTx/>
                <a:buSzTx/>
                <a:buFontTx/>
                <a:buNone/>
              </a:pPr>
              <a:r>
                <a:rPr lang="ro-RO" altLang="en-US" sz="1200" b="1" dirty="0">
                  <a:latin typeface="Arial" panose="020B0604020202020204" pitchFamily="34" charset="0"/>
                  <a:cs typeface="Times New Roman" panose="02020603050405020304" pitchFamily="18" charset="0"/>
                </a:rPr>
                <a:t>5% </a:t>
              </a:r>
              <a:r>
                <a:rPr lang="en-US" altLang="en-US" sz="1200" b="1" dirty="0" err="1" smtClean="0">
                  <a:latin typeface="Arial" panose="020B0604020202020204" pitchFamily="34" charset="0"/>
                  <a:cs typeface="Times New Roman" panose="02020603050405020304" pitchFamily="18" charset="0"/>
                </a:rPr>
                <a:t>i</a:t>
              </a:r>
              <a:r>
                <a:rPr lang="ro-RO" altLang="en-US" sz="1200" b="1" dirty="0" smtClean="0">
                  <a:latin typeface="Arial" panose="020B0604020202020204" pitchFamily="34" charset="0"/>
                  <a:cs typeface="Times New Roman" panose="02020603050405020304" pitchFamily="18" charset="0"/>
                </a:rPr>
                <a:t>n </a:t>
              </a:r>
              <a:r>
                <a:rPr lang="ro-RO" altLang="en-US" sz="1200" b="1" dirty="0">
                  <a:latin typeface="Arial" panose="020B0604020202020204" pitchFamily="34" charset="0"/>
                  <a:cs typeface="Times New Roman" panose="02020603050405020304" pitchFamily="18" charset="0"/>
                </a:rPr>
                <a:t>2021</a:t>
              </a:r>
              <a:endParaRPr lang="uk-UA" altLang="en-US" sz="1200" dirty="0">
                <a:solidFill>
                  <a:schemeClr val="tx1"/>
                </a:solidFill>
                <a:latin typeface="Arial" panose="020B0604020202020204" pitchFamily="34" charset="0"/>
              </a:endParaRPr>
            </a:p>
            <a:p>
              <a:pPr>
                <a:spcBef>
                  <a:spcPct val="0"/>
                </a:spcBef>
                <a:buClrTx/>
                <a:buSzTx/>
                <a:buFontTx/>
                <a:buNone/>
              </a:pPr>
              <a:endParaRPr lang="uk-UA" altLang="en-US" sz="4400" dirty="0">
                <a:solidFill>
                  <a:schemeClr val="tx1"/>
                </a:solidFill>
                <a:latin typeface="Arial" panose="020B0604020202020204" pitchFamily="34" charset="0"/>
              </a:endParaRPr>
            </a:p>
          </p:txBody>
        </p:sp>
        <p:sp>
          <p:nvSpPr>
            <p:cNvPr id="47" name="Textfeld 66">
              <a:extLst>
                <a:ext uri="{FF2B5EF4-FFF2-40B4-BE49-F238E27FC236}">
                  <a16:creationId xmlns:a16="http://schemas.microsoft.com/office/drawing/2014/main" xmlns="" id="{D694BEEA-A034-49BD-B217-BBB10FC2AFC8}"/>
                </a:ext>
              </a:extLst>
            </p:cNvPr>
            <p:cNvSpPr txBox="1">
              <a:spLocks noChangeArrowheads="1"/>
            </p:cNvSpPr>
            <p:nvPr/>
          </p:nvSpPr>
          <p:spPr bwMode="auto">
            <a:xfrm>
              <a:off x="7038" y="6693"/>
              <a:ext cx="1818"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ct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Operating profit rate</a:t>
              </a:r>
              <a:r>
                <a:rPr lang="ro-RO" altLang="en-US" sz="1100" b="1" dirty="0">
                  <a:latin typeface="Arial" panose="020B0604020202020204" pitchFamily="34" charset="0"/>
                  <a:ea typeface="Times New Roman" panose="02020603050405020304" pitchFamily="18" charset="0"/>
                  <a:cs typeface="Trebuchet MS" panose="020B0603020202020204" pitchFamily="34" charset="0"/>
                </a:rPr>
                <a:t/>
              </a:r>
              <a:br>
                <a:rPr lang="ro-RO" altLang="en-US" sz="1100" b="1" dirty="0">
                  <a:latin typeface="Arial" panose="020B0604020202020204" pitchFamily="34" charset="0"/>
                  <a:ea typeface="Times New Roman" panose="02020603050405020304" pitchFamily="18" charset="0"/>
                  <a:cs typeface="Trebuchet MS" panose="020B0603020202020204" pitchFamily="34" charset="0"/>
                </a:rPr>
              </a:br>
              <a:r>
                <a:rPr lang="ro-RO" altLang="en-US" sz="1400" b="1" u="sng" dirty="0">
                  <a:latin typeface="Arial" panose="020B0604020202020204" pitchFamily="34" charset="0"/>
                  <a:ea typeface="Times New Roman" panose="02020603050405020304" pitchFamily="18" charset="0"/>
                  <a:cs typeface="Arial Narrow" panose="020B0606020202030204" pitchFamily="34" charset="0"/>
                </a:rPr>
                <a:t>11%</a:t>
              </a:r>
              <a:r>
                <a:rPr lang="ro-RO" altLang="en-US" sz="1200" b="1" u="sng" dirty="0">
                  <a:latin typeface="Arial" panose="020B0604020202020204" pitchFamily="34" charset="0"/>
                  <a:ea typeface="Times New Roman" panose="02020603050405020304" pitchFamily="18" charset="0"/>
                  <a:cs typeface="Trebuchet MS" panose="020B0603020202020204" pitchFamily="34" charset="0"/>
                </a:rPr>
                <a:t> </a:t>
              </a:r>
              <a:r>
                <a:rPr lang="en-US" altLang="en-US" sz="1100" b="1" u="sng" dirty="0">
                  <a:latin typeface="Arial" panose="020B0604020202020204" pitchFamily="34" charset="0"/>
                  <a:cs typeface="Times New Roman" panose="02020603050405020304" pitchFamily="18" charset="0"/>
                </a:rPr>
                <a:t>i</a:t>
              </a:r>
              <a:r>
                <a:rPr lang="ro-RO" altLang="en-US" sz="1100" b="1" u="sng" dirty="0" smtClean="0">
                  <a:latin typeface="Arial" panose="020B0604020202020204" pitchFamily="34" charset="0"/>
                  <a:cs typeface="Times New Roman" panose="02020603050405020304" pitchFamily="18" charset="0"/>
                </a:rPr>
                <a:t>n </a:t>
              </a:r>
              <a:r>
                <a:rPr lang="ro-RO" altLang="en-US" sz="1100" b="1" u="sng" dirty="0">
                  <a:latin typeface="Arial" panose="020B0604020202020204" pitchFamily="34" charset="0"/>
                  <a:cs typeface="Times New Roman" panose="02020603050405020304" pitchFamily="18" charset="0"/>
                </a:rPr>
                <a:t>2018</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400" b="1" dirty="0">
                  <a:latin typeface="Arial" panose="020B0604020202020204" pitchFamily="34" charset="0"/>
                  <a:cs typeface="Times New Roman" panose="02020603050405020304" pitchFamily="18" charset="0"/>
                </a:rPr>
                <a:t>8% </a:t>
              </a:r>
              <a:r>
                <a:rPr lang="en-US" altLang="en-US" sz="1100" b="1" dirty="0">
                  <a:latin typeface="Arial" panose="020B0604020202020204" pitchFamily="34" charset="0"/>
                  <a:cs typeface="Times New Roman" panose="02020603050405020304" pitchFamily="18" charset="0"/>
                </a:rPr>
                <a:t>i</a:t>
              </a:r>
              <a:r>
                <a:rPr lang="ro-RO" altLang="en-US" sz="1100" b="1" dirty="0" smtClean="0">
                  <a:latin typeface="Arial" panose="020B0604020202020204" pitchFamily="34" charset="0"/>
                  <a:cs typeface="Times New Roman" panose="02020603050405020304" pitchFamily="18" charset="0"/>
                </a:rPr>
                <a:t>n </a:t>
              </a:r>
              <a:r>
                <a:rPr lang="ro-RO" altLang="en-US" sz="1100" b="1" dirty="0">
                  <a:latin typeface="Arial" panose="020B0604020202020204" pitchFamily="34" charset="0"/>
                  <a:cs typeface="Times New Roman" panose="02020603050405020304" pitchFamily="18" charset="0"/>
                </a:rPr>
                <a:t>2021</a:t>
              </a:r>
              <a:endParaRPr lang="uk-UA" altLang="en-US" sz="600" dirty="0">
                <a:solidFill>
                  <a:schemeClr val="tx1"/>
                </a:solidFill>
                <a:latin typeface="Arial" panose="020B0604020202020204" pitchFamily="34" charset="0"/>
              </a:endParaRPr>
            </a:p>
            <a:p>
              <a:pPr>
                <a:spcBef>
                  <a:spcPct val="0"/>
                </a:spcBef>
                <a:buClrTx/>
                <a:buSzTx/>
                <a:buFontTx/>
                <a:buNone/>
              </a:pPr>
              <a:endParaRPr lang="uk-UA" altLang="en-US" sz="4400" dirty="0">
                <a:solidFill>
                  <a:schemeClr val="tx1"/>
                </a:solidFill>
                <a:latin typeface="Arial" panose="020B0604020202020204" pitchFamily="34" charset="0"/>
              </a:endParaRPr>
            </a:p>
          </p:txBody>
        </p:sp>
        <p:sp>
          <p:nvSpPr>
            <p:cNvPr id="48" name="Textfeld 66">
              <a:extLst>
                <a:ext uri="{FF2B5EF4-FFF2-40B4-BE49-F238E27FC236}">
                  <a16:creationId xmlns:a16="http://schemas.microsoft.com/office/drawing/2014/main" xmlns="" id="{9352EE63-673F-4306-8E43-F9B9313E6291}"/>
                </a:ext>
              </a:extLst>
            </p:cNvPr>
            <p:cNvSpPr txBox="1">
              <a:spLocks noChangeArrowheads="1"/>
            </p:cNvSpPr>
            <p:nvPr/>
          </p:nvSpPr>
          <p:spPr bwMode="auto">
            <a:xfrm>
              <a:off x="6939" y="8431"/>
              <a:ext cx="2050" cy="1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spcBef>
                  <a:spcPct val="0"/>
                </a:spcBef>
                <a:buClrTx/>
                <a:buSzTx/>
                <a:buFontTx/>
                <a:buNone/>
              </a:pPr>
              <a:r>
                <a:rPr lang="ro-RO" altLang="en-US" sz="1100" b="1" dirty="0">
                  <a:solidFill>
                    <a:schemeClr val="tx1"/>
                  </a:solidFill>
                  <a:latin typeface="Arial" panose="020B0604020202020204" pitchFamily="34" charset="0"/>
                  <a:cs typeface="Times New Roman" panose="02020603050405020304" pitchFamily="18" charset="0"/>
                </a:rPr>
                <a:t>Export (</a:t>
              </a:r>
              <a:r>
                <a:rPr lang="ro-RO" altLang="en-US" sz="1100" dirty="0">
                  <a:solidFill>
                    <a:schemeClr val="tx1"/>
                  </a:solidFill>
                  <a:latin typeface="Arial" panose="020B0604020202020204" pitchFamily="34" charset="0"/>
                  <a:cs typeface="Times New Roman" panose="02020603050405020304" pitchFamily="18" charset="0"/>
                </a:rPr>
                <a:t>mi</a:t>
              </a:r>
              <a:r>
                <a:rPr lang="en-US" altLang="en-US" sz="1100" dirty="0" err="1">
                  <a:solidFill>
                    <a:schemeClr val="tx1"/>
                  </a:solidFill>
                  <a:latin typeface="Arial" panose="020B0604020202020204" pitchFamily="34" charset="0"/>
                  <a:cs typeface="Times New Roman" panose="02020603050405020304" pitchFamily="18" charset="0"/>
                </a:rPr>
                <a:t>llion</a:t>
              </a:r>
              <a:r>
                <a:rPr lang="en-US" altLang="en-US" sz="1100" dirty="0">
                  <a:solidFill>
                    <a:schemeClr val="tx1"/>
                  </a:solidFill>
                  <a:latin typeface="Arial" panose="020B0604020202020204" pitchFamily="34" charset="0"/>
                  <a:cs typeface="Times New Roman" panose="02020603050405020304" pitchFamily="18" charset="0"/>
                </a:rPr>
                <a:t> LEI</a:t>
              </a:r>
              <a:r>
                <a:rPr lang="ro-RO" altLang="en-US" sz="1100" dirty="0">
                  <a:latin typeface="Arial" panose="020B0604020202020204" pitchFamily="34" charset="0"/>
                  <a:cs typeface="Times New Roman" panose="02020603050405020304" pitchFamily="18" charset="0"/>
                </a:rPr>
                <a:t>)</a:t>
              </a:r>
              <a:r>
                <a:rPr lang="ro-RO" altLang="en-US" sz="1100" b="1" dirty="0">
                  <a:solidFill>
                    <a:schemeClr val="tx1"/>
                  </a:solidFill>
                  <a:latin typeface="Arial" panose="020B0604020202020204" pitchFamily="34" charset="0"/>
                  <a:ea typeface="Times New Roman" panose="02020603050405020304" pitchFamily="18" charset="0"/>
                  <a:cs typeface="Trebuchet MS" panose="020B0603020202020204" pitchFamily="34" charset="0"/>
                </a:rPr>
                <a:t/>
              </a:r>
              <a:br>
                <a:rPr lang="ro-RO" altLang="en-US" sz="1100" b="1" dirty="0">
                  <a:solidFill>
                    <a:schemeClr val="tx1"/>
                  </a:solidFill>
                  <a:latin typeface="Arial" panose="020B0604020202020204" pitchFamily="34" charset="0"/>
                  <a:ea typeface="Times New Roman" panose="02020603050405020304" pitchFamily="18" charset="0"/>
                  <a:cs typeface="Trebuchet MS" panose="020B0603020202020204" pitchFamily="34" charset="0"/>
                </a:rPr>
              </a:br>
              <a:r>
                <a:rPr lang="ro-RO" altLang="en-US" sz="1400" b="1" u="sng" dirty="0">
                  <a:latin typeface="Arial" panose="020B0604020202020204" pitchFamily="34" charset="0"/>
                  <a:ea typeface="Times New Roman" panose="02020603050405020304" pitchFamily="18" charset="0"/>
                  <a:cs typeface="Arial Narrow" panose="020B0606020202030204" pitchFamily="34" charset="0"/>
                </a:rPr>
                <a:t>124</a:t>
              </a:r>
              <a:r>
                <a:rPr lang="ro-RO" altLang="en-US" sz="1400" b="1" u="sng" dirty="0">
                  <a:latin typeface="Arial" panose="020B0604020202020204" pitchFamily="34" charset="0"/>
                  <a:ea typeface="Times New Roman" panose="02020603050405020304" pitchFamily="18" charset="0"/>
                  <a:cs typeface="Trebuchet MS" panose="020B0603020202020204" pitchFamily="34" charset="0"/>
                </a:rPr>
                <a:t> </a:t>
              </a:r>
              <a:r>
                <a:rPr lang="en-US" altLang="en-US" sz="1100" b="1" u="sng" dirty="0">
                  <a:latin typeface="Arial" panose="020B0604020202020204" pitchFamily="34" charset="0"/>
                  <a:cs typeface="Times New Roman" panose="02020603050405020304" pitchFamily="18" charset="0"/>
                </a:rPr>
                <a:t>i</a:t>
              </a:r>
              <a:r>
                <a:rPr lang="ro-RO" altLang="en-US" sz="1100" b="1" u="sng" dirty="0" smtClean="0">
                  <a:latin typeface="Arial" panose="020B0604020202020204" pitchFamily="34" charset="0"/>
                  <a:cs typeface="Times New Roman" panose="02020603050405020304" pitchFamily="18" charset="0"/>
                </a:rPr>
                <a:t>n </a:t>
              </a:r>
              <a:r>
                <a:rPr lang="ro-RO" altLang="en-US" sz="1100" b="1" u="sng" dirty="0">
                  <a:latin typeface="Arial" panose="020B0604020202020204" pitchFamily="34" charset="0"/>
                  <a:cs typeface="Times New Roman" panose="02020603050405020304" pitchFamily="18" charset="0"/>
                </a:rPr>
                <a:t>2018</a:t>
              </a:r>
              <a:endParaRPr lang="uk-UA" altLang="en-US" sz="600" dirty="0">
                <a:solidFill>
                  <a:schemeClr val="tx1"/>
                </a:solidFill>
                <a:latin typeface="Arial" panose="020B0604020202020204" pitchFamily="34" charset="0"/>
              </a:endParaRPr>
            </a:p>
            <a:p>
              <a:pPr>
                <a:spcBef>
                  <a:spcPct val="0"/>
                </a:spcBef>
                <a:buClrTx/>
                <a:buSzTx/>
                <a:buFontTx/>
                <a:buNone/>
              </a:pPr>
              <a:r>
                <a:rPr lang="ro-RO" altLang="en-US" sz="1400" b="1" dirty="0" smtClean="0">
                  <a:latin typeface="Arial" panose="020B0604020202020204" pitchFamily="34" charset="0"/>
                  <a:cs typeface="Times New Roman" panose="02020603050405020304" pitchFamily="18" charset="0"/>
                </a:rPr>
                <a:t>166.5 </a:t>
              </a:r>
              <a:r>
                <a:rPr lang="en-US" altLang="en-US" sz="1100" b="1" dirty="0">
                  <a:latin typeface="Arial" panose="020B0604020202020204" pitchFamily="34" charset="0"/>
                  <a:cs typeface="Times New Roman" panose="02020603050405020304" pitchFamily="18" charset="0"/>
                </a:rPr>
                <a:t>i</a:t>
              </a:r>
              <a:r>
                <a:rPr lang="ro-RO" altLang="en-US" sz="1100" b="1" dirty="0" smtClean="0">
                  <a:latin typeface="Arial" panose="020B0604020202020204" pitchFamily="34" charset="0"/>
                  <a:cs typeface="Times New Roman" panose="02020603050405020304" pitchFamily="18" charset="0"/>
                </a:rPr>
                <a:t>n </a:t>
              </a:r>
              <a:r>
                <a:rPr lang="ro-RO" altLang="en-US" sz="1100" b="1" dirty="0">
                  <a:latin typeface="Arial" panose="020B0604020202020204" pitchFamily="34" charset="0"/>
                  <a:cs typeface="Times New Roman" panose="02020603050405020304" pitchFamily="18" charset="0"/>
                </a:rPr>
                <a:t>2021</a:t>
              </a:r>
              <a:endParaRPr lang="uk-UA" altLang="en-US" sz="600" dirty="0">
                <a:solidFill>
                  <a:schemeClr val="tx1"/>
                </a:solidFill>
                <a:latin typeface="Arial" panose="020B0604020202020204" pitchFamily="34" charset="0"/>
              </a:endParaRPr>
            </a:p>
            <a:p>
              <a:pP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World leader</a:t>
              </a:r>
              <a:endParaRPr lang="en-US" altLang="en-US" sz="1100" b="1" dirty="0">
                <a:latin typeface="Arial" panose="020B0604020202020204" pitchFamily="34" charset="0"/>
                <a:cs typeface="Times New Roman" panose="02020603050405020304" pitchFamily="18" charset="0"/>
              </a:endParaRPr>
            </a:p>
            <a:p>
              <a:pPr>
                <a:spcBef>
                  <a:spcPct val="0"/>
                </a:spcBef>
                <a:buClrTx/>
                <a:buSzTx/>
                <a:buFontTx/>
                <a:buNone/>
              </a:pPr>
              <a:r>
                <a:rPr lang="ro-RO" altLang="en-US" sz="1100" b="1" dirty="0">
                  <a:latin typeface="Arial" panose="020B0604020202020204" pitchFamily="34" charset="0"/>
                  <a:cs typeface="Times New Roman" panose="02020603050405020304" pitchFamily="18" charset="0"/>
                </a:rPr>
                <a:t> </a:t>
              </a:r>
              <a:r>
                <a:rPr lang="ro-RO" altLang="en-US" sz="1100" b="1" dirty="0" smtClean="0">
                  <a:latin typeface="Arial" panose="020B0604020202020204" pitchFamily="34" charset="0"/>
                  <a:cs typeface="Times New Roman" panose="02020603050405020304" pitchFamily="18" charset="0"/>
                </a:rPr>
                <a:t>N</a:t>
              </a:r>
              <a:r>
                <a:rPr lang="en-US" altLang="en-US" sz="1100" b="1" dirty="0" smtClean="0">
                  <a:latin typeface="Arial" panose="020B0604020202020204" pitchFamily="34" charset="0"/>
                  <a:cs typeface="Times New Roman" panose="02020603050405020304" pitchFamily="18" charset="0"/>
                </a:rPr>
                <a:t>y</a:t>
              </a:r>
              <a:r>
                <a:rPr lang="ro-RO" altLang="en-US" sz="1100" b="1" dirty="0" smtClean="0">
                  <a:latin typeface="Arial" panose="020B0604020202020204" pitchFamily="34" charset="0"/>
                  <a:cs typeface="Times New Roman" panose="02020603050405020304" pitchFamily="18" charset="0"/>
                </a:rPr>
                <a:t>statin</a:t>
              </a:r>
              <a:endParaRPr lang="uk-UA" altLang="en-US" sz="600" dirty="0">
                <a:solidFill>
                  <a:schemeClr val="tx1"/>
                </a:solidFill>
                <a:latin typeface="Arial" panose="020B0604020202020204" pitchFamily="34" charset="0"/>
              </a:endParaRPr>
            </a:p>
            <a:p>
              <a:pPr>
                <a:spcBef>
                  <a:spcPct val="0"/>
                </a:spcBef>
                <a:buClrTx/>
                <a:buSzTx/>
                <a:buFontTx/>
                <a:buNone/>
              </a:pPr>
              <a:endParaRPr lang="uk-UA" altLang="en-US" sz="4400" dirty="0">
                <a:solidFill>
                  <a:schemeClr val="tx1"/>
                </a:solidFill>
                <a:latin typeface="Arial" panose="020B0604020202020204" pitchFamily="34" charset="0"/>
              </a:endParaRPr>
            </a:p>
          </p:txBody>
        </p:sp>
        <p:sp>
          <p:nvSpPr>
            <p:cNvPr id="49" name="Textfeld 66">
              <a:extLst>
                <a:ext uri="{FF2B5EF4-FFF2-40B4-BE49-F238E27FC236}">
                  <a16:creationId xmlns:a16="http://schemas.microsoft.com/office/drawing/2014/main" xmlns="" id="{13E8B34C-161D-4ED6-9AC7-719FE341A782}"/>
                </a:ext>
              </a:extLst>
            </p:cNvPr>
            <p:cNvSpPr txBox="1">
              <a:spLocks noChangeArrowheads="1"/>
            </p:cNvSpPr>
            <p:nvPr/>
          </p:nvSpPr>
          <p:spPr bwMode="auto">
            <a:xfrm>
              <a:off x="5058" y="9058"/>
              <a:ext cx="1620" cy="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ct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Max level of </a:t>
              </a:r>
              <a:r>
                <a:rPr lang="ro-RO" altLang="en-US" sz="1100" b="1" dirty="0" smtClean="0">
                  <a:latin typeface="Arial" panose="020B0604020202020204" pitchFamily="34" charset="0"/>
                  <a:cs typeface="Times New Roman" panose="02020603050405020304" pitchFamily="18" charset="0"/>
                </a:rPr>
                <a:t> </a:t>
              </a:r>
              <a:endParaRPr lang="uk-UA" altLang="en-US" sz="600" dirty="0">
                <a:solidFill>
                  <a:schemeClr val="tx1"/>
                </a:solidFill>
                <a:latin typeface="Arial" panose="020B0604020202020204" pitchFamily="34" charset="0"/>
              </a:endParaRPr>
            </a:p>
            <a:p>
              <a:pPr algn="ct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indebtedness</a:t>
              </a:r>
              <a:endParaRPr lang="uk-UA" altLang="en-US" sz="600" dirty="0">
                <a:solidFill>
                  <a:schemeClr val="tx1"/>
                </a:solidFill>
                <a:latin typeface="Arial" panose="020B0604020202020204" pitchFamily="34" charset="0"/>
              </a:endParaRPr>
            </a:p>
            <a:p>
              <a:pPr algn="ctr">
                <a:spcBef>
                  <a:spcPct val="0"/>
                </a:spcBef>
                <a:buClrTx/>
                <a:buSzTx/>
                <a:buFontTx/>
                <a:buNone/>
              </a:pPr>
              <a:r>
                <a:rPr lang="en-US" altLang="en-US" sz="1100" b="1" dirty="0">
                  <a:solidFill>
                    <a:schemeClr val="tx1"/>
                  </a:solidFill>
                  <a:latin typeface="Arial" panose="020B0604020202020204" pitchFamily="34" charset="0"/>
                  <a:cs typeface="Times New Roman" panose="02020603050405020304" pitchFamily="18" charset="0"/>
                </a:rPr>
                <a:t>i</a:t>
              </a:r>
              <a:r>
                <a:rPr lang="en-US" altLang="en-US" sz="1100" b="1" dirty="0" smtClean="0">
                  <a:solidFill>
                    <a:schemeClr val="tx1"/>
                  </a:solidFill>
                  <a:latin typeface="Arial" panose="020B0604020202020204" pitchFamily="34" charset="0"/>
                  <a:cs typeface="Times New Roman" panose="02020603050405020304" pitchFamily="18" charset="0"/>
                </a:rPr>
                <a:t>n turnover </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400" b="1" u="sng" dirty="0">
                  <a:latin typeface="Arial" panose="020B0604020202020204" pitchFamily="34" charset="0"/>
                  <a:ea typeface="Times New Roman" panose="02020603050405020304" pitchFamily="18" charset="0"/>
                  <a:cs typeface="Arial Narrow" panose="020B0606020202030204" pitchFamily="34" charset="0"/>
                </a:rPr>
                <a:t>33</a:t>
              </a:r>
              <a:r>
                <a:rPr lang="ro-RO" altLang="en-US" sz="1100" b="1" u="sng" dirty="0">
                  <a:latin typeface="Arial" panose="020B0604020202020204" pitchFamily="34" charset="0"/>
                  <a:cs typeface="Times New Roman" panose="02020603050405020304" pitchFamily="18" charset="0"/>
                </a:rPr>
                <a:t>%</a:t>
              </a:r>
              <a:r>
                <a:rPr lang="ro-RO" altLang="en-US" sz="1200" b="1" u="sng" dirty="0">
                  <a:latin typeface="Arial" panose="020B0604020202020204" pitchFamily="34" charset="0"/>
                  <a:cs typeface="Times New Roman" panose="02020603050405020304" pitchFamily="18" charset="0"/>
                </a:rPr>
                <a:t> </a:t>
              </a:r>
              <a:r>
                <a:rPr lang="en-US" altLang="en-US" sz="1100" b="1" u="sng" dirty="0">
                  <a:latin typeface="Arial" panose="020B0604020202020204" pitchFamily="34" charset="0"/>
                  <a:cs typeface="Times New Roman" panose="02020603050405020304" pitchFamily="18" charset="0"/>
                </a:rPr>
                <a:t>i</a:t>
              </a:r>
              <a:r>
                <a:rPr lang="ro-RO" altLang="en-US" sz="1100" b="1" u="sng" dirty="0" smtClean="0">
                  <a:latin typeface="Arial" panose="020B0604020202020204" pitchFamily="34" charset="0"/>
                  <a:cs typeface="Times New Roman" panose="02020603050405020304" pitchFamily="18" charset="0"/>
                </a:rPr>
                <a:t>n </a:t>
              </a:r>
              <a:r>
                <a:rPr lang="ro-RO" altLang="en-US" sz="1100" b="1" u="sng" dirty="0">
                  <a:latin typeface="Arial" panose="020B0604020202020204" pitchFamily="34" charset="0"/>
                  <a:cs typeface="Times New Roman" panose="02020603050405020304" pitchFamily="18" charset="0"/>
                </a:rPr>
                <a:t>2018</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400" b="1" dirty="0">
                  <a:latin typeface="Arial" panose="020B0604020202020204" pitchFamily="34" charset="0"/>
                  <a:cs typeface="Times New Roman" panose="02020603050405020304" pitchFamily="18" charset="0"/>
                </a:rPr>
                <a:t>38% </a:t>
              </a:r>
              <a:r>
                <a:rPr lang="en-US" altLang="en-US" sz="1100" b="1" dirty="0">
                  <a:latin typeface="Arial" panose="020B0604020202020204" pitchFamily="34" charset="0"/>
                  <a:cs typeface="Times New Roman" panose="02020603050405020304" pitchFamily="18" charset="0"/>
                </a:rPr>
                <a:t>i</a:t>
              </a:r>
              <a:r>
                <a:rPr lang="ro-RO" altLang="en-US" sz="1100" b="1" dirty="0" smtClean="0">
                  <a:latin typeface="Arial" panose="020B0604020202020204" pitchFamily="34" charset="0"/>
                  <a:cs typeface="Times New Roman" panose="02020603050405020304" pitchFamily="18" charset="0"/>
                </a:rPr>
                <a:t>n </a:t>
              </a:r>
              <a:r>
                <a:rPr lang="ro-RO" altLang="en-US" sz="1100" b="1" dirty="0">
                  <a:latin typeface="Arial" panose="020B0604020202020204" pitchFamily="34" charset="0"/>
                  <a:cs typeface="Times New Roman" panose="02020603050405020304" pitchFamily="18" charset="0"/>
                </a:rPr>
                <a:t>2021</a:t>
              </a:r>
              <a:endParaRPr lang="uk-UA" altLang="en-US" sz="600" dirty="0">
                <a:solidFill>
                  <a:schemeClr val="tx1"/>
                </a:solidFill>
                <a:latin typeface="Arial" panose="020B0604020202020204" pitchFamily="34" charset="0"/>
              </a:endParaRPr>
            </a:p>
            <a:p>
              <a:pPr>
                <a:spcBef>
                  <a:spcPct val="0"/>
                </a:spcBef>
                <a:buClrTx/>
                <a:buSzTx/>
                <a:buFontTx/>
                <a:buNone/>
              </a:pPr>
              <a:endParaRPr lang="uk-UA" altLang="en-US" sz="4400" dirty="0">
                <a:solidFill>
                  <a:schemeClr val="tx1"/>
                </a:solidFill>
                <a:latin typeface="Arial" panose="020B0604020202020204" pitchFamily="34" charset="0"/>
              </a:endParaRPr>
            </a:p>
          </p:txBody>
        </p:sp>
        <p:sp>
          <p:nvSpPr>
            <p:cNvPr id="50" name="Textfeld 66">
              <a:extLst>
                <a:ext uri="{FF2B5EF4-FFF2-40B4-BE49-F238E27FC236}">
                  <a16:creationId xmlns:a16="http://schemas.microsoft.com/office/drawing/2014/main" xmlns="" id="{21F2114B-B112-47A8-AA00-F2D81F04C86F}"/>
                </a:ext>
              </a:extLst>
            </p:cNvPr>
            <p:cNvSpPr txBox="1">
              <a:spLocks noChangeArrowheads="1"/>
            </p:cNvSpPr>
            <p:nvPr/>
          </p:nvSpPr>
          <p:spPr bwMode="auto">
            <a:xfrm>
              <a:off x="3329" y="8383"/>
              <a:ext cx="1704" cy="1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ct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Domestic market share</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100" b="1" dirty="0">
                  <a:latin typeface="Arial" panose="020B0604020202020204" pitchFamily="34" charset="0"/>
                  <a:ea typeface="Times New Roman" panose="02020603050405020304" pitchFamily="18" charset="0"/>
                  <a:cs typeface="Trebuchet MS" panose="020B0603020202020204" pitchFamily="34" charset="0"/>
                </a:rPr>
                <a:t> </a:t>
              </a:r>
              <a:r>
                <a:rPr lang="ro-RO" altLang="en-US" sz="1400" b="1" u="sng" dirty="0" smtClean="0">
                  <a:latin typeface="Arial" panose="020B0604020202020204" pitchFamily="34" charset="0"/>
                  <a:ea typeface="Times New Roman" panose="02020603050405020304" pitchFamily="18" charset="0"/>
                  <a:cs typeface="Arial Narrow" panose="020B0606020202030204" pitchFamily="34" charset="0"/>
                </a:rPr>
                <a:t>2.11</a:t>
              </a:r>
              <a:r>
                <a:rPr lang="ro-RO" altLang="en-US" sz="1400" b="1" u="sng" dirty="0">
                  <a:latin typeface="Arial" panose="020B0604020202020204" pitchFamily="34" charset="0"/>
                  <a:ea typeface="Times New Roman" panose="02020603050405020304" pitchFamily="18" charset="0"/>
                  <a:cs typeface="Trebuchet MS" panose="020B0603020202020204" pitchFamily="34" charset="0"/>
                </a:rPr>
                <a:t>%</a:t>
              </a:r>
              <a:r>
                <a:rPr lang="ro-RO" altLang="en-US" sz="1200" b="1" u="sng" dirty="0">
                  <a:latin typeface="Arial" panose="020B0604020202020204" pitchFamily="34" charset="0"/>
                  <a:ea typeface="Times New Roman" panose="02020603050405020304" pitchFamily="18" charset="0"/>
                  <a:cs typeface="Trebuchet MS" panose="020B0603020202020204" pitchFamily="34" charset="0"/>
                </a:rPr>
                <a:t> </a:t>
              </a:r>
              <a:r>
                <a:rPr lang="en-US" altLang="en-US" sz="1100" b="1" u="sng" dirty="0">
                  <a:latin typeface="Arial" panose="020B0604020202020204" pitchFamily="34" charset="0"/>
                  <a:cs typeface="Times New Roman" panose="02020603050405020304" pitchFamily="18" charset="0"/>
                </a:rPr>
                <a:t>i</a:t>
              </a:r>
              <a:r>
                <a:rPr lang="ro-RO" altLang="en-US" sz="1100" b="1" u="sng" dirty="0" smtClean="0">
                  <a:latin typeface="Arial" panose="020B0604020202020204" pitchFamily="34" charset="0"/>
                  <a:cs typeface="Times New Roman" panose="02020603050405020304" pitchFamily="18" charset="0"/>
                </a:rPr>
                <a:t>n </a:t>
              </a:r>
              <a:r>
                <a:rPr lang="ro-RO" altLang="en-US" sz="1100" b="1" u="sng" dirty="0">
                  <a:latin typeface="Arial" panose="020B0604020202020204" pitchFamily="34" charset="0"/>
                  <a:cs typeface="Times New Roman" panose="02020603050405020304" pitchFamily="18" charset="0"/>
                </a:rPr>
                <a:t>2018</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400" b="1" dirty="0" smtClean="0">
                  <a:latin typeface="Arial" panose="020B0604020202020204" pitchFamily="34" charset="0"/>
                  <a:cs typeface="Times New Roman" panose="02020603050405020304" pitchFamily="18" charset="0"/>
                </a:rPr>
                <a:t>2.27</a:t>
              </a:r>
              <a:r>
                <a:rPr lang="ro-RO" altLang="en-US" sz="1400" b="1" dirty="0">
                  <a:latin typeface="Arial" panose="020B0604020202020204" pitchFamily="34" charset="0"/>
                  <a:cs typeface="Times New Roman" panose="02020603050405020304" pitchFamily="18" charset="0"/>
                </a:rPr>
                <a:t>% </a:t>
              </a:r>
              <a:r>
                <a:rPr lang="en-US" altLang="en-US" sz="1100" b="1" dirty="0">
                  <a:latin typeface="Arial" panose="020B0604020202020204" pitchFamily="34" charset="0"/>
                  <a:cs typeface="Times New Roman" panose="02020603050405020304" pitchFamily="18" charset="0"/>
                </a:rPr>
                <a:t>i</a:t>
              </a:r>
              <a:r>
                <a:rPr lang="ro-RO" altLang="en-US" sz="1100" b="1" dirty="0" smtClean="0">
                  <a:latin typeface="Arial" panose="020B0604020202020204" pitchFamily="34" charset="0"/>
                  <a:cs typeface="Times New Roman" panose="02020603050405020304" pitchFamily="18" charset="0"/>
                </a:rPr>
                <a:t>n </a:t>
              </a:r>
              <a:r>
                <a:rPr lang="ro-RO" altLang="en-US" sz="1100" b="1" dirty="0">
                  <a:latin typeface="Arial" panose="020B0604020202020204" pitchFamily="34" charset="0"/>
                  <a:cs typeface="Times New Roman" panose="02020603050405020304" pitchFamily="18" charset="0"/>
                </a:rPr>
                <a:t>2021</a:t>
              </a:r>
              <a:endParaRPr lang="uk-UA" altLang="en-US" sz="600" dirty="0">
                <a:solidFill>
                  <a:schemeClr val="tx1"/>
                </a:solidFill>
                <a:latin typeface="Arial" panose="020B0604020202020204" pitchFamily="34" charset="0"/>
              </a:endParaRPr>
            </a:p>
            <a:p>
              <a:pPr>
                <a:spcBef>
                  <a:spcPct val="0"/>
                </a:spcBef>
                <a:buClrTx/>
                <a:buSzTx/>
                <a:buFontTx/>
                <a:buNone/>
              </a:pPr>
              <a:endParaRPr lang="uk-UA" altLang="en-US" sz="4400" dirty="0">
                <a:solidFill>
                  <a:schemeClr val="tx1"/>
                </a:solidFill>
                <a:latin typeface="Arial" panose="020B0604020202020204" pitchFamily="34" charset="0"/>
              </a:endParaRPr>
            </a:p>
          </p:txBody>
        </p:sp>
        <p:sp>
          <p:nvSpPr>
            <p:cNvPr id="51" name="Textfeld 66">
              <a:extLst>
                <a:ext uri="{FF2B5EF4-FFF2-40B4-BE49-F238E27FC236}">
                  <a16:creationId xmlns:a16="http://schemas.microsoft.com/office/drawing/2014/main" xmlns="" id="{628B623D-F665-406D-B225-3127B8771B10}"/>
                </a:ext>
              </a:extLst>
            </p:cNvPr>
            <p:cNvSpPr txBox="1">
              <a:spLocks noChangeArrowheads="1"/>
            </p:cNvSpPr>
            <p:nvPr/>
          </p:nvSpPr>
          <p:spPr bwMode="auto">
            <a:xfrm>
              <a:off x="3129" y="6746"/>
              <a:ext cx="1516" cy="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spcBef>
                  <a:spcPct val="0"/>
                </a:spcBef>
                <a:buClrTx/>
                <a:buSzTx/>
                <a:buFontTx/>
                <a:buNone/>
              </a:pPr>
              <a:r>
                <a:rPr lang="en-US" altLang="en-US" sz="1100" b="1" dirty="0" smtClean="0">
                  <a:latin typeface="Arial" panose="020B0604020202020204" pitchFamily="34" charset="0"/>
                  <a:cs typeface="Times New Roman" panose="02020603050405020304" pitchFamily="18" charset="0"/>
                </a:rPr>
                <a:t>Gross profit </a:t>
              </a:r>
            </a:p>
            <a:p>
              <a:pPr>
                <a:spcBef>
                  <a:spcPct val="0"/>
                </a:spcBef>
                <a:buClrTx/>
                <a:buSzTx/>
                <a:buFontTx/>
                <a:buNone/>
              </a:pPr>
              <a:r>
                <a:rPr lang="ro-RO" altLang="en-US" sz="1000" b="1" dirty="0" smtClean="0">
                  <a:solidFill>
                    <a:schemeClr val="tx1"/>
                  </a:solidFill>
                  <a:latin typeface="Arial" panose="020B0604020202020204" pitchFamily="34" charset="0"/>
                  <a:cs typeface="Times New Roman" panose="02020603050405020304" pitchFamily="18" charset="0"/>
                </a:rPr>
                <a:t>(</a:t>
              </a:r>
              <a:r>
                <a:rPr lang="ro-RO" altLang="en-US" sz="1000" dirty="0" smtClean="0">
                  <a:solidFill>
                    <a:schemeClr val="tx1"/>
                  </a:solidFill>
                  <a:latin typeface="Arial" panose="020B0604020202020204" pitchFamily="34" charset="0"/>
                  <a:cs typeface="Times New Roman" panose="02020603050405020304" pitchFamily="18" charset="0"/>
                </a:rPr>
                <a:t>mi</a:t>
              </a:r>
              <a:r>
                <a:rPr lang="en-US" altLang="en-US" sz="1000" dirty="0" err="1" smtClean="0">
                  <a:solidFill>
                    <a:schemeClr val="tx1"/>
                  </a:solidFill>
                  <a:latin typeface="Arial" panose="020B0604020202020204" pitchFamily="34" charset="0"/>
                  <a:cs typeface="Times New Roman" panose="02020603050405020304" pitchFamily="18" charset="0"/>
                </a:rPr>
                <a:t>llion</a:t>
              </a:r>
              <a:r>
                <a:rPr lang="en-US" altLang="en-US" sz="1000" dirty="0" smtClean="0">
                  <a:solidFill>
                    <a:schemeClr val="tx1"/>
                  </a:solidFill>
                  <a:latin typeface="Arial" panose="020B0604020202020204" pitchFamily="34" charset="0"/>
                  <a:cs typeface="Times New Roman" panose="02020603050405020304" pitchFamily="18" charset="0"/>
                </a:rPr>
                <a:t> LEI</a:t>
              </a:r>
              <a:r>
                <a:rPr lang="ro-RO" altLang="en-US" sz="1000" dirty="0" smtClean="0">
                  <a:latin typeface="Arial" panose="020B0604020202020204" pitchFamily="34" charset="0"/>
                  <a:cs typeface="Times New Roman" panose="02020603050405020304" pitchFamily="18" charset="0"/>
                </a:rPr>
                <a:t>)</a:t>
              </a:r>
              <a:r>
                <a:rPr lang="ro-RO" altLang="en-US" sz="1100" b="1" dirty="0">
                  <a:latin typeface="Arial" panose="020B0604020202020204" pitchFamily="34" charset="0"/>
                  <a:cs typeface="Times New Roman" panose="02020603050405020304" pitchFamily="18" charset="0"/>
                </a:rPr>
                <a:t/>
              </a:r>
              <a:br>
                <a:rPr lang="ro-RO" altLang="en-US" sz="1100" b="1" dirty="0">
                  <a:latin typeface="Arial" panose="020B0604020202020204" pitchFamily="34" charset="0"/>
                  <a:cs typeface="Times New Roman" panose="02020603050405020304" pitchFamily="18" charset="0"/>
                </a:rPr>
              </a:br>
              <a:r>
                <a:rPr lang="ro-RO" altLang="en-US" sz="1400" b="1" dirty="0">
                  <a:latin typeface="Arial" panose="020B0604020202020204" pitchFamily="34" charset="0"/>
                  <a:ea typeface="Times New Roman" panose="02020603050405020304" pitchFamily="18" charset="0"/>
                  <a:cs typeface="Arial Narrow" panose="020B0606020202030204" pitchFamily="34" charset="0"/>
                </a:rPr>
                <a:t>   </a:t>
              </a:r>
              <a:r>
                <a:rPr lang="ro-RO" altLang="en-US" sz="1400" b="1" u="sng" dirty="0">
                  <a:latin typeface="Arial" panose="020B0604020202020204" pitchFamily="34" charset="0"/>
                  <a:ea typeface="Times New Roman" panose="02020603050405020304" pitchFamily="18" charset="0"/>
                  <a:cs typeface="Arial Narrow" panose="020B0606020202030204" pitchFamily="34" charset="0"/>
                </a:rPr>
                <a:t>35</a:t>
              </a:r>
              <a:r>
                <a:rPr lang="ro-RO" altLang="en-US" sz="1100" b="1" u="sng" dirty="0">
                  <a:latin typeface="Arial" panose="020B0604020202020204" pitchFamily="34" charset="0"/>
                  <a:cs typeface="Times New Roman" panose="02020603050405020304" pitchFamily="18" charset="0"/>
                </a:rPr>
                <a:t> </a:t>
              </a:r>
              <a:r>
                <a:rPr lang="en-US" altLang="en-US" sz="1100" b="1" u="sng" dirty="0" err="1" smtClean="0">
                  <a:latin typeface="Arial" panose="020B0604020202020204" pitchFamily="34" charset="0"/>
                  <a:cs typeface="Times New Roman" panose="02020603050405020304" pitchFamily="18" charset="0"/>
                </a:rPr>
                <a:t>i</a:t>
              </a:r>
              <a:r>
                <a:rPr lang="ro-RO" altLang="en-US" sz="1100" b="1" u="sng" dirty="0" smtClean="0">
                  <a:latin typeface="Arial" panose="020B0604020202020204" pitchFamily="34" charset="0"/>
                  <a:cs typeface="Times New Roman" panose="02020603050405020304" pitchFamily="18" charset="0"/>
                </a:rPr>
                <a:t>n </a:t>
              </a:r>
              <a:r>
                <a:rPr lang="ro-RO" altLang="en-US" sz="1100" b="1" u="sng" dirty="0">
                  <a:latin typeface="Arial" panose="020B0604020202020204" pitchFamily="34" charset="0"/>
                  <a:cs typeface="Times New Roman" panose="02020603050405020304" pitchFamily="18" charset="0"/>
                </a:rPr>
                <a:t>2018</a:t>
              </a:r>
              <a:endParaRPr lang="uk-UA" altLang="en-US" sz="600" dirty="0">
                <a:solidFill>
                  <a:schemeClr val="tx1"/>
                </a:solidFill>
                <a:latin typeface="Arial" panose="020B0604020202020204" pitchFamily="34" charset="0"/>
              </a:endParaRPr>
            </a:p>
            <a:p>
              <a:pPr algn="ctr">
                <a:spcBef>
                  <a:spcPct val="0"/>
                </a:spcBef>
                <a:buClrTx/>
                <a:buSzTx/>
                <a:buFontTx/>
                <a:buNone/>
              </a:pPr>
              <a:r>
                <a:rPr lang="ro-RO" altLang="en-US" sz="1400" b="1" dirty="0">
                  <a:latin typeface="Arial" panose="020B0604020202020204" pitchFamily="34" charset="0"/>
                  <a:cs typeface="Times New Roman" panose="02020603050405020304" pitchFamily="18" charset="0"/>
                </a:rPr>
                <a:t>27</a:t>
              </a:r>
              <a:r>
                <a:rPr lang="ro-RO" altLang="en-US" sz="1100" b="1" dirty="0">
                  <a:latin typeface="Arial" panose="020B0604020202020204" pitchFamily="34" charset="0"/>
                  <a:cs typeface="Times New Roman" panose="02020603050405020304" pitchFamily="18" charset="0"/>
                </a:rPr>
                <a:t>  </a:t>
              </a:r>
              <a:r>
                <a:rPr lang="en-US" altLang="en-US" sz="1100" b="1" dirty="0" err="1" smtClean="0">
                  <a:latin typeface="Arial" panose="020B0604020202020204" pitchFamily="34" charset="0"/>
                  <a:cs typeface="Times New Roman" panose="02020603050405020304" pitchFamily="18" charset="0"/>
                </a:rPr>
                <a:t>i</a:t>
              </a:r>
              <a:r>
                <a:rPr lang="ro-RO" altLang="en-US" sz="1100" b="1" dirty="0" smtClean="0">
                  <a:latin typeface="Arial" panose="020B0604020202020204" pitchFamily="34" charset="0"/>
                  <a:cs typeface="Times New Roman" panose="02020603050405020304" pitchFamily="18" charset="0"/>
                </a:rPr>
                <a:t>n </a:t>
              </a:r>
              <a:r>
                <a:rPr lang="ro-RO" altLang="en-US" sz="1100" b="1" dirty="0">
                  <a:latin typeface="Arial" panose="020B0604020202020204" pitchFamily="34" charset="0"/>
                  <a:cs typeface="Times New Roman" panose="02020603050405020304" pitchFamily="18" charset="0"/>
                </a:rPr>
                <a:t>2021</a:t>
              </a:r>
              <a:endParaRPr lang="uk-UA" altLang="en-US" sz="600" dirty="0">
                <a:solidFill>
                  <a:schemeClr val="tx1"/>
                </a:solidFill>
                <a:latin typeface="Arial" panose="020B0604020202020204" pitchFamily="34" charset="0"/>
              </a:endParaRPr>
            </a:p>
            <a:p>
              <a:pPr>
                <a:spcBef>
                  <a:spcPct val="0"/>
                </a:spcBef>
                <a:buClrTx/>
                <a:buSzTx/>
                <a:buFontTx/>
                <a:buNone/>
              </a:pPr>
              <a:endParaRPr lang="uk-UA" altLang="en-US" sz="4400" dirty="0">
                <a:solidFill>
                  <a:schemeClr val="tx1"/>
                </a:solidFill>
                <a:latin typeface="Arial" panose="020B0604020202020204" pitchFamily="34" charset="0"/>
              </a:endParaRPr>
            </a:p>
          </p:txBody>
        </p:sp>
      </p:grpSp>
      <p:sp>
        <p:nvSpPr>
          <p:cNvPr id="52" name="TextBox 2">
            <a:extLst>
              <a:ext uri="{FF2B5EF4-FFF2-40B4-BE49-F238E27FC236}">
                <a16:creationId xmlns:a16="http://schemas.microsoft.com/office/drawing/2014/main" xmlns="" id="{405BC7B9-85E8-49E7-BD3E-629F22B95695}"/>
              </a:ext>
            </a:extLst>
          </p:cNvPr>
          <p:cNvSpPr txBox="1">
            <a:spLocks noChangeArrowheads="1"/>
          </p:cNvSpPr>
          <p:nvPr/>
        </p:nvSpPr>
        <p:spPr bwMode="auto">
          <a:xfrm>
            <a:off x="5789152" y="1286156"/>
            <a:ext cx="2600414"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Antibiotice Regular" pitchFamily="2" charset="0"/>
                <a:ea typeface="Microsoft YaHei" panose="020B0503020204020204" pitchFamily="34" charset="-122"/>
              </a:defRPr>
            </a:lvl9pPr>
          </a:lstStyle>
          <a:p>
            <a:pPr algn="just">
              <a:spcBef>
                <a:spcPct val="0"/>
              </a:spcBef>
              <a:buClrTx/>
              <a:buSzTx/>
              <a:buFontTx/>
              <a:buNone/>
            </a:pPr>
            <a:endParaRPr lang="ro-RO" altLang="en-US" sz="4400" dirty="0">
              <a:solidFill>
                <a:schemeClr val="tx1"/>
              </a:solidFill>
              <a:latin typeface="Trebuchet MS" panose="020B0603020202020204" pitchFamily="34" charset="0"/>
            </a:endParaRPr>
          </a:p>
          <a:p>
            <a:pPr algn="just">
              <a:spcBef>
                <a:spcPct val="0"/>
              </a:spcBef>
              <a:buClrTx/>
              <a:buSzTx/>
              <a:buFontTx/>
              <a:buNone/>
            </a:pPr>
            <a:r>
              <a:rPr lang="en-US" altLang="en-US" sz="1600" b="1" dirty="0" smtClean="0">
                <a:solidFill>
                  <a:schemeClr val="tx1"/>
                </a:solidFill>
                <a:latin typeface="Trebuchet MS" panose="020B0603020202020204" pitchFamily="34" charset="0"/>
              </a:rPr>
              <a:t>Investment plan </a:t>
            </a:r>
            <a:r>
              <a:rPr lang="en-US" altLang="en-US" sz="1600" dirty="0" smtClean="0">
                <a:solidFill>
                  <a:schemeClr val="tx1"/>
                </a:solidFill>
                <a:latin typeface="Trebuchet MS" panose="020B0603020202020204" pitchFamily="34" charset="0"/>
              </a:rPr>
              <a:t>for</a:t>
            </a:r>
            <a:r>
              <a:rPr lang="ro-RO" altLang="en-US" sz="1600" dirty="0" smtClean="0">
                <a:solidFill>
                  <a:schemeClr val="tx1"/>
                </a:solidFill>
                <a:latin typeface="Trebuchet MS" panose="020B0603020202020204" pitchFamily="34" charset="0"/>
              </a:rPr>
              <a:t> </a:t>
            </a:r>
            <a:r>
              <a:rPr lang="en-US" altLang="en-US" sz="1600" dirty="0" smtClean="0">
                <a:solidFill>
                  <a:schemeClr val="tx1"/>
                </a:solidFill>
                <a:latin typeface="Trebuchet MS" panose="020B0603020202020204" pitchFamily="34" charset="0"/>
              </a:rPr>
              <a:t>the period </a:t>
            </a:r>
            <a:r>
              <a:rPr lang="ro-RO" altLang="en-US" sz="1600" dirty="0" smtClean="0">
                <a:solidFill>
                  <a:schemeClr val="tx1"/>
                </a:solidFill>
                <a:latin typeface="Trebuchet MS" panose="020B0603020202020204" pitchFamily="34" charset="0"/>
              </a:rPr>
              <a:t> </a:t>
            </a:r>
            <a:r>
              <a:rPr lang="ro-RO" altLang="en-US" sz="1600" dirty="0">
                <a:solidFill>
                  <a:schemeClr val="tx1"/>
                </a:solidFill>
                <a:latin typeface="Trebuchet MS" panose="020B0603020202020204" pitchFamily="34" charset="0"/>
              </a:rPr>
              <a:t>2019 – </a:t>
            </a:r>
            <a:r>
              <a:rPr lang="ro-RO" altLang="en-US" sz="1600" dirty="0" smtClean="0">
                <a:solidFill>
                  <a:schemeClr val="tx1"/>
                </a:solidFill>
                <a:latin typeface="Trebuchet MS" panose="020B0603020202020204" pitchFamily="34" charset="0"/>
              </a:rPr>
              <a:t>2021</a:t>
            </a:r>
            <a:r>
              <a:rPr lang="en-US" altLang="en-US" sz="1600" dirty="0" smtClean="0">
                <a:solidFill>
                  <a:schemeClr val="tx1"/>
                </a:solidFill>
                <a:latin typeface="Trebuchet MS" panose="020B0603020202020204" pitchFamily="34" charset="0"/>
              </a:rPr>
              <a:t> amounts to </a:t>
            </a:r>
            <a:r>
              <a:rPr lang="ro-RO" altLang="en-US" sz="1600" dirty="0" smtClean="0">
                <a:solidFill>
                  <a:schemeClr val="tx1"/>
                </a:solidFill>
                <a:latin typeface="Trebuchet MS" panose="020B0603020202020204" pitchFamily="34" charset="0"/>
              </a:rPr>
              <a:t>1</a:t>
            </a:r>
            <a:r>
              <a:rPr lang="en-US" altLang="en-US" sz="1600" dirty="0" smtClean="0">
                <a:solidFill>
                  <a:schemeClr val="tx1"/>
                </a:solidFill>
                <a:latin typeface="Trebuchet MS" panose="020B0603020202020204" pitchFamily="34" charset="0"/>
              </a:rPr>
              <a:t>72.</a:t>
            </a:r>
            <a:r>
              <a:rPr lang="ro-RO" altLang="en-US" sz="1600" dirty="0" smtClean="0">
                <a:solidFill>
                  <a:schemeClr val="tx1"/>
                </a:solidFill>
                <a:latin typeface="Trebuchet MS" panose="020B0603020202020204" pitchFamily="34" charset="0"/>
              </a:rPr>
              <a:t>4 mil</a:t>
            </a:r>
            <a:r>
              <a:rPr lang="en-US" altLang="en-US" sz="1600" dirty="0" smtClean="0">
                <a:solidFill>
                  <a:schemeClr val="tx1"/>
                </a:solidFill>
                <a:latin typeface="Trebuchet MS" panose="020B0603020202020204" pitchFamily="34" charset="0"/>
              </a:rPr>
              <a:t>lion LEI, which </a:t>
            </a:r>
            <a:r>
              <a:rPr lang="en-US" altLang="en-US" sz="1600" dirty="0">
                <a:solidFill>
                  <a:schemeClr val="tx1"/>
                </a:solidFill>
                <a:latin typeface="Trebuchet MS" panose="020B0603020202020204" pitchFamily="34" charset="0"/>
              </a:rPr>
              <a:t>determines a cumulative amortization value </a:t>
            </a:r>
            <a:r>
              <a:rPr lang="en-US" altLang="en-US" sz="1600" dirty="0" smtClean="0">
                <a:solidFill>
                  <a:schemeClr val="tx1"/>
                </a:solidFill>
                <a:latin typeface="Trebuchet MS" panose="020B0603020202020204" pitchFamily="34" charset="0"/>
              </a:rPr>
              <a:t>of 92.4</a:t>
            </a:r>
            <a:r>
              <a:rPr lang="ro-RO" altLang="en-US" sz="1600" dirty="0" smtClean="0">
                <a:solidFill>
                  <a:schemeClr val="tx1"/>
                </a:solidFill>
                <a:latin typeface="Trebuchet MS" panose="020B0603020202020204" pitchFamily="34" charset="0"/>
              </a:rPr>
              <a:t> mil</a:t>
            </a:r>
            <a:r>
              <a:rPr lang="en-US" altLang="en-US" sz="1600" dirty="0" smtClean="0">
                <a:solidFill>
                  <a:schemeClr val="tx1"/>
                </a:solidFill>
                <a:latin typeface="Trebuchet MS" panose="020B0603020202020204" pitchFamily="34" charset="0"/>
              </a:rPr>
              <a:t>lion</a:t>
            </a:r>
            <a:r>
              <a:rPr lang="ro-RO" altLang="en-US" sz="1600" dirty="0" smtClean="0">
                <a:solidFill>
                  <a:schemeClr val="tx1"/>
                </a:solidFill>
                <a:latin typeface="Trebuchet MS" panose="020B0603020202020204" pitchFamily="34" charset="0"/>
              </a:rPr>
              <a:t> </a:t>
            </a:r>
            <a:r>
              <a:rPr lang="en-US" altLang="en-US" sz="1600" dirty="0" smtClean="0">
                <a:solidFill>
                  <a:schemeClr val="tx1"/>
                </a:solidFill>
                <a:latin typeface="Trebuchet MS" panose="020B0603020202020204" pitchFamily="34" charset="0"/>
              </a:rPr>
              <a:t>LEI</a:t>
            </a:r>
            <a:r>
              <a:rPr lang="ro-RO" altLang="en-US" sz="1600" dirty="0" smtClean="0">
                <a:solidFill>
                  <a:schemeClr val="tx1"/>
                </a:solidFill>
                <a:latin typeface="Trebuchet MS" panose="020B0603020202020204" pitchFamily="34" charset="0"/>
              </a:rPr>
              <a:t> </a:t>
            </a:r>
            <a:r>
              <a:rPr lang="en-US" altLang="en-US" sz="1600" dirty="0" err="1">
                <a:solidFill>
                  <a:schemeClr val="tx1"/>
                </a:solidFill>
                <a:latin typeface="Trebuchet MS" panose="020B0603020202020204" pitchFamily="34" charset="0"/>
              </a:rPr>
              <a:t>i</a:t>
            </a:r>
            <a:r>
              <a:rPr lang="ro-RO" altLang="en-US" sz="1600" dirty="0" smtClean="0">
                <a:solidFill>
                  <a:schemeClr val="tx1"/>
                </a:solidFill>
                <a:latin typeface="Trebuchet MS" panose="020B0603020202020204" pitchFamily="34" charset="0"/>
              </a:rPr>
              <a:t>n</a:t>
            </a:r>
            <a:r>
              <a:rPr lang="en-US" altLang="en-US" sz="1600" dirty="0" smtClean="0">
                <a:solidFill>
                  <a:schemeClr val="tx1"/>
                </a:solidFill>
                <a:latin typeface="Trebuchet MS" panose="020B0603020202020204" pitchFamily="34" charset="0"/>
              </a:rPr>
              <a:t> this</a:t>
            </a:r>
            <a:r>
              <a:rPr lang="ro-RO" altLang="en-US" sz="1600" dirty="0" smtClean="0">
                <a:solidFill>
                  <a:schemeClr val="tx1"/>
                </a:solidFill>
                <a:latin typeface="Trebuchet MS" panose="020B0603020202020204" pitchFamily="34" charset="0"/>
              </a:rPr>
              <a:t> per</a:t>
            </a:r>
            <a:r>
              <a:rPr lang="en-US" altLang="en-US" sz="1600" dirty="0" err="1" smtClean="0">
                <a:solidFill>
                  <a:schemeClr val="tx1"/>
                </a:solidFill>
                <a:latin typeface="Trebuchet MS" panose="020B0603020202020204" pitchFamily="34" charset="0"/>
              </a:rPr>
              <a:t>iod</a:t>
            </a:r>
            <a:r>
              <a:rPr lang="en-US" altLang="en-US" sz="1600" dirty="0">
                <a:solidFill>
                  <a:schemeClr val="tx1"/>
                </a:solidFill>
                <a:latin typeface="Trebuchet MS" panose="020B0603020202020204" pitchFamily="34" charset="0"/>
              </a:rPr>
              <a:t>,</a:t>
            </a:r>
            <a:r>
              <a:rPr lang="ro-RO" altLang="en-US" sz="1600" dirty="0" smtClean="0">
                <a:solidFill>
                  <a:schemeClr val="tx1"/>
                </a:solidFill>
                <a:latin typeface="Trebuchet MS" panose="020B0603020202020204" pitchFamily="34" charset="0"/>
              </a:rPr>
              <a:t> </a:t>
            </a:r>
            <a:r>
              <a:rPr lang="en-US" altLang="en-US" sz="1600" dirty="0">
                <a:solidFill>
                  <a:schemeClr val="tx1"/>
                </a:solidFill>
                <a:latin typeface="Trebuchet MS" panose="020B0603020202020204" pitchFamily="34" charset="0"/>
              </a:rPr>
              <a:t>generating a gross profit of </a:t>
            </a:r>
            <a:r>
              <a:rPr lang="ro-RO" altLang="en-US" sz="1600" dirty="0" smtClean="0">
                <a:solidFill>
                  <a:schemeClr val="tx1"/>
                </a:solidFill>
                <a:latin typeface="Trebuchet MS" panose="020B0603020202020204" pitchFamily="34" charset="0"/>
              </a:rPr>
              <a:t>27 mil</a:t>
            </a:r>
            <a:r>
              <a:rPr lang="en-US" altLang="en-US" sz="1600" dirty="0" smtClean="0">
                <a:solidFill>
                  <a:schemeClr val="tx1"/>
                </a:solidFill>
                <a:latin typeface="Trebuchet MS" panose="020B0603020202020204" pitchFamily="34" charset="0"/>
              </a:rPr>
              <a:t>lion</a:t>
            </a:r>
            <a:r>
              <a:rPr lang="ro-RO" altLang="en-US" sz="1600" dirty="0" smtClean="0">
                <a:solidFill>
                  <a:schemeClr val="tx1"/>
                </a:solidFill>
                <a:latin typeface="Trebuchet MS" panose="020B0603020202020204" pitchFamily="34" charset="0"/>
              </a:rPr>
              <a:t> </a:t>
            </a:r>
            <a:r>
              <a:rPr lang="en-US" altLang="en-US" sz="1600" dirty="0" smtClean="0">
                <a:solidFill>
                  <a:schemeClr val="tx1"/>
                </a:solidFill>
                <a:latin typeface="Trebuchet MS" panose="020B0603020202020204" pitchFamily="34" charset="0"/>
              </a:rPr>
              <a:t>LEI</a:t>
            </a:r>
            <a:r>
              <a:rPr lang="ro-RO" altLang="en-US" sz="1600" dirty="0" smtClean="0">
                <a:solidFill>
                  <a:schemeClr val="tx1"/>
                </a:solidFill>
                <a:latin typeface="Trebuchet MS" panose="020B0603020202020204" pitchFamily="34" charset="0"/>
              </a:rPr>
              <a:t> </a:t>
            </a:r>
            <a:r>
              <a:rPr lang="en-US" altLang="en-US" sz="1600" dirty="0" smtClean="0">
                <a:solidFill>
                  <a:schemeClr val="tx1"/>
                </a:solidFill>
                <a:latin typeface="Trebuchet MS" panose="020B0603020202020204" pitchFamily="34" charset="0"/>
              </a:rPr>
              <a:t>in</a:t>
            </a:r>
            <a:r>
              <a:rPr lang="ro-RO" altLang="en-US" sz="1600" dirty="0" smtClean="0">
                <a:solidFill>
                  <a:schemeClr val="tx1"/>
                </a:solidFill>
                <a:latin typeface="Trebuchet MS" panose="020B0603020202020204" pitchFamily="34" charset="0"/>
              </a:rPr>
              <a:t> 2021</a:t>
            </a:r>
            <a:r>
              <a:rPr lang="en-US" altLang="en-US" sz="1600" dirty="0">
                <a:solidFill>
                  <a:schemeClr val="tx1"/>
                </a:solidFill>
                <a:latin typeface="Trebuchet MS" panose="020B0603020202020204" pitchFamily="34" charset="0"/>
              </a:rPr>
              <a:t>,</a:t>
            </a:r>
            <a:r>
              <a:rPr lang="ro-RO" altLang="en-US" sz="1600" dirty="0" smtClean="0">
                <a:solidFill>
                  <a:schemeClr val="tx1"/>
                </a:solidFill>
                <a:latin typeface="Trebuchet MS" panose="020B0603020202020204" pitchFamily="34" charset="0"/>
              </a:rPr>
              <a:t> </a:t>
            </a:r>
            <a:r>
              <a:rPr lang="en-US" altLang="en-US" sz="1600" dirty="0">
                <a:solidFill>
                  <a:schemeClr val="tx1"/>
                </a:solidFill>
                <a:latin typeface="Trebuchet MS" panose="020B0603020202020204" pitchFamily="34" charset="0"/>
              </a:rPr>
              <a:t>an operating profit rate of 8% </a:t>
            </a:r>
            <a:r>
              <a:rPr lang="en-US" altLang="en-US" sz="1600" dirty="0" smtClean="0">
                <a:solidFill>
                  <a:schemeClr val="tx1"/>
                </a:solidFill>
                <a:latin typeface="Trebuchet MS" panose="020B0603020202020204" pitchFamily="34" charset="0"/>
              </a:rPr>
              <a:t>and a level of indebtedness of </a:t>
            </a:r>
            <a:r>
              <a:rPr lang="en-US" altLang="en-US" sz="1600" dirty="0">
                <a:solidFill>
                  <a:schemeClr val="tx1"/>
                </a:solidFill>
                <a:latin typeface="Trebuchet MS" panose="020B0603020202020204" pitchFamily="34" charset="0"/>
              </a:rPr>
              <a:t>38%.</a:t>
            </a:r>
          </a:p>
          <a:p>
            <a:pPr algn="just">
              <a:spcBef>
                <a:spcPct val="0"/>
              </a:spcBef>
              <a:buClrTx/>
              <a:buSzTx/>
              <a:buFontTx/>
              <a:buNone/>
            </a:pPr>
            <a:endParaRPr lang="en-US" altLang="en-US" sz="44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xmlns="" val="373901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457200" y="358775"/>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ro-RO" altLang="ro-RO" sz="2400" b="1" dirty="0">
                <a:solidFill>
                  <a:srgbClr val="FFFFFF"/>
                </a:solidFill>
                <a:latin typeface="Trebuchet MS" panose="020B0603020202020204" pitchFamily="34" charset="0"/>
              </a:rPr>
              <a:t>Planificare Strategica </a:t>
            </a:r>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14</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graphicFrame>
        <p:nvGraphicFramePr>
          <p:cNvPr id="24" name="Chart 12">
            <a:extLst>
              <a:ext uri="{FF2B5EF4-FFF2-40B4-BE49-F238E27FC236}">
                <a16:creationId xmlns:a16="http://schemas.microsoft.com/office/drawing/2014/main" xmlns="" id="{24D9EA64-23B9-43D4-B7AD-C255A1A485B0}"/>
              </a:ext>
            </a:extLst>
          </p:cNvPr>
          <p:cNvGraphicFramePr>
            <a:graphicFrameLocks/>
          </p:cNvGraphicFramePr>
          <p:nvPr>
            <p:extLst>
              <p:ext uri="{D42A27DB-BD31-4B8C-83A1-F6EECF244321}">
                <p14:modId xmlns:p14="http://schemas.microsoft.com/office/powerpoint/2010/main" xmlns="" val="2288458869"/>
              </p:ext>
            </p:extLst>
          </p:nvPr>
        </p:nvGraphicFramePr>
        <p:xfrm>
          <a:off x="395536" y="1340768"/>
          <a:ext cx="7992888" cy="5154823"/>
        </p:xfrm>
        <a:graphic>
          <a:graphicData uri="http://schemas.openxmlformats.org/drawingml/2006/chart">
            <c:chart xmlns:c="http://schemas.openxmlformats.org/drawingml/2006/chart" xmlns:r="http://schemas.openxmlformats.org/officeDocument/2006/relationships" r:id="rId2"/>
          </a:graphicData>
        </a:graphic>
      </p:graphicFrame>
      <p:sp>
        <p:nvSpPr>
          <p:cNvPr id="2" name="Dreptunghi 1">
            <a:extLst>
              <a:ext uri="{FF2B5EF4-FFF2-40B4-BE49-F238E27FC236}">
                <a16:creationId xmlns:a16="http://schemas.microsoft.com/office/drawing/2014/main" xmlns="" id="{9D72314C-689F-4732-845F-111CDABB1368}"/>
              </a:ext>
            </a:extLst>
          </p:cNvPr>
          <p:cNvSpPr/>
          <p:nvPr/>
        </p:nvSpPr>
        <p:spPr>
          <a:xfrm>
            <a:off x="539750" y="547059"/>
            <a:ext cx="3744218" cy="461665"/>
          </a:xfrm>
          <a:prstGeom prst="rect">
            <a:avLst/>
          </a:prstGeom>
        </p:spPr>
        <p:txBody>
          <a:bodyPr wrap="square">
            <a:spAutoFit/>
          </a:bodyPr>
          <a:lstStyle/>
          <a:p>
            <a:r>
              <a:rPr lang="en-US" altLang="en-US" sz="2400" dirty="0">
                <a:solidFill>
                  <a:schemeClr val="accent1"/>
                </a:solidFill>
                <a:latin typeface="Trebuchet MS" panose="020B0603020202020204" pitchFamily="34" charset="0"/>
              </a:rPr>
              <a:t>S</a:t>
            </a:r>
            <a:r>
              <a:rPr lang="ro-RO" altLang="en-US" sz="2400" dirty="0" smtClean="0">
                <a:solidFill>
                  <a:schemeClr val="accent1"/>
                </a:solidFill>
                <a:latin typeface="Trebuchet MS" panose="020B0603020202020204" pitchFamily="34" charset="0"/>
              </a:rPr>
              <a:t>trategic</a:t>
            </a:r>
            <a:r>
              <a:rPr lang="en-US" altLang="en-US" sz="2400" dirty="0" smtClean="0">
                <a:solidFill>
                  <a:schemeClr val="accent1"/>
                </a:solidFill>
                <a:latin typeface="Trebuchet MS" panose="020B0603020202020204" pitchFamily="34" charset="0"/>
              </a:rPr>
              <a:t> planning</a:t>
            </a:r>
            <a:endParaRPr lang="ro-RO" sz="2400" dirty="0"/>
          </a:p>
        </p:txBody>
      </p:sp>
    </p:spTree>
    <p:extLst>
      <p:ext uri="{BB962C8B-B14F-4D97-AF65-F5344CB8AC3E}">
        <p14:creationId xmlns:p14="http://schemas.microsoft.com/office/powerpoint/2010/main" xmlns="" val="2053559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718281" y="571866"/>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solidFill>
                  <a:schemeClr val="accent1"/>
                </a:solidFill>
                <a:latin typeface="Trebuchet MS" panose="020B0603020202020204" pitchFamily="34" charset="0"/>
              </a:rPr>
              <a:t>S</a:t>
            </a:r>
            <a:r>
              <a:rPr lang="ro-RO" altLang="en-US" sz="2400" dirty="0" smtClean="0">
                <a:solidFill>
                  <a:schemeClr val="accent1"/>
                </a:solidFill>
                <a:latin typeface="Trebuchet MS" panose="020B0603020202020204" pitchFamily="34" charset="0"/>
              </a:rPr>
              <a:t>trategic</a:t>
            </a:r>
            <a:r>
              <a:rPr lang="en-US" altLang="en-US" sz="2400" dirty="0" smtClean="0">
                <a:solidFill>
                  <a:schemeClr val="accent1"/>
                </a:solidFill>
                <a:latin typeface="Trebuchet MS" panose="020B0603020202020204" pitchFamily="34" charset="0"/>
              </a:rPr>
              <a:t> planning</a:t>
            </a:r>
            <a:endParaRPr lang="ro-RO" sz="2400" dirty="0"/>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15</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pic>
        <p:nvPicPr>
          <p:cNvPr id="7" name="Picture 3">
            <a:extLst>
              <a:ext uri="{FF2B5EF4-FFF2-40B4-BE49-F238E27FC236}">
                <a16:creationId xmlns:a16="http://schemas.microsoft.com/office/drawing/2014/main" xmlns="" id="{9BA5172B-8633-4121-93DE-AB60CC6DBFC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004476"/>
            <a:ext cx="7848227" cy="5853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2601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718281" y="571866"/>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solidFill>
                  <a:schemeClr val="accent1"/>
                </a:solidFill>
                <a:latin typeface="Trebuchet MS" panose="020B0603020202020204" pitchFamily="34" charset="0"/>
              </a:rPr>
              <a:t>Business Development</a:t>
            </a:r>
            <a:endParaRPr lang="ro-RO" sz="2400" dirty="0"/>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16</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sp>
        <p:nvSpPr>
          <p:cNvPr id="7"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704850" y="1502569"/>
            <a:ext cx="7899400"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en-US" altLang="en-US" sz="1600" dirty="0" smtClean="0">
                <a:solidFill>
                  <a:srgbClr val="000000"/>
                </a:solidFill>
                <a:latin typeface="Trebuchet MS" panose="020B0603020202020204" pitchFamily="34" charset="0"/>
              </a:rPr>
              <a:t>Considering </a:t>
            </a:r>
            <a:r>
              <a:rPr lang="en-US" altLang="en-US" sz="1600" dirty="0">
                <a:solidFill>
                  <a:srgbClr val="000000"/>
                </a:solidFill>
                <a:latin typeface="Trebuchet MS" panose="020B0603020202020204" pitchFamily="34" charset="0"/>
              </a:rPr>
              <a:t>the dynamics of the global pharmaceutical industry, the role of Business Development is to ensure a lasting and sustainable improvement of existing activities and </a:t>
            </a:r>
            <a:r>
              <a:rPr lang="en-US" altLang="en-US" sz="1600" dirty="0" smtClean="0">
                <a:solidFill>
                  <a:srgbClr val="000000"/>
                </a:solidFill>
                <a:latin typeface="Trebuchet MS" panose="020B0603020202020204" pitchFamily="34" charset="0"/>
              </a:rPr>
              <a:t>identify </a:t>
            </a:r>
            <a:r>
              <a:rPr lang="en-US" altLang="en-US" sz="1600" dirty="0">
                <a:solidFill>
                  <a:srgbClr val="000000"/>
                </a:solidFill>
                <a:latin typeface="Trebuchet MS" panose="020B0603020202020204" pitchFamily="34" charset="0"/>
              </a:rPr>
              <a:t>and develop new business opportunities;</a:t>
            </a:r>
          </a:p>
        </p:txBody>
      </p:sp>
      <p:pic>
        <p:nvPicPr>
          <p:cNvPr id="8" name="Picture 2">
            <a:extLst>
              <a:ext uri="{FF2B5EF4-FFF2-40B4-BE49-F238E27FC236}">
                <a16:creationId xmlns:a16="http://schemas.microsoft.com/office/drawing/2014/main" xmlns="" id="{2E0FB4C4-A1D2-493F-9DEC-4BFC92371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1781175"/>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718281" y="2555152"/>
            <a:ext cx="7899400" cy="1325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en-US" altLang="en-US" sz="1600" dirty="0" smtClean="0">
                <a:solidFill>
                  <a:srgbClr val="000000"/>
                </a:solidFill>
                <a:latin typeface="Trebuchet MS" panose="020B0603020202020204" pitchFamily="34" charset="0"/>
              </a:rPr>
              <a:t>Business development projects target complex medium and long-term strategic partnerships  in areas such as new product development, attraction of new products in the company portfolio through licensing agreements and an extension of our presence in foreign markets through licensing the products in </a:t>
            </a:r>
            <a:r>
              <a:rPr lang="en-US" altLang="en-US" sz="1600" dirty="0" err="1" smtClean="0">
                <a:solidFill>
                  <a:srgbClr val="000000"/>
                </a:solidFill>
                <a:latin typeface="Trebuchet MS" panose="020B0603020202020204" pitchFamily="34" charset="0"/>
              </a:rPr>
              <a:t>Antibiotice</a:t>
            </a:r>
            <a:r>
              <a:rPr lang="en-US" altLang="en-US" sz="1600" dirty="0" smtClean="0">
                <a:solidFill>
                  <a:srgbClr val="000000"/>
                </a:solidFill>
                <a:latin typeface="Trebuchet MS" panose="020B0603020202020204" pitchFamily="34" charset="0"/>
              </a:rPr>
              <a:t> portfolio;</a:t>
            </a:r>
            <a:endParaRPr lang="en-US" altLang="en-US" sz="1400" dirty="0">
              <a:solidFill>
                <a:srgbClr val="000000"/>
              </a:solidFill>
              <a:latin typeface="Trebuchet MS" panose="020B0603020202020204" pitchFamily="34" charset="0"/>
            </a:endParaRPr>
          </a:p>
        </p:txBody>
      </p:sp>
      <p:pic>
        <p:nvPicPr>
          <p:cNvPr id="12" name="Picture 2">
            <a:extLst>
              <a:ext uri="{FF2B5EF4-FFF2-40B4-BE49-F238E27FC236}">
                <a16:creationId xmlns:a16="http://schemas.microsoft.com/office/drawing/2014/main" xmlns="" id="{2E0FB4C4-A1D2-493F-9DEC-4BFC92371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2" y="3140968"/>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3"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704850" y="3912705"/>
            <a:ext cx="7899400"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en-US" altLang="en-US" sz="1600" dirty="0" smtClean="0">
                <a:solidFill>
                  <a:srgbClr val="000000"/>
                </a:solidFill>
                <a:latin typeface="Trebuchet MS" panose="020B0603020202020204" pitchFamily="34" charset="0"/>
              </a:rPr>
              <a:t>Business Development activity has a direct impact on increasing the company’s turnover</a:t>
            </a:r>
            <a:r>
              <a:rPr lang="en-US" altLang="en-US" sz="1600" dirty="0">
                <a:solidFill>
                  <a:srgbClr val="000000"/>
                </a:solidFill>
                <a:latin typeface="Trebuchet MS" panose="020B0603020202020204" pitchFamily="34" charset="0"/>
              </a:rPr>
              <a:t>, profitability and providing an optimal portfolio of products to ensure the company's competitiveness on medium and long term;</a:t>
            </a:r>
            <a:endParaRPr lang="en-US" altLang="en-US" sz="1400" dirty="0">
              <a:solidFill>
                <a:srgbClr val="000000"/>
              </a:solidFill>
              <a:latin typeface="Trebuchet MS" panose="020B0603020202020204" pitchFamily="34" charset="0"/>
            </a:endParaRPr>
          </a:p>
        </p:txBody>
      </p:sp>
      <p:pic>
        <p:nvPicPr>
          <p:cNvPr id="14" name="Picture 2">
            <a:extLst>
              <a:ext uri="{FF2B5EF4-FFF2-40B4-BE49-F238E27FC236}">
                <a16:creationId xmlns:a16="http://schemas.microsoft.com/office/drawing/2014/main" xmlns="" id="{2E0FB4C4-A1D2-493F-9DEC-4BFC92371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412" y="4252300"/>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718281" y="4945823"/>
            <a:ext cx="7899400" cy="309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endParaRPr lang="en-US" altLang="en-US" sz="1400" dirty="0">
              <a:solidFill>
                <a:srgbClr val="000000"/>
              </a:solidFill>
              <a:latin typeface="Trebuchet MS" panose="020B0603020202020204" pitchFamily="34" charset="0"/>
            </a:endParaRPr>
          </a:p>
        </p:txBody>
      </p:sp>
      <p:pic>
        <p:nvPicPr>
          <p:cNvPr id="16" name="Picture 2">
            <a:extLst>
              <a:ext uri="{FF2B5EF4-FFF2-40B4-BE49-F238E27FC236}">
                <a16:creationId xmlns:a16="http://schemas.microsoft.com/office/drawing/2014/main" xmlns="" id="{2E0FB4C4-A1D2-493F-9DEC-4BFC92371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413" y="5178787"/>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694917" y="4915046"/>
            <a:ext cx="7899400"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en-US" altLang="en-US" sz="1600" dirty="0">
                <a:solidFill>
                  <a:srgbClr val="000000"/>
                </a:solidFill>
                <a:latin typeface="Trebuchet MS" panose="020B0603020202020204" pitchFamily="34" charset="0"/>
              </a:rPr>
              <a:t>Allows access to highly developed markets such as U.S.A. and Western Europe, requiring partnerships with local businesses for registration, marketing, promotion and sales activities;</a:t>
            </a:r>
            <a:endParaRPr lang="en-US" altLang="en-US" sz="14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xmlns="" val="180057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718281" y="571866"/>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solidFill>
                  <a:schemeClr val="accent1"/>
                </a:solidFill>
                <a:latin typeface="Trebuchet MS" panose="020B0603020202020204" pitchFamily="34" charset="0"/>
              </a:rPr>
              <a:t>Research-Development</a:t>
            </a:r>
            <a:endParaRPr lang="ro-RO" sz="2400" dirty="0"/>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17</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sp>
        <p:nvSpPr>
          <p:cNvPr id="6"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704850" y="1502569"/>
            <a:ext cx="7899400"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en-US" altLang="en-US" sz="1600" dirty="0" err="1" smtClean="0">
                <a:solidFill>
                  <a:srgbClr val="000000"/>
                </a:solidFill>
                <a:latin typeface="Trebuchet MS" panose="020B0603020202020204" pitchFamily="34" charset="0"/>
              </a:rPr>
              <a:t>Antibiotice</a:t>
            </a:r>
            <a:r>
              <a:rPr lang="en-US" altLang="en-US" sz="1600" dirty="0" smtClean="0">
                <a:solidFill>
                  <a:srgbClr val="000000"/>
                </a:solidFill>
                <a:latin typeface="Trebuchet MS" panose="020B0603020202020204" pitchFamily="34" charset="0"/>
              </a:rPr>
              <a:t> develops its medicine portfolio by in-house research</a:t>
            </a:r>
            <a:r>
              <a:rPr lang="en-US" altLang="en-US" sz="1600" dirty="0">
                <a:solidFill>
                  <a:srgbClr val="000000"/>
                </a:solidFill>
                <a:latin typeface="Trebuchet MS" panose="020B0603020202020204" pitchFamily="34" charset="0"/>
              </a:rPr>
              <a:t>, from </a:t>
            </a:r>
            <a:r>
              <a:rPr lang="en-US" altLang="en-US" sz="1600" dirty="0" smtClean="0">
                <a:solidFill>
                  <a:srgbClr val="000000"/>
                </a:solidFill>
                <a:latin typeface="Trebuchet MS" panose="020B0603020202020204" pitchFamily="34" charset="0"/>
              </a:rPr>
              <a:t> </a:t>
            </a:r>
            <a:r>
              <a:rPr lang="en-US" altLang="en-US" sz="1600" dirty="0">
                <a:solidFill>
                  <a:srgbClr val="000000"/>
                </a:solidFill>
                <a:latin typeface="Trebuchet MS" panose="020B0603020202020204" pitchFamily="34" charset="0"/>
              </a:rPr>
              <a:t>pharmaceutical </a:t>
            </a:r>
            <a:r>
              <a:rPr lang="en-US" altLang="en-US" sz="1600" dirty="0" smtClean="0">
                <a:solidFill>
                  <a:srgbClr val="000000"/>
                </a:solidFill>
                <a:latin typeface="Trebuchet MS" panose="020B0603020202020204" pitchFamily="34" charset="0"/>
              </a:rPr>
              <a:t>formulation </a:t>
            </a:r>
            <a:r>
              <a:rPr lang="en-US" altLang="en-US" sz="1600" dirty="0">
                <a:solidFill>
                  <a:srgbClr val="000000"/>
                </a:solidFill>
                <a:latin typeface="Trebuchet MS" panose="020B0603020202020204" pitchFamily="34" charset="0"/>
              </a:rPr>
              <a:t>to </a:t>
            </a:r>
            <a:r>
              <a:rPr lang="en-US" altLang="en-US" sz="1600" dirty="0" smtClean="0">
                <a:solidFill>
                  <a:srgbClr val="000000"/>
                </a:solidFill>
                <a:latin typeface="Trebuchet MS" panose="020B0603020202020204" pitchFamily="34" charset="0"/>
              </a:rPr>
              <a:t>a confirmed efficacy </a:t>
            </a:r>
            <a:r>
              <a:rPr lang="en-US" altLang="en-US" sz="1600" dirty="0">
                <a:solidFill>
                  <a:srgbClr val="000000"/>
                </a:solidFill>
                <a:latin typeface="Trebuchet MS" panose="020B0603020202020204" pitchFamily="34" charset="0"/>
              </a:rPr>
              <a:t>and safety of the </a:t>
            </a:r>
            <a:r>
              <a:rPr lang="en-US" altLang="en-US" sz="1600" dirty="0" smtClean="0">
                <a:solidFill>
                  <a:srgbClr val="000000"/>
                </a:solidFill>
                <a:latin typeface="Trebuchet MS" panose="020B0603020202020204" pitchFamily="34" charset="0"/>
              </a:rPr>
              <a:t>product </a:t>
            </a:r>
            <a:r>
              <a:rPr lang="en-US" altLang="en-US" sz="1600" dirty="0">
                <a:solidFill>
                  <a:srgbClr val="000000"/>
                </a:solidFill>
                <a:latin typeface="Trebuchet MS" panose="020B0603020202020204" pitchFamily="34" charset="0"/>
              </a:rPr>
              <a:t>through bioequivalence studies and clinical trials;</a:t>
            </a:r>
          </a:p>
        </p:txBody>
      </p:sp>
      <p:sp>
        <p:nvSpPr>
          <p:cNvPr id="7" name="Text Box 5">
            <a:extLst>
              <a:ext uri="{FF2B5EF4-FFF2-40B4-BE49-F238E27FC236}">
                <a16:creationId xmlns:a16="http://schemas.microsoft.com/office/drawing/2014/main" xmlns="" id="{E16AA7E8-A5DD-4EAF-82D9-9D25F870C551}"/>
              </a:ext>
            </a:extLst>
          </p:cNvPr>
          <p:cNvSpPr txBox="1">
            <a:spLocks noChangeArrowheads="1"/>
          </p:cNvSpPr>
          <p:nvPr/>
        </p:nvSpPr>
        <p:spPr bwMode="auto">
          <a:xfrm>
            <a:off x="811675" y="2777575"/>
            <a:ext cx="7899400" cy="107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en-US" altLang="en-US" sz="1600" dirty="0" smtClean="0">
                <a:solidFill>
                  <a:srgbClr val="000000"/>
                </a:solidFill>
                <a:latin typeface="Trebuchet MS" panose="020B0603020202020204" pitchFamily="34" charset="0"/>
              </a:rPr>
              <a:t>More than 100 specialists with relevant expertise in pharmaceutical formulation, complex analytical tests, bioequivalence, international regulations on pharmaceutical products are involved in pharmaceutical research &amp; development.</a:t>
            </a:r>
          </a:p>
          <a:p>
            <a:pPr algn="just" eaLnBrk="1" hangingPunct="1">
              <a:buClr>
                <a:srgbClr val="000000"/>
              </a:buClr>
              <a:buSzPct val="100000"/>
              <a:buFont typeface="Times New Roman" panose="02020603050405020304" pitchFamily="18" charset="0"/>
              <a:buNone/>
            </a:pPr>
            <a:endParaRPr lang="en-US" altLang="en-US" sz="1600" dirty="0">
              <a:solidFill>
                <a:srgbClr val="44546A"/>
              </a:solidFill>
              <a:latin typeface="Trebuchet MS" panose="020B0603020202020204" pitchFamily="34" charset="0"/>
            </a:endParaRPr>
          </a:p>
        </p:txBody>
      </p:sp>
      <p:sp>
        <p:nvSpPr>
          <p:cNvPr id="8" name="Text Box 6">
            <a:extLst>
              <a:ext uri="{FF2B5EF4-FFF2-40B4-BE49-F238E27FC236}">
                <a16:creationId xmlns:a16="http://schemas.microsoft.com/office/drawing/2014/main" xmlns="" id="{281357A9-EEB1-4593-B31D-8A740673556A}"/>
              </a:ext>
            </a:extLst>
          </p:cNvPr>
          <p:cNvSpPr txBox="1">
            <a:spLocks noChangeArrowheads="1"/>
          </p:cNvSpPr>
          <p:nvPr/>
        </p:nvSpPr>
        <p:spPr bwMode="auto">
          <a:xfrm>
            <a:off x="827088" y="4174331"/>
            <a:ext cx="7777162" cy="1079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en-US" altLang="en-US" sz="1600" dirty="0" err="1">
                <a:solidFill>
                  <a:srgbClr val="000000"/>
                </a:solidFill>
                <a:latin typeface="Trebuchet MS" panose="020B0603020202020204" pitchFamily="34" charset="0"/>
              </a:rPr>
              <a:t>Antibiotice</a:t>
            </a:r>
            <a:r>
              <a:rPr lang="en-US" altLang="en-US" sz="1600" dirty="0">
                <a:solidFill>
                  <a:srgbClr val="000000"/>
                </a:solidFill>
                <a:latin typeface="Trebuchet MS" panose="020B0603020202020204" pitchFamily="34" charset="0"/>
              </a:rPr>
              <a:t> </a:t>
            </a:r>
            <a:r>
              <a:rPr lang="en-US" altLang="en-US" sz="1600" dirty="0" smtClean="0">
                <a:solidFill>
                  <a:srgbClr val="000000"/>
                </a:solidFill>
                <a:latin typeface="Trebuchet MS" panose="020B0603020202020204" pitchFamily="34" charset="0"/>
              </a:rPr>
              <a:t>has one </a:t>
            </a:r>
            <a:r>
              <a:rPr lang="en-US" altLang="en-US" sz="1600" dirty="0">
                <a:solidFill>
                  <a:srgbClr val="000000"/>
                </a:solidFill>
                <a:latin typeface="Trebuchet MS" panose="020B0603020202020204" pitchFamily="34" charset="0"/>
              </a:rPr>
              <a:t>of the most modern Centers for Clinical Studies </a:t>
            </a:r>
            <a:r>
              <a:rPr lang="ro-RO" altLang="en-US" sz="1600" dirty="0" smtClean="0">
                <a:solidFill>
                  <a:srgbClr val="000000"/>
                </a:solidFill>
                <a:latin typeface="Trebuchet MS" panose="020B0603020202020204" pitchFamily="34" charset="0"/>
              </a:rPr>
              <a:t>in Rom</a:t>
            </a:r>
            <a:r>
              <a:rPr lang="en-US" altLang="en-US" sz="1600" dirty="0" smtClean="0">
                <a:solidFill>
                  <a:srgbClr val="000000"/>
                </a:solidFill>
                <a:latin typeface="Trebuchet MS" panose="020B0603020202020204" pitchFamily="34" charset="0"/>
              </a:rPr>
              <a:t>a</a:t>
            </a:r>
            <a:r>
              <a:rPr lang="ro-RO" altLang="en-US" sz="1600" dirty="0" smtClean="0">
                <a:solidFill>
                  <a:srgbClr val="000000"/>
                </a:solidFill>
                <a:latin typeface="Trebuchet MS" panose="020B0603020202020204" pitchFamily="34" charset="0"/>
              </a:rPr>
              <a:t>nia</a:t>
            </a:r>
            <a:r>
              <a:rPr lang="ro-RO" altLang="en-US" sz="1600" dirty="0">
                <a:solidFill>
                  <a:srgbClr val="000000"/>
                </a:solidFill>
                <a:latin typeface="Trebuchet MS" panose="020B0603020202020204" pitchFamily="34" charset="0"/>
              </a:rPr>
              <a:t>.</a:t>
            </a:r>
            <a:r>
              <a:rPr lang="en-US" altLang="en-US" sz="1600" dirty="0">
                <a:solidFill>
                  <a:srgbClr val="000000"/>
                </a:solidFill>
                <a:latin typeface="Trebuchet MS" panose="020B0603020202020204" pitchFamily="34" charset="0"/>
              </a:rPr>
              <a:t> </a:t>
            </a:r>
          </a:p>
          <a:p>
            <a:pPr eaLnBrk="1" hangingPunct="1">
              <a:buSzPct val="100000"/>
            </a:pPr>
            <a:r>
              <a:rPr lang="en-US" altLang="en-US" sz="1600" dirty="0" smtClean="0">
                <a:solidFill>
                  <a:srgbClr val="000000"/>
                </a:solidFill>
                <a:latin typeface="Trebuchet MS" panose="020B0603020202020204" pitchFamily="34" charset="0"/>
              </a:rPr>
              <a:t>It was established </a:t>
            </a:r>
            <a:r>
              <a:rPr lang="en-US" altLang="en-US" sz="1600" dirty="0" err="1">
                <a:solidFill>
                  <a:srgbClr val="000000"/>
                </a:solidFill>
                <a:latin typeface="Trebuchet MS" panose="020B0603020202020204" pitchFamily="34" charset="0"/>
              </a:rPr>
              <a:t>i</a:t>
            </a:r>
            <a:r>
              <a:rPr lang="ro-RO" altLang="en-US" sz="1600" dirty="0" smtClean="0">
                <a:solidFill>
                  <a:srgbClr val="000000"/>
                </a:solidFill>
                <a:latin typeface="Trebuchet MS" panose="020B0603020202020204" pitchFamily="34" charset="0"/>
              </a:rPr>
              <a:t>n 2005</a:t>
            </a:r>
            <a:r>
              <a:rPr lang="en-US" altLang="en-US" sz="1600" dirty="0" smtClean="0">
                <a:solidFill>
                  <a:srgbClr val="000000"/>
                </a:solidFill>
                <a:latin typeface="Trebuchet MS" panose="020B0603020202020204" pitchFamily="34" charset="0"/>
              </a:rPr>
              <a:t>, the </a:t>
            </a:r>
            <a:r>
              <a:rPr lang="en-US" altLang="en-US" sz="1600" dirty="0">
                <a:solidFill>
                  <a:srgbClr val="000000"/>
                </a:solidFill>
                <a:latin typeface="Trebuchet MS" panose="020B0603020202020204" pitchFamily="34" charset="0"/>
              </a:rPr>
              <a:t>investment rising to over </a:t>
            </a:r>
            <a:r>
              <a:rPr lang="ro-RO" altLang="en-US" sz="1600" dirty="0" smtClean="0">
                <a:solidFill>
                  <a:srgbClr val="000000"/>
                </a:solidFill>
                <a:latin typeface="Trebuchet MS" panose="020B0603020202020204" pitchFamily="34" charset="0"/>
              </a:rPr>
              <a:t>10 mil</a:t>
            </a:r>
            <a:r>
              <a:rPr lang="en-US" altLang="en-US" sz="1600" dirty="0" smtClean="0">
                <a:solidFill>
                  <a:srgbClr val="000000"/>
                </a:solidFill>
                <a:latin typeface="Trebuchet MS" panose="020B0603020202020204" pitchFamily="34" charset="0"/>
              </a:rPr>
              <a:t>lion</a:t>
            </a:r>
            <a:r>
              <a:rPr lang="ro-RO" altLang="en-US" sz="1600" dirty="0" smtClean="0">
                <a:solidFill>
                  <a:srgbClr val="000000"/>
                </a:solidFill>
                <a:latin typeface="Trebuchet MS" panose="020B0603020202020204" pitchFamily="34" charset="0"/>
              </a:rPr>
              <a:t> EUR. </a:t>
            </a:r>
            <a:r>
              <a:rPr lang="en-US" altLang="en-US" sz="1600" dirty="0" smtClean="0">
                <a:solidFill>
                  <a:srgbClr val="000000"/>
                </a:solidFill>
                <a:latin typeface="Trebuchet MS" panose="020B0603020202020204" pitchFamily="34" charset="0"/>
              </a:rPr>
              <a:t>Currently, </a:t>
            </a:r>
            <a:r>
              <a:rPr lang="ro-RO" altLang="en-US" sz="1600" dirty="0" smtClean="0">
                <a:solidFill>
                  <a:srgbClr val="000000"/>
                </a:solidFill>
                <a:latin typeface="Trebuchet MS" panose="020B0603020202020204" pitchFamily="34" charset="0"/>
              </a:rPr>
              <a:t> </a:t>
            </a:r>
            <a:r>
              <a:rPr lang="en-US" altLang="en-US" sz="1600" dirty="0" smtClean="0">
                <a:solidFill>
                  <a:srgbClr val="000000"/>
                </a:solidFill>
                <a:latin typeface="Trebuchet MS" panose="020B0603020202020204" pitchFamily="34" charset="0"/>
              </a:rPr>
              <a:t>the </a:t>
            </a:r>
            <a:r>
              <a:rPr lang="ro-RO" altLang="en-US" sz="1600" dirty="0" smtClean="0">
                <a:solidFill>
                  <a:srgbClr val="000000"/>
                </a:solidFill>
                <a:latin typeface="Trebuchet MS" panose="020B0603020202020204" pitchFamily="34" charset="0"/>
              </a:rPr>
              <a:t>capacit</a:t>
            </a:r>
            <a:r>
              <a:rPr lang="en-US" altLang="en-US" sz="1600" dirty="0" smtClean="0">
                <a:solidFill>
                  <a:srgbClr val="000000"/>
                </a:solidFill>
                <a:latin typeface="Trebuchet MS" panose="020B0603020202020204" pitchFamily="34" charset="0"/>
              </a:rPr>
              <a:t>y of </a:t>
            </a:r>
            <a:r>
              <a:rPr lang="en-US" altLang="en-US" sz="1600" dirty="0">
                <a:solidFill>
                  <a:srgbClr val="000000"/>
                </a:solidFill>
                <a:latin typeface="Trebuchet MS" panose="020B0603020202020204" pitchFamily="34" charset="0"/>
              </a:rPr>
              <a:t>the </a:t>
            </a:r>
            <a:r>
              <a:rPr lang="en-US" altLang="en-US" sz="1600" dirty="0" smtClean="0">
                <a:solidFill>
                  <a:srgbClr val="000000"/>
                </a:solidFill>
                <a:latin typeface="Trebuchet MS" panose="020B0603020202020204" pitchFamily="34" charset="0"/>
              </a:rPr>
              <a:t>Center,  which is </a:t>
            </a:r>
            <a:r>
              <a:rPr lang="ro-RO" altLang="en-US" sz="1600" dirty="0" smtClean="0">
                <a:solidFill>
                  <a:srgbClr val="000000"/>
                </a:solidFill>
                <a:latin typeface="Trebuchet MS" panose="020B0603020202020204" pitchFamily="34" charset="0"/>
              </a:rPr>
              <a:t>Good </a:t>
            </a:r>
            <a:r>
              <a:rPr lang="ro-RO" altLang="en-US" sz="1600" dirty="0">
                <a:solidFill>
                  <a:srgbClr val="000000"/>
                </a:solidFill>
                <a:latin typeface="Trebuchet MS" panose="020B0603020202020204" pitchFamily="34" charset="0"/>
              </a:rPr>
              <a:t>Clinical Practice </a:t>
            </a:r>
            <a:r>
              <a:rPr lang="en-US" altLang="en-US" sz="1600" dirty="0" smtClean="0">
                <a:solidFill>
                  <a:srgbClr val="000000"/>
                </a:solidFill>
                <a:latin typeface="Trebuchet MS" panose="020B0603020202020204" pitchFamily="34" charset="0"/>
              </a:rPr>
              <a:t>and</a:t>
            </a:r>
            <a:r>
              <a:rPr lang="ro-RO" altLang="en-US" sz="1600" dirty="0" smtClean="0">
                <a:solidFill>
                  <a:srgbClr val="000000"/>
                </a:solidFill>
                <a:latin typeface="Trebuchet MS" panose="020B0603020202020204" pitchFamily="34" charset="0"/>
              </a:rPr>
              <a:t> </a:t>
            </a:r>
            <a:r>
              <a:rPr lang="ro-RO" altLang="en-US" sz="1600" dirty="0">
                <a:solidFill>
                  <a:srgbClr val="000000"/>
                </a:solidFill>
                <a:latin typeface="Trebuchet MS" panose="020B0603020202020204" pitchFamily="34" charset="0"/>
              </a:rPr>
              <a:t>Good Laboratory Practice </a:t>
            </a:r>
            <a:r>
              <a:rPr lang="en-US" altLang="en-US" sz="1600" dirty="0" smtClean="0">
                <a:solidFill>
                  <a:srgbClr val="000000"/>
                </a:solidFill>
                <a:latin typeface="Trebuchet MS" panose="020B0603020202020204" pitchFamily="34" charset="0"/>
              </a:rPr>
              <a:t>authorized, is </a:t>
            </a:r>
            <a:r>
              <a:rPr lang="en-US" altLang="en-US" sz="1600" dirty="0">
                <a:solidFill>
                  <a:srgbClr val="000000"/>
                </a:solidFill>
                <a:latin typeface="Trebuchet MS" panose="020B0603020202020204" pitchFamily="34" charset="0"/>
              </a:rPr>
              <a:t>10-12 bioequivalence studies per </a:t>
            </a:r>
            <a:r>
              <a:rPr lang="en-US" altLang="en-US" sz="1600" dirty="0" smtClean="0">
                <a:solidFill>
                  <a:srgbClr val="000000"/>
                </a:solidFill>
                <a:latin typeface="Trebuchet MS" panose="020B0603020202020204" pitchFamily="34" charset="0"/>
              </a:rPr>
              <a:t>year.</a:t>
            </a:r>
            <a:endParaRPr lang="en-US" altLang="en-US" sz="1400" dirty="0">
              <a:solidFill>
                <a:srgbClr val="44546A"/>
              </a:solidFill>
              <a:latin typeface="Trebuchet MS" panose="020B0603020202020204" pitchFamily="34" charset="0"/>
            </a:endParaRPr>
          </a:p>
        </p:txBody>
      </p:sp>
      <p:sp>
        <p:nvSpPr>
          <p:cNvPr id="10" name="Text Box 7">
            <a:extLst>
              <a:ext uri="{FF2B5EF4-FFF2-40B4-BE49-F238E27FC236}">
                <a16:creationId xmlns:a16="http://schemas.microsoft.com/office/drawing/2014/main" xmlns="" id="{1A5D293B-F86B-42CF-AE41-9D47D7D71E4D}"/>
              </a:ext>
            </a:extLst>
          </p:cNvPr>
          <p:cNvSpPr txBox="1">
            <a:spLocks noChangeArrowheads="1"/>
          </p:cNvSpPr>
          <p:nvPr/>
        </p:nvSpPr>
        <p:spPr bwMode="auto">
          <a:xfrm>
            <a:off x="827088" y="5805487"/>
            <a:ext cx="85344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a:buSzPct val="100000"/>
            </a:pPr>
            <a:r>
              <a:rPr lang="en-US" altLang="en-US" sz="1600" dirty="0" err="1" smtClean="0">
                <a:solidFill>
                  <a:srgbClr val="000000"/>
                </a:solidFill>
                <a:latin typeface="Trebuchet MS" panose="020B0603020202020204" pitchFamily="34" charset="0"/>
              </a:rPr>
              <a:t>Farmacovigilance</a:t>
            </a:r>
            <a:r>
              <a:rPr lang="en-US" altLang="en-US" sz="1600" dirty="0" smtClean="0">
                <a:solidFill>
                  <a:srgbClr val="000000"/>
                </a:solidFill>
                <a:latin typeface="Trebuchet MS" panose="020B0603020202020204" pitchFamily="34" charset="0"/>
              </a:rPr>
              <a:t> system </a:t>
            </a:r>
            <a:r>
              <a:rPr lang="ro-RO" altLang="en-US" sz="1600" dirty="0" smtClean="0">
                <a:solidFill>
                  <a:srgbClr val="000000"/>
                </a:solidFill>
                <a:latin typeface="Trebuchet MS" panose="020B0603020202020204" pitchFamily="34" charset="0"/>
              </a:rPr>
              <a:t>con</a:t>
            </a:r>
            <a:r>
              <a:rPr lang="en-US" altLang="en-US" sz="1600" dirty="0" smtClean="0">
                <a:solidFill>
                  <a:srgbClr val="000000"/>
                </a:solidFill>
                <a:latin typeface="Trebuchet MS" panose="020B0603020202020204" pitchFamily="34" charset="0"/>
              </a:rPr>
              <a:t>n</a:t>
            </a:r>
            <a:r>
              <a:rPr lang="ro-RO" altLang="en-US" sz="1600" dirty="0" smtClean="0">
                <a:solidFill>
                  <a:srgbClr val="000000"/>
                </a:solidFill>
                <a:latin typeface="Trebuchet MS" panose="020B0603020202020204" pitchFamily="34" charset="0"/>
              </a:rPr>
              <a:t>ect</a:t>
            </a:r>
            <a:r>
              <a:rPr lang="en-US" altLang="en-US" sz="1600" dirty="0" err="1" smtClean="0">
                <a:solidFill>
                  <a:srgbClr val="000000"/>
                </a:solidFill>
                <a:latin typeface="Trebuchet MS" panose="020B0603020202020204" pitchFamily="34" charset="0"/>
              </a:rPr>
              <a:t>ed</a:t>
            </a:r>
            <a:r>
              <a:rPr lang="en-US" altLang="en-US" sz="1600" dirty="0" smtClean="0">
                <a:solidFill>
                  <a:srgbClr val="000000"/>
                </a:solidFill>
                <a:latin typeface="Trebuchet MS" panose="020B0603020202020204" pitchFamily="34" charset="0"/>
              </a:rPr>
              <a:t> to</a:t>
            </a:r>
            <a:r>
              <a:rPr lang="ro-RO" altLang="en-US" sz="1600" dirty="0" smtClean="0">
                <a:solidFill>
                  <a:srgbClr val="000000"/>
                </a:solidFill>
                <a:latin typeface="Trebuchet MS" panose="020B0603020202020204" pitchFamily="34" charset="0"/>
              </a:rPr>
              <a:t> </a:t>
            </a:r>
            <a:r>
              <a:rPr lang="ro-RO" altLang="en-US" sz="1600" dirty="0">
                <a:solidFill>
                  <a:srgbClr val="000000"/>
                </a:solidFill>
                <a:latin typeface="Trebuchet MS" panose="020B0603020202020204" pitchFamily="34" charset="0"/>
              </a:rPr>
              <a:t>Eudravigilance.</a:t>
            </a:r>
          </a:p>
          <a:p>
            <a:pPr>
              <a:buSzPct val="100000"/>
            </a:pPr>
            <a:endParaRPr lang="en-US" altLang="en-US" sz="1600" dirty="0">
              <a:solidFill>
                <a:srgbClr val="44546A"/>
              </a:solidFill>
              <a:latin typeface="Trebuchet MS" panose="020B0603020202020204" pitchFamily="34" charset="0"/>
            </a:endParaRPr>
          </a:p>
        </p:txBody>
      </p:sp>
      <p:pic>
        <p:nvPicPr>
          <p:cNvPr id="11" name="Picture 2">
            <a:extLst>
              <a:ext uri="{FF2B5EF4-FFF2-40B4-BE49-F238E27FC236}">
                <a16:creationId xmlns:a16="http://schemas.microsoft.com/office/drawing/2014/main" xmlns="" id="{2E0FB4C4-A1D2-493F-9DEC-4BFC92371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1781175"/>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 name="Picture 2">
            <a:extLst>
              <a:ext uri="{FF2B5EF4-FFF2-40B4-BE49-F238E27FC236}">
                <a16:creationId xmlns:a16="http://schemas.microsoft.com/office/drawing/2014/main" xmlns="" id="{2388DD8F-3584-4185-A7EC-075C571EBC1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3" y="3140968"/>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2">
            <a:extLst>
              <a:ext uri="{FF2B5EF4-FFF2-40B4-BE49-F238E27FC236}">
                <a16:creationId xmlns:a16="http://schemas.microsoft.com/office/drawing/2014/main" xmlns="" id="{18696DA5-DA1B-4A4B-B55F-BB0E1DFCF8B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241" y="4716463"/>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4" name="Picture 2">
            <a:extLst>
              <a:ext uri="{FF2B5EF4-FFF2-40B4-BE49-F238E27FC236}">
                <a16:creationId xmlns:a16="http://schemas.microsoft.com/office/drawing/2014/main" xmlns="" id="{C155CCC1-72C9-40FB-A66C-646BFEA72F9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3603" y="5893598"/>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127266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718281" y="571866"/>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o-RO" altLang="en-US" sz="2400" dirty="0" smtClean="0">
                <a:solidFill>
                  <a:schemeClr val="accent1"/>
                </a:solidFill>
                <a:latin typeface="Trebuchet MS" panose="020B0603020202020204" pitchFamily="34" charset="0"/>
              </a:rPr>
              <a:t>Invest</a:t>
            </a:r>
            <a:r>
              <a:rPr lang="en-US" altLang="en-US" sz="2400" dirty="0" err="1" smtClean="0">
                <a:solidFill>
                  <a:schemeClr val="accent1"/>
                </a:solidFill>
                <a:latin typeface="Trebuchet MS" panose="020B0603020202020204" pitchFamily="34" charset="0"/>
              </a:rPr>
              <a:t>ments</a:t>
            </a:r>
            <a:r>
              <a:rPr lang="ro-RO" altLang="en-US" sz="2400" dirty="0" smtClean="0">
                <a:solidFill>
                  <a:schemeClr val="accent1"/>
                </a:solidFill>
                <a:latin typeface="Trebuchet MS" panose="020B0603020202020204" pitchFamily="34" charset="0"/>
              </a:rPr>
              <a:t> </a:t>
            </a:r>
            <a:endParaRPr lang="ro-RO" sz="2400" dirty="0"/>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18</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sp>
        <p:nvSpPr>
          <p:cNvPr id="6"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704850" y="1502569"/>
            <a:ext cx="7899400"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ro-RO" altLang="en-US" sz="1600" dirty="0">
                <a:solidFill>
                  <a:srgbClr val="000000"/>
                </a:solidFill>
                <a:latin typeface="Trebuchet MS" panose="020B0603020202020204" pitchFamily="34" charset="0"/>
              </a:rPr>
              <a:t> </a:t>
            </a:r>
            <a:endParaRPr lang="en-US" altLang="en-US" sz="1400" dirty="0">
              <a:solidFill>
                <a:srgbClr val="000000"/>
              </a:solidFill>
              <a:latin typeface="Trebuchet MS" panose="020B0603020202020204" pitchFamily="34" charset="0"/>
            </a:endParaRPr>
          </a:p>
        </p:txBody>
      </p:sp>
      <p:pic>
        <p:nvPicPr>
          <p:cNvPr id="11" name="Picture 2">
            <a:extLst>
              <a:ext uri="{FF2B5EF4-FFF2-40B4-BE49-F238E27FC236}">
                <a16:creationId xmlns:a16="http://schemas.microsoft.com/office/drawing/2014/main" xmlns="" id="{2E0FB4C4-A1D2-493F-9DEC-4BFC92371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626" y="1672936"/>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2" name="Picture 2">
            <a:extLst>
              <a:ext uri="{FF2B5EF4-FFF2-40B4-BE49-F238E27FC236}">
                <a16:creationId xmlns:a16="http://schemas.microsoft.com/office/drawing/2014/main" xmlns="" id="{2388DD8F-3584-4185-A7EC-075C571EBC1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329" y="2532490"/>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2">
            <a:extLst>
              <a:ext uri="{FF2B5EF4-FFF2-40B4-BE49-F238E27FC236}">
                <a16:creationId xmlns:a16="http://schemas.microsoft.com/office/drawing/2014/main" xmlns="" id="{18696DA5-DA1B-4A4B-B55F-BB0E1DFCF8B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9430" y="3958448"/>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5" name="Text Box 2">
            <a:extLst>
              <a:ext uri="{FF2B5EF4-FFF2-40B4-BE49-F238E27FC236}">
                <a16:creationId xmlns:a16="http://schemas.microsoft.com/office/drawing/2014/main" xmlns="" id="{80093139-4FC2-4312-9E80-3F646F55D6E4}"/>
              </a:ext>
            </a:extLst>
          </p:cNvPr>
          <p:cNvSpPr txBox="1">
            <a:spLocks noChangeArrowheads="1"/>
          </p:cNvSpPr>
          <p:nvPr/>
        </p:nvSpPr>
        <p:spPr bwMode="auto">
          <a:xfrm>
            <a:off x="619918" y="1343453"/>
            <a:ext cx="8559229" cy="4103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eaLnBrk="1" hangingPunct="1">
              <a:spcBef>
                <a:spcPts val="1250"/>
              </a:spcBef>
              <a:buSzPct val="65000"/>
            </a:pPr>
            <a:r>
              <a:rPr lang="en-US" altLang="en-US" sz="1600" dirty="0" smtClean="0">
                <a:solidFill>
                  <a:srgbClr val="000000"/>
                </a:solidFill>
                <a:latin typeface="Trebuchet MS" panose="020B0603020202020204" pitchFamily="34" charset="0"/>
              </a:rPr>
              <a:t>Compliance with the requirements of the European </a:t>
            </a:r>
            <a:r>
              <a:rPr lang="en-US" altLang="en-US" sz="1600" dirty="0" err="1" smtClean="0">
                <a:solidFill>
                  <a:srgbClr val="000000"/>
                </a:solidFill>
                <a:latin typeface="Trebuchet MS" panose="020B0603020202020204" pitchFamily="34" charset="0"/>
              </a:rPr>
              <a:t>Directiv</a:t>
            </a:r>
            <a:r>
              <a:rPr lang="ro-RO" altLang="en-US" sz="1600" dirty="0" smtClean="0">
                <a:solidFill>
                  <a:srgbClr val="000000"/>
                </a:solidFill>
                <a:latin typeface="Trebuchet MS" panose="020B0603020202020204" pitchFamily="34" charset="0"/>
              </a:rPr>
              <a:t>e</a:t>
            </a:r>
            <a:r>
              <a:rPr lang="en-US" altLang="en-US" sz="1600" dirty="0" smtClean="0">
                <a:solidFill>
                  <a:srgbClr val="000000"/>
                </a:solidFill>
                <a:latin typeface="Trebuchet MS" panose="020B0603020202020204" pitchFamily="34" charset="0"/>
              </a:rPr>
              <a:t> and </a:t>
            </a:r>
            <a:r>
              <a:rPr lang="en-US" altLang="en-US" sz="1600" dirty="0">
                <a:solidFill>
                  <a:srgbClr val="000000"/>
                </a:solidFill>
                <a:latin typeface="Trebuchet MS" panose="020B0603020202020204" pitchFamily="34" charset="0"/>
              </a:rPr>
              <a:t>Law on the Quality and Safety of Medicines (USA) </a:t>
            </a:r>
            <a:r>
              <a:rPr lang="en-US" altLang="en-US" sz="1600" dirty="0" smtClean="0">
                <a:solidFill>
                  <a:srgbClr val="000000"/>
                </a:solidFill>
                <a:latin typeface="Trebuchet MS" panose="020B0603020202020204" pitchFamily="34" charset="0"/>
              </a:rPr>
              <a:t>and fighting counterfeit </a:t>
            </a:r>
            <a:r>
              <a:rPr lang="en-US" altLang="en-US" sz="1600" dirty="0">
                <a:solidFill>
                  <a:srgbClr val="000000"/>
                </a:solidFill>
                <a:latin typeface="Trebuchet MS" panose="020B0603020202020204" pitchFamily="34" charset="0"/>
              </a:rPr>
              <a:t>medicines</a:t>
            </a:r>
            <a:r>
              <a:rPr lang="ro-RO" altLang="en-US" sz="1600" dirty="0">
                <a:solidFill>
                  <a:srgbClr val="000000"/>
                </a:solidFill>
                <a:latin typeface="Trebuchet MS" panose="020B0603020202020204" pitchFamily="34" charset="0"/>
              </a:rPr>
              <a:t/>
            </a:r>
            <a:br>
              <a:rPr lang="ro-RO" altLang="en-US" sz="1600" dirty="0">
                <a:solidFill>
                  <a:srgbClr val="000000"/>
                </a:solidFill>
                <a:latin typeface="Trebuchet MS" panose="020B0603020202020204" pitchFamily="34" charset="0"/>
              </a:rPr>
            </a:br>
            <a:r>
              <a:rPr lang="en-US" altLang="en-US" sz="1600" b="1" dirty="0">
                <a:solidFill>
                  <a:srgbClr val="C00000"/>
                </a:solidFill>
                <a:latin typeface="Trebuchet MS" panose="020B0603020202020204" pitchFamily="34" charset="0"/>
              </a:rPr>
              <a:t>5</a:t>
            </a:r>
            <a:r>
              <a:rPr lang="ro-RO" altLang="en-US" sz="1600" b="1" dirty="0">
                <a:solidFill>
                  <a:srgbClr val="C00000"/>
                </a:solidFill>
                <a:latin typeface="Trebuchet MS" panose="020B0603020202020204" pitchFamily="34" charset="0"/>
              </a:rPr>
              <a:t> </a:t>
            </a:r>
            <a:r>
              <a:rPr lang="ro-RO" altLang="en-US" sz="1600" b="1" dirty="0" smtClean="0">
                <a:solidFill>
                  <a:srgbClr val="C00000"/>
                </a:solidFill>
                <a:latin typeface="Trebuchet MS" panose="020B0603020202020204" pitchFamily="34" charset="0"/>
              </a:rPr>
              <a:t>mil</a:t>
            </a:r>
            <a:r>
              <a:rPr lang="en-US" altLang="en-US" sz="1600" b="1" dirty="0" smtClean="0">
                <a:solidFill>
                  <a:srgbClr val="C00000"/>
                </a:solidFill>
                <a:latin typeface="Trebuchet MS" panose="020B0603020202020204" pitchFamily="34" charset="0"/>
              </a:rPr>
              <a:t>lion</a:t>
            </a:r>
            <a:r>
              <a:rPr lang="ro-RO" altLang="en-US" sz="1600" b="1" dirty="0" smtClean="0">
                <a:solidFill>
                  <a:srgbClr val="C00000"/>
                </a:solidFill>
                <a:latin typeface="Trebuchet MS" panose="020B0603020202020204" pitchFamily="34" charset="0"/>
              </a:rPr>
              <a:t> EUR</a:t>
            </a:r>
            <a:endParaRPr lang="ro-RO" altLang="en-US" sz="1600" b="1" dirty="0">
              <a:solidFill>
                <a:srgbClr val="C00000"/>
              </a:solidFill>
              <a:latin typeface="Trebuchet MS" panose="020B0603020202020204" pitchFamily="34" charset="0"/>
            </a:endParaRPr>
          </a:p>
          <a:p>
            <a:pPr algn="just">
              <a:buSzPct val="100000"/>
            </a:pPr>
            <a:r>
              <a:rPr lang="en-US" altLang="en-US" sz="1600" b="1" dirty="0">
                <a:solidFill>
                  <a:srgbClr val="000000"/>
                </a:solidFill>
                <a:latin typeface="Trebuchet MS" panose="020B0603020202020204" pitchFamily="34" charset="0"/>
              </a:rPr>
              <a:t/>
            </a:r>
            <a:br>
              <a:rPr lang="en-US" altLang="en-US" sz="1600" b="1" dirty="0">
                <a:solidFill>
                  <a:srgbClr val="000000"/>
                </a:solidFill>
                <a:latin typeface="Trebuchet MS" panose="020B0603020202020204" pitchFamily="34" charset="0"/>
              </a:rPr>
            </a:br>
            <a:r>
              <a:rPr lang="en-US" altLang="en-US" sz="1600" dirty="0" smtClean="0">
                <a:solidFill>
                  <a:srgbClr val="000000"/>
                </a:solidFill>
                <a:latin typeface="Trebuchet MS" panose="020B0603020202020204" pitchFamily="34" charset="0"/>
              </a:rPr>
              <a:t>A new production facility for ointments and suppositories</a:t>
            </a:r>
            <a:endParaRPr lang="en-US" altLang="en-US" sz="1600" dirty="0">
              <a:solidFill>
                <a:srgbClr val="000000"/>
              </a:solidFill>
              <a:latin typeface="Trebuchet MS" panose="020B0603020202020204" pitchFamily="34" charset="0"/>
            </a:endParaRPr>
          </a:p>
          <a:p>
            <a:pPr algn="just">
              <a:buSzPct val="100000"/>
            </a:pPr>
            <a:r>
              <a:rPr lang="en-US" altLang="en-US" sz="1600" b="1" dirty="0">
                <a:solidFill>
                  <a:srgbClr val="C00000"/>
                </a:solidFill>
                <a:latin typeface="Trebuchet MS" panose="020B0603020202020204" pitchFamily="34" charset="0"/>
              </a:rPr>
              <a:t>20 </a:t>
            </a:r>
            <a:r>
              <a:rPr lang="en-US" altLang="en-US" sz="1600" b="1" dirty="0" smtClean="0">
                <a:solidFill>
                  <a:srgbClr val="C00000"/>
                </a:solidFill>
                <a:latin typeface="Trebuchet MS" panose="020B0603020202020204" pitchFamily="34" charset="0"/>
              </a:rPr>
              <a:t>million</a:t>
            </a:r>
            <a:r>
              <a:rPr lang="ro-RO" altLang="en-US" sz="1600" b="1" dirty="0" smtClean="0">
                <a:solidFill>
                  <a:srgbClr val="C00000"/>
                </a:solidFill>
                <a:latin typeface="Trebuchet MS" panose="020B0603020202020204" pitchFamily="34" charset="0"/>
              </a:rPr>
              <a:t> EUR</a:t>
            </a:r>
            <a:endParaRPr lang="ro-RO" altLang="en-US" sz="1600" b="1" dirty="0">
              <a:solidFill>
                <a:srgbClr val="C00000"/>
              </a:solidFill>
              <a:latin typeface="Trebuchet MS" panose="020B0603020202020204" pitchFamily="34" charset="0"/>
            </a:endParaRPr>
          </a:p>
          <a:p>
            <a:pPr eaLnBrk="1" hangingPunct="1">
              <a:spcBef>
                <a:spcPts val="1250"/>
              </a:spcBef>
              <a:buSzPct val="65000"/>
            </a:pPr>
            <a:endParaRPr lang="en-US" altLang="en-US" sz="1600" b="1" dirty="0">
              <a:solidFill>
                <a:srgbClr val="000000"/>
              </a:solidFill>
              <a:latin typeface="Trebuchet MS" panose="020B0603020202020204" pitchFamily="34" charset="0"/>
            </a:endParaRPr>
          </a:p>
          <a:p>
            <a:pPr algn="just">
              <a:buSzPct val="100000"/>
            </a:pPr>
            <a:r>
              <a:rPr lang="en-US" altLang="en-US" sz="1600" dirty="0" smtClean="0">
                <a:solidFill>
                  <a:srgbClr val="000000"/>
                </a:solidFill>
                <a:latin typeface="Trebuchet MS" panose="020B0603020202020204" pitchFamily="34" charset="0"/>
              </a:rPr>
              <a:t>Upgrading </a:t>
            </a:r>
            <a:r>
              <a:rPr lang="en-US" altLang="en-US" sz="1600" dirty="0">
                <a:solidFill>
                  <a:srgbClr val="000000"/>
                </a:solidFill>
                <a:latin typeface="Trebuchet MS" panose="020B0603020202020204" pitchFamily="34" charset="0"/>
              </a:rPr>
              <a:t>and expanding </a:t>
            </a:r>
            <a:r>
              <a:rPr lang="en-US" altLang="en-US" sz="1600" dirty="0" smtClean="0">
                <a:solidFill>
                  <a:srgbClr val="000000"/>
                </a:solidFill>
                <a:latin typeface="Trebuchet MS" panose="020B0603020202020204" pitchFamily="34" charset="0"/>
              </a:rPr>
              <a:t>the Biosynthesis Plant which produces the active substance Nystatin</a:t>
            </a:r>
            <a:r>
              <a:rPr lang="en-GB" altLang="en-US" sz="1600" dirty="0" smtClean="0">
                <a:solidFill>
                  <a:srgbClr val="000000"/>
                </a:solidFill>
                <a:latin typeface="Trebuchet MS" panose="020B0603020202020204" pitchFamily="34" charset="0"/>
              </a:rPr>
              <a:t> and diversifying the products           </a:t>
            </a:r>
            <a:endParaRPr lang="en-GB" altLang="en-US" sz="1600" dirty="0">
              <a:solidFill>
                <a:srgbClr val="000000"/>
              </a:solidFill>
              <a:latin typeface="Trebuchet MS" panose="020B0603020202020204" pitchFamily="34" charset="0"/>
            </a:endParaRPr>
          </a:p>
          <a:p>
            <a:pPr algn="just">
              <a:buSzPct val="100000"/>
            </a:pPr>
            <a:r>
              <a:rPr lang="en-GB" altLang="en-US" sz="1600" b="1" dirty="0">
                <a:solidFill>
                  <a:srgbClr val="C00000"/>
                </a:solidFill>
                <a:latin typeface="Trebuchet MS" panose="020B0603020202020204" pitchFamily="34" charset="0"/>
              </a:rPr>
              <a:t>10 mi</a:t>
            </a:r>
            <a:r>
              <a:rPr lang="ro-RO" altLang="en-US" sz="1600" b="1" dirty="0" smtClean="0">
                <a:solidFill>
                  <a:srgbClr val="C00000"/>
                </a:solidFill>
                <a:latin typeface="Trebuchet MS" panose="020B0603020202020204" pitchFamily="34" charset="0"/>
              </a:rPr>
              <a:t>l</a:t>
            </a:r>
            <a:r>
              <a:rPr lang="en-US" altLang="en-US" sz="1600" b="1" dirty="0" smtClean="0">
                <a:solidFill>
                  <a:srgbClr val="C00000"/>
                </a:solidFill>
                <a:latin typeface="Trebuchet MS" panose="020B0603020202020204" pitchFamily="34" charset="0"/>
              </a:rPr>
              <a:t>lion</a:t>
            </a:r>
            <a:r>
              <a:rPr lang="en-GB" altLang="en-US" sz="1600" b="1" dirty="0" smtClean="0">
                <a:solidFill>
                  <a:srgbClr val="C00000"/>
                </a:solidFill>
                <a:latin typeface="Trebuchet MS" panose="020B0603020202020204" pitchFamily="34" charset="0"/>
              </a:rPr>
              <a:t> EUR</a:t>
            </a:r>
            <a:endParaRPr lang="ro-RO" altLang="en-US" sz="1600" b="1" dirty="0">
              <a:solidFill>
                <a:srgbClr val="C00000"/>
              </a:solidFill>
              <a:latin typeface="Trebuchet MS" panose="020B0603020202020204" pitchFamily="34" charset="0"/>
            </a:endParaRPr>
          </a:p>
          <a:p>
            <a:pPr eaLnBrk="1" hangingPunct="1">
              <a:spcBef>
                <a:spcPts val="1250"/>
              </a:spcBef>
              <a:buSzPct val="65000"/>
            </a:pPr>
            <a:endParaRPr lang="en-US" altLang="en-US" sz="1600" b="1" dirty="0">
              <a:solidFill>
                <a:srgbClr val="000000"/>
              </a:solidFill>
              <a:latin typeface="Trebuchet MS" panose="020B0603020202020204" pitchFamily="34" charset="0"/>
            </a:endParaRPr>
          </a:p>
          <a:p>
            <a:pPr algn="just">
              <a:buSzPct val="100000"/>
            </a:pPr>
            <a:r>
              <a:rPr lang="en-US" altLang="en-US" sz="1600" dirty="0" smtClean="0">
                <a:solidFill>
                  <a:srgbClr val="000000"/>
                </a:solidFill>
                <a:latin typeface="Trebuchet MS" panose="020B0603020202020204" pitchFamily="34" charset="0"/>
              </a:rPr>
              <a:t>A new production plant for sterile solutions and a new Research &amp; Development Center</a:t>
            </a:r>
            <a:r>
              <a:rPr lang="ro-RO" altLang="en-US" sz="1600" dirty="0" smtClean="0">
                <a:solidFill>
                  <a:srgbClr val="000000"/>
                </a:solidFill>
                <a:latin typeface="Trebuchet MS" panose="020B0603020202020204" pitchFamily="34" charset="0"/>
              </a:rPr>
              <a:t> </a:t>
            </a:r>
            <a:endParaRPr lang="ro-RO" altLang="en-US" sz="1600" dirty="0">
              <a:solidFill>
                <a:srgbClr val="000000"/>
              </a:solidFill>
              <a:latin typeface="Trebuchet MS" panose="020B0603020202020204" pitchFamily="34" charset="0"/>
            </a:endParaRPr>
          </a:p>
          <a:p>
            <a:pPr algn="just">
              <a:buSzPct val="100000"/>
            </a:pPr>
            <a:r>
              <a:rPr lang="en-US" altLang="en-US" sz="1600" b="1" dirty="0">
                <a:solidFill>
                  <a:srgbClr val="C00000"/>
                </a:solidFill>
                <a:latin typeface="Trebuchet MS" panose="020B0603020202020204" pitchFamily="34" charset="0"/>
              </a:rPr>
              <a:t>3</a:t>
            </a:r>
            <a:r>
              <a:rPr lang="ro-RO" altLang="en-US" sz="1600" b="1" dirty="0">
                <a:solidFill>
                  <a:srgbClr val="C00000"/>
                </a:solidFill>
                <a:latin typeface="Trebuchet MS" panose="020B0603020202020204" pitchFamily="34" charset="0"/>
              </a:rPr>
              <a:t>0 </a:t>
            </a:r>
            <a:r>
              <a:rPr lang="en-GB" altLang="en-US" sz="1600" b="1" dirty="0">
                <a:solidFill>
                  <a:srgbClr val="C00000"/>
                </a:solidFill>
                <a:latin typeface="Trebuchet MS" panose="020B0603020202020204" pitchFamily="34" charset="0"/>
              </a:rPr>
              <a:t>mi</a:t>
            </a:r>
            <a:r>
              <a:rPr lang="ro-RO" altLang="en-US" sz="1600" b="1" dirty="0" smtClean="0">
                <a:solidFill>
                  <a:srgbClr val="C00000"/>
                </a:solidFill>
                <a:latin typeface="Trebuchet MS" panose="020B0603020202020204" pitchFamily="34" charset="0"/>
              </a:rPr>
              <a:t>l</a:t>
            </a:r>
            <a:r>
              <a:rPr lang="en-US" altLang="en-US" sz="1600" b="1" dirty="0" smtClean="0">
                <a:solidFill>
                  <a:srgbClr val="C00000"/>
                </a:solidFill>
                <a:latin typeface="Trebuchet MS" panose="020B0603020202020204" pitchFamily="34" charset="0"/>
              </a:rPr>
              <a:t>lion</a:t>
            </a:r>
            <a:r>
              <a:rPr lang="en-GB" altLang="en-US" sz="1600" b="1" dirty="0" smtClean="0">
                <a:solidFill>
                  <a:srgbClr val="C00000"/>
                </a:solidFill>
                <a:latin typeface="Trebuchet MS" panose="020B0603020202020204" pitchFamily="34" charset="0"/>
              </a:rPr>
              <a:t> EUR</a:t>
            </a:r>
            <a:endParaRPr lang="en-US" altLang="en-US" sz="2000" dirty="0">
              <a:solidFill>
                <a:srgbClr val="000000"/>
              </a:solidFill>
            </a:endParaRPr>
          </a:p>
          <a:p>
            <a:pPr eaLnBrk="1" hangingPunct="1">
              <a:spcBef>
                <a:spcPts val="1250"/>
              </a:spcBef>
              <a:buSzPct val="65000"/>
            </a:pPr>
            <a:endParaRPr lang="en-US" altLang="en-US" sz="2000" dirty="0">
              <a:solidFill>
                <a:srgbClr val="000000"/>
              </a:solidFill>
            </a:endParaRPr>
          </a:p>
        </p:txBody>
      </p:sp>
      <p:pic>
        <p:nvPicPr>
          <p:cNvPr id="16" name="Picture 2">
            <a:extLst>
              <a:ext uri="{FF2B5EF4-FFF2-40B4-BE49-F238E27FC236}">
                <a16:creationId xmlns:a16="http://schemas.microsoft.com/office/drawing/2014/main" xmlns="" id="{32296FF0-0AF8-46F7-87C5-6C494348140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043" y="5373216"/>
            <a:ext cx="160337"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403910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718281" y="571866"/>
            <a:ext cx="8229600" cy="55287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200" dirty="0">
                <a:solidFill>
                  <a:schemeClr val="accent1"/>
                </a:solidFill>
                <a:latin typeface="Trebuchet MS" panose="020B0603020202020204" pitchFamily="34" charset="0"/>
              </a:rPr>
              <a:t>R</a:t>
            </a:r>
            <a:r>
              <a:rPr lang="en-GB" altLang="en-US" sz="2200" dirty="0" smtClean="0">
                <a:solidFill>
                  <a:schemeClr val="accent1"/>
                </a:solidFill>
                <a:latin typeface="Trebuchet MS" panose="020B0603020202020204" pitchFamily="34" charset="0"/>
              </a:rPr>
              <a:t>elevant events</a:t>
            </a:r>
            <a:endParaRPr lang="ro-RO" sz="2200" dirty="0"/>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xfrm>
            <a:off x="8735511" y="6356350"/>
            <a:ext cx="3873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19</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sp>
        <p:nvSpPr>
          <p:cNvPr id="6" name="Text Box 4">
            <a:extLst>
              <a:ext uri="{FF2B5EF4-FFF2-40B4-BE49-F238E27FC236}">
                <a16:creationId xmlns:a16="http://schemas.microsoft.com/office/drawing/2014/main" xmlns="" id="{E4210B90-BEE3-42F4-A21F-9DA39F92B7BF}"/>
              </a:ext>
            </a:extLst>
          </p:cNvPr>
          <p:cNvSpPr txBox="1">
            <a:spLocks noChangeArrowheads="1"/>
          </p:cNvSpPr>
          <p:nvPr/>
        </p:nvSpPr>
        <p:spPr bwMode="auto">
          <a:xfrm>
            <a:off x="675606" y="1494126"/>
            <a:ext cx="7899400" cy="340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bg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pPr>
            <a:r>
              <a:rPr lang="ro-RO" altLang="en-US" sz="1600" dirty="0">
                <a:solidFill>
                  <a:srgbClr val="000000"/>
                </a:solidFill>
                <a:latin typeface="Trebuchet MS" panose="020B0603020202020204" pitchFamily="34" charset="0"/>
              </a:rPr>
              <a:t> </a:t>
            </a:r>
            <a:endParaRPr lang="en-US" altLang="en-US" sz="1400" dirty="0">
              <a:solidFill>
                <a:srgbClr val="000000"/>
              </a:solidFill>
              <a:latin typeface="Trebuchet MS" panose="020B0603020202020204" pitchFamily="34" charset="0"/>
            </a:endParaRPr>
          </a:p>
        </p:txBody>
      </p:sp>
      <p:sp>
        <p:nvSpPr>
          <p:cNvPr id="2049" name="Rectangle 1"/>
          <p:cNvSpPr>
            <a:spLocks noChangeArrowheads="1"/>
          </p:cNvSpPr>
          <p:nvPr/>
        </p:nvSpPr>
        <p:spPr bwMode="auto">
          <a:xfrm>
            <a:off x="251520" y="1034932"/>
            <a:ext cx="8496944"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eaLnBrk="1" hangingPunct="1">
              <a:tabLst>
                <a:tab pos="628650" algn="l"/>
              </a:tabLst>
            </a:pPr>
            <a:r>
              <a:rPr lang="en-US" sz="1600" dirty="0" err="1" smtClean="0">
                <a:latin typeface="Trebuchet MS" panose="020B0603020202020204" pitchFamily="34" charset="0"/>
              </a:rPr>
              <a:t>Antibiotice</a:t>
            </a:r>
            <a:r>
              <a:rPr lang="en-US" sz="1600" dirty="0" smtClean="0">
                <a:latin typeface="Trebuchet MS" panose="020B0603020202020204" pitchFamily="34" charset="0"/>
              </a:rPr>
              <a:t> </a:t>
            </a:r>
            <a:r>
              <a:rPr lang="en-US" sz="1600" dirty="0">
                <a:latin typeface="Trebuchet MS" panose="020B0603020202020204" pitchFamily="34" charset="0"/>
              </a:rPr>
              <a:t>company, in the current pharmaceutical market context in Romania*:</a:t>
            </a:r>
          </a:p>
          <a:p>
            <a:pPr marL="0" marR="0" lvl="0" indent="457200" algn="just" defTabSz="914400" rtl="0" eaLnBrk="1" fontAlgn="base" latinLnBrk="0" hangingPunct="1">
              <a:lnSpc>
                <a:spcPct val="100000"/>
              </a:lnSpc>
              <a:spcBef>
                <a:spcPct val="0"/>
              </a:spcBef>
              <a:spcAft>
                <a:spcPct val="0"/>
              </a:spcAft>
              <a:buClrTx/>
              <a:buSzTx/>
              <a:buFontTx/>
              <a:buNone/>
              <a:tabLst>
                <a:tab pos="628650" algn="l"/>
              </a:tabLst>
            </a:pPr>
            <a:endParaRPr kumimoji="0" lang="en-US" sz="16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628650" algn="l"/>
              </a:tabLst>
            </a:pPr>
            <a:endParaRPr kumimoji="0" lang="en-US" sz="1400" b="0" i="0" u="none" strike="noStrike" cap="none" normalizeH="0" baseline="0" dirty="0" smtClean="0">
              <a:ln>
                <a:noFill/>
              </a:ln>
              <a:solidFill>
                <a:schemeClr val="tx1"/>
              </a:solidFill>
              <a:effectLst/>
              <a:latin typeface="Trebuchet MS" pitchFamily="34" charset="0"/>
            </a:endParaRPr>
          </a:p>
          <a:p>
            <a:pPr>
              <a:buFont typeface="Arial" pitchFamily="34" charset="0"/>
              <a:buChar char="•"/>
            </a:pPr>
            <a:r>
              <a:rPr lang="en-US" sz="1600" dirty="0" smtClean="0"/>
              <a:t> leader </a:t>
            </a:r>
            <a:r>
              <a:rPr lang="en-US" sz="1600" dirty="0"/>
              <a:t>in the relevant market by volume of sales (8 million boxes, 12.2% of the relevant market);</a:t>
            </a:r>
          </a:p>
          <a:p>
            <a:pPr lvl="0"/>
            <a:endParaRPr lang="en-US" sz="1400" dirty="0" smtClean="0"/>
          </a:p>
          <a:p>
            <a:pPr>
              <a:buFont typeface="Arial" pitchFamily="34" charset="0"/>
              <a:buChar char="•"/>
            </a:pPr>
            <a:r>
              <a:rPr lang="en-US" sz="1600" dirty="0" smtClean="0"/>
              <a:t> ranked </a:t>
            </a:r>
            <a:r>
              <a:rPr lang="en-US" sz="1600" dirty="0"/>
              <a:t>second in the relevant market by value of sales (85.4 million LEI, 8.84% of the relevant market);</a:t>
            </a:r>
          </a:p>
          <a:p>
            <a:pPr lvl="0"/>
            <a:endParaRPr lang="en-US" sz="1400" dirty="0" smtClean="0"/>
          </a:p>
          <a:p>
            <a:pPr>
              <a:buFont typeface="Arial" pitchFamily="34" charset="0"/>
              <a:buChar char="•"/>
            </a:pPr>
            <a:r>
              <a:rPr lang="en-US" sz="1600" dirty="0" smtClean="0"/>
              <a:t> ranked </a:t>
            </a:r>
            <a:r>
              <a:rPr lang="en-US" sz="1600" dirty="0"/>
              <a:t>second in the relevant market, with a value market share of 8.84% (from a number of 153 competitors); </a:t>
            </a:r>
          </a:p>
          <a:p>
            <a:pPr lvl="0"/>
            <a:endParaRPr lang="en-US" sz="1400" dirty="0" smtClean="0"/>
          </a:p>
          <a:p>
            <a:pPr>
              <a:buFont typeface="Arial" pitchFamily="34" charset="0"/>
              <a:buChar char="•"/>
            </a:pPr>
            <a:r>
              <a:rPr lang="en-US" sz="1600" dirty="0" smtClean="0"/>
              <a:t> ranked </a:t>
            </a:r>
            <a:r>
              <a:rPr lang="en-US" sz="1600" dirty="0"/>
              <a:t>third in the relevant market, by number of indivisible units sold (112.6 million I. U., 7.4% of the relevant market);</a:t>
            </a:r>
          </a:p>
          <a:p>
            <a:pPr lvl="0"/>
            <a:endParaRPr lang="en-US" sz="1400" dirty="0" smtClean="0"/>
          </a:p>
          <a:p>
            <a:pPr>
              <a:buFont typeface="Arial" pitchFamily="34" charset="0"/>
              <a:buChar char="•"/>
            </a:pPr>
            <a:r>
              <a:rPr lang="en-US" sz="1600" dirty="0" smtClean="0"/>
              <a:t> leader </a:t>
            </a:r>
            <a:r>
              <a:rPr lang="en-US" sz="1600" dirty="0"/>
              <a:t>in the market, by number of ointments sold (25% of the total market, 34.3% of the relevant market);</a:t>
            </a:r>
          </a:p>
          <a:p>
            <a:pPr lvl="0"/>
            <a:endParaRPr lang="en-US" sz="1400" dirty="0" smtClean="0"/>
          </a:p>
          <a:p>
            <a:pPr>
              <a:buFont typeface="Arial" pitchFamily="34" charset="0"/>
              <a:buChar char="•"/>
            </a:pPr>
            <a:r>
              <a:rPr lang="en-US" sz="1600" dirty="0" smtClean="0"/>
              <a:t> leader </a:t>
            </a:r>
            <a:r>
              <a:rPr lang="en-US" sz="1600" dirty="0"/>
              <a:t>in the market, by number of suppositories sold (42.3% of the total market, 46% of the relevant market);</a:t>
            </a:r>
          </a:p>
          <a:p>
            <a:pPr lvl="0"/>
            <a:endParaRPr lang="en-US" sz="1400" dirty="0" smtClean="0"/>
          </a:p>
          <a:p>
            <a:pPr>
              <a:buFont typeface="Arial" pitchFamily="34" charset="0"/>
              <a:buChar char="•"/>
            </a:pPr>
            <a:r>
              <a:rPr lang="en-US" sz="1600" dirty="0" smtClean="0"/>
              <a:t>leader </a:t>
            </a:r>
            <a:r>
              <a:rPr lang="en-US" sz="1600" dirty="0"/>
              <a:t>in the market, by number of sold vials with injectable powders (68.5% of the total market, 90% of the relevant market).</a:t>
            </a:r>
          </a:p>
          <a:p>
            <a:pPr lvl="0"/>
            <a:endParaRPr lang="en-US" sz="1400" dirty="0" smtClean="0"/>
          </a:p>
          <a:p>
            <a:pPr lvl="0" indent="457200" algn="r">
              <a:tabLst>
                <a:tab pos="628650" algn="l"/>
              </a:tabLst>
            </a:pPr>
            <a:r>
              <a:rPr kumimoji="0" lang="en-US" sz="9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Data source – </a:t>
            </a:r>
            <a:r>
              <a:rPr lang="en-US" sz="900" dirty="0"/>
              <a:t>pharma market research firm, </a:t>
            </a:r>
            <a:r>
              <a:rPr lang="en-US" sz="900" dirty="0" err="1"/>
              <a:t>Cegedim</a:t>
            </a:r>
            <a:r>
              <a:rPr lang="en-US" sz="900" dirty="0"/>
              <a:t> Romania</a:t>
            </a:r>
            <a:endParaRPr kumimoji="0" lang="en-US" sz="14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336053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a:extLst>
              <a:ext uri="{FF2B5EF4-FFF2-40B4-BE49-F238E27FC236}">
                <a16:creationId xmlns:a16="http://schemas.microsoft.com/office/drawing/2014/main" xmlns="" id="{2BE9C129-9928-46CB-8B88-F50685C743DA}"/>
              </a:ext>
            </a:extLst>
          </p:cNvPr>
          <p:cNvSpPr>
            <a:spLocks noGrp="1"/>
          </p:cNvSpPr>
          <p:nvPr>
            <p:ph type="title"/>
          </p:nvPr>
        </p:nvSpPr>
        <p:spPr bwMode="auto">
          <a:xfrm>
            <a:off x="322262" y="483394"/>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solidFill>
                  <a:schemeClr val="accent1"/>
                </a:solidFill>
                <a:latin typeface="Trebuchet MS" panose="020B0603020202020204" pitchFamily="34" charset="0"/>
              </a:rPr>
              <a:t>Tradition means continuity and recognition</a:t>
            </a:r>
            <a:endParaRPr lang="en-US" altLang="en-US" sz="2400" dirty="0">
              <a:solidFill>
                <a:schemeClr val="accent1"/>
              </a:solidFill>
            </a:endParaRPr>
          </a:p>
        </p:txBody>
      </p:sp>
      <p:sp>
        <p:nvSpPr>
          <p:cNvPr id="11267" name="Slide Number Placeholder 2">
            <a:extLst>
              <a:ext uri="{FF2B5EF4-FFF2-40B4-BE49-F238E27FC236}">
                <a16:creationId xmlns:a16="http://schemas.microsoft.com/office/drawing/2014/main" xmlns="" id="{AE9184F6-81F5-4E3B-8C98-AF6C0842103F}"/>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F2DD77-DD91-4421-97B1-B5C2EDCB14E8}" type="slidenum">
              <a:rPr lang="uk-UA" altLang="en-US" smtClean="0">
                <a:solidFill>
                  <a:srgbClr val="FFFFFF"/>
                </a:solidFill>
                <a:latin typeface="Calibri" panose="020F0502020204030204" pitchFamily="34" charset="0"/>
              </a:rPr>
              <a:pPr/>
              <a:t>2</a:t>
            </a:fld>
            <a:endParaRPr lang="uk-UA" altLang="en-US">
              <a:solidFill>
                <a:srgbClr val="FFFFFF"/>
              </a:solidFill>
              <a:latin typeface="Calibri" panose="020F0502020204030204" pitchFamily="34" charset="0"/>
            </a:endParaRPr>
          </a:p>
        </p:txBody>
      </p:sp>
      <p:sp>
        <p:nvSpPr>
          <p:cNvPr id="6" name="Footer Placeholder 5">
            <a:extLst>
              <a:ext uri="{FF2B5EF4-FFF2-40B4-BE49-F238E27FC236}">
                <a16:creationId xmlns:a16="http://schemas.microsoft.com/office/drawing/2014/main" xmlns="" id="{EA388FC1-36B2-42BA-9542-F922F57AFAED}"/>
              </a:ext>
            </a:extLst>
          </p:cNvPr>
          <p:cNvSpPr>
            <a:spLocks noGrp="1"/>
          </p:cNvSpPr>
          <p:nvPr>
            <p:ph type="ftr" sz="quarter" idx="36"/>
          </p:nvPr>
        </p:nvSpPr>
        <p:spPr/>
        <p:txBody>
          <a:bodyPr/>
          <a:lstStyle/>
          <a:p>
            <a:pPr>
              <a:defRPr/>
            </a:pPr>
            <a:r>
              <a:rPr lang="en-US">
                <a:solidFill>
                  <a:srgbClr val="242F38">
                    <a:tint val="75000"/>
                  </a:srgbClr>
                </a:solidFill>
              </a:rPr>
              <a:t>www.antibiotice.ro</a:t>
            </a:r>
            <a:endParaRPr lang="uk-UA">
              <a:solidFill>
                <a:srgbClr val="242F38">
                  <a:tint val="75000"/>
                </a:srgbClr>
              </a:solidFill>
            </a:endParaRPr>
          </a:p>
        </p:txBody>
      </p:sp>
      <p:sp>
        <p:nvSpPr>
          <p:cNvPr id="6149" name="Rectangle 14">
            <a:extLst>
              <a:ext uri="{FF2B5EF4-FFF2-40B4-BE49-F238E27FC236}">
                <a16:creationId xmlns:a16="http://schemas.microsoft.com/office/drawing/2014/main" xmlns="" id="{C800D0E6-BF3D-480D-88FF-9A35CFA0642B}"/>
              </a:ext>
            </a:extLst>
          </p:cNvPr>
          <p:cNvSpPr>
            <a:spLocks noChangeArrowheads="1"/>
          </p:cNvSpPr>
          <p:nvPr/>
        </p:nvSpPr>
        <p:spPr bwMode="auto">
          <a:xfrm>
            <a:off x="179513" y="836613"/>
            <a:ext cx="8642226" cy="553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ro-RO" sz="1600" dirty="0">
              <a:solidFill>
                <a:srgbClr val="242F38"/>
              </a:solidFill>
              <a:latin typeface="Trebuchet MS" pitchFamily="34" charset="0"/>
            </a:endParaRPr>
          </a:p>
          <a:p>
            <a:pPr>
              <a:buClr>
                <a:srgbClr val="FF0000"/>
              </a:buClr>
              <a:buFont typeface="Wingdings" pitchFamily="2" charset="2"/>
              <a:buChar char="Ø"/>
              <a:defRPr/>
            </a:pPr>
            <a:r>
              <a:rPr lang="ro-RO" sz="1600" b="1" dirty="0">
                <a:solidFill>
                  <a:srgbClr val="242F38"/>
                </a:solidFill>
                <a:latin typeface="Trebuchet MS" pitchFamily="34" charset="0"/>
              </a:rPr>
              <a:t>2006</a:t>
            </a:r>
            <a:r>
              <a:rPr lang="ro-RO" sz="1600" dirty="0">
                <a:solidFill>
                  <a:srgbClr val="242F38"/>
                </a:solidFill>
                <a:latin typeface="Trebuchet MS" pitchFamily="34" charset="0"/>
              </a:rPr>
              <a:t/>
            </a:r>
            <a:br>
              <a:rPr lang="ro-RO" sz="1600" dirty="0">
                <a:solidFill>
                  <a:srgbClr val="242F38"/>
                </a:solidFill>
                <a:latin typeface="Trebuchet MS" pitchFamily="34" charset="0"/>
              </a:rPr>
            </a:br>
            <a:r>
              <a:rPr lang="ro-RO" sz="1600" dirty="0">
                <a:solidFill>
                  <a:srgbClr val="000000"/>
                </a:solidFill>
                <a:latin typeface="Trebuchet MS" pitchFamily="34" charset="0"/>
              </a:rPr>
              <a:t>Antibiotice </a:t>
            </a:r>
            <a:r>
              <a:rPr lang="en-US" sz="1600" dirty="0" smtClean="0">
                <a:solidFill>
                  <a:srgbClr val="000000"/>
                </a:solidFill>
                <a:latin typeface="Trebuchet MS" pitchFamily="34" charset="0"/>
              </a:rPr>
              <a:t>establishes its own Center for Drug Evaluation</a:t>
            </a:r>
            <a:r>
              <a:rPr lang="ro-RO" sz="1600" dirty="0" smtClean="0">
                <a:solidFill>
                  <a:srgbClr val="000000"/>
                </a:solidFill>
                <a:latin typeface="Trebuchet MS" pitchFamily="34" charset="0"/>
              </a:rPr>
              <a:t>(CEM)</a:t>
            </a:r>
            <a:r>
              <a:rPr lang="en-US" sz="1600" dirty="0" smtClean="0">
                <a:solidFill>
                  <a:srgbClr val="000000"/>
                </a:solidFill>
                <a:latin typeface="Trebuchet MS" pitchFamily="34" charset="0"/>
              </a:rPr>
              <a:t>, which conducts </a:t>
            </a:r>
            <a:r>
              <a:rPr lang="en-US" sz="1600" dirty="0">
                <a:solidFill>
                  <a:srgbClr val="000000"/>
                </a:solidFill>
                <a:latin typeface="Trebuchet MS" pitchFamily="34" charset="0"/>
              </a:rPr>
              <a:t>Phase I clinical trials and bioequivalence studies</a:t>
            </a:r>
            <a:r>
              <a:rPr lang="en-US" sz="1600" dirty="0" smtClean="0">
                <a:solidFill>
                  <a:srgbClr val="000000"/>
                </a:solidFill>
                <a:latin typeface="Trebuchet MS" pitchFamily="34" charset="0"/>
              </a:rPr>
              <a:t>.</a:t>
            </a:r>
            <a:r>
              <a:rPr lang="ro-RO" sz="1600" dirty="0" smtClean="0">
                <a:solidFill>
                  <a:srgbClr val="000000"/>
                </a:solidFill>
                <a:latin typeface="Trebuchet MS" pitchFamily="34" charset="0"/>
              </a:rPr>
              <a:t> </a:t>
            </a:r>
            <a:r>
              <a:rPr lang="en-US" sz="1600" dirty="0" smtClean="0">
                <a:solidFill>
                  <a:srgbClr val="000000"/>
                </a:solidFill>
                <a:latin typeface="Trebuchet MS" pitchFamily="34" charset="0"/>
              </a:rPr>
              <a:t>CEM is Good Laboratory Practice (GLP) certified and authorized by the Ministry of Health.</a:t>
            </a:r>
            <a:endParaRPr lang="en-US" sz="1600" dirty="0">
              <a:solidFill>
                <a:srgbClr val="000000"/>
              </a:solidFill>
              <a:latin typeface="Trebuchet MS" pitchFamily="34" charset="0"/>
            </a:endParaRPr>
          </a:p>
          <a:p>
            <a:pPr>
              <a:defRPr/>
            </a:pPr>
            <a:r>
              <a:rPr lang="en-US" sz="1600" dirty="0" smtClean="0">
                <a:solidFill>
                  <a:srgbClr val="000000"/>
                </a:solidFill>
                <a:latin typeface="Trebuchet MS" pitchFamily="34" charset="0"/>
              </a:rPr>
              <a:t>The Quality Management </a:t>
            </a:r>
            <a:r>
              <a:rPr lang="ro-RO" sz="1600" dirty="0" smtClean="0">
                <a:solidFill>
                  <a:srgbClr val="000000"/>
                </a:solidFill>
                <a:latin typeface="Trebuchet MS" pitchFamily="34" charset="0"/>
              </a:rPr>
              <a:t>S</a:t>
            </a:r>
            <a:r>
              <a:rPr lang="en-US" sz="1600" dirty="0" err="1" smtClean="0">
                <a:solidFill>
                  <a:srgbClr val="000000"/>
                </a:solidFill>
                <a:latin typeface="Trebuchet MS" pitchFamily="34" charset="0"/>
              </a:rPr>
              <a:t>ystem</a:t>
            </a:r>
            <a:r>
              <a:rPr lang="en-US" sz="1600" dirty="0" smtClean="0">
                <a:solidFill>
                  <a:srgbClr val="000000"/>
                </a:solidFill>
                <a:latin typeface="Trebuchet MS" pitchFamily="34" charset="0"/>
              </a:rPr>
              <a:t> </a:t>
            </a:r>
            <a:r>
              <a:rPr lang="ro-RO" sz="1600" dirty="0" smtClean="0">
                <a:solidFill>
                  <a:srgbClr val="000000"/>
                </a:solidFill>
                <a:latin typeface="Trebuchet MS" pitchFamily="34" charset="0"/>
              </a:rPr>
              <a:t>impleme</a:t>
            </a:r>
            <a:r>
              <a:rPr lang="en-US" sz="1600" dirty="0" err="1" smtClean="0">
                <a:solidFill>
                  <a:srgbClr val="000000"/>
                </a:solidFill>
                <a:latin typeface="Trebuchet MS" pitchFamily="34" charset="0"/>
              </a:rPr>
              <a:t>nted</a:t>
            </a:r>
            <a:r>
              <a:rPr lang="en-US" sz="1600" dirty="0">
                <a:solidFill>
                  <a:srgbClr val="000000"/>
                </a:solidFill>
                <a:latin typeface="Trebuchet MS" pitchFamily="34" charset="0"/>
              </a:rPr>
              <a:t> </a:t>
            </a:r>
            <a:r>
              <a:rPr lang="en-US" sz="1600" dirty="0" smtClean="0">
                <a:solidFill>
                  <a:srgbClr val="000000"/>
                </a:solidFill>
                <a:latin typeface="Trebuchet MS" pitchFamily="34" charset="0"/>
              </a:rPr>
              <a:t>by</a:t>
            </a:r>
            <a:r>
              <a:rPr lang="ro-RO" sz="1600" dirty="0" smtClean="0">
                <a:solidFill>
                  <a:srgbClr val="000000"/>
                </a:solidFill>
                <a:latin typeface="Trebuchet MS" pitchFamily="34" charset="0"/>
              </a:rPr>
              <a:t> </a:t>
            </a:r>
            <a:r>
              <a:rPr lang="ro-RO" sz="1600" dirty="0">
                <a:solidFill>
                  <a:srgbClr val="000000"/>
                </a:solidFill>
                <a:latin typeface="Trebuchet MS" pitchFamily="34" charset="0"/>
              </a:rPr>
              <a:t>Antibiotice </a:t>
            </a:r>
            <a:r>
              <a:rPr lang="en-US" sz="1600" dirty="0" smtClean="0">
                <a:solidFill>
                  <a:srgbClr val="000000"/>
                </a:solidFill>
                <a:latin typeface="Trebuchet MS" pitchFamily="34" charset="0"/>
              </a:rPr>
              <a:t>is </a:t>
            </a:r>
            <a:r>
              <a:rPr lang="ro-RO" sz="1600" dirty="0" smtClean="0">
                <a:solidFill>
                  <a:srgbClr val="000000"/>
                </a:solidFill>
                <a:latin typeface="Trebuchet MS" pitchFamily="34" charset="0"/>
              </a:rPr>
              <a:t>ISO </a:t>
            </a:r>
            <a:r>
              <a:rPr lang="ro-RO" sz="1600" dirty="0">
                <a:solidFill>
                  <a:srgbClr val="000000"/>
                </a:solidFill>
                <a:latin typeface="Trebuchet MS" pitchFamily="34" charset="0"/>
              </a:rPr>
              <a:t>9001:2000 </a:t>
            </a:r>
            <a:r>
              <a:rPr lang="en-US" sz="1600" dirty="0" smtClean="0">
                <a:solidFill>
                  <a:srgbClr val="000000"/>
                </a:solidFill>
                <a:latin typeface="Trebuchet MS" pitchFamily="34" charset="0"/>
              </a:rPr>
              <a:t>certified by </a:t>
            </a:r>
            <a:r>
              <a:rPr lang="ro-RO" sz="1600" dirty="0" smtClean="0">
                <a:solidFill>
                  <a:srgbClr val="000000"/>
                </a:solidFill>
                <a:latin typeface="Trebuchet MS" pitchFamily="34" charset="0"/>
              </a:rPr>
              <a:t> </a:t>
            </a:r>
            <a:r>
              <a:rPr lang="ro-RO" sz="1600" dirty="0">
                <a:solidFill>
                  <a:srgbClr val="000000"/>
                </a:solidFill>
                <a:latin typeface="Trebuchet MS" pitchFamily="34" charset="0"/>
              </a:rPr>
              <a:t>Lloyd's Register Quality Assurance (LRQA).</a:t>
            </a:r>
          </a:p>
          <a:p>
            <a:pPr>
              <a:defRPr/>
            </a:pPr>
            <a:endParaRPr lang="en-US" sz="600" dirty="0">
              <a:solidFill>
                <a:srgbClr val="242F38"/>
              </a:solidFill>
              <a:latin typeface="Trebuchet MS" pitchFamily="34" charset="0"/>
            </a:endParaRPr>
          </a:p>
          <a:p>
            <a:pPr>
              <a:buClr>
                <a:srgbClr val="FF0000"/>
              </a:buClr>
              <a:buFont typeface="Wingdings" pitchFamily="2" charset="2"/>
              <a:buChar char="Ø"/>
              <a:defRPr/>
            </a:pPr>
            <a:r>
              <a:rPr lang="ro-RO" sz="1600" b="1" dirty="0">
                <a:solidFill>
                  <a:srgbClr val="242F38"/>
                </a:solidFill>
                <a:latin typeface="Trebuchet MS" pitchFamily="34" charset="0"/>
              </a:rPr>
              <a:t>2007</a:t>
            </a:r>
            <a:r>
              <a:rPr lang="ro-RO" sz="1600" dirty="0">
                <a:solidFill>
                  <a:srgbClr val="242F38"/>
                </a:solidFill>
                <a:latin typeface="Trebuchet MS" pitchFamily="34" charset="0"/>
              </a:rPr>
              <a:t/>
            </a:r>
            <a:br>
              <a:rPr lang="ro-RO" sz="1600" dirty="0">
                <a:solidFill>
                  <a:srgbClr val="242F38"/>
                </a:solidFill>
                <a:latin typeface="Trebuchet MS" pitchFamily="34" charset="0"/>
              </a:rPr>
            </a:br>
            <a:r>
              <a:rPr lang="ro-RO" sz="1600" dirty="0" smtClean="0">
                <a:solidFill>
                  <a:srgbClr val="000000"/>
                </a:solidFill>
                <a:latin typeface="Trebuchet MS" pitchFamily="34" charset="0"/>
              </a:rPr>
              <a:t>Antibiotice </a:t>
            </a:r>
            <a:r>
              <a:rPr lang="ro-RO" sz="1600" dirty="0">
                <a:solidFill>
                  <a:srgbClr val="000000"/>
                </a:solidFill>
                <a:latin typeface="Trebuchet MS" pitchFamily="34" charset="0"/>
              </a:rPr>
              <a:t>SA </a:t>
            </a:r>
            <a:r>
              <a:rPr lang="ro-RO" sz="1600" dirty="0" smtClean="0">
                <a:solidFill>
                  <a:srgbClr val="000000"/>
                </a:solidFill>
                <a:latin typeface="Trebuchet MS" pitchFamily="34" charset="0"/>
              </a:rPr>
              <a:t>o</a:t>
            </a:r>
            <a:r>
              <a:rPr lang="en-US" sz="1600" dirty="0" err="1" smtClean="0">
                <a:solidFill>
                  <a:srgbClr val="000000"/>
                </a:solidFill>
                <a:latin typeface="Trebuchet MS" pitchFamily="34" charset="0"/>
              </a:rPr>
              <a:t>btains</a:t>
            </a:r>
            <a:r>
              <a:rPr lang="en-US" sz="1600" dirty="0" smtClean="0">
                <a:solidFill>
                  <a:srgbClr val="000000"/>
                </a:solidFill>
                <a:latin typeface="Trebuchet MS" pitchFamily="34" charset="0"/>
              </a:rPr>
              <a:t> the </a:t>
            </a:r>
            <a:r>
              <a:rPr lang="ro-RO" sz="1600" dirty="0" smtClean="0">
                <a:solidFill>
                  <a:srgbClr val="000000"/>
                </a:solidFill>
                <a:latin typeface="Trebuchet MS" pitchFamily="34" charset="0"/>
              </a:rPr>
              <a:t>rec</a:t>
            </a:r>
            <a:r>
              <a:rPr lang="en-US" sz="1600" dirty="0" err="1" smtClean="0">
                <a:solidFill>
                  <a:srgbClr val="000000"/>
                </a:solidFill>
                <a:latin typeface="Trebuchet MS" pitchFamily="34" charset="0"/>
              </a:rPr>
              <a:t>ognition</a:t>
            </a:r>
            <a:r>
              <a:rPr lang="en-US" sz="1600" dirty="0" smtClean="0">
                <a:solidFill>
                  <a:srgbClr val="000000"/>
                </a:solidFill>
                <a:latin typeface="Trebuchet MS" pitchFamily="34" charset="0"/>
              </a:rPr>
              <a:t> for</a:t>
            </a:r>
            <a:r>
              <a:rPr lang="ro-RO" sz="1600" dirty="0" smtClean="0">
                <a:solidFill>
                  <a:srgbClr val="000000"/>
                </a:solidFill>
                <a:latin typeface="Trebuchet MS" pitchFamily="34" charset="0"/>
              </a:rPr>
              <a:t> impleme</a:t>
            </a:r>
            <a:r>
              <a:rPr lang="en-US" sz="1600" dirty="0" err="1" smtClean="0">
                <a:solidFill>
                  <a:srgbClr val="000000"/>
                </a:solidFill>
                <a:latin typeface="Trebuchet MS" pitchFamily="34" charset="0"/>
              </a:rPr>
              <a:t>nting</a:t>
            </a:r>
            <a:r>
              <a:rPr lang="en-US" sz="1600" dirty="0" smtClean="0">
                <a:solidFill>
                  <a:srgbClr val="000000"/>
                </a:solidFill>
                <a:latin typeface="Trebuchet MS" pitchFamily="34" charset="0"/>
              </a:rPr>
              <a:t> the Integrated Management </a:t>
            </a:r>
            <a:r>
              <a:rPr lang="ro-RO" sz="1600" dirty="0" smtClean="0">
                <a:solidFill>
                  <a:srgbClr val="000000"/>
                </a:solidFill>
                <a:latin typeface="Trebuchet MS" pitchFamily="34" charset="0"/>
              </a:rPr>
              <a:t> S</a:t>
            </a:r>
            <a:r>
              <a:rPr lang="en-US" sz="1600" dirty="0" err="1" smtClean="0">
                <a:solidFill>
                  <a:srgbClr val="000000"/>
                </a:solidFill>
                <a:latin typeface="Trebuchet MS" pitchFamily="34" charset="0"/>
              </a:rPr>
              <a:t>ystem</a:t>
            </a:r>
            <a:r>
              <a:rPr lang="en-US" sz="1600" dirty="0" smtClean="0">
                <a:solidFill>
                  <a:srgbClr val="000000"/>
                </a:solidFill>
                <a:latin typeface="Trebuchet MS" pitchFamily="34" charset="0"/>
              </a:rPr>
              <a:t> for quality, environment, health </a:t>
            </a:r>
            <a:r>
              <a:rPr lang="en-US" sz="1600" dirty="0">
                <a:solidFill>
                  <a:srgbClr val="000000"/>
                </a:solidFill>
                <a:latin typeface="Trebuchet MS" pitchFamily="34" charset="0"/>
              </a:rPr>
              <a:t>and safety at </a:t>
            </a:r>
            <a:r>
              <a:rPr lang="en-US" sz="1600" dirty="0" smtClean="0">
                <a:solidFill>
                  <a:srgbClr val="000000"/>
                </a:solidFill>
                <a:latin typeface="Trebuchet MS" pitchFamily="34" charset="0"/>
              </a:rPr>
              <a:t>work according to the</a:t>
            </a:r>
            <a:r>
              <a:rPr lang="ro-RO" sz="1600" dirty="0" smtClean="0">
                <a:solidFill>
                  <a:srgbClr val="000000"/>
                </a:solidFill>
                <a:latin typeface="Trebuchet MS" pitchFamily="34" charset="0"/>
              </a:rPr>
              <a:t> </a:t>
            </a:r>
            <a:r>
              <a:rPr lang="ro-RO" sz="1600" dirty="0">
                <a:solidFill>
                  <a:srgbClr val="000000"/>
                </a:solidFill>
                <a:latin typeface="Trebuchet MS" pitchFamily="34" charset="0"/>
              </a:rPr>
              <a:t>EN ISO </a:t>
            </a:r>
            <a:r>
              <a:rPr lang="ro-RO" sz="1600" dirty="0" smtClean="0">
                <a:solidFill>
                  <a:srgbClr val="000000"/>
                </a:solidFill>
                <a:latin typeface="Trebuchet MS" pitchFamily="34" charset="0"/>
              </a:rPr>
              <a:t>9001:2008</a:t>
            </a:r>
            <a:r>
              <a:rPr lang="en-US" sz="1600" dirty="0" smtClean="0">
                <a:solidFill>
                  <a:srgbClr val="000000"/>
                </a:solidFill>
                <a:latin typeface="Trebuchet MS" pitchFamily="34" charset="0"/>
              </a:rPr>
              <a:t>, </a:t>
            </a:r>
            <a:r>
              <a:rPr lang="ro-RO" sz="1600" dirty="0" smtClean="0">
                <a:solidFill>
                  <a:srgbClr val="000000"/>
                </a:solidFill>
                <a:latin typeface="Trebuchet MS" pitchFamily="34" charset="0"/>
              </a:rPr>
              <a:t>EN </a:t>
            </a:r>
            <a:r>
              <a:rPr lang="ro-RO" sz="1600" dirty="0">
                <a:solidFill>
                  <a:srgbClr val="000000"/>
                </a:solidFill>
                <a:latin typeface="Trebuchet MS" pitchFamily="34" charset="0"/>
              </a:rPr>
              <a:t>ISO </a:t>
            </a:r>
            <a:r>
              <a:rPr lang="ro-RO" sz="1600" dirty="0" smtClean="0">
                <a:solidFill>
                  <a:srgbClr val="000000"/>
                </a:solidFill>
                <a:latin typeface="Trebuchet MS" pitchFamily="34" charset="0"/>
              </a:rPr>
              <a:t>14001:2004</a:t>
            </a:r>
            <a:r>
              <a:rPr lang="en-US" sz="1600" dirty="0" smtClean="0">
                <a:solidFill>
                  <a:srgbClr val="000000"/>
                </a:solidFill>
                <a:latin typeface="Trebuchet MS" pitchFamily="34" charset="0"/>
              </a:rPr>
              <a:t> and </a:t>
            </a:r>
            <a:r>
              <a:rPr lang="ro-RO" sz="1600" dirty="0" smtClean="0">
                <a:solidFill>
                  <a:srgbClr val="000000"/>
                </a:solidFill>
                <a:latin typeface="Trebuchet MS" pitchFamily="34" charset="0"/>
              </a:rPr>
              <a:t>OHSAS 18001:2007</a:t>
            </a:r>
            <a:r>
              <a:rPr lang="en-US" sz="1600" dirty="0" smtClean="0">
                <a:solidFill>
                  <a:srgbClr val="000000"/>
                </a:solidFill>
                <a:latin typeface="Trebuchet MS" pitchFamily="34" charset="0"/>
              </a:rPr>
              <a:t> standards</a:t>
            </a:r>
            <a:r>
              <a:rPr lang="ro-RO" sz="1600" dirty="0" smtClean="0">
                <a:solidFill>
                  <a:srgbClr val="242F38"/>
                </a:solidFill>
                <a:latin typeface="Trebuchet MS" pitchFamily="34" charset="0"/>
              </a:rPr>
              <a:t>.</a:t>
            </a:r>
            <a:endParaRPr lang="ro-RO" sz="1600" dirty="0">
              <a:solidFill>
                <a:srgbClr val="242F38"/>
              </a:solidFill>
              <a:latin typeface="Trebuchet MS" pitchFamily="34" charset="0"/>
            </a:endParaRPr>
          </a:p>
          <a:p>
            <a:pPr>
              <a:buClr>
                <a:srgbClr val="FF0000"/>
              </a:buClr>
              <a:defRPr/>
            </a:pPr>
            <a:endParaRPr lang="en-US" sz="600" dirty="0">
              <a:solidFill>
                <a:srgbClr val="242F38"/>
              </a:solidFill>
              <a:latin typeface="Trebuchet MS" pitchFamily="34" charset="0"/>
            </a:endParaRPr>
          </a:p>
          <a:p>
            <a:pPr>
              <a:buClr>
                <a:srgbClr val="FF0000"/>
              </a:buClr>
              <a:buFont typeface="Wingdings" pitchFamily="2" charset="2"/>
              <a:buChar char="Ø"/>
              <a:defRPr/>
            </a:pPr>
            <a:r>
              <a:rPr lang="ro-RO" sz="1600" b="1" dirty="0">
                <a:solidFill>
                  <a:srgbClr val="242F38"/>
                </a:solidFill>
                <a:latin typeface="Trebuchet MS" pitchFamily="34" charset="0"/>
              </a:rPr>
              <a:t>2010</a:t>
            </a:r>
            <a:r>
              <a:rPr lang="ro-RO" sz="1600" dirty="0">
                <a:solidFill>
                  <a:srgbClr val="242F38"/>
                </a:solidFill>
                <a:latin typeface="Trebuchet MS" pitchFamily="34" charset="0"/>
              </a:rPr>
              <a:t/>
            </a:r>
            <a:br>
              <a:rPr lang="ro-RO" sz="1600" dirty="0">
                <a:solidFill>
                  <a:srgbClr val="242F38"/>
                </a:solidFill>
                <a:latin typeface="Trebuchet MS" pitchFamily="34" charset="0"/>
              </a:rPr>
            </a:br>
            <a:r>
              <a:rPr lang="ro-RO" sz="1600" dirty="0">
                <a:solidFill>
                  <a:srgbClr val="000000"/>
                </a:solidFill>
                <a:latin typeface="Trebuchet MS" pitchFamily="34" charset="0"/>
              </a:rPr>
              <a:t>Antibiotice </a:t>
            </a:r>
            <a:r>
              <a:rPr lang="en-US" sz="1600" dirty="0" smtClean="0">
                <a:solidFill>
                  <a:srgbClr val="000000"/>
                </a:solidFill>
                <a:latin typeface="Trebuchet MS" pitchFamily="34" charset="0"/>
              </a:rPr>
              <a:t>delivers the first finished products </a:t>
            </a:r>
            <a:r>
              <a:rPr lang="ro-RO" sz="1600" dirty="0" smtClean="0">
                <a:solidFill>
                  <a:srgbClr val="000000"/>
                </a:solidFill>
                <a:latin typeface="Trebuchet MS" pitchFamily="34" charset="0"/>
              </a:rPr>
              <a:t>in </a:t>
            </a:r>
            <a:r>
              <a:rPr lang="en-US" sz="1600" dirty="0" smtClean="0">
                <a:solidFill>
                  <a:srgbClr val="000000"/>
                </a:solidFill>
                <a:latin typeface="Trebuchet MS" pitchFamily="34" charset="0"/>
              </a:rPr>
              <a:t>the </a:t>
            </a:r>
            <a:r>
              <a:rPr lang="ro-RO" sz="1600" dirty="0" smtClean="0">
                <a:solidFill>
                  <a:srgbClr val="000000"/>
                </a:solidFill>
                <a:latin typeface="Trebuchet MS" pitchFamily="34" charset="0"/>
              </a:rPr>
              <a:t>U</a:t>
            </a:r>
            <a:r>
              <a:rPr lang="en-US" sz="1600" dirty="0" smtClean="0">
                <a:solidFill>
                  <a:srgbClr val="000000"/>
                </a:solidFill>
                <a:latin typeface="Trebuchet MS" pitchFamily="34" charset="0"/>
              </a:rPr>
              <a:t>S</a:t>
            </a:r>
            <a:r>
              <a:rPr lang="ro-RO" sz="1600" dirty="0" smtClean="0">
                <a:solidFill>
                  <a:srgbClr val="000000"/>
                </a:solidFill>
                <a:latin typeface="Trebuchet MS" pitchFamily="34" charset="0"/>
              </a:rPr>
              <a:t>A</a:t>
            </a:r>
            <a:r>
              <a:rPr lang="en-US" sz="1600" dirty="0" smtClean="0">
                <a:solidFill>
                  <a:srgbClr val="000000"/>
                </a:solidFill>
                <a:latin typeface="Trebuchet MS" pitchFamily="34" charset="0"/>
              </a:rPr>
              <a:t>, the </a:t>
            </a:r>
            <a:r>
              <a:rPr lang="en-US" sz="1600" dirty="0">
                <a:solidFill>
                  <a:srgbClr val="000000"/>
                </a:solidFill>
                <a:latin typeface="Trebuchet MS" pitchFamily="34" charset="0"/>
              </a:rPr>
              <a:t>market </a:t>
            </a:r>
            <a:r>
              <a:rPr lang="en-US" sz="1600" dirty="0" smtClean="0">
                <a:solidFill>
                  <a:srgbClr val="000000"/>
                </a:solidFill>
                <a:latin typeface="Trebuchet MS" pitchFamily="34" charset="0"/>
              </a:rPr>
              <a:t>in which our </a:t>
            </a:r>
            <a:r>
              <a:rPr lang="en-US" sz="1600" dirty="0">
                <a:solidFill>
                  <a:srgbClr val="000000"/>
                </a:solidFill>
                <a:latin typeface="Trebuchet MS" pitchFamily="34" charset="0"/>
              </a:rPr>
              <a:t>company </a:t>
            </a:r>
            <a:r>
              <a:rPr lang="en-US" sz="1600" dirty="0" smtClean="0">
                <a:solidFill>
                  <a:srgbClr val="000000"/>
                </a:solidFill>
                <a:latin typeface="Trebuchet MS" pitchFamily="34" charset="0"/>
              </a:rPr>
              <a:t>traded until </a:t>
            </a:r>
            <a:r>
              <a:rPr lang="ro-RO" sz="1600" dirty="0" smtClean="0">
                <a:solidFill>
                  <a:srgbClr val="000000"/>
                </a:solidFill>
                <a:latin typeface="Trebuchet MS" pitchFamily="34" charset="0"/>
              </a:rPr>
              <a:t>2010 </a:t>
            </a:r>
            <a:r>
              <a:rPr lang="en-US" sz="1600" dirty="0" smtClean="0">
                <a:solidFill>
                  <a:srgbClr val="000000"/>
                </a:solidFill>
                <a:latin typeface="Trebuchet MS" pitchFamily="34" charset="0"/>
              </a:rPr>
              <a:t>only active substances</a:t>
            </a:r>
            <a:r>
              <a:rPr lang="ro-RO" sz="1600" dirty="0" smtClean="0">
                <a:solidFill>
                  <a:srgbClr val="000000"/>
                </a:solidFill>
                <a:latin typeface="Trebuchet MS" pitchFamily="34" charset="0"/>
              </a:rPr>
              <a:t>. </a:t>
            </a:r>
            <a:endParaRPr lang="en-US" sz="1600" dirty="0">
              <a:solidFill>
                <a:srgbClr val="000000"/>
              </a:solidFill>
              <a:latin typeface="Trebuchet MS" pitchFamily="34" charset="0"/>
            </a:endParaRPr>
          </a:p>
          <a:p>
            <a:pPr>
              <a:buClr>
                <a:srgbClr val="FF0000"/>
              </a:buClr>
              <a:defRPr/>
            </a:pPr>
            <a:endParaRPr lang="en-US" sz="600" dirty="0">
              <a:solidFill>
                <a:srgbClr val="000000"/>
              </a:solidFill>
              <a:latin typeface="Trebuchet MS" pitchFamily="34" charset="0"/>
            </a:endParaRPr>
          </a:p>
          <a:p>
            <a:pPr indent="-285750">
              <a:buClr>
                <a:srgbClr val="FF0000"/>
              </a:buClr>
              <a:buFont typeface="Wingdings" pitchFamily="2" charset="2"/>
              <a:buChar char="Ø"/>
              <a:defRPr/>
            </a:pPr>
            <a:r>
              <a:rPr lang="ro-RO" sz="1600" b="1" dirty="0">
                <a:solidFill>
                  <a:srgbClr val="1C242A"/>
                </a:solidFill>
                <a:latin typeface="Trebuchet MS" pitchFamily="34" charset="0"/>
              </a:rPr>
              <a:t>2011 </a:t>
            </a:r>
            <a:r>
              <a:rPr lang="ro-RO" sz="1600" dirty="0">
                <a:solidFill>
                  <a:srgbClr val="1C242A"/>
                </a:solidFill>
                <a:latin typeface="Trebuchet MS" pitchFamily="34" charset="0"/>
              </a:rPr>
              <a:t/>
            </a:r>
            <a:br>
              <a:rPr lang="ro-RO" sz="1600" dirty="0">
                <a:solidFill>
                  <a:srgbClr val="1C242A"/>
                </a:solidFill>
                <a:latin typeface="Trebuchet MS" pitchFamily="34" charset="0"/>
              </a:rPr>
            </a:br>
            <a:r>
              <a:rPr lang="en-US" sz="1600" dirty="0" smtClean="0">
                <a:solidFill>
                  <a:srgbClr val="000000"/>
                </a:solidFill>
                <a:latin typeface="Trebuchet MS" pitchFamily="34" charset="0"/>
              </a:rPr>
              <a:t>The manufacturing flow of </a:t>
            </a:r>
            <a:r>
              <a:rPr lang="en-US" sz="1600" dirty="0" err="1" smtClean="0">
                <a:solidFill>
                  <a:srgbClr val="000000"/>
                </a:solidFill>
                <a:latin typeface="Trebuchet MS" pitchFamily="34" charset="0"/>
              </a:rPr>
              <a:t>penicillins</a:t>
            </a:r>
            <a:r>
              <a:rPr lang="en-US" sz="1600" dirty="0">
                <a:solidFill>
                  <a:srgbClr val="000000"/>
                </a:solidFill>
                <a:latin typeface="Trebuchet MS" pitchFamily="34" charset="0"/>
              </a:rPr>
              <a:t>,</a:t>
            </a:r>
            <a:r>
              <a:rPr lang="en-US" sz="1600" dirty="0" smtClean="0">
                <a:solidFill>
                  <a:srgbClr val="000000"/>
                </a:solidFill>
                <a:latin typeface="Trebuchet MS" pitchFamily="34" charset="0"/>
              </a:rPr>
              <a:t> injectable sterile powders obtains the FDA authorization,  which </a:t>
            </a:r>
            <a:r>
              <a:rPr lang="en-US" sz="1600" dirty="0">
                <a:solidFill>
                  <a:srgbClr val="000000"/>
                </a:solidFill>
                <a:latin typeface="Trebuchet MS" pitchFamily="34" charset="0"/>
              </a:rPr>
              <a:t>allows expanding the export </a:t>
            </a:r>
            <a:r>
              <a:rPr lang="en-US" sz="1600" dirty="0" smtClean="0">
                <a:solidFill>
                  <a:srgbClr val="000000"/>
                </a:solidFill>
                <a:latin typeface="Trebuchet MS" pitchFamily="34" charset="0"/>
              </a:rPr>
              <a:t>of </a:t>
            </a:r>
            <a:r>
              <a:rPr lang="en-US" sz="1600" dirty="0">
                <a:solidFill>
                  <a:srgbClr val="000000"/>
                </a:solidFill>
                <a:latin typeface="Trebuchet MS" pitchFamily="34" charset="0"/>
              </a:rPr>
              <a:t>these products in the US market</a:t>
            </a:r>
            <a:r>
              <a:rPr lang="ro-RO" sz="1600" dirty="0">
                <a:solidFill>
                  <a:srgbClr val="000000"/>
                </a:solidFill>
                <a:latin typeface="Trebuchet MS" pitchFamily="34" charset="0"/>
              </a:rPr>
              <a:t>.</a:t>
            </a:r>
            <a:r>
              <a:rPr lang="en-US" sz="1600" dirty="0">
                <a:solidFill>
                  <a:srgbClr val="000000"/>
                </a:solidFill>
                <a:latin typeface="Trebuchet MS" pitchFamily="34" charset="0"/>
              </a:rPr>
              <a:t> </a:t>
            </a:r>
          </a:p>
          <a:p>
            <a:pPr algn="just">
              <a:buClr>
                <a:srgbClr val="FF0000"/>
              </a:buClr>
              <a:defRPr/>
            </a:pPr>
            <a:r>
              <a:rPr lang="en-US" sz="1600" dirty="0" err="1" smtClean="0">
                <a:solidFill>
                  <a:srgbClr val="000000"/>
                </a:solidFill>
                <a:latin typeface="Trebuchet MS" pitchFamily="34" charset="0"/>
              </a:rPr>
              <a:t>Antibiotice</a:t>
            </a:r>
            <a:r>
              <a:rPr lang="en-US" sz="1600" dirty="0" smtClean="0">
                <a:solidFill>
                  <a:srgbClr val="000000"/>
                </a:solidFill>
                <a:latin typeface="Trebuchet MS" pitchFamily="34" charset="0"/>
              </a:rPr>
              <a:t> launches its first products from the Central Nervous System (CNS) class. </a:t>
            </a:r>
            <a:endParaRPr lang="ro-RO" sz="1600" dirty="0">
              <a:solidFill>
                <a:srgbClr val="000000"/>
              </a:solidFill>
              <a:latin typeface="Trebuchet MS" pitchFamily="34" charset="0"/>
            </a:endParaRPr>
          </a:p>
          <a:p>
            <a:pPr>
              <a:buClr>
                <a:srgbClr val="FF0000"/>
              </a:buClr>
              <a:buFont typeface="Wingdings" pitchFamily="2" charset="2"/>
              <a:buChar char="Ø"/>
              <a:defRPr/>
            </a:pPr>
            <a:r>
              <a:rPr lang="en-US" sz="1600" b="1" dirty="0">
                <a:solidFill>
                  <a:srgbClr val="1C242A"/>
                </a:solidFill>
                <a:latin typeface="Trebuchet MS" pitchFamily="34" charset="0"/>
              </a:rPr>
              <a:t> </a:t>
            </a:r>
            <a:r>
              <a:rPr lang="ro-RO" sz="1600" b="1" dirty="0">
                <a:solidFill>
                  <a:srgbClr val="1C242A"/>
                </a:solidFill>
                <a:latin typeface="Trebuchet MS" pitchFamily="34" charset="0"/>
              </a:rPr>
              <a:t>2012</a:t>
            </a:r>
            <a:r>
              <a:rPr lang="ro-RO" sz="1600" dirty="0">
                <a:solidFill>
                  <a:srgbClr val="1C242A"/>
                </a:solidFill>
                <a:latin typeface="Trebuchet MS" pitchFamily="34" charset="0"/>
              </a:rPr>
              <a:t/>
            </a:r>
            <a:br>
              <a:rPr lang="ro-RO" sz="1600" dirty="0">
                <a:solidFill>
                  <a:srgbClr val="1C242A"/>
                </a:solidFill>
                <a:latin typeface="Trebuchet MS" pitchFamily="34" charset="0"/>
              </a:rPr>
            </a:br>
            <a:r>
              <a:rPr lang="ro-RO" sz="1600" dirty="0">
                <a:solidFill>
                  <a:srgbClr val="1C242A"/>
                </a:solidFill>
                <a:latin typeface="Trebuchet MS" pitchFamily="34" charset="0"/>
              </a:rPr>
              <a:t>Antibiotice </a:t>
            </a:r>
            <a:r>
              <a:rPr lang="en-US" sz="1600" dirty="0" smtClean="0">
                <a:solidFill>
                  <a:srgbClr val="1C242A"/>
                </a:solidFill>
                <a:latin typeface="Trebuchet MS" pitchFamily="34" charset="0"/>
              </a:rPr>
              <a:t>becomes the first European company prequalified by the World Health </a:t>
            </a:r>
            <a:r>
              <a:rPr lang="ro-RO" sz="1600" dirty="0" smtClean="0">
                <a:solidFill>
                  <a:srgbClr val="1C242A"/>
                </a:solidFill>
                <a:latin typeface="Trebuchet MS" pitchFamily="34" charset="0"/>
              </a:rPr>
              <a:t> Organiza</a:t>
            </a:r>
            <a:r>
              <a:rPr lang="en-US" sz="1600" dirty="0" err="1" smtClean="0">
                <a:solidFill>
                  <a:srgbClr val="1C242A"/>
                </a:solidFill>
                <a:latin typeface="Trebuchet MS" pitchFamily="34" charset="0"/>
              </a:rPr>
              <a:t>tion</a:t>
            </a:r>
            <a:r>
              <a:rPr lang="en-US" sz="1600" dirty="0">
                <a:solidFill>
                  <a:srgbClr val="1C242A"/>
                </a:solidFill>
                <a:latin typeface="Trebuchet MS" pitchFamily="34" charset="0"/>
              </a:rPr>
              <a:t> for the range of anti-tuberculosis drugs.</a:t>
            </a:r>
            <a:endParaRPr lang="en-US" sz="1600" dirty="0">
              <a:solidFill>
                <a:srgbClr val="242F38"/>
              </a:solidFill>
              <a:latin typeface="Trebuchet MS"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stituent număr diapozitiv 7">
            <a:extLst>
              <a:ext uri="{FF2B5EF4-FFF2-40B4-BE49-F238E27FC236}">
                <a16:creationId xmlns:a16="http://schemas.microsoft.com/office/drawing/2014/main" xmlns="" id="{079A8E67-F1AA-4D96-B75B-8F7F6C58E4BE}"/>
              </a:ext>
            </a:extLst>
          </p:cNvPr>
          <p:cNvSpPr>
            <a:spLocks noGrp="1"/>
          </p:cNvSpPr>
          <p:nvPr>
            <p:ph type="sldNum" sz="quarter" idx="35"/>
          </p:nvPr>
        </p:nvSpPr>
        <p:spPr/>
        <p:txBody>
          <a:bodyPr/>
          <a:lstStyle/>
          <a:p>
            <a:pPr>
              <a:defRPr/>
            </a:pPr>
            <a:fld id="{B21C8ED5-7754-4EAC-91AC-DF976B746D24}" type="slidenum">
              <a:rPr lang="uk-UA" altLang="ro-RO" smtClean="0"/>
              <a:pPr>
                <a:defRPr/>
              </a:pPr>
              <a:t>20</a:t>
            </a:fld>
            <a:endParaRPr lang="uk-UA" altLang="ro-RO"/>
          </a:p>
        </p:txBody>
      </p:sp>
      <p:sp>
        <p:nvSpPr>
          <p:cNvPr id="9" name="Substituent subsol 8">
            <a:extLst>
              <a:ext uri="{FF2B5EF4-FFF2-40B4-BE49-F238E27FC236}">
                <a16:creationId xmlns:a16="http://schemas.microsoft.com/office/drawing/2014/main" xmlns="" id="{9DB57228-8E2C-4678-85E5-E87107D92263}"/>
              </a:ext>
            </a:extLst>
          </p:cNvPr>
          <p:cNvSpPr>
            <a:spLocks noGrp="1"/>
          </p:cNvSpPr>
          <p:nvPr>
            <p:ph type="ftr" sz="quarter" idx="36"/>
          </p:nvPr>
        </p:nvSpPr>
        <p:spPr/>
        <p:txBody>
          <a:bodyPr/>
          <a:lstStyle/>
          <a:p>
            <a:pPr>
              <a:defRPr/>
            </a:pPr>
            <a:r>
              <a:rPr lang="en-US"/>
              <a:t>www.antibiotice.ro</a:t>
            </a:r>
            <a:endParaRPr lang="uk-UA"/>
          </a:p>
        </p:txBody>
      </p:sp>
      <p:grpSp>
        <p:nvGrpSpPr>
          <p:cNvPr id="10" name="Group 29">
            <a:extLst>
              <a:ext uri="{FF2B5EF4-FFF2-40B4-BE49-F238E27FC236}">
                <a16:creationId xmlns:a16="http://schemas.microsoft.com/office/drawing/2014/main" xmlns="" id="{46F68B21-E468-4835-A9E5-80F390096DA4}"/>
              </a:ext>
            </a:extLst>
          </p:cNvPr>
          <p:cNvGrpSpPr/>
          <p:nvPr/>
        </p:nvGrpSpPr>
        <p:grpSpPr>
          <a:xfrm>
            <a:off x="2483768" y="3212976"/>
            <a:ext cx="5610504" cy="4582431"/>
            <a:chOff x="2397033" y="1790845"/>
            <a:chExt cx="8282560" cy="5853506"/>
          </a:xfrm>
          <a:solidFill>
            <a:srgbClr val="FF0000"/>
          </a:solidFill>
        </p:grpSpPr>
        <p:sp>
          <p:nvSpPr>
            <p:cNvPr id="11" name="Rectangle 5">
              <a:extLst>
                <a:ext uri="{FF2B5EF4-FFF2-40B4-BE49-F238E27FC236}">
                  <a16:creationId xmlns:a16="http://schemas.microsoft.com/office/drawing/2014/main" xmlns="" id="{C65BB35E-7A8A-4CF1-B643-425A8D074FB2}"/>
                </a:ext>
              </a:extLst>
            </p:cNvPr>
            <p:cNvSpPr/>
            <p:nvPr/>
          </p:nvSpPr>
          <p:spPr>
            <a:xfrm>
              <a:off x="4268773" y="1790845"/>
              <a:ext cx="6410820" cy="1311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2" name="Freeform 7">
              <a:extLst>
                <a:ext uri="{FF2B5EF4-FFF2-40B4-BE49-F238E27FC236}">
                  <a16:creationId xmlns:a16="http://schemas.microsoft.com/office/drawing/2014/main" xmlns="" id="{3FB9E4C9-7316-4D42-A9C9-69252DCA8B3A}"/>
                </a:ext>
              </a:extLst>
            </p:cNvPr>
            <p:cNvSpPr>
              <a:spLocks/>
            </p:cNvSpPr>
            <p:nvPr/>
          </p:nvSpPr>
          <p:spPr bwMode="auto">
            <a:xfrm rot="7246475">
              <a:off x="2376122" y="2571456"/>
              <a:ext cx="5093806" cy="5051983"/>
            </a:xfrm>
            <a:custGeom>
              <a:avLst/>
              <a:gdLst>
                <a:gd name="T0" fmla="*/ 835 w 1670"/>
                <a:gd name="T1" fmla="*/ 0 h 1106"/>
                <a:gd name="T2" fmla="*/ 1670 w 1670"/>
                <a:gd name="T3" fmla="*/ 1106 h 1106"/>
                <a:gd name="T4" fmla="*/ 835 w 1670"/>
                <a:gd name="T5" fmla="*/ 1106 h 1106"/>
                <a:gd name="T6" fmla="*/ 835 w 1670"/>
                <a:gd name="T7" fmla="*/ 1106 h 1106"/>
                <a:gd name="T8" fmla="*/ 0 w 1670"/>
                <a:gd name="T9" fmla="*/ 1106 h 1106"/>
                <a:gd name="T10" fmla="*/ 835 w 1670"/>
                <a:gd name="T11" fmla="*/ 0 h 1106"/>
                <a:gd name="T12" fmla="*/ 835 w 1670"/>
                <a:gd name="T13" fmla="*/ 0 h 1106"/>
              </a:gdLst>
              <a:ahLst/>
              <a:cxnLst>
                <a:cxn ang="0">
                  <a:pos x="T0" y="T1"/>
                </a:cxn>
                <a:cxn ang="0">
                  <a:pos x="T2" y="T3"/>
                </a:cxn>
                <a:cxn ang="0">
                  <a:pos x="T4" y="T5"/>
                </a:cxn>
                <a:cxn ang="0">
                  <a:pos x="T6" y="T7"/>
                </a:cxn>
                <a:cxn ang="0">
                  <a:pos x="T8" y="T9"/>
                </a:cxn>
                <a:cxn ang="0">
                  <a:pos x="T10" y="T11"/>
                </a:cxn>
                <a:cxn ang="0">
                  <a:pos x="T12" y="T13"/>
                </a:cxn>
              </a:cxnLst>
              <a:rect l="0" t="0" r="r" b="b"/>
              <a:pathLst>
                <a:path w="1670" h="1106">
                  <a:moveTo>
                    <a:pt x="835" y="0"/>
                  </a:moveTo>
                  <a:lnTo>
                    <a:pt x="1670" y="1106"/>
                  </a:lnTo>
                  <a:lnTo>
                    <a:pt x="835" y="1106"/>
                  </a:lnTo>
                  <a:lnTo>
                    <a:pt x="835" y="1106"/>
                  </a:lnTo>
                  <a:lnTo>
                    <a:pt x="0" y="1106"/>
                  </a:lnTo>
                  <a:lnTo>
                    <a:pt x="835" y="0"/>
                  </a:lnTo>
                  <a:lnTo>
                    <a:pt x="835" y="0"/>
                  </a:lnTo>
                  <a:close/>
                </a:path>
              </a:pathLst>
            </a:custGeom>
            <a:solidFill>
              <a:schemeClr val="bg1">
                <a:lumMod val="75000"/>
              </a:schemeClr>
            </a:solidFill>
            <a:ln>
              <a:noFill/>
            </a:ln>
            <a:effectLst>
              <a:outerShdw blurRad="50800" dist="38100" algn="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3" name="TextBox 23">
              <a:extLst>
                <a:ext uri="{FF2B5EF4-FFF2-40B4-BE49-F238E27FC236}">
                  <a16:creationId xmlns:a16="http://schemas.microsoft.com/office/drawing/2014/main" xmlns="" id="{D5AAE858-D2F2-43E3-95ED-1C8F5E5DC839}"/>
                </a:ext>
              </a:extLst>
            </p:cNvPr>
            <p:cNvSpPr txBox="1"/>
            <p:nvPr/>
          </p:nvSpPr>
          <p:spPr>
            <a:xfrm>
              <a:off x="5178135" y="2047822"/>
              <a:ext cx="5032344" cy="786295"/>
            </a:xfrm>
            <a:prstGeom prst="rect">
              <a:avLst/>
            </a:prstGeom>
            <a:grp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Trebuchet MS" panose="020B0603020202020204" pitchFamily="34" charset="0"/>
                </a:rPr>
                <a:t>Thank you</a:t>
              </a:r>
              <a:r>
                <a:rPr kumimoji="0" lang="ro-RO" sz="4000" b="0" i="0" u="none" strike="noStrike" kern="1200" cap="none" spc="0" normalizeH="0" baseline="0" noProof="0" dirty="0" smtClean="0">
                  <a:ln>
                    <a:noFill/>
                  </a:ln>
                  <a:solidFill>
                    <a:prstClr val="white"/>
                  </a:solidFill>
                  <a:effectLst/>
                  <a:uLnTx/>
                  <a:uFillTx/>
                  <a:latin typeface="Trebuchet MS" panose="020B0603020202020204" pitchFamily="34" charset="0"/>
                </a:rPr>
                <a:t>!</a:t>
              </a:r>
              <a:endParaRPr kumimoji="0" lang="en-US" sz="4000" b="0" i="0" u="none" strike="noStrike" kern="1200" cap="none" spc="0" normalizeH="0" baseline="0" noProof="0" dirty="0">
                <a:ln>
                  <a:noFill/>
                </a:ln>
                <a:solidFill>
                  <a:prstClr val="white"/>
                </a:solidFill>
                <a:effectLst/>
                <a:uLnTx/>
                <a:uFillTx/>
                <a:latin typeface="Trebuchet MS" panose="020B0603020202020204" pitchFamily="34" charset="0"/>
              </a:endParaRPr>
            </a:p>
          </p:txBody>
        </p:sp>
      </p:grpSp>
    </p:spTree>
    <p:extLst>
      <p:ext uri="{BB962C8B-B14F-4D97-AF65-F5344CB8AC3E}">
        <p14:creationId xmlns:p14="http://schemas.microsoft.com/office/powerpoint/2010/main" xmlns="" val="370987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7DF6B46A-2E7B-411C-90F0-004CBCD04B38}"/>
              </a:ext>
            </a:extLst>
          </p:cNvPr>
          <p:cNvSpPr>
            <a:spLocks noGrp="1"/>
          </p:cNvSpPr>
          <p:nvPr>
            <p:ph type="title"/>
          </p:nvPr>
        </p:nvSpPr>
        <p:spPr bwMode="auto">
          <a:xfrm>
            <a:off x="141272" y="483394"/>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solidFill>
                  <a:schemeClr val="accent1"/>
                </a:solidFill>
                <a:latin typeface="Trebuchet MS" panose="020B0603020202020204" pitchFamily="34" charset="0"/>
              </a:rPr>
              <a:t>Tradition means continuity and recognition</a:t>
            </a:r>
            <a:endParaRPr lang="en-US" altLang="en-US" sz="2400" dirty="0">
              <a:solidFill>
                <a:schemeClr val="accent1"/>
              </a:solidFill>
            </a:endParaRPr>
          </a:p>
        </p:txBody>
      </p:sp>
      <p:sp>
        <p:nvSpPr>
          <p:cNvPr id="12291" name="Slide Number Placeholder 2">
            <a:extLst>
              <a:ext uri="{FF2B5EF4-FFF2-40B4-BE49-F238E27FC236}">
                <a16:creationId xmlns:a16="http://schemas.microsoft.com/office/drawing/2014/main" xmlns="" id="{2BEB0105-0C92-4E7D-A10C-A145820A295F}"/>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7CE6FE-F0B5-49A3-883F-0E6DCB81CBBC}" type="slidenum">
              <a:rPr lang="uk-UA" altLang="en-US" smtClean="0">
                <a:solidFill>
                  <a:srgbClr val="FFFFFF"/>
                </a:solidFill>
                <a:latin typeface="Calibri" panose="020F0502020204030204" pitchFamily="34" charset="0"/>
              </a:rPr>
              <a:pPr/>
              <a:t>3</a:t>
            </a:fld>
            <a:endParaRPr lang="uk-UA" altLang="en-US">
              <a:solidFill>
                <a:srgbClr val="FFFFFF"/>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DD23063C-BA09-46E3-B3EC-490D320C5773}"/>
              </a:ext>
            </a:extLst>
          </p:cNvPr>
          <p:cNvSpPr>
            <a:spLocks noGrp="1"/>
          </p:cNvSpPr>
          <p:nvPr>
            <p:ph type="ftr" sz="quarter" idx="36"/>
          </p:nvPr>
        </p:nvSpPr>
        <p:spPr/>
        <p:txBody>
          <a:bodyPr/>
          <a:lstStyle/>
          <a:p>
            <a:pPr>
              <a:defRPr/>
            </a:pPr>
            <a:r>
              <a:rPr lang="en-US">
                <a:solidFill>
                  <a:srgbClr val="242F38">
                    <a:tint val="75000"/>
                  </a:srgbClr>
                </a:solidFill>
              </a:rPr>
              <a:t>www.antibiotice.ro</a:t>
            </a:r>
            <a:endParaRPr lang="uk-UA">
              <a:solidFill>
                <a:srgbClr val="242F38">
                  <a:tint val="75000"/>
                </a:srgbClr>
              </a:solidFill>
            </a:endParaRPr>
          </a:p>
        </p:txBody>
      </p:sp>
      <p:sp>
        <p:nvSpPr>
          <p:cNvPr id="7173" name="Rectangle 9">
            <a:extLst>
              <a:ext uri="{FF2B5EF4-FFF2-40B4-BE49-F238E27FC236}">
                <a16:creationId xmlns:a16="http://schemas.microsoft.com/office/drawing/2014/main" xmlns="" id="{3B241BFD-2DC0-4183-BDC8-A4D0AA3FEE11}"/>
              </a:ext>
            </a:extLst>
          </p:cNvPr>
          <p:cNvSpPr>
            <a:spLocks noChangeArrowheads="1"/>
          </p:cNvSpPr>
          <p:nvPr/>
        </p:nvSpPr>
        <p:spPr bwMode="auto">
          <a:xfrm>
            <a:off x="107950" y="836613"/>
            <a:ext cx="9036050" cy="6740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endParaRPr lang="en-US" sz="800" dirty="0">
              <a:solidFill>
                <a:srgbClr val="1C242A"/>
              </a:solidFill>
              <a:latin typeface="Trebuchet MS" pitchFamily="34" charset="0"/>
            </a:endParaRPr>
          </a:p>
          <a:p>
            <a:pPr>
              <a:buClr>
                <a:srgbClr val="FF0000"/>
              </a:buClr>
              <a:defRPr/>
            </a:pPr>
            <a:endParaRPr lang="ro-RO" sz="800" b="1" dirty="0">
              <a:solidFill>
                <a:srgbClr val="1C242A"/>
              </a:solidFill>
              <a:latin typeface="Trebuchet MS" pitchFamily="34" charset="0"/>
            </a:endParaRPr>
          </a:p>
          <a:p>
            <a:pPr>
              <a:buClr>
                <a:srgbClr val="FF0000"/>
              </a:buClr>
              <a:buFont typeface="Wingdings" pitchFamily="2" charset="2"/>
              <a:buChar char="Ø"/>
              <a:defRPr/>
            </a:pPr>
            <a:r>
              <a:rPr lang="ro-RO" sz="1600" b="1" dirty="0">
                <a:solidFill>
                  <a:srgbClr val="1C242A"/>
                </a:solidFill>
                <a:latin typeface="Trebuchet MS" pitchFamily="34" charset="0"/>
              </a:rPr>
              <a:t>2013</a:t>
            </a:r>
            <a:endParaRPr lang="en-US" sz="1600" dirty="0">
              <a:solidFill>
                <a:srgbClr val="1C242A"/>
              </a:solidFill>
              <a:latin typeface="Trebuchet MS" pitchFamily="34" charset="0"/>
            </a:endParaRPr>
          </a:p>
          <a:p>
            <a:pPr>
              <a:defRPr/>
            </a:pPr>
            <a:r>
              <a:rPr lang="ro-RO" sz="1600" dirty="0">
                <a:solidFill>
                  <a:srgbClr val="1C242A"/>
                </a:solidFill>
                <a:latin typeface="Trebuchet MS" pitchFamily="34" charset="0"/>
              </a:rPr>
              <a:t>- Antibiotice </a:t>
            </a:r>
            <a:r>
              <a:rPr lang="en-US" sz="1600" dirty="0" smtClean="0">
                <a:solidFill>
                  <a:srgbClr val="1C242A"/>
                </a:solidFill>
                <a:latin typeface="Trebuchet MS" pitchFamily="34" charset="0"/>
              </a:rPr>
              <a:t>is </a:t>
            </a:r>
            <a:r>
              <a:rPr lang="ro-RO" sz="1600" dirty="0" smtClean="0">
                <a:solidFill>
                  <a:srgbClr val="1C242A"/>
                </a:solidFill>
                <a:latin typeface="Trebuchet MS" pitchFamily="34" charset="0"/>
              </a:rPr>
              <a:t>FDA</a:t>
            </a:r>
            <a:r>
              <a:rPr lang="en-US" sz="1600" dirty="0" smtClean="0">
                <a:solidFill>
                  <a:srgbClr val="1C242A"/>
                </a:solidFill>
                <a:latin typeface="Trebuchet MS" pitchFamily="34" charset="0"/>
              </a:rPr>
              <a:t> recertified, its manufacturing </a:t>
            </a:r>
            <a:r>
              <a:rPr lang="en-US" sz="1600" dirty="0">
                <a:solidFill>
                  <a:srgbClr val="1C242A"/>
                </a:solidFill>
                <a:latin typeface="Trebuchet MS" pitchFamily="34" charset="0"/>
              </a:rPr>
              <a:t>flows of sterile injectable powders and </a:t>
            </a:r>
            <a:r>
              <a:rPr lang="en-US" sz="1600" dirty="0" smtClean="0">
                <a:solidFill>
                  <a:srgbClr val="1C242A"/>
                </a:solidFill>
                <a:latin typeface="Trebuchet MS" pitchFamily="34" charset="0"/>
              </a:rPr>
              <a:t>active substance Nystatin being also </a:t>
            </a:r>
            <a:r>
              <a:rPr lang="ro-RO" sz="1600" dirty="0" smtClean="0">
                <a:solidFill>
                  <a:srgbClr val="1C242A"/>
                </a:solidFill>
                <a:latin typeface="Trebuchet MS" pitchFamily="34" charset="0"/>
              </a:rPr>
              <a:t>GMP </a:t>
            </a:r>
            <a:r>
              <a:rPr lang="en-US" sz="1600" dirty="0" smtClean="0">
                <a:solidFill>
                  <a:srgbClr val="1C242A"/>
                </a:solidFill>
                <a:latin typeface="Trebuchet MS" pitchFamily="34" charset="0"/>
              </a:rPr>
              <a:t>and</a:t>
            </a:r>
            <a:r>
              <a:rPr lang="ro-RO" sz="1600" dirty="0" smtClean="0">
                <a:solidFill>
                  <a:srgbClr val="1C242A"/>
                </a:solidFill>
                <a:latin typeface="Trebuchet MS" pitchFamily="34" charset="0"/>
              </a:rPr>
              <a:t> N</a:t>
            </a:r>
            <a:r>
              <a:rPr lang="en-US" sz="1600" dirty="0" smtClean="0">
                <a:solidFill>
                  <a:srgbClr val="1C242A"/>
                </a:solidFill>
                <a:latin typeface="Trebuchet MS" pitchFamily="34" charset="0"/>
              </a:rPr>
              <a:t>A</a:t>
            </a:r>
            <a:r>
              <a:rPr lang="ro-RO" sz="1600" dirty="0" smtClean="0">
                <a:solidFill>
                  <a:srgbClr val="1C242A"/>
                </a:solidFill>
                <a:latin typeface="Trebuchet MS" pitchFamily="34" charset="0"/>
              </a:rPr>
              <a:t>MM</a:t>
            </a:r>
            <a:r>
              <a:rPr lang="en-US" sz="1600" dirty="0" smtClean="0">
                <a:solidFill>
                  <a:srgbClr val="1C242A"/>
                </a:solidFill>
                <a:latin typeface="Trebuchet MS" pitchFamily="34" charset="0"/>
              </a:rPr>
              <a:t>D</a:t>
            </a:r>
            <a:r>
              <a:rPr lang="ro-RO" sz="1600" dirty="0" smtClean="0">
                <a:solidFill>
                  <a:srgbClr val="1C242A"/>
                </a:solidFill>
                <a:latin typeface="Trebuchet MS" pitchFamily="34" charset="0"/>
              </a:rPr>
              <a:t> </a:t>
            </a:r>
            <a:r>
              <a:rPr lang="en-US" sz="1600" dirty="0" smtClean="0">
                <a:solidFill>
                  <a:srgbClr val="1C242A"/>
                </a:solidFill>
                <a:latin typeface="Trebuchet MS" pitchFamily="34" charset="0"/>
              </a:rPr>
              <a:t>recertified;</a:t>
            </a:r>
            <a:endParaRPr lang="en-US" sz="1600" dirty="0">
              <a:solidFill>
                <a:srgbClr val="1C242A"/>
              </a:solidFill>
              <a:latin typeface="Trebuchet MS" pitchFamily="34" charset="0"/>
            </a:endParaRPr>
          </a:p>
          <a:p>
            <a:pPr>
              <a:defRPr/>
            </a:pPr>
            <a:r>
              <a:rPr lang="ro-RO" sz="1600" dirty="0">
                <a:solidFill>
                  <a:srgbClr val="1C242A"/>
                </a:solidFill>
                <a:latin typeface="Trebuchet MS" pitchFamily="34" charset="0"/>
              </a:rPr>
              <a:t>- Antibiotice becomes </a:t>
            </a:r>
            <a:r>
              <a:rPr lang="en-US" sz="1600" dirty="0" smtClean="0">
                <a:solidFill>
                  <a:srgbClr val="1C242A"/>
                </a:solidFill>
                <a:latin typeface="Trebuchet MS" pitchFamily="34" charset="0"/>
              </a:rPr>
              <a:t>the </a:t>
            </a:r>
            <a:r>
              <a:rPr lang="ro-RO" sz="1600" dirty="0" smtClean="0">
                <a:solidFill>
                  <a:srgbClr val="1C242A"/>
                </a:solidFill>
                <a:latin typeface="Trebuchet MS" pitchFamily="34" charset="0"/>
              </a:rPr>
              <a:t>world </a:t>
            </a:r>
            <a:r>
              <a:rPr lang="ro-RO" sz="1600" dirty="0">
                <a:solidFill>
                  <a:srgbClr val="1C242A"/>
                </a:solidFill>
                <a:latin typeface="Trebuchet MS" pitchFamily="34" charset="0"/>
              </a:rPr>
              <a:t>leader </a:t>
            </a:r>
            <a:r>
              <a:rPr lang="en-US" sz="1600" dirty="0" smtClean="0">
                <a:solidFill>
                  <a:srgbClr val="1C242A"/>
                </a:solidFill>
                <a:latin typeface="Trebuchet MS" pitchFamily="34" charset="0"/>
              </a:rPr>
              <a:t>manufacturer of active substance Nystatin</a:t>
            </a:r>
            <a:r>
              <a:rPr lang="ro-RO" sz="1600" dirty="0" smtClean="0">
                <a:solidFill>
                  <a:srgbClr val="1C242A"/>
                </a:solidFill>
                <a:latin typeface="Trebuchet MS" pitchFamily="34" charset="0"/>
              </a:rPr>
              <a:t>.</a:t>
            </a:r>
            <a:endParaRPr lang="en-US" sz="1600" dirty="0">
              <a:solidFill>
                <a:srgbClr val="1C242A"/>
              </a:solidFill>
              <a:latin typeface="Trebuchet MS" pitchFamily="34" charset="0"/>
            </a:endParaRPr>
          </a:p>
          <a:p>
            <a:pPr>
              <a:buClr>
                <a:srgbClr val="FF0000"/>
              </a:buClr>
              <a:defRPr/>
            </a:pPr>
            <a:endParaRPr lang="ro-RO" sz="800" b="1" dirty="0">
              <a:solidFill>
                <a:srgbClr val="000000"/>
              </a:solidFill>
              <a:latin typeface="Trebuchet MS" pitchFamily="34" charset="0"/>
            </a:endParaRPr>
          </a:p>
          <a:p>
            <a:pPr>
              <a:buClr>
                <a:srgbClr val="FF0000"/>
              </a:buClr>
              <a:buFont typeface="Wingdings" pitchFamily="2" charset="2"/>
              <a:buChar char="Ø"/>
              <a:defRPr/>
            </a:pPr>
            <a:r>
              <a:rPr lang="ro-RO" sz="1600" b="1" dirty="0">
                <a:solidFill>
                  <a:srgbClr val="000000"/>
                </a:solidFill>
                <a:latin typeface="Trebuchet MS" pitchFamily="34" charset="0"/>
              </a:rPr>
              <a:t>201</a:t>
            </a:r>
            <a:r>
              <a:rPr lang="en-US" sz="1600" b="1" dirty="0">
                <a:solidFill>
                  <a:srgbClr val="000000"/>
                </a:solidFill>
                <a:latin typeface="Trebuchet MS" pitchFamily="34" charset="0"/>
              </a:rPr>
              <a:t>5</a:t>
            </a:r>
            <a:endParaRPr lang="ro-RO" sz="1600" dirty="0">
              <a:solidFill>
                <a:srgbClr val="000000"/>
              </a:solidFill>
              <a:latin typeface="Trebuchet MS" pitchFamily="34" charset="0"/>
            </a:endParaRPr>
          </a:p>
          <a:p>
            <a:pPr>
              <a:buClr>
                <a:srgbClr val="FF0000"/>
              </a:buClr>
              <a:defRPr/>
            </a:pPr>
            <a:r>
              <a:rPr lang="ro-RO" sz="1600" dirty="0">
                <a:solidFill>
                  <a:srgbClr val="000000"/>
                </a:solidFill>
                <a:latin typeface="Trebuchet MS" pitchFamily="34" charset="0"/>
              </a:rPr>
              <a:t>- </a:t>
            </a:r>
            <a:r>
              <a:rPr lang="en-US" sz="1600" dirty="0" smtClean="0">
                <a:solidFill>
                  <a:srgbClr val="000000"/>
                </a:solidFill>
                <a:latin typeface="Trebuchet MS" pitchFamily="34" charset="0"/>
              </a:rPr>
              <a:t>U.S.FDA authorization for Nystatin and injectable products;</a:t>
            </a:r>
            <a:endParaRPr lang="ro-RO" sz="1600" dirty="0">
              <a:solidFill>
                <a:srgbClr val="000000"/>
              </a:solidFill>
              <a:latin typeface="Trebuchet MS" pitchFamily="34" charset="0"/>
            </a:endParaRPr>
          </a:p>
          <a:p>
            <a:pPr>
              <a:buClr>
                <a:srgbClr val="FF0000"/>
              </a:buClr>
              <a:defRPr/>
            </a:pPr>
            <a:r>
              <a:rPr lang="ro-RO" sz="1600" dirty="0">
                <a:solidFill>
                  <a:srgbClr val="000000"/>
                </a:solidFill>
                <a:latin typeface="Trebuchet MS" pitchFamily="34" charset="0"/>
              </a:rPr>
              <a:t>- </a:t>
            </a:r>
            <a:r>
              <a:rPr lang="ro-RO" sz="1600" dirty="0" smtClean="0">
                <a:solidFill>
                  <a:srgbClr val="000000"/>
                </a:solidFill>
                <a:latin typeface="Trebuchet MS" pitchFamily="34" charset="0"/>
              </a:rPr>
              <a:t>Certifica</a:t>
            </a:r>
            <a:r>
              <a:rPr lang="en-US" sz="1600" dirty="0" err="1" smtClean="0">
                <a:solidFill>
                  <a:srgbClr val="000000"/>
                </a:solidFill>
                <a:latin typeface="Trebuchet MS" pitchFamily="34" charset="0"/>
              </a:rPr>
              <a:t>te</a:t>
            </a:r>
            <a:r>
              <a:rPr lang="en-US" sz="1600" dirty="0" smtClean="0">
                <a:solidFill>
                  <a:srgbClr val="000000"/>
                </a:solidFill>
                <a:latin typeface="Trebuchet MS" pitchFamily="34" charset="0"/>
              </a:rPr>
              <a:t> of Suitability with the </a:t>
            </a:r>
            <a:r>
              <a:rPr lang="ro-RO" sz="1600" dirty="0" smtClean="0">
                <a:solidFill>
                  <a:srgbClr val="000000"/>
                </a:solidFill>
                <a:latin typeface="Trebuchet MS" pitchFamily="34" charset="0"/>
              </a:rPr>
              <a:t>Europ</a:t>
            </a:r>
            <a:r>
              <a:rPr lang="en-US" sz="1600" dirty="0" err="1" smtClean="0">
                <a:solidFill>
                  <a:srgbClr val="000000"/>
                </a:solidFill>
                <a:latin typeface="Trebuchet MS" pitchFamily="34" charset="0"/>
              </a:rPr>
              <a:t>ean</a:t>
            </a:r>
            <a:r>
              <a:rPr lang="en-US" sz="1600" dirty="0" smtClean="0">
                <a:solidFill>
                  <a:srgbClr val="000000"/>
                </a:solidFill>
                <a:latin typeface="Trebuchet MS" pitchFamily="34" charset="0"/>
              </a:rPr>
              <a:t> Pharmacopoeia</a:t>
            </a:r>
            <a:r>
              <a:rPr lang="ro-RO" sz="1600" dirty="0" smtClean="0">
                <a:solidFill>
                  <a:srgbClr val="000000"/>
                </a:solidFill>
                <a:latin typeface="Trebuchet MS" pitchFamily="34" charset="0"/>
              </a:rPr>
              <a:t> </a:t>
            </a:r>
            <a:r>
              <a:rPr lang="ro-RO" sz="1600" dirty="0">
                <a:solidFill>
                  <a:srgbClr val="000000"/>
                </a:solidFill>
                <a:latin typeface="Trebuchet MS" pitchFamily="34" charset="0"/>
              </a:rPr>
              <a:t>(COS) </a:t>
            </a:r>
            <a:r>
              <a:rPr lang="en-US" sz="1600" dirty="0" smtClean="0">
                <a:solidFill>
                  <a:srgbClr val="000000"/>
                </a:solidFill>
                <a:latin typeface="Trebuchet MS" pitchFamily="34" charset="0"/>
              </a:rPr>
              <a:t>for</a:t>
            </a:r>
            <a:r>
              <a:rPr lang="ro-RO" sz="1600" dirty="0" smtClean="0">
                <a:solidFill>
                  <a:srgbClr val="000000"/>
                </a:solidFill>
                <a:latin typeface="Trebuchet MS" pitchFamily="34" charset="0"/>
              </a:rPr>
              <a:t> N</a:t>
            </a:r>
            <a:r>
              <a:rPr lang="en-US" sz="1600" dirty="0" smtClean="0">
                <a:solidFill>
                  <a:srgbClr val="000000"/>
                </a:solidFill>
                <a:latin typeface="Trebuchet MS" pitchFamily="34" charset="0"/>
              </a:rPr>
              <a:t>y</a:t>
            </a:r>
            <a:r>
              <a:rPr lang="ro-RO" sz="1600" dirty="0" smtClean="0">
                <a:solidFill>
                  <a:srgbClr val="000000"/>
                </a:solidFill>
                <a:latin typeface="Trebuchet MS" pitchFamily="34" charset="0"/>
              </a:rPr>
              <a:t>statin</a:t>
            </a:r>
            <a:r>
              <a:rPr lang="en-US" sz="1600" dirty="0" smtClean="0">
                <a:solidFill>
                  <a:srgbClr val="000000"/>
                </a:solidFill>
                <a:latin typeface="Trebuchet MS" pitchFamily="34" charset="0"/>
              </a:rPr>
              <a:t>;</a:t>
            </a:r>
            <a:r>
              <a:rPr lang="ro-RO" sz="1600" dirty="0" smtClean="0">
                <a:solidFill>
                  <a:srgbClr val="000000"/>
                </a:solidFill>
                <a:latin typeface="Trebuchet MS" pitchFamily="34" charset="0"/>
              </a:rPr>
              <a:t> </a:t>
            </a:r>
            <a:endParaRPr lang="ro-RO" sz="1600" dirty="0">
              <a:solidFill>
                <a:srgbClr val="000000"/>
              </a:solidFill>
              <a:latin typeface="Trebuchet MS" pitchFamily="34" charset="0"/>
            </a:endParaRPr>
          </a:p>
          <a:p>
            <a:pPr marL="111125" indent="-111125">
              <a:buFontTx/>
              <a:buChar char="-"/>
              <a:defRPr/>
            </a:pPr>
            <a:r>
              <a:rPr lang="en-US" sz="1600" dirty="0" smtClean="0">
                <a:solidFill>
                  <a:srgbClr val="000000"/>
                </a:solidFill>
                <a:latin typeface="Trebuchet MS" pitchFamily="34" charset="0"/>
              </a:rPr>
              <a:t>Good Manufacturing Practice</a:t>
            </a:r>
            <a:r>
              <a:rPr lang="ro-RO" sz="1600" dirty="0" smtClean="0">
                <a:solidFill>
                  <a:srgbClr val="000000"/>
                </a:solidFill>
                <a:latin typeface="Trebuchet MS" pitchFamily="34" charset="0"/>
              </a:rPr>
              <a:t>(GMP)</a:t>
            </a:r>
            <a:r>
              <a:rPr lang="en-US" sz="1600" dirty="0" smtClean="0">
                <a:solidFill>
                  <a:srgbClr val="000000"/>
                </a:solidFill>
                <a:latin typeface="Trebuchet MS" pitchFamily="34" charset="0"/>
              </a:rPr>
              <a:t> Certificate</a:t>
            </a:r>
            <a:r>
              <a:rPr lang="ro-RO" sz="1600" dirty="0" smtClean="0">
                <a:solidFill>
                  <a:srgbClr val="000000"/>
                </a:solidFill>
                <a:latin typeface="Trebuchet MS" pitchFamily="34" charset="0"/>
              </a:rPr>
              <a:t> </a:t>
            </a:r>
            <a:r>
              <a:rPr lang="en-US" sz="1600" dirty="0" smtClean="0">
                <a:solidFill>
                  <a:srgbClr val="000000"/>
                </a:solidFill>
                <a:latin typeface="Trebuchet MS" pitchFamily="34" charset="0"/>
              </a:rPr>
              <a:t>for all the manufacturing flows, Integrated Management System.</a:t>
            </a:r>
            <a:endParaRPr lang="en-US" sz="1600" dirty="0">
              <a:solidFill>
                <a:srgbClr val="000000"/>
              </a:solidFill>
              <a:latin typeface="Trebuchet MS" pitchFamily="34" charset="0"/>
            </a:endParaRPr>
          </a:p>
          <a:p>
            <a:pPr>
              <a:buClr>
                <a:srgbClr val="FF0000"/>
              </a:buClr>
              <a:defRPr/>
            </a:pPr>
            <a:endParaRPr lang="en-US" sz="800" dirty="0">
              <a:solidFill>
                <a:srgbClr val="000000"/>
              </a:solidFill>
              <a:latin typeface="Trebuchet MS" pitchFamily="34" charset="0"/>
            </a:endParaRPr>
          </a:p>
          <a:p>
            <a:pPr marL="285750" indent="-285750">
              <a:buClr>
                <a:srgbClr val="FF0000"/>
              </a:buClr>
              <a:buFont typeface="Wingdings" panose="05000000000000000000" pitchFamily="2" charset="2"/>
              <a:buChar char="Ø"/>
              <a:defRPr/>
            </a:pPr>
            <a:r>
              <a:rPr lang="en-US" sz="1600" b="1" dirty="0">
                <a:solidFill>
                  <a:srgbClr val="000000"/>
                </a:solidFill>
                <a:latin typeface="Trebuchet MS" pitchFamily="34" charset="0"/>
              </a:rPr>
              <a:t>2016 </a:t>
            </a:r>
          </a:p>
          <a:p>
            <a:pPr marL="285750" indent="-285750">
              <a:buFontTx/>
              <a:buChar char="-"/>
              <a:defRPr/>
            </a:pPr>
            <a:r>
              <a:rPr lang="en-US" sz="1600" dirty="0" err="1" smtClean="0">
                <a:solidFill>
                  <a:srgbClr val="000000"/>
                </a:solidFill>
                <a:latin typeface="Trebuchet MS" pitchFamily="34" charset="0"/>
              </a:rPr>
              <a:t>Antibiotice</a:t>
            </a:r>
            <a:r>
              <a:rPr lang="en-US" sz="1600" dirty="0" smtClean="0">
                <a:solidFill>
                  <a:srgbClr val="000000"/>
                </a:solidFill>
                <a:latin typeface="Trebuchet MS" pitchFamily="34" charset="0"/>
              </a:rPr>
              <a:t> establishes its representative office in </a:t>
            </a:r>
            <a:r>
              <a:rPr lang="ro-RO" sz="1600" dirty="0" smtClean="0">
                <a:solidFill>
                  <a:srgbClr val="000000"/>
                </a:solidFill>
                <a:latin typeface="Trebuchet MS" pitchFamily="34" charset="0"/>
              </a:rPr>
              <a:t>Vietnam</a:t>
            </a:r>
            <a:r>
              <a:rPr lang="en-US" sz="1600" dirty="0">
                <a:solidFill>
                  <a:srgbClr val="000000"/>
                </a:solidFill>
                <a:latin typeface="Trebuchet MS" pitchFamily="34" charset="0"/>
              </a:rPr>
              <a:t>;</a:t>
            </a:r>
            <a:endParaRPr lang="ro-RO" sz="1600" dirty="0">
              <a:solidFill>
                <a:srgbClr val="000000"/>
              </a:solidFill>
              <a:latin typeface="Trebuchet MS" pitchFamily="34" charset="0"/>
            </a:endParaRPr>
          </a:p>
          <a:p>
            <a:pPr marL="285750" indent="-285750">
              <a:buFontTx/>
              <a:buChar char="-"/>
              <a:defRPr/>
            </a:pPr>
            <a:r>
              <a:rPr lang="en-US" sz="1600" dirty="0" err="1" smtClean="0">
                <a:solidFill>
                  <a:srgbClr val="000000"/>
                </a:solidFill>
                <a:latin typeface="Trebuchet MS" pitchFamily="34" charset="0"/>
              </a:rPr>
              <a:t>Antibiotice</a:t>
            </a:r>
            <a:r>
              <a:rPr lang="en-US" sz="1600" dirty="0" smtClean="0">
                <a:solidFill>
                  <a:srgbClr val="000000"/>
                </a:solidFill>
                <a:latin typeface="Trebuchet MS" pitchFamily="34" charset="0"/>
              </a:rPr>
              <a:t> obtains 25 new marketing authorizations, in 6 countries in Europe, Asia and Africa and </a:t>
            </a:r>
            <a:r>
              <a:rPr lang="en-US" sz="1600" dirty="0">
                <a:solidFill>
                  <a:srgbClr val="000000"/>
                </a:solidFill>
                <a:latin typeface="Trebuchet MS" pitchFamily="34" charset="0"/>
              </a:rPr>
              <a:t>initiated 2 decentralized European </a:t>
            </a:r>
            <a:r>
              <a:rPr lang="en-US" sz="1600" dirty="0" smtClean="0">
                <a:solidFill>
                  <a:srgbClr val="000000"/>
                </a:solidFill>
                <a:latin typeface="Trebuchet MS" pitchFamily="34" charset="0"/>
              </a:rPr>
              <a:t>procedures for simultaneous authorization in </a:t>
            </a:r>
            <a:r>
              <a:rPr lang="en-US" sz="1600" dirty="0">
                <a:solidFill>
                  <a:srgbClr val="000000"/>
                </a:solidFill>
                <a:latin typeface="Trebuchet MS" pitchFamily="34" charset="0"/>
              </a:rPr>
              <a:t>EU </a:t>
            </a:r>
            <a:r>
              <a:rPr lang="en-US" sz="1600" dirty="0" smtClean="0">
                <a:solidFill>
                  <a:srgbClr val="000000"/>
                </a:solidFill>
                <a:latin typeface="Trebuchet MS" pitchFamily="34" charset="0"/>
              </a:rPr>
              <a:t>countries.</a:t>
            </a:r>
            <a:endParaRPr lang="ro-RO" sz="1600" dirty="0">
              <a:solidFill>
                <a:srgbClr val="000000"/>
              </a:solidFill>
              <a:latin typeface="Trebuchet MS" pitchFamily="34" charset="0"/>
            </a:endParaRPr>
          </a:p>
          <a:p>
            <a:pPr marL="285750" indent="-285750">
              <a:buFontTx/>
              <a:buChar char="-"/>
              <a:defRPr/>
            </a:pPr>
            <a:endParaRPr lang="en-US" sz="1600" dirty="0">
              <a:latin typeface="Trebuchet MS" pitchFamily="34" charset="0"/>
            </a:endParaRPr>
          </a:p>
          <a:p>
            <a:pPr marL="285750" indent="-285750">
              <a:buClr>
                <a:srgbClr val="FF0000"/>
              </a:buClr>
              <a:buFont typeface="Wingdings" panose="05000000000000000000" pitchFamily="2" charset="2"/>
              <a:buChar char="Ø"/>
              <a:defRPr/>
            </a:pPr>
            <a:r>
              <a:rPr lang="ro-RO" sz="1600" b="1" dirty="0">
                <a:solidFill>
                  <a:srgbClr val="000000"/>
                </a:solidFill>
                <a:latin typeface="Trebuchet MS" pitchFamily="34" charset="0"/>
              </a:rPr>
              <a:t>2017 – </a:t>
            </a:r>
            <a:r>
              <a:rPr lang="ro-RO" sz="1600" b="1" dirty="0" smtClean="0">
                <a:solidFill>
                  <a:srgbClr val="000000"/>
                </a:solidFill>
                <a:latin typeface="Trebuchet MS" pitchFamily="34" charset="0"/>
              </a:rPr>
              <a:t>Pre</a:t>
            </a:r>
            <a:r>
              <a:rPr lang="en-US" sz="1600" b="1" dirty="0" smtClean="0">
                <a:solidFill>
                  <a:srgbClr val="000000"/>
                </a:solidFill>
                <a:latin typeface="Trebuchet MS" pitchFamily="34" charset="0"/>
              </a:rPr>
              <a:t>s</a:t>
            </a:r>
            <a:r>
              <a:rPr lang="ro-RO" sz="1600" b="1" dirty="0" smtClean="0">
                <a:solidFill>
                  <a:srgbClr val="000000"/>
                </a:solidFill>
                <a:latin typeface="Trebuchet MS" pitchFamily="34" charset="0"/>
              </a:rPr>
              <a:t>ent</a:t>
            </a:r>
            <a:endParaRPr lang="ro-RO" sz="1600" b="1" dirty="0">
              <a:solidFill>
                <a:srgbClr val="000000"/>
              </a:solidFill>
              <a:latin typeface="Trebuchet MS" pitchFamily="34" charset="0"/>
            </a:endParaRPr>
          </a:p>
          <a:p>
            <a:pPr>
              <a:buClr>
                <a:srgbClr val="FF0000"/>
              </a:buClr>
              <a:defRPr/>
            </a:pPr>
            <a:r>
              <a:rPr lang="ro-RO" sz="1600" dirty="0">
                <a:solidFill>
                  <a:srgbClr val="000000"/>
                </a:solidFill>
                <a:latin typeface="Trebuchet MS" pitchFamily="34" charset="0"/>
              </a:rPr>
              <a:t>- </a:t>
            </a:r>
            <a:r>
              <a:rPr lang="en-US" altLang="en-US" sz="1600" dirty="0" smtClean="0">
                <a:solidFill>
                  <a:srgbClr val="000000"/>
                </a:solidFill>
                <a:latin typeface="Trebuchet MS" panose="020B0603020202020204" pitchFamily="34" charset="0"/>
                <a:ea typeface="Microsoft YaHei" panose="020B0503020204020204" pitchFamily="34" charset="-122"/>
              </a:rPr>
              <a:t>World leader in the  production of </a:t>
            </a:r>
            <a:r>
              <a:rPr lang="ro-RO" altLang="en-US" sz="1600" dirty="0" smtClean="0">
                <a:solidFill>
                  <a:srgbClr val="000000"/>
                </a:solidFill>
                <a:latin typeface="Trebuchet MS" panose="020B0603020202020204" pitchFamily="34" charset="0"/>
                <a:ea typeface="Microsoft YaHei" panose="020B0503020204020204" pitchFamily="34" charset="-122"/>
              </a:rPr>
              <a:t>N</a:t>
            </a:r>
            <a:r>
              <a:rPr lang="en-US" altLang="en-US" sz="1600" dirty="0" smtClean="0">
                <a:solidFill>
                  <a:srgbClr val="000000"/>
                </a:solidFill>
                <a:latin typeface="Trebuchet MS" panose="020B0603020202020204" pitchFamily="34" charset="0"/>
                <a:ea typeface="Microsoft YaHei" panose="020B0503020204020204" pitchFamily="34" charset="-122"/>
              </a:rPr>
              <a:t>y</a:t>
            </a:r>
            <a:r>
              <a:rPr lang="ro-RO" altLang="en-US" sz="1600" dirty="0" smtClean="0">
                <a:solidFill>
                  <a:srgbClr val="000000"/>
                </a:solidFill>
                <a:latin typeface="Trebuchet MS" panose="020B0603020202020204" pitchFamily="34" charset="0"/>
                <a:ea typeface="Microsoft YaHei" panose="020B0503020204020204" pitchFamily="34" charset="-122"/>
              </a:rPr>
              <a:t>stati</a:t>
            </a:r>
            <a:r>
              <a:rPr lang="en-US" altLang="en-US" sz="1600" dirty="0" smtClean="0">
                <a:solidFill>
                  <a:srgbClr val="000000"/>
                </a:solidFill>
                <a:latin typeface="Trebuchet MS" panose="020B0603020202020204" pitchFamily="34" charset="0"/>
                <a:ea typeface="Microsoft YaHei" panose="020B0503020204020204" pitchFamily="34" charset="-122"/>
              </a:rPr>
              <a:t>n, the active substance which is a USP international reference standard;</a:t>
            </a:r>
            <a:endParaRPr lang="ro-RO" altLang="en-US" sz="1600" dirty="0">
              <a:solidFill>
                <a:srgbClr val="000000"/>
              </a:solidFill>
              <a:latin typeface="Trebuchet MS" panose="020B0603020202020204" pitchFamily="34" charset="0"/>
              <a:ea typeface="Microsoft YaHei" panose="020B0503020204020204" pitchFamily="34" charset="-122"/>
            </a:endParaRPr>
          </a:p>
          <a:p>
            <a:pPr>
              <a:buClr>
                <a:srgbClr val="FF0000"/>
              </a:buClr>
              <a:defRPr/>
            </a:pPr>
            <a:r>
              <a:rPr lang="ro-RO" altLang="en-US" sz="1600" dirty="0">
                <a:solidFill>
                  <a:srgbClr val="000000"/>
                </a:solidFill>
                <a:latin typeface="Trebuchet MS" panose="020B0603020202020204" pitchFamily="34" charset="0"/>
                <a:ea typeface="Microsoft YaHei" panose="020B0503020204020204" pitchFamily="34" charset="-122"/>
              </a:rPr>
              <a:t>- Antibiotice </a:t>
            </a:r>
            <a:r>
              <a:rPr lang="en-US" altLang="en-US" sz="1600" dirty="0" smtClean="0">
                <a:solidFill>
                  <a:srgbClr val="000000"/>
                </a:solidFill>
                <a:latin typeface="Trebuchet MS" panose="020B0603020202020204" pitchFamily="34" charset="0"/>
                <a:ea typeface="Microsoft YaHei" panose="020B0503020204020204" pitchFamily="34" charset="-122"/>
              </a:rPr>
              <a:t>launches its first Non-financial Report for 2017, a document representing </a:t>
            </a:r>
            <a:r>
              <a:rPr lang="ro-RO" altLang="en-US" sz="1600" dirty="0" smtClean="0">
                <a:solidFill>
                  <a:srgbClr val="000000"/>
                </a:solidFill>
                <a:latin typeface="Trebuchet MS" panose="020B0603020202020204" pitchFamily="34" charset="0"/>
                <a:ea typeface="Microsoft YaHei" panose="020B0503020204020204" pitchFamily="34" charset="-122"/>
              </a:rPr>
              <a:t>a</a:t>
            </a:r>
            <a:r>
              <a:rPr lang="en-US" altLang="en-US" sz="1600" dirty="0" smtClean="0">
                <a:solidFill>
                  <a:srgbClr val="000000"/>
                </a:solidFill>
                <a:latin typeface="Trebuchet MS" panose="020B0603020202020204" pitchFamily="34" charset="0"/>
                <a:ea typeface="Microsoft YaHei" panose="020B0503020204020204" pitchFamily="34" charset="-122"/>
              </a:rPr>
              <a:t> </a:t>
            </a:r>
            <a:r>
              <a:rPr lang="ro-RO" altLang="en-US" sz="1600" dirty="0" smtClean="0">
                <a:solidFill>
                  <a:srgbClr val="000000"/>
                </a:solidFill>
                <a:latin typeface="Trebuchet MS" panose="020B0603020202020204" pitchFamily="34" charset="0"/>
                <a:ea typeface="Microsoft YaHei" panose="020B0503020204020204" pitchFamily="34" charset="-122"/>
              </a:rPr>
              <a:t>transparency approach </a:t>
            </a:r>
            <a:r>
              <a:rPr lang="en-US" altLang="en-US" sz="1600" dirty="0" smtClean="0">
                <a:solidFill>
                  <a:srgbClr val="000000"/>
                </a:solidFill>
                <a:latin typeface="Trebuchet MS" panose="020B0603020202020204" pitchFamily="34" charset="0"/>
                <a:ea typeface="Microsoft YaHei" panose="020B0503020204020204" pitchFamily="34" charset="-122"/>
              </a:rPr>
              <a:t>in accordance with the national legislation and with the requirements </a:t>
            </a:r>
            <a:r>
              <a:rPr lang="ro-RO" altLang="en-US" sz="1600" dirty="0" smtClean="0">
                <a:solidFill>
                  <a:srgbClr val="000000"/>
                </a:solidFill>
                <a:latin typeface="Trebuchet MS" panose="020B0603020202020204" pitchFamily="34" charset="0"/>
                <a:ea typeface="Microsoft YaHei" panose="020B0503020204020204" pitchFamily="34" charset="-122"/>
              </a:rPr>
              <a:t> </a:t>
            </a:r>
            <a:r>
              <a:rPr lang="en-US" altLang="en-US" sz="1600" dirty="0" smtClean="0">
                <a:solidFill>
                  <a:srgbClr val="000000"/>
                </a:solidFill>
                <a:latin typeface="Trebuchet MS" panose="020B0603020202020204" pitchFamily="34" charset="0"/>
                <a:ea typeface="Microsoft YaHei" panose="020B0503020204020204" pitchFamily="34" charset="-122"/>
              </a:rPr>
              <a:t>on </a:t>
            </a:r>
            <a:r>
              <a:rPr lang="ro-RO" altLang="en-US" sz="1600" dirty="0">
                <a:solidFill>
                  <a:srgbClr val="000000"/>
                </a:solidFill>
                <a:latin typeface="Trebuchet MS" panose="020B0603020202020204" pitchFamily="34" charset="0"/>
                <a:ea typeface="Microsoft YaHei" panose="020B0503020204020204" pitchFamily="34" charset="-122"/>
              </a:rPr>
              <a:t>international </a:t>
            </a:r>
            <a:r>
              <a:rPr lang="ro-RO" altLang="en-US" sz="1600" dirty="0" smtClean="0">
                <a:solidFill>
                  <a:srgbClr val="000000"/>
                </a:solidFill>
                <a:latin typeface="Trebuchet MS" panose="020B0603020202020204" pitchFamily="34" charset="0"/>
                <a:ea typeface="Microsoft YaHei" panose="020B0503020204020204" pitchFamily="34" charset="-122"/>
              </a:rPr>
              <a:t>sustainability</a:t>
            </a:r>
            <a:r>
              <a:rPr lang="en-US" altLang="en-US" sz="1600" dirty="0" smtClean="0">
                <a:solidFill>
                  <a:srgbClr val="000000"/>
                </a:solidFill>
                <a:latin typeface="Trebuchet MS" panose="020B0603020202020204" pitchFamily="34" charset="0"/>
                <a:ea typeface="Microsoft YaHei" panose="020B0503020204020204" pitchFamily="34" charset="-122"/>
              </a:rPr>
              <a:t> </a:t>
            </a:r>
            <a:r>
              <a:rPr lang="ro-RO" altLang="en-US" sz="1600" dirty="0" smtClean="0">
                <a:solidFill>
                  <a:srgbClr val="000000"/>
                </a:solidFill>
                <a:latin typeface="Trebuchet MS" panose="020B0603020202020204" pitchFamily="34" charset="0"/>
                <a:ea typeface="Microsoft YaHei" panose="020B0503020204020204" pitchFamily="34" charset="-122"/>
              </a:rPr>
              <a:t>–Global </a:t>
            </a:r>
            <a:r>
              <a:rPr lang="ro-RO" altLang="en-US" sz="1600" dirty="0">
                <a:solidFill>
                  <a:srgbClr val="000000"/>
                </a:solidFill>
                <a:latin typeface="Trebuchet MS" panose="020B0603020202020204" pitchFamily="34" charset="0"/>
                <a:ea typeface="Microsoft YaHei" panose="020B0503020204020204" pitchFamily="34" charset="-122"/>
              </a:rPr>
              <a:t>Reporting </a:t>
            </a:r>
            <a:r>
              <a:rPr lang="ro-RO" altLang="en-US" sz="1600" dirty="0" smtClean="0">
                <a:solidFill>
                  <a:srgbClr val="000000"/>
                </a:solidFill>
                <a:latin typeface="Trebuchet MS" panose="020B0603020202020204" pitchFamily="34" charset="0"/>
                <a:ea typeface="Microsoft YaHei" panose="020B0503020204020204" pitchFamily="34" charset="-122"/>
              </a:rPr>
              <a:t>Initiative</a:t>
            </a:r>
            <a:r>
              <a:rPr lang="en-US" altLang="en-US" sz="1600" dirty="0" smtClean="0">
                <a:solidFill>
                  <a:srgbClr val="000000"/>
                </a:solidFill>
                <a:latin typeface="Trebuchet MS" panose="020B0603020202020204" pitchFamily="34" charset="0"/>
                <a:ea typeface="Microsoft YaHei" panose="020B0503020204020204" pitchFamily="34" charset="-122"/>
              </a:rPr>
              <a:t> </a:t>
            </a:r>
            <a:r>
              <a:rPr lang="ro-RO" altLang="en-US" sz="1600" dirty="0" smtClean="0">
                <a:solidFill>
                  <a:srgbClr val="000000"/>
                </a:solidFill>
                <a:latin typeface="Trebuchet MS" panose="020B0603020202020204" pitchFamily="34" charset="0"/>
                <a:ea typeface="Microsoft YaHei" panose="020B0503020204020204" pitchFamily="34" charset="-122"/>
              </a:rPr>
              <a:t>Standar</a:t>
            </a:r>
            <a:r>
              <a:rPr lang="en-US" altLang="en-US" sz="1600" dirty="0" smtClean="0">
                <a:solidFill>
                  <a:srgbClr val="000000"/>
                </a:solidFill>
                <a:latin typeface="Trebuchet MS" panose="020B0603020202020204" pitchFamily="34" charset="0"/>
                <a:ea typeface="Microsoft YaHei" panose="020B0503020204020204" pitchFamily="34" charset="-122"/>
              </a:rPr>
              <a:t>ds</a:t>
            </a:r>
            <a:r>
              <a:rPr lang="ro-RO" altLang="en-US" sz="1600" dirty="0" smtClean="0">
                <a:solidFill>
                  <a:srgbClr val="000000"/>
                </a:solidFill>
                <a:latin typeface="Trebuchet MS" panose="020B0603020202020204" pitchFamily="34" charset="0"/>
                <a:ea typeface="Microsoft YaHei" panose="020B0503020204020204" pitchFamily="34" charset="-122"/>
              </a:rPr>
              <a:t>.</a:t>
            </a:r>
            <a:endParaRPr lang="ro-RO" altLang="en-US" sz="1600" dirty="0">
              <a:solidFill>
                <a:srgbClr val="000000"/>
              </a:solidFill>
              <a:latin typeface="Trebuchet MS" panose="020B0603020202020204" pitchFamily="34" charset="0"/>
              <a:ea typeface="Microsoft YaHei" panose="020B0503020204020204" pitchFamily="34" charset="-122"/>
            </a:endParaRPr>
          </a:p>
          <a:p>
            <a:pPr>
              <a:buClr>
                <a:srgbClr val="FF0000"/>
              </a:buClr>
              <a:defRPr/>
            </a:pPr>
            <a:endParaRPr lang="en-US" altLang="en-US" sz="1600" dirty="0">
              <a:latin typeface="Trebuchet MS" panose="020B0603020202020204" pitchFamily="34" charset="0"/>
              <a:ea typeface="Microsoft YaHei" panose="020B0503020204020204" pitchFamily="34" charset="-122"/>
            </a:endParaRPr>
          </a:p>
          <a:p>
            <a:pPr>
              <a:buClr>
                <a:srgbClr val="FF0000"/>
              </a:buClr>
              <a:defRPr/>
            </a:pPr>
            <a:endParaRPr lang="en-US" sz="1600" dirty="0">
              <a:solidFill>
                <a:srgbClr val="000000"/>
              </a:solidFill>
              <a:latin typeface="Trebuchet MS" pitchFamily="34" charset="0"/>
            </a:endParaRPr>
          </a:p>
          <a:p>
            <a:pPr>
              <a:buClr>
                <a:srgbClr val="FF0000"/>
              </a:buClr>
              <a:defRPr/>
            </a:pPr>
            <a:endParaRPr lang="en-US" sz="1600" b="1" dirty="0">
              <a:solidFill>
                <a:srgbClr val="000000"/>
              </a:solidFill>
              <a:latin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8D3AB361-9F67-46BB-9C41-9D66CBF291F0}"/>
              </a:ext>
            </a:extLst>
          </p:cNvPr>
          <p:cNvSpPr>
            <a:spLocks noGrp="1"/>
          </p:cNvSpPr>
          <p:nvPr>
            <p:ph type="title"/>
          </p:nvPr>
        </p:nvSpPr>
        <p:spPr bwMode="auto">
          <a:xfrm>
            <a:off x="457200" y="479241"/>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o-RO" altLang="en-US" sz="2400" dirty="0" smtClean="0">
                <a:solidFill>
                  <a:schemeClr val="accent1"/>
                </a:solidFill>
                <a:latin typeface="Trebuchet MS" panose="020B0603020202020204" pitchFamily="34" charset="0"/>
              </a:rPr>
              <a:t>Mis</a:t>
            </a:r>
            <a:r>
              <a:rPr lang="en-US" altLang="en-US" sz="2400" dirty="0" smtClean="0">
                <a:solidFill>
                  <a:schemeClr val="accent1"/>
                </a:solidFill>
                <a:latin typeface="Trebuchet MS" panose="020B0603020202020204" pitchFamily="34" charset="0"/>
              </a:rPr>
              <a:t>ion</a:t>
            </a:r>
            <a:r>
              <a:rPr lang="en-US" altLang="en-US" sz="2400" dirty="0">
                <a:solidFill>
                  <a:schemeClr val="accent1"/>
                </a:solidFill>
                <a:latin typeface="Trebuchet MS" panose="020B0603020202020204" pitchFamily="34" charset="0"/>
              </a:rPr>
              <a:t>,</a:t>
            </a:r>
            <a:r>
              <a:rPr lang="ro-RO" altLang="en-US" sz="2400" dirty="0" smtClean="0">
                <a:solidFill>
                  <a:schemeClr val="accent1"/>
                </a:solidFill>
                <a:latin typeface="Trebuchet MS" panose="020B0603020202020204" pitchFamily="34" charset="0"/>
              </a:rPr>
              <a:t> Vi</a:t>
            </a:r>
            <a:r>
              <a:rPr lang="en-US" altLang="en-US" sz="2400" dirty="0" err="1" smtClean="0">
                <a:solidFill>
                  <a:schemeClr val="accent1"/>
                </a:solidFill>
                <a:latin typeface="Trebuchet MS" panose="020B0603020202020204" pitchFamily="34" charset="0"/>
              </a:rPr>
              <a:t>sion</a:t>
            </a:r>
            <a:r>
              <a:rPr lang="en-US" altLang="en-US" sz="2400" dirty="0">
                <a:solidFill>
                  <a:schemeClr val="accent1"/>
                </a:solidFill>
                <a:latin typeface="Trebuchet MS" panose="020B0603020202020204" pitchFamily="34" charset="0"/>
              </a:rPr>
              <a:t>,</a:t>
            </a:r>
            <a:r>
              <a:rPr lang="ro-RO" altLang="en-US" sz="2400" dirty="0" smtClean="0">
                <a:solidFill>
                  <a:schemeClr val="accent1"/>
                </a:solidFill>
                <a:latin typeface="Trebuchet MS" panose="020B0603020202020204" pitchFamily="34" charset="0"/>
              </a:rPr>
              <a:t> Val</a:t>
            </a:r>
            <a:r>
              <a:rPr lang="en-US" altLang="en-US" sz="2400" dirty="0" err="1" smtClean="0">
                <a:solidFill>
                  <a:schemeClr val="accent1"/>
                </a:solidFill>
                <a:latin typeface="Trebuchet MS" panose="020B0603020202020204" pitchFamily="34" charset="0"/>
              </a:rPr>
              <a:t>ues</a:t>
            </a:r>
            <a:endParaRPr lang="en-US" altLang="en-US" sz="2400" dirty="0">
              <a:solidFill>
                <a:schemeClr val="accent1"/>
              </a:solidFill>
              <a:latin typeface="Trebuchet MS" panose="020B0603020202020204" pitchFamily="34" charset="0"/>
            </a:endParaRPr>
          </a:p>
        </p:txBody>
      </p:sp>
      <p:sp>
        <p:nvSpPr>
          <p:cNvPr id="14339" name="Slide Number Placeholder 2">
            <a:extLst>
              <a:ext uri="{FF2B5EF4-FFF2-40B4-BE49-F238E27FC236}">
                <a16:creationId xmlns:a16="http://schemas.microsoft.com/office/drawing/2014/main" xmlns="" id="{5CFC897F-B677-409A-9944-26D7ECE0B145}"/>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7D5BF5-66C1-45D7-9890-2A99341B53B3}" type="slidenum">
              <a:rPr lang="uk-UA" altLang="en-US" smtClean="0">
                <a:solidFill>
                  <a:schemeClr val="bg1"/>
                </a:solidFill>
                <a:latin typeface="Calibri" panose="020F0502020204030204" pitchFamily="34" charset="0"/>
              </a:rPr>
              <a:pPr/>
              <a:t>4</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9900A5DA-655A-475E-9C91-8A0B74E7C47D}"/>
              </a:ext>
            </a:extLst>
          </p:cNvPr>
          <p:cNvSpPr>
            <a:spLocks noGrp="1"/>
          </p:cNvSpPr>
          <p:nvPr>
            <p:ph type="ftr" sz="quarter" idx="36"/>
          </p:nvPr>
        </p:nvSpPr>
        <p:spPr>
          <a:xfrm>
            <a:off x="5651500" y="6308725"/>
            <a:ext cx="2895600" cy="366713"/>
          </a:xfrm>
        </p:spPr>
        <p:txBody>
          <a:bodyPr/>
          <a:lstStyle/>
          <a:p>
            <a:pPr>
              <a:defRPr/>
            </a:pPr>
            <a:r>
              <a:rPr lang="en-US"/>
              <a:t>www.antibiotice.ro</a:t>
            </a:r>
            <a:endParaRPr lang="uk-UA"/>
          </a:p>
        </p:txBody>
      </p:sp>
      <p:graphicFrame>
        <p:nvGraphicFramePr>
          <p:cNvPr id="7" name="Tabel 6">
            <a:extLst>
              <a:ext uri="{FF2B5EF4-FFF2-40B4-BE49-F238E27FC236}">
                <a16:creationId xmlns:a16="http://schemas.microsoft.com/office/drawing/2014/main" xmlns="" id="{FC55B337-C1B7-4796-965F-87F070632AD4}"/>
              </a:ext>
            </a:extLst>
          </p:cNvPr>
          <p:cNvGraphicFramePr>
            <a:graphicFrameLocks noGrp="1"/>
          </p:cNvGraphicFramePr>
          <p:nvPr>
            <p:extLst>
              <p:ext uri="{D42A27DB-BD31-4B8C-83A1-F6EECF244321}">
                <p14:modId xmlns:p14="http://schemas.microsoft.com/office/powerpoint/2010/main" xmlns="" val="4185236379"/>
              </p:ext>
            </p:extLst>
          </p:nvPr>
        </p:nvGraphicFramePr>
        <p:xfrm>
          <a:off x="255387" y="1197530"/>
          <a:ext cx="8640960" cy="2985582"/>
        </p:xfrm>
        <a:graphic>
          <a:graphicData uri="http://schemas.openxmlformats.org/drawingml/2006/table">
            <a:tbl>
              <a:tblPr/>
              <a:tblGrid>
                <a:gridCol w="992326">
                  <a:extLst>
                    <a:ext uri="{9D8B030D-6E8A-4147-A177-3AD203B41FA5}">
                      <a16:colId xmlns:a16="http://schemas.microsoft.com/office/drawing/2014/main" xmlns="" val="1804530617"/>
                    </a:ext>
                  </a:extLst>
                </a:gridCol>
                <a:gridCol w="7648634">
                  <a:extLst>
                    <a:ext uri="{9D8B030D-6E8A-4147-A177-3AD203B41FA5}">
                      <a16:colId xmlns:a16="http://schemas.microsoft.com/office/drawing/2014/main" xmlns="" val="2547024097"/>
                    </a:ext>
                  </a:extLst>
                </a:gridCol>
              </a:tblGrid>
              <a:tr h="1111056">
                <a:tc>
                  <a:txBody>
                    <a:bodyPr/>
                    <a:lstStyle>
                      <a:lvl1pPr eaLnBrk="0" hangingPunct="0">
                        <a:lnSpc>
                          <a:spcPct val="90000"/>
                        </a:lnSpc>
                        <a:spcBef>
                          <a:spcPts val="10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1pPr>
                      <a:lvl2pPr eaLnBrk="0" hangingPunct="0">
                        <a:lnSpc>
                          <a:spcPct val="90000"/>
                        </a:lnSpc>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eaLnBrk="0" hangingPunct="0">
                        <a:lnSpc>
                          <a:spcPct val="90000"/>
                        </a:lnSpc>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500" b="1" i="0" u="none" strike="noStrike" cap="none" normalizeH="0" baseline="0" dirty="0" smtClean="0">
                          <a:ln>
                            <a:noFill/>
                          </a:ln>
                          <a:solidFill>
                            <a:srgbClr val="FF0000"/>
                          </a:solidFill>
                          <a:effectLst/>
                          <a:latin typeface="Trebuchet MS" panose="020B0603020202020204" pitchFamily="34" charset="0"/>
                          <a:ea typeface="Microsoft YaHei" panose="020B0503020204020204" pitchFamily="34" charset="-122"/>
                        </a:rPr>
                        <a:t>Misi</a:t>
                      </a:r>
                      <a:r>
                        <a:rPr kumimoji="0" lang="en-US" altLang="en-US" sz="1500" b="1" i="0" u="none" strike="noStrike" cap="none" normalizeH="0" baseline="0" dirty="0" smtClean="0">
                          <a:ln>
                            <a:noFill/>
                          </a:ln>
                          <a:solidFill>
                            <a:srgbClr val="FF0000"/>
                          </a:solidFill>
                          <a:effectLst/>
                          <a:latin typeface="Trebuchet MS" panose="020B0603020202020204" pitchFamily="34" charset="0"/>
                          <a:ea typeface="Microsoft YaHei" panose="020B0503020204020204" pitchFamily="34" charset="-122"/>
                        </a:rPr>
                        <a:t>on</a:t>
                      </a: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txBody>
                  <a:tcPr marL="91435" marR="91435" marT="91445" marB="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marL="228600" indent="-228600" eaLnBrk="0" hangingPunct="0">
                        <a:lnSpc>
                          <a:spcPct val="90000"/>
                        </a:lnSpc>
                        <a:spcBef>
                          <a:spcPts val="10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2400">
                          <a:solidFill>
                            <a:srgbClr val="000000"/>
                          </a:solidFill>
                          <a:latin typeface="Calibri" panose="020F0502020204030204" pitchFamily="34" charset="0"/>
                          <a:ea typeface="Microsoft YaHei" panose="020B0503020204020204" pitchFamily="34" charset="-122"/>
                        </a:defRPr>
                      </a:lvl1pPr>
                      <a:lvl2pPr eaLnBrk="0" hangingPunct="0">
                        <a:lnSpc>
                          <a:spcPct val="90000"/>
                        </a:lnSpc>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2000">
                          <a:solidFill>
                            <a:srgbClr val="000000"/>
                          </a:solidFill>
                          <a:latin typeface="Calibri" panose="020F0502020204030204" pitchFamily="34" charset="0"/>
                          <a:ea typeface="Microsoft YaHei" panose="020B0503020204020204" pitchFamily="34" charset="-122"/>
                        </a:defRPr>
                      </a:lvl2pPr>
                      <a:lvl3pPr eaLnBrk="0" hangingPunct="0">
                        <a:lnSpc>
                          <a:spcPct val="90000"/>
                        </a:lnSpc>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a:solidFill>
                            <a:srgbClr val="000000"/>
                          </a:solidFill>
                          <a:latin typeface="Calibri" panose="020F0502020204030204" pitchFamily="34" charset="0"/>
                          <a:ea typeface="Microsoft YaHei" panose="020B0503020204020204" pitchFamily="34" charset="-122"/>
                        </a:defRPr>
                      </a:lvl3pPr>
                      <a:lvl4pPr eaLnBrk="0" hangingPunct="0">
                        <a:lnSpc>
                          <a:spcPct val="90000"/>
                        </a:lnSpc>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1600">
                          <a:solidFill>
                            <a:srgbClr val="000000"/>
                          </a:solidFill>
                          <a:latin typeface="Calibri" panose="020F0502020204030204" pitchFamily="34" charset="0"/>
                          <a:ea typeface="Microsoft YaHei" panose="020B0503020204020204" pitchFamily="34" charset="-122"/>
                        </a:defRPr>
                      </a:lvl4pPr>
                      <a:lvl5pPr eaLnBrk="0" hangingPunct="0">
                        <a:lnSpc>
                          <a:spcPct val="90000"/>
                        </a:lnSpc>
                        <a:spcBef>
                          <a:spcPts val="500"/>
                        </a:spcBef>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16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16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16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16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defRPr sz="1600">
                          <a:solidFill>
                            <a:srgbClr val="000000"/>
                          </a:solidFill>
                          <a:latin typeface="Calibri" panose="020F0502020204030204" pitchFamily="34" charset="0"/>
                          <a:ea typeface="Microsoft YaHei" panose="020B0503020204020204" pitchFamily="34" charset="-122"/>
                        </a:defRPr>
                      </a:lvl9pPr>
                    </a:lstStyle>
                    <a:p>
                      <a:pPr marL="0" marR="0" lvl="0" indent="0" algn="just" defTabSz="914400" rtl="0" eaLnBrk="1" fontAlgn="base" latinLnBrk="0" hangingPunct="1">
                        <a:lnSpc>
                          <a:spcPct val="100000"/>
                        </a:lnSpc>
                        <a:spcBef>
                          <a:spcPct val="0"/>
                        </a:spcBef>
                        <a:spcAft>
                          <a:spcPct val="0"/>
                        </a:spcAft>
                        <a:buClr>
                          <a:srgbClr val="FF0000"/>
                        </a:buClr>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endParaRPr lang="ro-RO" sz="1600" dirty="0"/>
                    </a:p>
                    <a:p>
                      <a:pPr marL="228600" marR="0" lvl="0" indent="-228600" algn="just" defTabSz="914400" rtl="0" eaLnBrk="1" fontAlgn="base" latinLnBrk="0" hangingPunct="1">
                        <a:lnSpc>
                          <a:spcPct val="100000"/>
                        </a:lnSpc>
                        <a:spcBef>
                          <a:spcPct val="0"/>
                        </a:spcBef>
                        <a:spcAft>
                          <a:spcPct val="0"/>
                        </a:spcAft>
                        <a:buClr>
                          <a:srgbClr val="FF0000"/>
                        </a:buClr>
                        <a:buSzTx/>
                        <a:buFontTx/>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de-DE" sz="1600" kern="1200" dirty="0" smtClean="0">
                          <a:solidFill>
                            <a:srgbClr val="000000"/>
                          </a:solidFill>
                          <a:effectLst/>
                          <a:latin typeface="Calibri" panose="020F0502020204030204" pitchFamily="34" charset="0"/>
                          <a:ea typeface="Microsoft YaHei" panose="020B0503020204020204" pitchFamily="34" charset="-122"/>
                          <a:cs typeface="+mn-cs"/>
                        </a:rPr>
                        <a:t>We make our valuable medicines more accessible to patients and health professionals. </a:t>
                      </a:r>
                      <a:endParaRPr lang="ro-RO" sz="1600" dirty="0"/>
                    </a:p>
                    <a:p>
                      <a:pPr marL="228600" marR="0" lvl="0" indent="-228600" algn="just" defTabSz="914400" rtl="0" eaLnBrk="1" fontAlgn="base" latinLnBrk="0" hangingPunct="1">
                        <a:lnSpc>
                          <a:spcPct val="100000"/>
                        </a:lnSpc>
                        <a:spcBef>
                          <a:spcPct val="0"/>
                        </a:spcBef>
                        <a:spcAft>
                          <a:spcPct val="0"/>
                        </a:spcAft>
                        <a:buClr>
                          <a:srgbClr val="FF0000"/>
                        </a:buClr>
                        <a:buSzTx/>
                        <a:buFontTx/>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de-DE" sz="1600" kern="1200" dirty="0" smtClean="0">
                          <a:solidFill>
                            <a:srgbClr val="000000"/>
                          </a:solidFill>
                          <a:effectLst/>
                          <a:latin typeface="Calibri" panose="020F0502020204030204" pitchFamily="34" charset="0"/>
                          <a:ea typeface="Microsoft YaHei" panose="020B0503020204020204" pitchFamily="34" charset="-122"/>
                          <a:cs typeface="+mn-cs"/>
                        </a:rPr>
                        <a:t>We constantly seek new ways to contribute to a better health and life for people.</a:t>
                      </a:r>
                      <a:endParaRPr kumimoji="0" lang="ro-RO" altLang="en-US" sz="1600" b="0" i="0" u="none" strike="noStrike" cap="none" normalizeH="0" baseline="0" dirty="0">
                        <a:ln>
                          <a:noFill/>
                        </a:ln>
                        <a:solidFill>
                          <a:srgbClr val="000000"/>
                        </a:solidFill>
                        <a:effectLst/>
                        <a:latin typeface="Trebuchet MS" panose="020B0603020202020204" pitchFamily="34" charset="0"/>
                        <a:ea typeface="Microsoft YaHei" panose="020B0503020204020204" pitchFamily="34" charset="-122"/>
                      </a:endParaRPr>
                    </a:p>
                  </a:txBody>
                  <a:tcPr marL="91435" marR="91435" marT="91445" marB="914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xmlns="" val="2259722538"/>
                  </a:ext>
                </a:extLst>
              </a:tr>
              <a:tr h="1599912">
                <a:tc>
                  <a:txBody>
                    <a:bodyPr/>
                    <a:lstStyle>
                      <a:lvl1pPr eaLnBrk="0" hangingPunct="0">
                        <a:lnSpc>
                          <a:spcPct val="90000"/>
                        </a:lnSpc>
                        <a:spcBef>
                          <a:spcPts val="10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1pPr>
                      <a:lvl2pPr eaLnBrk="0" hangingPunct="0">
                        <a:lnSpc>
                          <a:spcPct val="90000"/>
                        </a:lnSpc>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eaLnBrk="0" hangingPunct="0">
                        <a:lnSpc>
                          <a:spcPct val="90000"/>
                        </a:lnSpc>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500" b="1" i="0" u="none" strike="noStrike" cap="none" normalizeH="0" baseline="0" dirty="0" smtClean="0">
                          <a:ln>
                            <a:noFill/>
                          </a:ln>
                          <a:solidFill>
                            <a:srgbClr val="FF0000"/>
                          </a:solidFill>
                          <a:effectLst/>
                          <a:latin typeface="Trebuchet MS" panose="020B0603020202020204" pitchFamily="34" charset="0"/>
                          <a:ea typeface="Microsoft YaHei" panose="020B0503020204020204" pitchFamily="34" charset="-122"/>
                        </a:rPr>
                        <a:t>Vi</a:t>
                      </a:r>
                      <a:r>
                        <a:rPr kumimoji="0" lang="en-US" altLang="en-US" sz="1500" b="1" i="0" u="none" strike="noStrike" cap="none" normalizeH="0" baseline="0" dirty="0" err="1" smtClean="0">
                          <a:ln>
                            <a:noFill/>
                          </a:ln>
                          <a:solidFill>
                            <a:srgbClr val="FF0000"/>
                          </a:solidFill>
                          <a:effectLst/>
                          <a:latin typeface="Trebuchet MS" panose="020B0603020202020204" pitchFamily="34" charset="0"/>
                          <a:ea typeface="Microsoft YaHei" panose="020B0503020204020204" pitchFamily="34" charset="-122"/>
                        </a:rPr>
                        <a:t>sion</a:t>
                      </a:r>
                      <a:r>
                        <a:rPr kumimoji="0" lang="ro-RO" altLang="en-US" sz="1500" b="1" i="0" u="none" strike="noStrike" cap="none" normalizeH="0" baseline="0" dirty="0" smtClean="0">
                          <a:ln>
                            <a:noFill/>
                          </a:ln>
                          <a:solidFill>
                            <a:srgbClr val="FF0000"/>
                          </a:solidFill>
                          <a:effectLst/>
                          <a:latin typeface="Trebuchet MS" panose="020B0603020202020204" pitchFamily="34" charset="0"/>
                          <a:ea typeface="Microsoft YaHei" panose="020B0503020204020204" pitchFamily="34" charset="-122"/>
                        </a:rPr>
                        <a:t> </a:t>
                      </a: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txBody>
                  <a:tcPr marL="91435" marR="91435" marT="91443" marB="914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eaLnBrk="0" hangingPunct="0">
                        <a:lnSpc>
                          <a:spcPct val="90000"/>
                        </a:lnSpc>
                        <a:spcBef>
                          <a:spcPts val="10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1pPr>
                      <a:lvl2pPr eaLnBrk="0" hangingPunct="0">
                        <a:lnSpc>
                          <a:spcPct val="90000"/>
                        </a:lnSpc>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eaLnBrk="0" hangingPunct="0">
                        <a:lnSpc>
                          <a:spcPct val="90000"/>
                        </a:lnSpc>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lang="de-DE" sz="1600" b="0" kern="1200" dirty="0" smtClean="0">
                          <a:solidFill>
                            <a:srgbClr val="000000"/>
                          </a:solidFill>
                          <a:effectLst/>
                          <a:latin typeface="Calibri" panose="020F0502020204030204" pitchFamily="34" charset="0"/>
                          <a:ea typeface="Microsoft YaHei" panose="020B0503020204020204" pitchFamily="34" charset="-122"/>
                          <a:cs typeface="+mn-cs"/>
                        </a:rPr>
                        <a:t> We are honest, compassionate and constantly concerned about the modernization of our business and products.</a:t>
                      </a:r>
                      <a:endParaRPr kumimoji="0" lang="ro-RO" altLang="en-US" sz="1500" b="0" i="0" u="none" strike="noStrike" cap="none" normalizeH="0" baseline="0" dirty="0">
                        <a:ln>
                          <a:noFill/>
                        </a:ln>
                        <a:solidFill>
                          <a:srgbClr val="000000"/>
                        </a:solidFill>
                        <a:effectLst/>
                        <a:latin typeface="Trebuchet MS" panose="020B0603020202020204" pitchFamily="34" charset="0"/>
                        <a:ea typeface="Microsoft YaHei"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Blip>
                          <a:blip r:embed="rId2"/>
                        </a:buBlip>
                        <a:tabLst/>
                        <a:defRPr/>
                      </a:pPr>
                      <a:r>
                        <a:rPr lang="en-US" sz="1600" kern="1200" dirty="0" smtClean="0">
                          <a:solidFill>
                            <a:srgbClr val="000000"/>
                          </a:solidFill>
                          <a:effectLst/>
                          <a:latin typeface="Calibri" panose="020F0502020204030204" pitchFamily="34" charset="0"/>
                          <a:ea typeface="Microsoft YaHei" panose="020B0503020204020204" pitchFamily="34" charset="-122"/>
                          <a:cs typeface="+mn-cs"/>
                        </a:rPr>
                        <a:t> We believe a valuable medicine is an effective and safe one that people can afford and which brings us a reasonable profit.</a:t>
                      </a:r>
                      <a:endParaRPr lang="ro-RO" sz="1600" dirty="0"/>
                    </a:p>
                    <a:p>
                      <a:pPr marL="0" marR="0" lvl="0" indent="0" algn="l" defTabSz="914400" rtl="0" eaLnBrk="1" fontAlgn="base" latinLnBrk="0" hangingPunct="1">
                        <a:lnSpc>
                          <a:spcPct val="100000"/>
                        </a:lnSpc>
                        <a:spcBef>
                          <a:spcPct val="0"/>
                        </a:spcBef>
                        <a:spcAft>
                          <a:spcPct val="0"/>
                        </a:spcAft>
                        <a:buClrTx/>
                        <a:buSzTx/>
                        <a:buFontTx/>
                        <a:buBlip>
                          <a:blip r:embed="rId2"/>
                        </a:buBlip>
                        <a:tabLst/>
                      </a:pPr>
                      <a:r>
                        <a:rPr lang="it-IT" sz="1600" dirty="0" smtClean="0"/>
                        <a:t> A profit that satisfies our shareholders and allows us to target performance,</a:t>
                      </a:r>
                      <a:r>
                        <a:rPr lang="it-IT" sz="1600" baseline="0" dirty="0" smtClean="0"/>
                        <a:t> </a:t>
                      </a:r>
                      <a:r>
                        <a:rPr lang="en-US" sz="1600" b="0" i="0" kern="1200" dirty="0" smtClean="0">
                          <a:solidFill>
                            <a:srgbClr val="000000"/>
                          </a:solidFill>
                          <a:effectLst/>
                          <a:latin typeface="Calibri" panose="020F0502020204030204" pitchFamily="34" charset="0"/>
                          <a:ea typeface="Microsoft YaHei" panose="020B0503020204020204" pitchFamily="34" charset="-122"/>
                          <a:cs typeface="+mn-cs"/>
                        </a:rPr>
                        <a:t>permanently investing in people, technology and carefully selected partnerships.</a:t>
                      </a:r>
                      <a:endParaRPr lang="ro-RO" sz="16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en-US" sz="1500" b="0" i="0" u="none" strike="noStrike" cap="none" normalizeH="0" baseline="0" dirty="0">
                        <a:ln>
                          <a:noFill/>
                        </a:ln>
                        <a:solidFill>
                          <a:srgbClr val="000000"/>
                        </a:solidFill>
                        <a:effectLst/>
                        <a:latin typeface="Trebuchet MS" panose="020B0603020202020204" pitchFamily="34" charset="0"/>
                        <a:ea typeface="Microsoft YaHei" panose="020B0503020204020204" pitchFamily="34" charset="-122"/>
                      </a:endParaRPr>
                    </a:p>
                  </a:txBody>
                  <a:tcPr marL="91435" marR="91435" marT="91443" marB="914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xmlns="" val="4151274487"/>
                  </a:ext>
                </a:extLst>
              </a:tr>
            </a:tbl>
          </a:graphicData>
        </a:graphic>
      </p:graphicFrame>
      <p:graphicFrame>
        <p:nvGraphicFramePr>
          <p:cNvPr id="11" name="Tabel 10">
            <a:extLst>
              <a:ext uri="{FF2B5EF4-FFF2-40B4-BE49-F238E27FC236}">
                <a16:creationId xmlns:a16="http://schemas.microsoft.com/office/drawing/2014/main" xmlns="" id="{73A23FCA-C9D9-4536-9BE0-90D410278C5A}"/>
              </a:ext>
            </a:extLst>
          </p:cNvPr>
          <p:cNvGraphicFramePr>
            <a:graphicFrameLocks noGrp="1"/>
          </p:cNvGraphicFramePr>
          <p:nvPr>
            <p:extLst>
              <p:ext uri="{D42A27DB-BD31-4B8C-83A1-F6EECF244321}">
                <p14:modId xmlns:p14="http://schemas.microsoft.com/office/powerpoint/2010/main" xmlns="" val="1255278878"/>
              </p:ext>
            </p:extLst>
          </p:nvPr>
        </p:nvGraphicFramePr>
        <p:xfrm>
          <a:off x="247653" y="3960352"/>
          <a:ext cx="8648694" cy="1888519"/>
        </p:xfrm>
        <a:graphic>
          <a:graphicData uri="http://schemas.openxmlformats.org/drawingml/2006/table">
            <a:tbl>
              <a:tblPr/>
              <a:tblGrid>
                <a:gridCol w="1002921">
                  <a:extLst>
                    <a:ext uri="{9D8B030D-6E8A-4147-A177-3AD203B41FA5}">
                      <a16:colId xmlns:a16="http://schemas.microsoft.com/office/drawing/2014/main" xmlns="" val="2258856440"/>
                    </a:ext>
                  </a:extLst>
                </a:gridCol>
                <a:gridCol w="7645773">
                  <a:extLst>
                    <a:ext uri="{9D8B030D-6E8A-4147-A177-3AD203B41FA5}">
                      <a16:colId xmlns:a16="http://schemas.microsoft.com/office/drawing/2014/main" xmlns="" val="1803471312"/>
                    </a:ext>
                  </a:extLst>
                </a:gridCol>
              </a:tblGrid>
              <a:tr h="1888519">
                <a:tc>
                  <a:txBody>
                    <a:bodyPr/>
                    <a:lstStyle>
                      <a:lvl1pPr eaLnBrk="0" hangingPunct="0">
                        <a:lnSpc>
                          <a:spcPct val="90000"/>
                        </a:lnSpc>
                        <a:spcBef>
                          <a:spcPts val="10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1pPr>
                      <a:lvl2pPr eaLnBrk="0" hangingPunct="0">
                        <a:lnSpc>
                          <a:spcPct val="90000"/>
                        </a:lnSpc>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eaLnBrk="0" hangingPunct="0">
                        <a:lnSpc>
                          <a:spcPct val="90000"/>
                        </a:lnSpc>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500" b="1" i="0" u="none" strike="noStrike" cap="none" normalizeH="0" baseline="0" dirty="0" smtClean="0">
                          <a:ln>
                            <a:noFill/>
                          </a:ln>
                          <a:solidFill>
                            <a:srgbClr val="FF0000"/>
                          </a:solidFill>
                          <a:effectLst/>
                          <a:latin typeface="Trebuchet MS" panose="020B0603020202020204" pitchFamily="34" charset="0"/>
                          <a:ea typeface="Microsoft YaHei" panose="020B0503020204020204" pitchFamily="34" charset="-122"/>
                        </a:rPr>
                        <a:t>Val</a:t>
                      </a:r>
                      <a:r>
                        <a:rPr kumimoji="0" lang="en-US" altLang="en-US" sz="1500" b="1" i="0" u="none" strike="noStrike" cap="none" normalizeH="0" baseline="0" dirty="0" err="1" smtClean="0">
                          <a:ln>
                            <a:noFill/>
                          </a:ln>
                          <a:solidFill>
                            <a:srgbClr val="FF0000"/>
                          </a:solidFill>
                          <a:effectLst/>
                          <a:latin typeface="Trebuchet MS" panose="020B0603020202020204" pitchFamily="34" charset="0"/>
                          <a:ea typeface="Microsoft YaHei" panose="020B0503020204020204" pitchFamily="34" charset="-122"/>
                        </a:rPr>
                        <a:t>ues</a:t>
                      </a:r>
                      <a:endParaRPr kumimoji="0" lang="ro-RO" altLang="en-US" sz="1500" b="1" i="0" u="none" strike="noStrike" cap="none" normalizeH="0" baseline="0" dirty="0">
                        <a:ln>
                          <a:noFill/>
                        </a:ln>
                        <a:solidFill>
                          <a:srgbClr val="FF0000"/>
                        </a:solidFill>
                        <a:effectLst/>
                        <a:latin typeface="Trebuchet MS" panose="020B0603020202020204" pitchFamily="34" charset="0"/>
                        <a:ea typeface="Microsoft YaHei" panose="020B0503020204020204" pitchFamily="34" charset="-122"/>
                      </a:endParaRPr>
                    </a:p>
                  </a:txBody>
                  <a:tcPr marL="91435" marR="91435" marT="91443" marB="914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lvl1pPr eaLnBrk="0" hangingPunct="0">
                        <a:lnSpc>
                          <a:spcPct val="90000"/>
                        </a:lnSpc>
                        <a:spcBef>
                          <a:spcPts val="10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1pPr>
                      <a:lvl2pPr eaLnBrk="0" hangingPunct="0">
                        <a:lnSpc>
                          <a:spcPct val="90000"/>
                        </a:lnSpc>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eaLnBrk="0" hangingPunct="0">
                        <a:lnSpc>
                          <a:spcPct val="90000"/>
                        </a:lnSpc>
                        <a:spcBef>
                          <a:spcPts val="50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4pPr>
                      <a:lvl5pPr eaLnBrk="0" hangingPunct="0">
                        <a:lnSpc>
                          <a:spcPct val="90000"/>
                        </a:lnSpc>
                        <a:spcBef>
                          <a:spcPts val="500"/>
                        </a:spcBef>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Clr>
                          <a:srgbClr val="000000"/>
                        </a:buClr>
                        <a:buSzPct val="100000"/>
                        <a:buFont typeface="Times New Roman" panose="02020603050405020304" pitchFamily="18" charset="0"/>
                        <a:defRPr sz="16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en-US" sz="1500" b="0" i="0" u="none" strike="noStrike" cap="none" normalizeH="0" baseline="0" dirty="0">
                        <a:ln>
                          <a:noFill/>
                        </a:ln>
                        <a:solidFill>
                          <a:srgbClr val="000000"/>
                        </a:solidFill>
                        <a:effectLst/>
                        <a:latin typeface="Trebuchet MS" panose="020B0603020202020204" pitchFamily="34" charset="0"/>
                        <a:ea typeface="Microsoft YaHei"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Blip>
                          <a:blip r:embed="rId2"/>
                        </a:buBlip>
                        <a:tabLst/>
                      </a:pPr>
                      <a:r>
                        <a:rPr lang="it-IT" sz="1600" dirty="0" smtClean="0"/>
                        <a:t> We value the efficiency,</a:t>
                      </a:r>
                      <a:r>
                        <a:rPr lang="it-IT" sz="1600" baseline="0" dirty="0" smtClean="0"/>
                        <a:t> </a:t>
                      </a:r>
                      <a:r>
                        <a:rPr lang="it-IT" sz="1600" dirty="0" smtClean="0"/>
                        <a:t>knowledge and spirit of cooperation that allow</a:t>
                      </a:r>
                      <a:r>
                        <a:rPr lang="it-IT" sz="1600" baseline="0" dirty="0" smtClean="0"/>
                        <a:t> us to be oriented towards the changing needs of our customers and end-users.</a:t>
                      </a:r>
                      <a:endParaRPr kumimoji="0" lang="ro-RO" altLang="en-US" sz="1500" b="0" i="0" u="none" strike="noStrike" cap="none" normalizeH="0" baseline="0" dirty="0">
                        <a:ln>
                          <a:noFill/>
                        </a:ln>
                        <a:solidFill>
                          <a:srgbClr val="000000"/>
                        </a:solidFill>
                        <a:effectLst/>
                        <a:latin typeface="Trebuchet MS" panose="020B0603020202020204" pitchFamily="34" charset="0"/>
                        <a:ea typeface="Microsoft YaHei"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Blip>
                          <a:blip r:embed="rId2"/>
                        </a:buBlip>
                        <a:tabLst/>
                      </a:pPr>
                      <a:r>
                        <a:rPr lang="it-IT" sz="1600" dirty="0" smtClean="0"/>
                        <a:t> We mutually recognize our purpose and value,</a:t>
                      </a:r>
                      <a:r>
                        <a:rPr lang="it-IT" sz="1600" baseline="0" dirty="0" smtClean="0"/>
                        <a:t> which connect one another and give us the chance to overcome the limits and obstacles.</a:t>
                      </a:r>
                      <a:endParaRPr lang="ro-RO" sz="1600" dirty="0"/>
                    </a:p>
                    <a:p>
                      <a:pPr marL="0" marR="0" lvl="0" indent="0" algn="l" defTabSz="914400" rtl="0" eaLnBrk="1" fontAlgn="base" latinLnBrk="0" hangingPunct="1">
                        <a:lnSpc>
                          <a:spcPct val="100000"/>
                        </a:lnSpc>
                        <a:spcBef>
                          <a:spcPct val="0"/>
                        </a:spcBef>
                        <a:spcAft>
                          <a:spcPct val="0"/>
                        </a:spcAft>
                        <a:buClrTx/>
                        <a:buSzTx/>
                        <a:buFontTx/>
                        <a:buBlip>
                          <a:blip r:embed="rId2"/>
                        </a:buBlip>
                        <a:tabLst/>
                      </a:pPr>
                      <a:r>
                        <a:rPr lang="en-US" sz="1600" baseline="0" dirty="0" smtClean="0"/>
                        <a:t> </a:t>
                      </a:r>
                      <a:r>
                        <a:rPr lang="en-US" sz="1600" dirty="0" smtClean="0"/>
                        <a:t>As</a:t>
                      </a:r>
                      <a:r>
                        <a:rPr lang="en-US" sz="1600" baseline="0" dirty="0" smtClean="0"/>
                        <a:t> people, we care about those around us, we seek to be close to them and we always think about how to improve things that are important to them. </a:t>
                      </a:r>
                      <a:endParaRPr kumimoji="0" lang="ro-RO" altLang="en-US" sz="1500" b="0" i="0" u="none" strike="noStrike" cap="none" normalizeH="0" baseline="0" dirty="0">
                        <a:ln>
                          <a:noFill/>
                        </a:ln>
                        <a:solidFill>
                          <a:srgbClr val="000000"/>
                        </a:solidFill>
                        <a:effectLst/>
                        <a:latin typeface="Trebuchet MS" panose="020B0603020202020204" pitchFamily="34" charset="0"/>
                        <a:ea typeface="Microsoft YaHei" panose="020B0503020204020204" pitchFamily="34" charset="-122"/>
                        <a:cs typeface="Times New Roman" panose="02020603050405020304" pitchFamily="18" charset="0"/>
                      </a:endParaRPr>
                    </a:p>
                  </a:txBody>
                  <a:tcPr marL="91435" marR="91435" marT="91443" marB="914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C"/>
                    </a:solidFill>
                  </a:tcPr>
                </a:tc>
                <a:extLst>
                  <a:ext uri="{0D108BD9-81ED-4DB2-BD59-A6C34878D82A}">
                    <a16:rowId xmlns:a16="http://schemas.microsoft.com/office/drawing/2014/main" xmlns="" val="162190974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B8D37B66-DAE6-459C-96B1-59CC0F109820}"/>
              </a:ext>
            </a:extLst>
          </p:cNvPr>
          <p:cNvSpPr>
            <a:spLocks noGrp="1"/>
          </p:cNvSpPr>
          <p:nvPr>
            <p:ph type="title"/>
          </p:nvPr>
        </p:nvSpPr>
        <p:spPr bwMode="auto">
          <a:xfrm>
            <a:off x="415925" y="620688"/>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solidFill>
                  <a:schemeClr val="accent1"/>
                </a:solidFill>
                <a:latin typeface="Trebuchet MS" panose="020B0603020202020204" pitchFamily="34" charset="0"/>
              </a:rPr>
              <a:t>Shareholding s</a:t>
            </a:r>
            <a:r>
              <a:rPr lang="ro-RO" altLang="en-US" sz="2400" dirty="0" smtClean="0">
                <a:solidFill>
                  <a:schemeClr val="accent1"/>
                </a:solidFill>
                <a:latin typeface="Trebuchet MS" panose="020B0603020202020204" pitchFamily="34" charset="0"/>
              </a:rPr>
              <a:t>tructur</a:t>
            </a:r>
            <a:r>
              <a:rPr lang="en-US" altLang="en-US" sz="2400" dirty="0" smtClean="0">
                <a:solidFill>
                  <a:schemeClr val="accent1"/>
                </a:solidFill>
                <a:latin typeface="Trebuchet MS" panose="020B0603020202020204" pitchFamily="34" charset="0"/>
              </a:rPr>
              <a:t>e</a:t>
            </a:r>
            <a:br>
              <a:rPr lang="en-US" altLang="en-US" sz="2400" dirty="0" smtClean="0">
                <a:solidFill>
                  <a:schemeClr val="accent1"/>
                </a:solidFill>
                <a:latin typeface="Trebuchet MS" panose="020B0603020202020204" pitchFamily="34" charset="0"/>
              </a:rPr>
            </a:br>
            <a:endParaRPr lang="en-US" altLang="en-US" sz="2400" dirty="0">
              <a:solidFill>
                <a:schemeClr val="accent1"/>
              </a:solidFill>
              <a:latin typeface="Trebuchet MS" panose="020B0603020202020204" pitchFamily="34" charset="0"/>
            </a:endParaRPr>
          </a:p>
        </p:txBody>
      </p:sp>
      <p:sp>
        <p:nvSpPr>
          <p:cNvPr id="15363" name="Slide Number Placeholder 2">
            <a:extLst>
              <a:ext uri="{FF2B5EF4-FFF2-40B4-BE49-F238E27FC236}">
                <a16:creationId xmlns:a16="http://schemas.microsoft.com/office/drawing/2014/main" xmlns="" id="{58AB5C59-F3C5-4AA8-BD51-AF82570A277D}"/>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AB9CBA-5A5A-42C5-9B9B-285F0A727E3A}" type="slidenum">
              <a:rPr lang="uk-UA" altLang="en-US" smtClean="0">
                <a:solidFill>
                  <a:schemeClr val="bg1"/>
                </a:solidFill>
                <a:latin typeface="Calibri" panose="020F0502020204030204" pitchFamily="34" charset="0"/>
              </a:rPr>
              <a:pPr/>
              <a:t>5</a:t>
            </a:fld>
            <a:endParaRPr lang="uk-UA" altLang="en-US" dirty="0">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90CE04FE-5C15-4284-907B-DC44E1AD5B1F}"/>
              </a:ext>
            </a:extLst>
          </p:cNvPr>
          <p:cNvSpPr>
            <a:spLocks noGrp="1"/>
          </p:cNvSpPr>
          <p:nvPr>
            <p:ph type="ftr" sz="quarter" idx="36"/>
          </p:nvPr>
        </p:nvSpPr>
        <p:spPr/>
        <p:txBody>
          <a:bodyPr/>
          <a:lstStyle/>
          <a:p>
            <a:pPr>
              <a:defRPr/>
            </a:pPr>
            <a:r>
              <a:rPr lang="en-US"/>
              <a:t>www.antibiotice.ro</a:t>
            </a:r>
            <a:endParaRPr lang="uk-UA"/>
          </a:p>
        </p:txBody>
      </p:sp>
      <p:graphicFrame>
        <p:nvGraphicFramePr>
          <p:cNvPr id="7" name="Chart 1">
            <a:extLst>
              <a:ext uri="{FF2B5EF4-FFF2-40B4-BE49-F238E27FC236}">
                <a16:creationId xmlns:a16="http://schemas.microsoft.com/office/drawing/2014/main" xmlns="" id="{DDE415CF-B192-4846-A6A7-2519203B78E3}"/>
              </a:ext>
            </a:extLst>
          </p:cNvPr>
          <p:cNvGraphicFramePr/>
          <p:nvPr>
            <p:extLst>
              <p:ext uri="{D42A27DB-BD31-4B8C-83A1-F6EECF244321}">
                <p14:modId xmlns:p14="http://schemas.microsoft.com/office/powerpoint/2010/main" xmlns="" val="1601638802"/>
              </p:ext>
            </p:extLst>
          </p:nvPr>
        </p:nvGraphicFramePr>
        <p:xfrm>
          <a:off x="323527" y="1484784"/>
          <a:ext cx="8415199" cy="5236691"/>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tăText 1">
            <a:extLst>
              <a:ext uri="{FF2B5EF4-FFF2-40B4-BE49-F238E27FC236}">
                <a16:creationId xmlns:a16="http://schemas.microsoft.com/office/drawing/2014/main" xmlns="" id="{B1A2E3DE-B36E-41CC-A4B1-FF7F40383DA9}"/>
              </a:ext>
            </a:extLst>
          </p:cNvPr>
          <p:cNvSpPr txBox="1"/>
          <p:nvPr/>
        </p:nvSpPr>
        <p:spPr>
          <a:xfrm>
            <a:off x="496848" y="1150199"/>
            <a:ext cx="7889949" cy="1277273"/>
          </a:xfrm>
          <a:prstGeom prst="rect">
            <a:avLst/>
          </a:prstGeom>
          <a:noFill/>
        </p:spPr>
        <p:txBody>
          <a:bodyPr wrap="square" rtlCol="0">
            <a:spAutoFit/>
          </a:bodyPr>
          <a:lstStyle/>
          <a:p>
            <a:r>
              <a:rPr lang="ro-RO" sz="1100" b="1" dirty="0" smtClean="0">
                <a:solidFill>
                  <a:schemeClr val="accent1"/>
                </a:solidFill>
                <a:latin typeface="Trebuchet MS" panose="020B0603020202020204" pitchFamily="34" charset="0"/>
              </a:rPr>
              <a:t>Apri</a:t>
            </a:r>
            <a:r>
              <a:rPr lang="en-US" sz="1100" b="1" dirty="0" smtClean="0">
                <a:solidFill>
                  <a:schemeClr val="accent1"/>
                </a:solidFill>
                <a:latin typeface="Trebuchet MS" panose="020B0603020202020204" pitchFamily="34" charset="0"/>
              </a:rPr>
              <a:t>l</a:t>
            </a:r>
            <a:r>
              <a:rPr lang="ro-RO" sz="1100" b="1" dirty="0" smtClean="0">
                <a:solidFill>
                  <a:schemeClr val="accent1"/>
                </a:solidFill>
                <a:latin typeface="Trebuchet MS" panose="020B0603020202020204" pitchFamily="34" charset="0"/>
              </a:rPr>
              <a:t> </a:t>
            </a:r>
            <a:r>
              <a:rPr lang="ro-RO" sz="1100" b="1" dirty="0">
                <a:solidFill>
                  <a:schemeClr val="accent1"/>
                </a:solidFill>
                <a:latin typeface="Trebuchet MS" panose="020B0603020202020204" pitchFamily="34" charset="0"/>
              </a:rPr>
              <a:t>1997: </a:t>
            </a:r>
            <a:r>
              <a:rPr lang="ro-RO" sz="1100" dirty="0" smtClean="0">
                <a:latin typeface="Trebuchet MS" panose="020B0603020202020204" pitchFamily="34" charset="0"/>
              </a:rPr>
              <a:t>Antibiotice</a:t>
            </a:r>
            <a:r>
              <a:rPr lang="en-US" sz="1100" dirty="0" smtClean="0">
                <a:latin typeface="Trebuchet MS" panose="020B0603020202020204" pitchFamily="34" charset="0"/>
              </a:rPr>
              <a:t> is listed </a:t>
            </a:r>
            <a:r>
              <a:rPr lang="en-US" sz="1100" dirty="0">
                <a:latin typeface="Trebuchet MS" panose="020B0603020202020204" pitchFamily="34" charset="0"/>
              </a:rPr>
              <a:t>in the Premium category of the Bucharest Stock Exchange</a:t>
            </a:r>
            <a:r>
              <a:rPr lang="ro-RO" sz="1100" dirty="0" smtClean="0">
                <a:latin typeface="Trebuchet MS" panose="020B0603020202020204" pitchFamily="34" charset="0"/>
              </a:rPr>
              <a:t>;</a:t>
            </a:r>
            <a:endParaRPr lang="ro-RO" sz="1100" dirty="0">
              <a:latin typeface="Trebuchet MS" panose="020B0603020202020204" pitchFamily="34" charset="0"/>
            </a:endParaRPr>
          </a:p>
          <a:p>
            <a:r>
              <a:rPr lang="ro-RO" sz="1100" b="1" dirty="0">
                <a:solidFill>
                  <a:schemeClr val="accent1"/>
                </a:solidFill>
                <a:latin typeface="Trebuchet MS" panose="020B0603020202020204" pitchFamily="34" charset="0"/>
              </a:rPr>
              <a:t>2005</a:t>
            </a:r>
            <a:r>
              <a:rPr lang="ro-RO" sz="1100" b="1" dirty="0">
                <a:latin typeface="Trebuchet MS" panose="020B0603020202020204" pitchFamily="34" charset="0"/>
              </a:rPr>
              <a:t>: </a:t>
            </a:r>
            <a:r>
              <a:rPr lang="ro-RO" sz="1100" dirty="0" smtClean="0">
                <a:latin typeface="Trebuchet MS" panose="020B0603020202020204" pitchFamily="34" charset="0"/>
              </a:rPr>
              <a:t>ATB</a:t>
            </a:r>
            <a:r>
              <a:rPr lang="en-US" sz="1100" dirty="0" smtClean="0">
                <a:latin typeface="Trebuchet MS" panose="020B0603020202020204" pitchFamily="34" charset="0"/>
              </a:rPr>
              <a:t> shares</a:t>
            </a:r>
            <a:r>
              <a:rPr lang="en-US" sz="1100" dirty="0">
                <a:latin typeface="Trebuchet MS" panose="020B0603020202020204" pitchFamily="34" charset="0"/>
              </a:rPr>
              <a:t> </a:t>
            </a:r>
            <a:r>
              <a:rPr lang="en-US" sz="1100" dirty="0" smtClean="0">
                <a:latin typeface="Trebuchet MS" panose="020B0603020202020204" pitchFamily="34" charset="0"/>
              </a:rPr>
              <a:t>included in the</a:t>
            </a:r>
            <a:r>
              <a:rPr lang="ro-RO" sz="1100" dirty="0" smtClean="0">
                <a:latin typeface="Trebuchet MS" panose="020B0603020202020204" pitchFamily="34" charset="0"/>
              </a:rPr>
              <a:t> ROTX</a:t>
            </a:r>
            <a:r>
              <a:rPr lang="en-US" sz="1100" dirty="0" smtClean="0">
                <a:latin typeface="Trebuchet MS" panose="020B0603020202020204" pitchFamily="34" charset="0"/>
              </a:rPr>
              <a:t> index</a:t>
            </a:r>
            <a:r>
              <a:rPr lang="ro-RO" sz="1100" dirty="0" smtClean="0">
                <a:latin typeface="Trebuchet MS" panose="020B0603020202020204" pitchFamily="34" charset="0"/>
              </a:rPr>
              <a:t> </a:t>
            </a:r>
            <a:r>
              <a:rPr lang="en-US" sz="1100" dirty="0">
                <a:latin typeface="Trebuchet MS" panose="020B0603020202020204" pitchFamily="34" charset="0"/>
              </a:rPr>
              <a:t>of the Vienna Stock Exchange</a:t>
            </a:r>
            <a:r>
              <a:rPr lang="en-US" sz="1100" dirty="0" smtClean="0">
                <a:latin typeface="Trebuchet MS" panose="020B0603020202020204" pitchFamily="34" charset="0"/>
              </a:rPr>
              <a:t>;</a:t>
            </a:r>
          </a:p>
          <a:p>
            <a:r>
              <a:rPr lang="ro-RO" sz="1100" b="1" dirty="0" smtClean="0">
                <a:solidFill>
                  <a:schemeClr val="accent1"/>
                </a:solidFill>
                <a:latin typeface="Trebuchet MS" panose="020B0603020202020204" pitchFamily="34" charset="0"/>
              </a:rPr>
              <a:t>2007</a:t>
            </a:r>
            <a:r>
              <a:rPr lang="ro-RO" sz="1100" b="1" dirty="0">
                <a:latin typeface="Trebuchet MS" panose="020B0603020202020204" pitchFamily="34" charset="0"/>
              </a:rPr>
              <a:t>: </a:t>
            </a:r>
            <a:r>
              <a:rPr lang="ro-RO" sz="1100" dirty="0" smtClean="0">
                <a:latin typeface="Trebuchet MS" panose="020B0603020202020204" pitchFamily="34" charset="0"/>
              </a:rPr>
              <a:t>ATB</a:t>
            </a:r>
            <a:r>
              <a:rPr lang="en-US" sz="1100" dirty="0" smtClean="0">
                <a:latin typeface="Trebuchet MS" panose="020B0603020202020204" pitchFamily="34" charset="0"/>
              </a:rPr>
              <a:t> shares</a:t>
            </a:r>
            <a:r>
              <a:rPr lang="en-US" sz="1100" dirty="0">
                <a:latin typeface="Trebuchet MS" panose="020B0603020202020204" pitchFamily="34" charset="0"/>
              </a:rPr>
              <a:t> </a:t>
            </a:r>
            <a:r>
              <a:rPr lang="en-US" sz="1100" dirty="0" smtClean="0">
                <a:latin typeface="Trebuchet MS" panose="020B0603020202020204" pitchFamily="34" charset="0"/>
              </a:rPr>
              <a:t>included in the </a:t>
            </a:r>
            <a:r>
              <a:rPr lang="ro-RO" sz="1100" dirty="0" smtClean="0">
                <a:latin typeface="Trebuchet MS" panose="020B0603020202020204" pitchFamily="34" charset="0"/>
              </a:rPr>
              <a:t>Dow </a:t>
            </a:r>
            <a:r>
              <a:rPr lang="ro-RO" sz="1100" dirty="0">
                <a:latin typeface="Trebuchet MS" panose="020B0603020202020204" pitchFamily="34" charset="0"/>
              </a:rPr>
              <a:t>Jones Wilshire Global Total Market </a:t>
            </a:r>
            <a:r>
              <a:rPr lang="en-US" sz="1100" dirty="0" smtClean="0">
                <a:latin typeface="Trebuchet MS" panose="020B0603020202020204" pitchFamily="34" charset="0"/>
              </a:rPr>
              <a:t>index of the New York Stock Exchange and in the </a:t>
            </a:r>
            <a:r>
              <a:rPr lang="ro-RO" sz="1100" dirty="0">
                <a:latin typeface="Trebuchet MS" panose="020B0603020202020204" pitchFamily="34" charset="0"/>
              </a:rPr>
              <a:t>Bucharest Exchange </a:t>
            </a:r>
            <a:r>
              <a:rPr lang="ro-RO" sz="1100" dirty="0" smtClean="0">
                <a:latin typeface="Trebuchet MS" panose="020B0603020202020204" pitchFamily="34" charset="0"/>
              </a:rPr>
              <a:t>Trading</a:t>
            </a:r>
            <a:r>
              <a:rPr lang="en-US" sz="1100" dirty="0" smtClean="0">
                <a:latin typeface="Trebuchet MS" panose="020B0603020202020204" pitchFamily="34" charset="0"/>
              </a:rPr>
              <a:t> </a:t>
            </a:r>
            <a:r>
              <a:rPr lang="ro-RO" sz="1100" dirty="0" smtClean="0">
                <a:latin typeface="Trebuchet MS" panose="020B0603020202020204" pitchFamily="34" charset="0"/>
              </a:rPr>
              <a:t>(</a:t>
            </a:r>
            <a:r>
              <a:rPr lang="ro-RO" sz="1100" dirty="0">
                <a:latin typeface="Trebuchet MS" panose="020B0603020202020204" pitchFamily="34" charset="0"/>
              </a:rPr>
              <a:t>BET</a:t>
            </a:r>
            <a:r>
              <a:rPr lang="ro-RO" sz="1100" dirty="0" smtClean="0">
                <a:latin typeface="Trebuchet MS" panose="020B0603020202020204" pitchFamily="34" charset="0"/>
              </a:rPr>
              <a:t>)</a:t>
            </a:r>
            <a:r>
              <a:rPr lang="en-US" sz="1100" dirty="0" smtClean="0">
                <a:latin typeface="Trebuchet MS" panose="020B0603020202020204" pitchFamily="34" charset="0"/>
              </a:rPr>
              <a:t> index</a:t>
            </a:r>
            <a:r>
              <a:rPr lang="ro-RO" sz="1100" dirty="0" smtClean="0">
                <a:latin typeface="Trebuchet MS" panose="020B0603020202020204" pitchFamily="34" charset="0"/>
              </a:rPr>
              <a:t>;</a:t>
            </a:r>
            <a:endParaRPr lang="ro-RO" sz="1100" dirty="0">
              <a:latin typeface="Trebuchet MS" panose="020B0603020202020204" pitchFamily="34" charset="0"/>
            </a:endParaRPr>
          </a:p>
          <a:p>
            <a:r>
              <a:rPr lang="en-US" sz="1100" dirty="0" smtClean="0">
                <a:latin typeface="Trebuchet MS" panose="020B0603020202020204" pitchFamily="34" charset="0"/>
              </a:rPr>
              <a:t>In the Q1</a:t>
            </a:r>
            <a:r>
              <a:rPr lang="ro-RO" sz="1100" dirty="0" smtClean="0">
                <a:latin typeface="Trebuchet MS" panose="020B0603020202020204" pitchFamily="34" charset="0"/>
              </a:rPr>
              <a:t>2019</a:t>
            </a:r>
            <a:r>
              <a:rPr lang="en-US" sz="1100" dirty="0">
                <a:latin typeface="Trebuchet MS" panose="020B0603020202020204" pitchFamily="34" charset="0"/>
              </a:rPr>
              <a:t>,</a:t>
            </a:r>
            <a:r>
              <a:rPr lang="en-US" sz="1100" dirty="0" smtClean="0">
                <a:latin typeface="Trebuchet MS" panose="020B0603020202020204" pitchFamily="34" charset="0"/>
              </a:rPr>
              <a:t> a number of </a:t>
            </a:r>
            <a:r>
              <a:rPr lang="ro-RO" sz="1100" b="1" dirty="0" smtClean="0">
                <a:latin typeface="Trebuchet MS" panose="020B0603020202020204" pitchFamily="34" charset="0"/>
              </a:rPr>
              <a:t>1</a:t>
            </a:r>
            <a:r>
              <a:rPr lang="en-US" sz="1100" b="1" dirty="0" smtClean="0">
                <a:latin typeface="Trebuchet MS" panose="020B0603020202020204" pitchFamily="34" charset="0"/>
              </a:rPr>
              <a:t>.</a:t>
            </a:r>
            <a:r>
              <a:rPr lang="ro-RO" sz="1100" b="1" dirty="0" smtClean="0">
                <a:latin typeface="Trebuchet MS" panose="020B0603020202020204" pitchFamily="34" charset="0"/>
              </a:rPr>
              <a:t>651</a:t>
            </a:r>
            <a:r>
              <a:rPr lang="en-US" sz="1100" b="1" dirty="0" smtClean="0">
                <a:latin typeface="Trebuchet MS" panose="020B0603020202020204" pitchFamily="34" charset="0"/>
              </a:rPr>
              <a:t>.</a:t>
            </a:r>
            <a:r>
              <a:rPr lang="ro-RO" sz="1100" b="1" dirty="0" smtClean="0">
                <a:latin typeface="Trebuchet MS" panose="020B0603020202020204" pitchFamily="34" charset="0"/>
              </a:rPr>
              <a:t>338</a:t>
            </a:r>
            <a:r>
              <a:rPr lang="en-US" sz="1100" b="1" dirty="0" smtClean="0">
                <a:latin typeface="Trebuchet MS" panose="020B0603020202020204" pitchFamily="34" charset="0"/>
              </a:rPr>
              <a:t> shares</a:t>
            </a:r>
            <a:r>
              <a:rPr lang="en-US" sz="1100" b="1" dirty="0">
                <a:latin typeface="Trebuchet MS" panose="020B0603020202020204" pitchFamily="34" charset="0"/>
              </a:rPr>
              <a:t>,</a:t>
            </a:r>
            <a:r>
              <a:rPr lang="ro-RO" sz="1100" b="1" dirty="0" smtClean="0">
                <a:latin typeface="Trebuchet MS" panose="020B0603020202020204" pitchFamily="34" charset="0"/>
              </a:rPr>
              <a:t> </a:t>
            </a:r>
            <a:r>
              <a:rPr lang="en-US" sz="1100" b="1" dirty="0" smtClean="0">
                <a:latin typeface="Trebuchet MS" panose="020B0603020202020204" pitchFamily="34" charset="0"/>
              </a:rPr>
              <a:t>with a total value of </a:t>
            </a:r>
            <a:r>
              <a:rPr lang="ro-RO" sz="1100" b="1" dirty="0" smtClean="0">
                <a:latin typeface="Trebuchet MS" panose="020B0603020202020204" pitchFamily="34" charset="0"/>
              </a:rPr>
              <a:t>170</a:t>
            </a:r>
            <a:r>
              <a:rPr lang="en-US" sz="1100" b="1" dirty="0" smtClean="0">
                <a:latin typeface="Trebuchet MS" panose="020B0603020202020204" pitchFamily="34" charset="0"/>
              </a:rPr>
              <a:t>.</a:t>
            </a:r>
            <a:r>
              <a:rPr lang="ro-RO" sz="1100" b="1" dirty="0" smtClean="0">
                <a:latin typeface="Trebuchet MS" panose="020B0603020202020204" pitchFamily="34" charset="0"/>
              </a:rPr>
              <a:t>105</a:t>
            </a:r>
            <a:r>
              <a:rPr lang="en-GB" sz="1100" b="1" dirty="0" smtClean="0">
                <a:latin typeface="Trebuchet MS" panose="020B0603020202020204" pitchFamily="34" charset="0"/>
              </a:rPr>
              <a:t> </a:t>
            </a:r>
            <a:r>
              <a:rPr lang="ro-RO" sz="1100" b="1" dirty="0" smtClean="0">
                <a:latin typeface="Trebuchet MS" panose="020B0603020202020204" pitchFamily="34" charset="0"/>
              </a:rPr>
              <a:t>EUR</a:t>
            </a:r>
            <a:r>
              <a:rPr lang="en-US" sz="1100" b="1" dirty="0" smtClean="0">
                <a:latin typeface="Trebuchet MS" panose="020B0603020202020204" pitchFamily="34" charset="0"/>
              </a:rPr>
              <a:t> were traded</a:t>
            </a:r>
            <a:r>
              <a:rPr lang="ro-RO" sz="1100" b="1" dirty="0" smtClean="0">
                <a:latin typeface="Trebuchet MS" panose="020B0603020202020204" pitchFamily="34" charset="0"/>
              </a:rPr>
              <a:t>.</a:t>
            </a:r>
            <a:endParaRPr lang="ro-RO" sz="1100" dirty="0">
              <a:latin typeface="Trebuchet MS" panose="020B0603020202020204" pitchFamily="34" charset="0"/>
            </a:endParaRPr>
          </a:p>
          <a:p>
            <a:r>
              <a:rPr lang="en-US" sz="1100" dirty="0" smtClean="0">
                <a:latin typeface="Trebuchet MS" panose="020B0603020202020204" pitchFamily="34" charset="0"/>
              </a:rPr>
              <a:t>Over 708 million of shares, with a total value of more than 115 million EUR were traded in those more than 21 years  of listing. </a:t>
            </a:r>
            <a:endParaRPr lang="ro-RO" sz="1100" dirty="0">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8D3AB361-9F67-46BB-9C41-9D66CBF291F0}"/>
              </a:ext>
            </a:extLst>
          </p:cNvPr>
          <p:cNvSpPr>
            <a:spLocks noGrp="1"/>
          </p:cNvSpPr>
          <p:nvPr>
            <p:ph type="title"/>
          </p:nvPr>
        </p:nvSpPr>
        <p:spPr bwMode="auto">
          <a:xfrm>
            <a:off x="-180528" y="524217"/>
            <a:ext cx="6276028"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ro-RO" sz="2400" dirty="0" smtClean="0">
                <a:solidFill>
                  <a:schemeClr val="accent1"/>
                </a:solidFill>
                <a:latin typeface="Trebuchet MS" panose="020B0603020202020204" pitchFamily="34" charset="0"/>
              </a:rPr>
              <a:t>Production breakdown</a:t>
            </a:r>
            <a:r>
              <a:rPr lang="ro-RO" altLang="ro-RO" sz="2400" b="1" dirty="0" smtClean="0">
                <a:solidFill>
                  <a:srgbClr val="FFFFFF"/>
                </a:solidFill>
                <a:latin typeface="Trebuchet MS" panose="020B0603020202020204" pitchFamily="34" charset="0"/>
              </a:rPr>
              <a:t>fabricae</a:t>
            </a:r>
            <a:r>
              <a:rPr lang="ro-RO" altLang="ro-RO" sz="2400" b="1" dirty="0">
                <a:solidFill>
                  <a:srgbClr val="FFFFFF"/>
                </a:solidFill>
                <a:latin typeface="Trebuchet MS" panose="020B0603020202020204" pitchFamily="34" charset="0"/>
              </a:rPr>
              <a:t/>
            </a:r>
            <a:br>
              <a:rPr lang="ro-RO" altLang="ro-RO" sz="2400" b="1" dirty="0">
                <a:solidFill>
                  <a:srgbClr val="FFFFFF"/>
                </a:solidFill>
                <a:latin typeface="Trebuchet MS" panose="020B0603020202020204" pitchFamily="34" charset="0"/>
              </a:rPr>
            </a:br>
            <a:r>
              <a:rPr lang="ro-RO" altLang="ro-RO" sz="2400" b="1" dirty="0">
                <a:solidFill>
                  <a:srgbClr val="FFFFFF"/>
                </a:solidFill>
                <a:latin typeface="Trebuchet MS" panose="020B0603020202020204" pitchFamily="34" charset="0"/>
              </a:rPr>
              <a:t>Structură complexă de fabricație</a:t>
            </a:r>
            <a:br>
              <a:rPr lang="ro-RO" altLang="ro-RO" sz="2400" b="1" dirty="0">
                <a:solidFill>
                  <a:srgbClr val="FFFFFF"/>
                </a:solidFill>
                <a:latin typeface="Trebuchet MS" panose="020B0603020202020204" pitchFamily="34" charset="0"/>
              </a:rPr>
            </a:br>
            <a:r>
              <a:rPr lang="ro-RO" altLang="ro-RO" sz="2400" b="1" dirty="0">
                <a:solidFill>
                  <a:srgbClr val="FFFFFF"/>
                </a:solidFill>
                <a:latin typeface="Trebuchet MS" panose="020B0603020202020204" pitchFamily="34" charset="0"/>
              </a:rPr>
              <a:t>ă complexă de fabricație</a:t>
            </a:r>
          </a:p>
        </p:txBody>
      </p:sp>
      <p:sp>
        <p:nvSpPr>
          <p:cNvPr id="14339" name="Slide Number Placeholder 2">
            <a:extLst>
              <a:ext uri="{FF2B5EF4-FFF2-40B4-BE49-F238E27FC236}">
                <a16:creationId xmlns:a16="http://schemas.microsoft.com/office/drawing/2014/main" xmlns="" id="{5CFC897F-B677-409A-9944-26D7ECE0B145}"/>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7D5BF5-66C1-45D7-9890-2A99341B53B3}" type="slidenum">
              <a:rPr lang="uk-UA" altLang="en-US" smtClean="0">
                <a:solidFill>
                  <a:schemeClr val="bg1"/>
                </a:solidFill>
                <a:latin typeface="Calibri" panose="020F0502020204030204" pitchFamily="34" charset="0"/>
              </a:rPr>
              <a:pPr/>
              <a:t>6</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9900A5DA-655A-475E-9C91-8A0B74E7C47D}"/>
              </a:ext>
            </a:extLst>
          </p:cNvPr>
          <p:cNvSpPr>
            <a:spLocks noGrp="1"/>
          </p:cNvSpPr>
          <p:nvPr>
            <p:ph type="ftr" sz="quarter" idx="36"/>
          </p:nvPr>
        </p:nvSpPr>
        <p:spPr>
          <a:xfrm>
            <a:off x="5651500" y="6308725"/>
            <a:ext cx="2895600" cy="366713"/>
          </a:xfrm>
        </p:spPr>
        <p:txBody>
          <a:bodyPr/>
          <a:lstStyle/>
          <a:p>
            <a:pPr>
              <a:defRPr/>
            </a:pPr>
            <a:r>
              <a:rPr lang="en-US"/>
              <a:t>www.antibiotice.ro</a:t>
            </a:r>
            <a:endParaRPr lang="uk-UA"/>
          </a:p>
        </p:txBody>
      </p:sp>
      <p:pic>
        <p:nvPicPr>
          <p:cNvPr id="7" name="Picture 2">
            <a:extLst>
              <a:ext uri="{FF2B5EF4-FFF2-40B4-BE49-F238E27FC236}">
                <a16:creationId xmlns:a16="http://schemas.microsoft.com/office/drawing/2014/main" xmlns="" id="{71A76974-EBC1-4374-8717-654DB132EBA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412776"/>
            <a:ext cx="8229600" cy="42021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21681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457200" y="358775"/>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solidFill>
                  <a:schemeClr val="accent1"/>
                </a:solidFill>
                <a:latin typeface="Trebuchet MS" panose="020B0603020202020204" pitchFamily="34" charset="0"/>
              </a:rPr>
              <a:t>Domestic market</a:t>
            </a:r>
            <a:endParaRPr lang="en-US" altLang="en-US" sz="2400" dirty="0">
              <a:solidFill>
                <a:schemeClr val="accent1"/>
              </a:solidFill>
              <a:latin typeface="Trebuchet MS" panose="020B0603020202020204" pitchFamily="34" charset="0"/>
            </a:endParaRPr>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7</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sp>
        <p:nvSpPr>
          <p:cNvPr id="8" name="Dreptunghi 1">
            <a:extLst>
              <a:ext uri="{FF2B5EF4-FFF2-40B4-BE49-F238E27FC236}">
                <a16:creationId xmlns:a16="http://schemas.microsoft.com/office/drawing/2014/main" xmlns="" id="{DB918B0D-0628-4199-B5B5-BEA6D3BDCFC3}"/>
              </a:ext>
            </a:extLst>
          </p:cNvPr>
          <p:cNvSpPr>
            <a:spLocks noChangeArrowheads="1"/>
          </p:cNvSpPr>
          <p:nvPr/>
        </p:nvSpPr>
        <p:spPr bwMode="auto">
          <a:xfrm>
            <a:off x="406400" y="908720"/>
            <a:ext cx="7766000" cy="4691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spcBef>
                <a:spcPts val="1250"/>
              </a:spcBef>
              <a:buSzPct val="65000"/>
              <a:buFont typeface="Times New Roman" panose="02020603050405020304" pitchFamily="18" charset="0"/>
              <a:buBlip>
                <a:blip r:embed="rId2"/>
              </a:buBlip>
            </a:pPr>
            <a:r>
              <a:rPr lang="ro-RO" altLang="en-US" sz="1800" b="1" dirty="0">
                <a:solidFill>
                  <a:srgbClr val="000000"/>
                </a:solidFill>
              </a:rPr>
              <a:t>  </a:t>
            </a:r>
            <a:r>
              <a:rPr lang="en-US" altLang="en-US" sz="1800" dirty="0" smtClean="0">
                <a:solidFill>
                  <a:srgbClr val="000000"/>
                </a:solidFill>
                <a:latin typeface="Trebuchet MS" panose="020B0603020202020204" pitchFamily="34" charset="0"/>
              </a:rPr>
              <a:t>We are present in all over </a:t>
            </a:r>
            <a:r>
              <a:rPr lang="ro-RO" altLang="en-US" sz="1800" dirty="0" smtClean="0">
                <a:solidFill>
                  <a:srgbClr val="000000"/>
                </a:solidFill>
                <a:latin typeface="Trebuchet MS" panose="020B0603020202020204" pitchFamily="34" charset="0"/>
              </a:rPr>
              <a:t>500 </a:t>
            </a:r>
            <a:r>
              <a:rPr lang="en-US" altLang="en-US" sz="1800" dirty="0" smtClean="0">
                <a:solidFill>
                  <a:srgbClr val="000000"/>
                </a:solidFill>
                <a:latin typeface="Trebuchet MS" panose="020B0603020202020204" pitchFamily="34" charset="0"/>
              </a:rPr>
              <a:t>hospitals and more than</a:t>
            </a:r>
            <a:r>
              <a:rPr lang="ro-RO" altLang="en-US" sz="1800" dirty="0" smtClean="0">
                <a:solidFill>
                  <a:srgbClr val="000000"/>
                </a:solidFill>
                <a:latin typeface="Trebuchet MS" panose="020B0603020202020204" pitchFamily="34" charset="0"/>
              </a:rPr>
              <a:t> </a:t>
            </a:r>
            <a:r>
              <a:rPr lang="ro-RO" altLang="en-US" sz="1800" dirty="0">
                <a:solidFill>
                  <a:srgbClr val="000000"/>
                </a:solidFill>
                <a:latin typeface="Trebuchet MS" panose="020B0603020202020204" pitchFamily="34" charset="0"/>
              </a:rPr>
              <a:t>4000 </a:t>
            </a:r>
            <a:r>
              <a:rPr lang="en-US" altLang="en-US" dirty="0" smtClean="0">
                <a:solidFill>
                  <a:srgbClr val="000000"/>
                </a:solidFill>
                <a:latin typeface="Trebuchet MS" panose="020B0603020202020204" pitchFamily="34" charset="0"/>
              </a:rPr>
              <a:t>pharmacies in </a:t>
            </a:r>
            <a:r>
              <a:rPr lang="ro-RO" altLang="en-US" sz="1800" dirty="0" smtClean="0">
                <a:solidFill>
                  <a:srgbClr val="000000"/>
                </a:solidFill>
                <a:latin typeface="Trebuchet MS" panose="020B0603020202020204" pitchFamily="34" charset="0"/>
              </a:rPr>
              <a:t>Rom</a:t>
            </a:r>
            <a:r>
              <a:rPr lang="en-US" altLang="en-US" sz="1800" dirty="0" smtClean="0">
                <a:solidFill>
                  <a:srgbClr val="000000"/>
                </a:solidFill>
                <a:latin typeface="Trebuchet MS" panose="020B0603020202020204" pitchFamily="34" charset="0"/>
              </a:rPr>
              <a:t>a</a:t>
            </a:r>
            <a:r>
              <a:rPr lang="ro-RO" altLang="en-US" sz="1800" dirty="0" smtClean="0">
                <a:solidFill>
                  <a:srgbClr val="000000"/>
                </a:solidFill>
                <a:latin typeface="Trebuchet MS" panose="020B0603020202020204" pitchFamily="34" charset="0"/>
              </a:rPr>
              <a:t>nia</a:t>
            </a:r>
            <a:r>
              <a:rPr lang="ro-RO" altLang="en-US" sz="1800" dirty="0">
                <a:solidFill>
                  <a:srgbClr val="000000"/>
                </a:solidFill>
                <a:latin typeface="Trebuchet MS" panose="020B0603020202020204" pitchFamily="34" charset="0"/>
              </a:rPr>
              <a:t>;</a:t>
            </a:r>
          </a:p>
          <a:p>
            <a:pPr eaLnBrk="1" hangingPunct="1">
              <a:spcBef>
                <a:spcPts val="1250"/>
              </a:spcBef>
              <a:buSzPct val="65000"/>
              <a:buFont typeface="Times New Roman" panose="02020603050405020304" pitchFamily="18" charset="0"/>
              <a:buBlip>
                <a:blip r:embed="rId2"/>
              </a:buBlip>
            </a:pPr>
            <a:r>
              <a:rPr lang="en-US" altLang="en-US" sz="1800" dirty="0" smtClean="0">
                <a:solidFill>
                  <a:srgbClr val="000000"/>
                </a:solidFill>
                <a:latin typeface="Trebuchet MS" panose="020B0603020202020204" pitchFamily="34" charset="0"/>
              </a:rPr>
              <a:t>  </a:t>
            </a:r>
            <a:r>
              <a:rPr lang="ro-RO" altLang="en-US" sz="1800" dirty="0" smtClean="0">
                <a:solidFill>
                  <a:srgbClr val="000000"/>
                </a:solidFill>
                <a:latin typeface="Trebuchet MS" panose="020B0603020202020204" pitchFamily="34" charset="0"/>
              </a:rPr>
              <a:t>37 </a:t>
            </a:r>
            <a:r>
              <a:rPr lang="en-US" altLang="en-US" dirty="0">
                <a:solidFill>
                  <a:srgbClr val="000000"/>
                </a:solidFill>
                <a:latin typeface="Trebuchet MS" panose="020B0603020202020204" pitchFamily="34" charset="0"/>
              </a:rPr>
              <a:t>of the medicines considered essential by WHO for the treatment of patients are manufactured </a:t>
            </a:r>
            <a:r>
              <a:rPr lang="en-US" altLang="en-US" dirty="0" err="1">
                <a:solidFill>
                  <a:srgbClr val="000000"/>
                </a:solidFill>
                <a:latin typeface="Trebuchet MS" panose="020B0603020202020204" pitchFamily="34" charset="0"/>
              </a:rPr>
              <a:t>i</a:t>
            </a:r>
            <a:r>
              <a:rPr lang="ro-RO" altLang="en-US" sz="1800" dirty="0" smtClean="0">
                <a:solidFill>
                  <a:srgbClr val="000000"/>
                </a:solidFill>
                <a:latin typeface="Trebuchet MS" panose="020B0603020202020204" pitchFamily="34" charset="0"/>
              </a:rPr>
              <a:t>n </a:t>
            </a:r>
            <a:r>
              <a:rPr lang="ro-RO" altLang="en-US" sz="1800" dirty="0">
                <a:solidFill>
                  <a:srgbClr val="000000"/>
                </a:solidFill>
                <a:latin typeface="Trebuchet MS" panose="020B0603020202020204" pitchFamily="34" charset="0"/>
              </a:rPr>
              <a:t>Iași; </a:t>
            </a:r>
            <a:endParaRPr lang="ro-RO" altLang="en-US" dirty="0">
              <a:solidFill>
                <a:srgbClr val="000000"/>
              </a:solidFill>
              <a:latin typeface="Trebuchet MS" panose="020B0603020202020204" pitchFamily="34" charset="0"/>
            </a:endParaRPr>
          </a:p>
          <a:p>
            <a:pPr eaLnBrk="1" hangingPunct="1">
              <a:buSzPct val="100000"/>
              <a:buFont typeface="Times New Roman" panose="02020603050405020304" pitchFamily="18" charset="0"/>
              <a:buBlip>
                <a:blip r:embed="rId2"/>
              </a:buBlip>
            </a:pPr>
            <a:r>
              <a:rPr lang="en-US" altLang="en-US" dirty="0" smtClean="0">
                <a:latin typeface="Trebuchet MS" panose="020B0603020202020204" pitchFamily="34" charset="0"/>
              </a:rPr>
              <a:t> The most important manufacturer of generic medicines with Romanian capital</a:t>
            </a:r>
            <a:r>
              <a:rPr lang="en-US" altLang="en-US" dirty="0">
                <a:latin typeface="Trebuchet MS" panose="020B0603020202020204" pitchFamily="34" charset="0"/>
              </a:rPr>
              <a:t> </a:t>
            </a:r>
            <a:r>
              <a:rPr lang="en-US" altLang="en-US" dirty="0" smtClean="0">
                <a:latin typeface="Trebuchet MS" panose="020B0603020202020204" pitchFamily="34" charset="0"/>
              </a:rPr>
              <a:t>- 10% market share;</a:t>
            </a:r>
            <a:endParaRPr lang="ro-RO" altLang="en-US" dirty="0">
              <a:latin typeface="Trebuchet MS" panose="020B0603020202020204" pitchFamily="34" charset="0"/>
            </a:endParaRPr>
          </a:p>
          <a:p>
            <a:pPr eaLnBrk="1" hangingPunct="1">
              <a:buSzPct val="100000"/>
              <a:buFont typeface="Times New Roman" panose="02020603050405020304" pitchFamily="18" charset="0"/>
              <a:buNone/>
            </a:pPr>
            <a:endParaRPr lang="ro-RO" altLang="en-US" dirty="0">
              <a:latin typeface="Trebuchet MS" panose="020B0603020202020204" pitchFamily="34" charset="0"/>
            </a:endParaRPr>
          </a:p>
          <a:p>
            <a:pPr eaLnBrk="1" hangingPunct="1">
              <a:buSzPct val="100000"/>
              <a:buFont typeface="Times New Roman" panose="02020603050405020304" pitchFamily="18" charset="0"/>
              <a:buBlip>
                <a:blip r:embed="rId2"/>
              </a:buBlip>
            </a:pPr>
            <a:r>
              <a:rPr lang="en-US" altLang="en-US" dirty="0" smtClean="0">
                <a:latin typeface="Trebuchet MS" panose="020B0603020202020204" pitchFamily="34" charset="0"/>
              </a:rPr>
              <a:t> Portfolio </a:t>
            </a:r>
            <a:r>
              <a:rPr lang="en-US" altLang="en-US" dirty="0">
                <a:latin typeface="Trebuchet MS" panose="020B0603020202020204" pitchFamily="34" charset="0"/>
              </a:rPr>
              <a:t>of over </a:t>
            </a:r>
            <a:r>
              <a:rPr lang="en-US" altLang="en-US" dirty="0">
                <a:solidFill>
                  <a:srgbClr val="FF0000"/>
                </a:solidFill>
                <a:latin typeface="Trebuchet MS" panose="020B0603020202020204" pitchFamily="34" charset="0"/>
              </a:rPr>
              <a:t>150 products </a:t>
            </a:r>
            <a:r>
              <a:rPr lang="en-US" altLang="en-US" dirty="0">
                <a:latin typeface="Trebuchet MS" panose="020B0603020202020204" pitchFamily="34" charset="0"/>
              </a:rPr>
              <a:t>in </a:t>
            </a:r>
            <a:r>
              <a:rPr lang="en-US" altLang="en-US" dirty="0" smtClean="0">
                <a:latin typeface="Trebuchet MS" panose="020B0603020202020204" pitchFamily="34" charset="0"/>
              </a:rPr>
              <a:t>the following therapeutic </a:t>
            </a:r>
            <a:r>
              <a:rPr lang="en-US" altLang="en-US" dirty="0">
                <a:latin typeface="Trebuchet MS" panose="020B0603020202020204" pitchFamily="34" charset="0"/>
              </a:rPr>
              <a:t>areas</a:t>
            </a:r>
            <a:r>
              <a:rPr lang="ro-RO" altLang="en-US" dirty="0" smtClean="0">
                <a:latin typeface="Trebuchet MS" panose="020B0603020202020204" pitchFamily="34" charset="0"/>
              </a:rPr>
              <a:t> </a:t>
            </a:r>
            <a:r>
              <a:rPr lang="ro-RO" altLang="en-US" dirty="0">
                <a:latin typeface="Trebuchet MS" panose="020B0603020202020204" pitchFamily="34" charset="0"/>
              </a:rPr>
              <a:t>– </a:t>
            </a:r>
            <a:r>
              <a:rPr lang="ro-RO" altLang="en-US" dirty="0" smtClean="0">
                <a:latin typeface="Trebuchet MS" panose="020B0603020202020204" pitchFamily="34" charset="0"/>
              </a:rPr>
              <a:t>antiinfec</a:t>
            </a:r>
            <a:r>
              <a:rPr lang="en-US" altLang="en-US" dirty="0" err="1" smtClean="0">
                <a:latin typeface="Trebuchet MS" panose="020B0603020202020204" pitchFamily="34" charset="0"/>
              </a:rPr>
              <a:t>tives</a:t>
            </a:r>
            <a:r>
              <a:rPr lang="en-US" altLang="en-US" dirty="0" smtClean="0">
                <a:latin typeface="Trebuchet MS" panose="020B0603020202020204" pitchFamily="34" charset="0"/>
              </a:rPr>
              <a:t>, </a:t>
            </a:r>
            <a:r>
              <a:rPr lang="en-US" altLang="en-US" dirty="0" err="1" smtClean="0">
                <a:latin typeface="Trebuchet MS" panose="020B0603020202020204" pitchFamily="34" charset="0"/>
              </a:rPr>
              <a:t>cardiovasculars</a:t>
            </a:r>
            <a:r>
              <a:rPr lang="en-US" altLang="en-US" dirty="0">
                <a:latin typeface="Trebuchet MS" panose="020B0603020202020204" pitchFamily="34" charset="0"/>
              </a:rPr>
              <a:t>,</a:t>
            </a:r>
            <a:r>
              <a:rPr lang="ro-RO" altLang="en-US" dirty="0" smtClean="0">
                <a:latin typeface="Trebuchet MS" panose="020B0603020202020204" pitchFamily="34" charset="0"/>
              </a:rPr>
              <a:t> </a:t>
            </a:r>
            <a:r>
              <a:rPr lang="en-US" altLang="en-US" dirty="0" err="1">
                <a:latin typeface="Trebuchet MS" panose="020B0603020202020204" pitchFamily="34" charset="0"/>
              </a:rPr>
              <a:t>dermato</a:t>
            </a:r>
            <a:r>
              <a:rPr lang="ro-RO" altLang="en-US" dirty="0" smtClean="0">
                <a:latin typeface="Trebuchet MS" panose="020B0603020202020204" pitchFamily="34" charset="0"/>
              </a:rPr>
              <a:t>logic</a:t>
            </a:r>
            <a:r>
              <a:rPr lang="en-US" altLang="en-US" dirty="0" err="1" smtClean="0">
                <a:latin typeface="Trebuchet MS" panose="020B0603020202020204" pitchFamily="34" charset="0"/>
              </a:rPr>
              <a:t>als</a:t>
            </a:r>
            <a:r>
              <a:rPr lang="en-US" altLang="en-US" dirty="0" smtClean="0">
                <a:latin typeface="Trebuchet MS" panose="020B0603020202020204" pitchFamily="34" charset="0"/>
              </a:rPr>
              <a:t>, medicines for digestive tract, </a:t>
            </a:r>
            <a:r>
              <a:rPr lang="ro-RO" altLang="en-US" dirty="0" smtClean="0">
                <a:latin typeface="Trebuchet MS" panose="020B0603020202020204" pitchFamily="34" charset="0"/>
              </a:rPr>
              <a:t>central</a:t>
            </a:r>
            <a:r>
              <a:rPr lang="en-US" altLang="en-US" dirty="0" smtClean="0">
                <a:latin typeface="Trebuchet MS" panose="020B0603020202020204" pitchFamily="34" charset="0"/>
              </a:rPr>
              <a:t> nervous system, </a:t>
            </a:r>
            <a:r>
              <a:rPr lang="en-US" altLang="en-US" dirty="0" err="1" smtClean="0">
                <a:latin typeface="Trebuchet MS" panose="020B0603020202020204" pitchFamily="34" charset="0"/>
              </a:rPr>
              <a:t>genito</a:t>
            </a:r>
            <a:r>
              <a:rPr lang="en-US" altLang="en-US" dirty="0" smtClean="0">
                <a:latin typeface="Trebuchet MS" panose="020B0603020202020204" pitchFamily="34" charset="0"/>
              </a:rPr>
              <a:t>-urinary tract</a:t>
            </a:r>
            <a:r>
              <a:rPr lang="en-GB" altLang="en-US" dirty="0" smtClean="0">
                <a:latin typeface="Trebuchet MS" panose="020B0603020202020204" pitchFamily="34" charset="0"/>
              </a:rPr>
              <a:t>;</a:t>
            </a:r>
            <a:endParaRPr lang="ro-RO" altLang="en-US" dirty="0">
              <a:latin typeface="Trebuchet MS" panose="020B0603020202020204" pitchFamily="34" charset="0"/>
            </a:endParaRPr>
          </a:p>
          <a:p>
            <a:pPr eaLnBrk="1" hangingPunct="1">
              <a:buSzPct val="100000"/>
              <a:buFont typeface="Times New Roman" panose="02020603050405020304" pitchFamily="18" charset="0"/>
              <a:buNone/>
            </a:pPr>
            <a:endParaRPr lang="ro-RO" altLang="en-US" dirty="0">
              <a:latin typeface="Trebuchet MS" panose="020B0603020202020204" pitchFamily="34" charset="0"/>
            </a:endParaRPr>
          </a:p>
          <a:p>
            <a:pPr eaLnBrk="1" hangingPunct="1">
              <a:buSzPct val="100000"/>
              <a:buFont typeface="Times New Roman" panose="02020603050405020304" pitchFamily="18" charset="0"/>
              <a:buBlip>
                <a:blip r:embed="rId2"/>
              </a:buBlip>
            </a:pPr>
            <a:r>
              <a:rPr lang="ro-RO" altLang="en-US" dirty="0">
                <a:latin typeface="Trebuchet MS" panose="020B0603020202020204" pitchFamily="34" charset="0"/>
              </a:rPr>
              <a:t> </a:t>
            </a:r>
            <a:r>
              <a:rPr lang="ro-RO" altLang="en-US" dirty="0" smtClean="0">
                <a:latin typeface="Trebuchet MS" panose="020B0603020202020204" pitchFamily="34" charset="0"/>
              </a:rPr>
              <a:t>L</a:t>
            </a:r>
            <a:r>
              <a:rPr lang="en-US" altLang="en-US" dirty="0" err="1" smtClean="0">
                <a:latin typeface="Trebuchet MS" panose="020B0603020202020204" pitchFamily="34" charset="0"/>
              </a:rPr>
              <a:t>eader</a:t>
            </a:r>
            <a:r>
              <a:rPr lang="en-US" altLang="en-US" dirty="0" smtClean="0">
                <a:latin typeface="Trebuchet MS" panose="020B0603020202020204" pitchFamily="34" charset="0"/>
              </a:rPr>
              <a:t> in the </a:t>
            </a:r>
            <a:r>
              <a:rPr lang="ro-RO" altLang="en-US" dirty="0" smtClean="0">
                <a:latin typeface="Trebuchet MS" panose="020B0603020202020204" pitchFamily="34" charset="0"/>
              </a:rPr>
              <a:t>produc</a:t>
            </a:r>
            <a:r>
              <a:rPr lang="en-US" altLang="en-US" dirty="0" err="1" smtClean="0">
                <a:latin typeface="Trebuchet MS" panose="020B0603020202020204" pitchFamily="34" charset="0"/>
              </a:rPr>
              <a:t>tion</a:t>
            </a:r>
            <a:r>
              <a:rPr lang="en-US" altLang="en-US" dirty="0" smtClean="0">
                <a:latin typeface="Trebuchet MS" panose="020B0603020202020204" pitchFamily="34" charset="0"/>
              </a:rPr>
              <a:t> of injectable</a:t>
            </a:r>
            <a:r>
              <a:rPr lang="ro-RO" altLang="en-US" dirty="0" smtClean="0">
                <a:latin typeface="Trebuchet MS" panose="020B0603020202020204" pitchFamily="34" charset="0"/>
              </a:rPr>
              <a:t> beta-lactam</a:t>
            </a:r>
            <a:r>
              <a:rPr lang="en-US" altLang="en-US" dirty="0" smtClean="0">
                <a:latin typeface="Trebuchet MS" panose="020B0603020202020204" pitchFamily="34" charset="0"/>
              </a:rPr>
              <a:t> antibiotics in</a:t>
            </a:r>
            <a:r>
              <a:rPr lang="ro-RO" altLang="en-US" dirty="0" smtClean="0">
                <a:latin typeface="Trebuchet MS" panose="020B0603020202020204" pitchFamily="34" charset="0"/>
              </a:rPr>
              <a:t> Rom</a:t>
            </a:r>
            <a:r>
              <a:rPr lang="en-US" altLang="en-US" dirty="0" smtClean="0">
                <a:latin typeface="Trebuchet MS" panose="020B0603020202020204" pitchFamily="34" charset="0"/>
              </a:rPr>
              <a:t>a</a:t>
            </a:r>
            <a:r>
              <a:rPr lang="ro-RO" altLang="en-US" dirty="0" smtClean="0">
                <a:latin typeface="Trebuchet MS" panose="020B0603020202020204" pitchFamily="34" charset="0"/>
              </a:rPr>
              <a:t>nia</a:t>
            </a:r>
            <a:r>
              <a:rPr lang="en-US" altLang="en-US" dirty="0">
                <a:latin typeface="Trebuchet MS" panose="020B0603020202020204" pitchFamily="34" charset="0"/>
              </a:rPr>
              <a:t> </a:t>
            </a:r>
            <a:r>
              <a:rPr lang="ro-RO" altLang="en-US" dirty="0" smtClean="0">
                <a:latin typeface="Trebuchet MS" panose="020B0603020202020204" pitchFamily="34" charset="0"/>
              </a:rPr>
              <a:t>- </a:t>
            </a:r>
            <a:r>
              <a:rPr lang="ro-RO" altLang="en-US" dirty="0" smtClean="0">
                <a:solidFill>
                  <a:schemeClr val="accent1"/>
                </a:solidFill>
                <a:latin typeface="Trebuchet MS" panose="020B0603020202020204" pitchFamily="34" charset="0"/>
              </a:rPr>
              <a:t>95%</a:t>
            </a:r>
            <a:r>
              <a:rPr lang="en-US" altLang="en-US" dirty="0" smtClean="0">
                <a:solidFill>
                  <a:schemeClr val="accent1"/>
                </a:solidFill>
                <a:latin typeface="Trebuchet MS" panose="020B0603020202020204" pitchFamily="34" charset="0"/>
              </a:rPr>
              <a:t> market share</a:t>
            </a:r>
            <a:r>
              <a:rPr lang="en-US" altLang="en-US" b="1" dirty="0" smtClean="0">
                <a:latin typeface="Trebuchet MS" panose="020B0603020202020204" pitchFamily="34" charset="0"/>
              </a:rPr>
              <a:t>;</a:t>
            </a:r>
            <a:endParaRPr lang="ro-RO" altLang="en-US" b="1" dirty="0">
              <a:latin typeface="Trebuchet MS" panose="020B0603020202020204" pitchFamily="34" charset="0"/>
            </a:endParaRPr>
          </a:p>
          <a:p>
            <a:pPr eaLnBrk="1" hangingPunct="1">
              <a:buSzPct val="100000"/>
              <a:buFont typeface="Times New Roman" panose="02020603050405020304" pitchFamily="18" charset="0"/>
              <a:buNone/>
            </a:pPr>
            <a:endParaRPr lang="en-US" altLang="en-US" b="1" dirty="0">
              <a:latin typeface="Trebuchet MS" panose="020B0603020202020204" pitchFamily="34" charset="0"/>
            </a:endParaRPr>
          </a:p>
          <a:p>
            <a:pPr eaLnBrk="1" hangingPunct="1">
              <a:buSzPct val="100000"/>
              <a:buFont typeface="Times New Roman" panose="02020603050405020304" pitchFamily="18" charset="0"/>
              <a:buBlip>
                <a:blip r:embed="rId2"/>
              </a:buBlip>
            </a:pPr>
            <a:r>
              <a:rPr lang="ro-RO" altLang="en-US" b="1" dirty="0">
                <a:latin typeface="Trebuchet MS" panose="020B0603020202020204" pitchFamily="34" charset="0"/>
              </a:rPr>
              <a:t> </a:t>
            </a:r>
            <a:r>
              <a:rPr lang="ro-RO" altLang="en-US" dirty="0" smtClean="0">
                <a:latin typeface="Trebuchet MS" panose="020B0603020202020204" pitchFamily="34" charset="0"/>
              </a:rPr>
              <a:t>L</a:t>
            </a:r>
            <a:r>
              <a:rPr lang="en-US" altLang="en-US" dirty="0" err="1" smtClean="0">
                <a:latin typeface="Trebuchet MS" panose="020B0603020202020204" pitchFamily="34" charset="0"/>
              </a:rPr>
              <a:t>eader</a:t>
            </a:r>
            <a:r>
              <a:rPr lang="en-US" altLang="en-US" dirty="0" smtClean="0">
                <a:latin typeface="Trebuchet MS" panose="020B0603020202020204" pitchFamily="34" charset="0"/>
              </a:rPr>
              <a:t> in the</a:t>
            </a:r>
            <a:r>
              <a:rPr lang="ro-RO" altLang="en-US" dirty="0" smtClean="0">
                <a:latin typeface="Trebuchet MS" panose="020B0603020202020204" pitchFamily="34" charset="0"/>
              </a:rPr>
              <a:t> </a:t>
            </a:r>
            <a:r>
              <a:rPr lang="ro-RO" altLang="en-US" dirty="0">
                <a:latin typeface="Trebuchet MS" panose="020B0603020202020204" pitchFamily="34" charset="0"/>
              </a:rPr>
              <a:t>topical product </a:t>
            </a:r>
            <a:r>
              <a:rPr lang="ro-RO" altLang="en-US" dirty="0" smtClean="0">
                <a:latin typeface="Trebuchet MS" panose="020B0603020202020204" pitchFamily="34" charset="0"/>
              </a:rPr>
              <a:t>segment(cre</a:t>
            </a:r>
            <a:r>
              <a:rPr lang="en-US" altLang="en-US" dirty="0" smtClean="0">
                <a:latin typeface="Trebuchet MS" panose="020B0603020202020204" pitchFamily="34" charset="0"/>
              </a:rPr>
              <a:t>a</a:t>
            </a:r>
            <a:r>
              <a:rPr lang="ro-RO" altLang="en-US" dirty="0" smtClean="0">
                <a:latin typeface="Trebuchet MS" panose="020B0603020202020204" pitchFamily="34" charset="0"/>
              </a:rPr>
              <a:t>m</a:t>
            </a:r>
            <a:r>
              <a:rPr lang="en-US" altLang="en-US" dirty="0" smtClean="0">
                <a:latin typeface="Trebuchet MS" panose="020B0603020202020204" pitchFamily="34" charset="0"/>
              </a:rPr>
              <a:t>s</a:t>
            </a:r>
            <a:r>
              <a:rPr lang="ro-RO" altLang="en-US" dirty="0" smtClean="0">
                <a:latin typeface="Trebuchet MS" panose="020B0603020202020204" pitchFamily="34" charset="0"/>
              </a:rPr>
              <a:t>. </a:t>
            </a:r>
            <a:r>
              <a:rPr lang="en-US" altLang="en-US" dirty="0" smtClean="0">
                <a:latin typeface="Trebuchet MS" panose="020B0603020202020204" pitchFamily="34" charset="0"/>
              </a:rPr>
              <a:t>ointments</a:t>
            </a:r>
            <a:r>
              <a:rPr lang="ro-RO" altLang="en-US" dirty="0" smtClean="0">
                <a:latin typeface="Trebuchet MS" panose="020B0603020202020204" pitchFamily="34" charset="0"/>
              </a:rPr>
              <a:t>. gel</a:t>
            </a:r>
            <a:r>
              <a:rPr lang="en-US" altLang="en-US" dirty="0" smtClean="0">
                <a:latin typeface="Trebuchet MS" panose="020B0603020202020204" pitchFamily="34" charset="0"/>
              </a:rPr>
              <a:t>s</a:t>
            </a:r>
            <a:r>
              <a:rPr lang="ro-RO" altLang="en-US" dirty="0" smtClean="0">
                <a:latin typeface="Trebuchet MS" panose="020B0603020202020204" pitchFamily="34" charset="0"/>
              </a:rPr>
              <a:t>) - 30%</a:t>
            </a:r>
            <a:r>
              <a:rPr lang="en-US" altLang="en-US" dirty="0" smtClean="0">
                <a:latin typeface="Trebuchet MS" panose="020B0603020202020204" pitchFamily="34" charset="0"/>
              </a:rPr>
              <a:t> market share;</a:t>
            </a:r>
            <a:endParaRPr lang="ro-RO" altLang="en-US" sz="1800" dirty="0">
              <a:solidFill>
                <a:srgbClr val="000000"/>
              </a:solidFill>
              <a:latin typeface="Trebuchet MS" panose="020B0603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2442B70E-2CE6-4783-9620-2BE34580B55C}"/>
              </a:ext>
            </a:extLst>
          </p:cNvPr>
          <p:cNvSpPr>
            <a:spLocks noGrp="1"/>
          </p:cNvSpPr>
          <p:nvPr>
            <p:ph type="title"/>
          </p:nvPr>
        </p:nvSpPr>
        <p:spPr bwMode="auto">
          <a:xfrm>
            <a:off x="415925" y="548680"/>
            <a:ext cx="8229600" cy="706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solidFill>
                  <a:schemeClr val="accent1"/>
                </a:solidFill>
                <a:latin typeface="Trebuchet MS" panose="020B0603020202020204" pitchFamily="34" charset="0"/>
              </a:rPr>
              <a:t>Domestic market</a:t>
            </a:r>
            <a:br>
              <a:rPr lang="en-US" altLang="en-US" sz="2400" dirty="0" smtClean="0">
                <a:solidFill>
                  <a:schemeClr val="accent1"/>
                </a:solidFill>
                <a:latin typeface="Trebuchet MS" panose="020B0603020202020204" pitchFamily="34" charset="0"/>
              </a:rPr>
            </a:br>
            <a:r>
              <a:rPr lang="en-US" altLang="en-US" sz="2400" dirty="0">
                <a:solidFill>
                  <a:schemeClr val="accent1"/>
                </a:solidFill>
                <a:latin typeface="Trebuchet MS" panose="020B0603020202020204" pitchFamily="34" charset="0"/>
              </a:rPr>
              <a:t/>
            </a:r>
            <a:br>
              <a:rPr lang="en-US" altLang="en-US" sz="2400" dirty="0">
                <a:solidFill>
                  <a:schemeClr val="accent1"/>
                </a:solidFill>
                <a:latin typeface="Trebuchet MS" panose="020B0603020202020204" pitchFamily="34" charset="0"/>
              </a:rPr>
            </a:br>
            <a:r>
              <a:rPr lang="en-US" altLang="en-US" sz="2400" dirty="0" smtClean="0">
                <a:solidFill>
                  <a:schemeClr val="accent1"/>
                </a:solidFill>
                <a:latin typeface="Trebuchet MS" panose="020B0603020202020204" pitchFamily="34" charset="0"/>
              </a:rPr>
              <a:t/>
            </a:r>
            <a:br>
              <a:rPr lang="en-US" altLang="en-US" sz="2400" dirty="0" smtClean="0">
                <a:solidFill>
                  <a:schemeClr val="accent1"/>
                </a:solidFill>
                <a:latin typeface="Trebuchet MS" panose="020B0603020202020204" pitchFamily="34" charset="0"/>
              </a:rPr>
            </a:br>
            <a:r>
              <a:rPr lang="en-US" altLang="en-US" sz="2400" dirty="0" smtClean="0">
                <a:solidFill>
                  <a:schemeClr val="accent1"/>
                </a:solidFill>
                <a:latin typeface="Trebuchet MS" panose="020B0603020202020204" pitchFamily="34" charset="0"/>
              </a:rPr>
              <a:t/>
            </a:r>
            <a:br>
              <a:rPr lang="en-US" altLang="en-US" sz="2400" dirty="0" smtClean="0">
                <a:solidFill>
                  <a:schemeClr val="accent1"/>
                </a:solidFill>
                <a:latin typeface="Trebuchet MS" panose="020B0603020202020204" pitchFamily="34" charset="0"/>
              </a:rPr>
            </a:br>
            <a:endParaRPr lang="en-US" altLang="en-US" sz="2400" dirty="0">
              <a:solidFill>
                <a:schemeClr val="accent1"/>
              </a:solidFill>
              <a:latin typeface="Trebuchet MS" panose="020B0603020202020204" pitchFamily="34" charset="0"/>
            </a:endParaRPr>
          </a:p>
        </p:txBody>
      </p:sp>
      <p:sp>
        <p:nvSpPr>
          <p:cNvPr id="16387" name="Slide Number Placeholder 2">
            <a:extLst>
              <a:ext uri="{FF2B5EF4-FFF2-40B4-BE49-F238E27FC236}">
                <a16:creationId xmlns:a16="http://schemas.microsoft.com/office/drawing/2014/main" xmlns="" id="{4E1C7BA1-EB4E-42C3-981C-662610FCC0BB}"/>
              </a:ext>
            </a:extLst>
          </p:cNvPr>
          <p:cNvSpPr>
            <a:spLocks noGrp="1"/>
          </p:cNvSpPr>
          <p:nvPr>
            <p:ph type="sldNum" sz="quarter" idx="3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89D3B-2DEF-4F7B-B197-DB1B5BC15773}" type="slidenum">
              <a:rPr lang="uk-UA" altLang="en-US" smtClean="0">
                <a:solidFill>
                  <a:schemeClr val="bg1"/>
                </a:solidFill>
                <a:latin typeface="Calibri" panose="020F0502020204030204" pitchFamily="34" charset="0"/>
              </a:rPr>
              <a:pPr/>
              <a:t>8</a:t>
            </a:fld>
            <a:endParaRPr lang="uk-UA" altLang="en-US">
              <a:solidFill>
                <a:schemeClr val="bg1"/>
              </a:solidFill>
              <a:latin typeface="Calibri" panose="020F0502020204030204" pitchFamily="34" charset="0"/>
            </a:endParaRPr>
          </a:p>
        </p:txBody>
      </p:sp>
      <p:sp>
        <p:nvSpPr>
          <p:cNvPr id="9" name="Footer Placeholder 8">
            <a:extLst>
              <a:ext uri="{FF2B5EF4-FFF2-40B4-BE49-F238E27FC236}">
                <a16:creationId xmlns:a16="http://schemas.microsoft.com/office/drawing/2014/main" xmlns="" id="{0EC5C913-7AB2-499D-AA87-4A23631B542F}"/>
              </a:ext>
            </a:extLst>
          </p:cNvPr>
          <p:cNvSpPr>
            <a:spLocks noGrp="1"/>
          </p:cNvSpPr>
          <p:nvPr>
            <p:ph type="ftr" sz="quarter" idx="36"/>
          </p:nvPr>
        </p:nvSpPr>
        <p:spPr/>
        <p:txBody>
          <a:bodyPr/>
          <a:lstStyle/>
          <a:p>
            <a:pPr>
              <a:defRPr/>
            </a:pPr>
            <a:r>
              <a:rPr lang="en-US"/>
              <a:t>www.antibiotice.ro</a:t>
            </a:r>
            <a:endParaRPr lang="uk-UA"/>
          </a:p>
        </p:txBody>
      </p:sp>
      <p:sp>
        <p:nvSpPr>
          <p:cNvPr id="16389" name="Rectangle 12">
            <a:extLst>
              <a:ext uri="{FF2B5EF4-FFF2-40B4-BE49-F238E27FC236}">
                <a16:creationId xmlns:a16="http://schemas.microsoft.com/office/drawing/2014/main" xmlns="" id="{11A09093-8C42-40EE-B25A-4163690BBD8E}"/>
              </a:ext>
            </a:extLst>
          </p:cNvPr>
          <p:cNvSpPr>
            <a:spLocks noChangeArrowheads="1"/>
          </p:cNvSpPr>
          <p:nvPr/>
        </p:nvSpPr>
        <p:spPr bwMode="auto">
          <a:xfrm>
            <a:off x="539750" y="1341438"/>
            <a:ext cx="7848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o-RO" altLang="en-US">
              <a:latin typeface="Trebuchet MS" panose="020B0603020202020204" pitchFamily="34" charset="0"/>
            </a:endParaRPr>
          </a:p>
          <a:p>
            <a:pPr eaLnBrk="1" hangingPunct="1"/>
            <a:endParaRPr lang="en-US" altLang="en-US">
              <a:latin typeface="Trebuchet MS" panose="020B0603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668124525"/>
              </p:ext>
            </p:extLst>
          </p:nvPr>
        </p:nvGraphicFramePr>
        <p:xfrm>
          <a:off x="971600" y="4725144"/>
          <a:ext cx="7194277" cy="1797813"/>
        </p:xfrm>
        <a:graphic>
          <a:graphicData uri="http://schemas.openxmlformats.org/drawingml/2006/table">
            <a:tbl>
              <a:tblPr/>
              <a:tblGrid>
                <a:gridCol w="3297997"/>
                <a:gridCol w="1214598"/>
                <a:gridCol w="1381615"/>
                <a:gridCol w="1300067"/>
              </a:tblGrid>
              <a:tr h="263022">
                <a:tc>
                  <a:txBody>
                    <a:bodyPr/>
                    <a:lstStyle/>
                    <a:p>
                      <a:pPr>
                        <a:lnSpc>
                          <a:spcPct val="107000"/>
                        </a:lnSpc>
                        <a:spcAft>
                          <a:spcPts val="0"/>
                        </a:spcAft>
                      </a:pPr>
                      <a:r>
                        <a:rPr lang="ro-RO" sz="1000" i="1" dirty="0">
                          <a:solidFill>
                            <a:srgbClr val="000000"/>
                          </a:solidFill>
                          <a:latin typeface="Trebuchet MS"/>
                          <a:ea typeface="Calibri"/>
                          <a:cs typeface="Calibri"/>
                        </a:rPr>
                        <a:t>(</a:t>
                      </a:r>
                      <a:r>
                        <a:rPr lang="ro-RO" sz="1000" i="1" dirty="0" smtClean="0">
                          <a:solidFill>
                            <a:srgbClr val="000000"/>
                          </a:solidFill>
                          <a:latin typeface="Trebuchet MS"/>
                          <a:ea typeface="Calibri"/>
                          <a:cs typeface="Calibri"/>
                        </a:rPr>
                        <a:t>m</a:t>
                      </a:r>
                      <a:r>
                        <a:rPr lang="en-US" sz="1000" i="1" dirty="0" err="1" smtClean="0">
                          <a:solidFill>
                            <a:srgbClr val="000000"/>
                          </a:solidFill>
                          <a:latin typeface="Trebuchet MS"/>
                          <a:ea typeface="Calibri"/>
                          <a:cs typeface="Calibri"/>
                        </a:rPr>
                        <a:t>illion</a:t>
                      </a:r>
                      <a:r>
                        <a:rPr lang="en-US" sz="1000" i="1" baseline="0" dirty="0" smtClean="0">
                          <a:solidFill>
                            <a:srgbClr val="000000"/>
                          </a:solidFill>
                          <a:latin typeface="Trebuchet MS"/>
                          <a:ea typeface="Calibri"/>
                          <a:cs typeface="Calibri"/>
                        </a:rPr>
                        <a:t> LEI</a:t>
                      </a:r>
                      <a:r>
                        <a:rPr lang="ro-RO" sz="1000" i="1" dirty="0" smtClean="0">
                          <a:solidFill>
                            <a:srgbClr val="000000"/>
                          </a:solidFill>
                          <a:latin typeface="Trebuchet MS"/>
                          <a:ea typeface="Calibri"/>
                          <a:cs typeface="Calibri"/>
                        </a:rPr>
                        <a:t>)</a:t>
                      </a:r>
                      <a:endParaRPr lang="en-US" sz="11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07000"/>
                        </a:lnSpc>
                      </a:pPr>
                      <a:endParaRPr lang="en-US" sz="1100">
                        <a:latin typeface="Calibri"/>
                      </a:endParaRPr>
                    </a:p>
                  </a:txBody>
                  <a:tcPr marL="68580" marR="68580" marT="0" marB="0" anchor="b">
                    <a:lnL>
                      <a:noFill/>
                    </a:lnL>
                    <a:lnR>
                      <a:noFill/>
                    </a:lnR>
                    <a:lnT>
                      <a:noFill/>
                    </a:lnT>
                    <a:lnB>
                      <a:noFill/>
                    </a:lnB>
                  </a:tcPr>
                </a:tc>
                <a:tc>
                  <a:txBody>
                    <a:bodyPr/>
                    <a:lstStyle/>
                    <a:p>
                      <a:pPr>
                        <a:lnSpc>
                          <a:spcPct val="107000"/>
                        </a:lnSpc>
                      </a:pPr>
                      <a:endParaRPr lang="en-US" sz="1100">
                        <a:latin typeface="Calibri"/>
                      </a:endParaRPr>
                    </a:p>
                  </a:txBody>
                  <a:tcPr marL="68580" marR="68580" marT="0" marB="0" anchor="b">
                    <a:lnL>
                      <a:noFill/>
                    </a:lnL>
                    <a:lnR>
                      <a:noFill/>
                    </a:lnR>
                    <a:lnT>
                      <a:noFill/>
                    </a:lnT>
                    <a:lnB>
                      <a:noFill/>
                    </a:lnB>
                  </a:tcPr>
                </a:tc>
                <a:tc>
                  <a:txBody>
                    <a:bodyPr/>
                    <a:lstStyle/>
                    <a:p>
                      <a:pPr>
                        <a:lnSpc>
                          <a:spcPct val="107000"/>
                        </a:lnSpc>
                      </a:pPr>
                      <a:endParaRPr lang="en-US" sz="1100">
                        <a:latin typeface="Calibri"/>
                      </a:endParaRPr>
                    </a:p>
                  </a:txBody>
                  <a:tcPr marL="68580" marR="68580" marT="0" marB="0" anchor="b">
                    <a:lnL>
                      <a:noFill/>
                    </a:lnL>
                    <a:lnR>
                      <a:noFill/>
                    </a:lnR>
                    <a:lnT>
                      <a:noFill/>
                    </a:lnT>
                    <a:lnB>
                      <a:noFill/>
                    </a:lnB>
                  </a:tcPr>
                </a:tc>
              </a:tr>
              <a:tr h="539113">
                <a:tc>
                  <a:txBody>
                    <a:bodyPr/>
                    <a:lstStyle/>
                    <a:p>
                      <a:pPr algn="ctr">
                        <a:lnSpc>
                          <a:spcPct val="107000"/>
                        </a:lnSpc>
                        <a:spcAft>
                          <a:spcPts val="0"/>
                        </a:spcAft>
                      </a:pPr>
                      <a:r>
                        <a:rPr lang="en-US" sz="1400" b="1" dirty="0" smtClean="0">
                          <a:solidFill>
                            <a:srgbClr val="000000"/>
                          </a:solidFill>
                          <a:latin typeface="Trebuchet MS"/>
                          <a:ea typeface="Calibri"/>
                          <a:cs typeface="Calibri"/>
                        </a:rPr>
                        <a:t>Name</a:t>
                      </a:r>
                      <a:r>
                        <a:rPr lang="en-US" sz="1400" b="1" baseline="0" dirty="0" smtClean="0">
                          <a:solidFill>
                            <a:srgbClr val="000000"/>
                          </a:solidFill>
                          <a:latin typeface="Trebuchet MS"/>
                          <a:ea typeface="Calibri"/>
                          <a:cs typeface="Calibri"/>
                        </a:rPr>
                        <a:t> of</a:t>
                      </a:r>
                      <a:r>
                        <a:rPr lang="ro-RO" sz="1400" b="1" dirty="0" smtClean="0">
                          <a:solidFill>
                            <a:srgbClr val="000000"/>
                          </a:solidFill>
                          <a:latin typeface="Trebuchet MS"/>
                          <a:ea typeface="Calibri"/>
                          <a:cs typeface="Calibri"/>
                        </a:rPr>
                        <a:t> </a:t>
                      </a:r>
                      <a:r>
                        <a:rPr lang="ro-RO" sz="1400" b="1" dirty="0">
                          <a:solidFill>
                            <a:srgbClr val="000000"/>
                          </a:solidFill>
                          <a:latin typeface="Trebuchet MS"/>
                          <a:ea typeface="Calibri"/>
                          <a:cs typeface="Calibri"/>
                        </a:rPr>
                        <a:t>indicator*</a:t>
                      </a:r>
                      <a:endParaRPr lang="en-US" sz="1400" dirty="0">
                        <a:latin typeface="Calibri"/>
                        <a:ea typeface="Calibri"/>
                        <a:cs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400" b="1" dirty="0">
                          <a:solidFill>
                            <a:srgbClr val="000000"/>
                          </a:solidFill>
                          <a:latin typeface="Trebuchet MS"/>
                          <a:ea typeface="Calibri"/>
                          <a:cs typeface="Calibri"/>
                        </a:rPr>
                        <a:t>31.03.2018</a:t>
                      </a:r>
                      <a:endParaRPr lang="en-US" sz="1400" dirty="0">
                        <a:latin typeface="Calibri"/>
                        <a:ea typeface="Calibri"/>
                        <a:cs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400" b="1" dirty="0">
                          <a:solidFill>
                            <a:srgbClr val="000000"/>
                          </a:solidFill>
                          <a:latin typeface="Trebuchet MS"/>
                          <a:ea typeface="Calibri"/>
                          <a:cs typeface="Calibri"/>
                        </a:rPr>
                        <a:t>31.03.2019</a:t>
                      </a:r>
                      <a:endParaRPr lang="en-US" sz="1400" dirty="0">
                        <a:latin typeface="Calibri"/>
                        <a:ea typeface="Calibri"/>
                        <a:cs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1400" b="1" dirty="0">
                          <a:solidFill>
                            <a:srgbClr val="000000"/>
                          </a:solidFill>
                          <a:latin typeface="Trebuchet MS"/>
                          <a:ea typeface="Calibri"/>
                          <a:cs typeface="Calibri"/>
                        </a:rPr>
                        <a:t>∆ </a:t>
                      </a:r>
                      <a:r>
                        <a:rPr lang="en-US" sz="1400" b="1" dirty="0" smtClean="0">
                          <a:solidFill>
                            <a:srgbClr val="000000"/>
                          </a:solidFill>
                          <a:latin typeface="Trebuchet MS"/>
                          <a:ea typeface="Calibri"/>
                          <a:cs typeface="Calibri"/>
                        </a:rPr>
                        <a:t>01</a:t>
                      </a:r>
                      <a:r>
                        <a:rPr lang="ro-RO" sz="1400" b="1" dirty="0" smtClean="0">
                          <a:solidFill>
                            <a:srgbClr val="000000"/>
                          </a:solidFill>
                          <a:latin typeface="Trebuchet MS"/>
                          <a:ea typeface="Calibri"/>
                          <a:cs typeface="Calibri"/>
                        </a:rPr>
                        <a:t> </a:t>
                      </a:r>
                      <a:r>
                        <a:rPr lang="ro-RO" sz="1400" b="1" dirty="0">
                          <a:solidFill>
                            <a:srgbClr val="000000"/>
                          </a:solidFill>
                          <a:latin typeface="Trebuchet MS"/>
                          <a:ea typeface="Calibri"/>
                          <a:cs typeface="Calibri"/>
                        </a:rPr>
                        <a:t>- </a:t>
                      </a:r>
                      <a:r>
                        <a:rPr lang="en-US" sz="1400" b="1" dirty="0" smtClean="0">
                          <a:solidFill>
                            <a:srgbClr val="000000"/>
                          </a:solidFill>
                          <a:latin typeface="Trebuchet MS"/>
                          <a:ea typeface="Calibri"/>
                          <a:cs typeface="Calibri"/>
                        </a:rPr>
                        <a:t>03</a:t>
                      </a:r>
                      <a:r>
                        <a:rPr lang="ro-RO" sz="1400" b="1" dirty="0" smtClean="0">
                          <a:solidFill>
                            <a:srgbClr val="000000"/>
                          </a:solidFill>
                          <a:latin typeface="Trebuchet MS"/>
                          <a:ea typeface="Calibri"/>
                          <a:cs typeface="Calibri"/>
                        </a:rPr>
                        <a:t> </a:t>
                      </a:r>
                      <a:r>
                        <a:rPr lang="ro-RO" sz="1400" b="1" dirty="0">
                          <a:solidFill>
                            <a:srgbClr val="000000"/>
                          </a:solidFill>
                          <a:latin typeface="Trebuchet MS"/>
                          <a:ea typeface="Calibri"/>
                          <a:cs typeface="Calibri"/>
                        </a:rPr>
                        <a:t>2019/2018</a:t>
                      </a:r>
                      <a:endParaRPr lang="en-US" sz="1400" dirty="0">
                        <a:latin typeface="Calibri"/>
                        <a:ea typeface="Calibri"/>
                        <a:cs typeface="Times New Roman"/>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tcPr>
                </a:tc>
              </a:tr>
              <a:tr h="276091">
                <a:tc>
                  <a:txBody>
                    <a:bodyPr/>
                    <a:lstStyle/>
                    <a:p>
                      <a:pPr>
                        <a:lnSpc>
                          <a:spcPct val="107000"/>
                        </a:lnSpc>
                        <a:spcAft>
                          <a:spcPts val="0"/>
                        </a:spcAft>
                      </a:pPr>
                      <a:r>
                        <a:rPr lang="en-US" sz="1400" dirty="0" smtClean="0">
                          <a:solidFill>
                            <a:srgbClr val="000000"/>
                          </a:solidFill>
                          <a:latin typeface="Trebuchet MS"/>
                          <a:ea typeface="Calibri"/>
                          <a:cs typeface="Calibri"/>
                        </a:rPr>
                        <a:t>N</a:t>
                      </a:r>
                      <a:r>
                        <a:rPr lang="ro-RO" sz="1400" dirty="0" smtClean="0">
                          <a:solidFill>
                            <a:srgbClr val="000000"/>
                          </a:solidFill>
                          <a:latin typeface="Trebuchet MS"/>
                          <a:ea typeface="Calibri"/>
                          <a:cs typeface="Calibri"/>
                        </a:rPr>
                        <a:t>et</a:t>
                      </a:r>
                      <a:r>
                        <a:rPr lang="en-US" sz="1400" baseline="0" dirty="0" smtClean="0">
                          <a:solidFill>
                            <a:srgbClr val="000000"/>
                          </a:solidFill>
                          <a:latin typeface="Trebuchet MS"/>
                          <a:ea typeface="Calibri"/>
                          <a:cs typeface="Calibri"/>
                        </a:rPr>
                        <a:t> sales</a:t>
                      </a:r>
                      <a:r>
                        <a:rPr lang="ro-RO" sz="1400" dirty="0" smtClean="0">
                          <a:solidFill>
                            <a:srgbClr val="000000"/>
                          </a:solidFill>
                          <a:latin typeface="Trebuchet MS"/>
                          <a:ea typeface="Calibri"/>
                          <a:cs typeface="Calibri"/>
                        </a:rPr>
                        <a:t> (</a:t>
                      </a:r>
                      <a:r>
                        <a:rPr lang="en-US" sz="1400" dirty="0" smtClean="0">
                          <a:solidFill>
                            <a:srgbClr val="000000"/>
                          </a:solidFill>
                          <a:latin typeface="Trebuchet MS"/>
                          <a:ea typeface="Calibri"/>
                          <a:cs typeface="Calibri"/>
                        </a:rPr>
                        <a:t>domestic market</a:t>
                      </a:r>
                      <a:r>
                        <a:rPr lang="ro-RO" sz="1400" dirty="0" smtClean="0">
                          <a:solidFill>
                            <a:srgbClr val="000000"/>
                          </a:solidFill>
                          <a:latin typeface="Trebuchet MS"/>
                          <a:ea typeface="Calibri"/>
                          <a:cs typeface="Calibri"/>
                        </a:rPr>
                        <a:t>)</a:t>
                      </a:r>
                      <a:endParaRPr lang="en-US" sz="1400" dirty="0">
                        <a:latin typeface="Calibri"/>
                        <a:ea typeface="Calibri"/>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indent="-3810" algn="r">
                        <a:lnSpc>
                          <a:spcPct val="107000"/>
                        </a:lnSpc>
                        <a:spcAft>
                          <a:spcPts val="0"/>
                        </a:spcAft>
                      </a:pPr>
                      <a:r>
                        <a:rPr lang="ro-RO" sz="1400" dirty="0" smtClean="0">
                          <a:solidFill>
                            <a:srgbClr val="000000"/>
                          </a:solidFill>
                          <a:latin typeface="Trebuchet MS"/>
                          <a:ea typeface="Calibri"/>
                          <a:cs typeface="Calibri"/>
                        </a:rPr>
                        <a:t>29.28</a:t>
                      </a:r>
                      <a:endParaRPr lang="en-US" sz="1400" dirty="0">
                        <a:latin typeface="Calibri"/>
                        <a:ea typeface="Calibri"/>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34.90</a:t>
                      </a:r>
                      <a:endParaRPr lang="en-US" sz="1400" dirty="0">
                        <a:latin typeface="Calibri"/>
                        <a:ea typeface="Calibri"/>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19.2</a:t>
                      </a:r>
                      <a:r>
                        <a:rPr lang="ro-RO" sz="1400" dirty="0">
                          <a:solidFill>
                            <a:srgbClr val="000000"/>
                          </a:solidFill>
                          <a:latin typeface="Trebuchet MS"/>
                          <a:ea typeface="Calibri"/>
                          <a:cs typeface="Calibri"/>
                        </a:rPr>
                        <a:t>%</a:t>
                      </a:r>
                      <a:endParaRPr lang="en-US" sz="1400" dirty="0">
                        <a:latin typeface="Calibri"/>
                        <a:ea typeface="Calibri"/>
                        <a:cs typeface="Times New Roman"/>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r>
              <a:tr h="263022">
                <a:tc>
                  <a:txBody>
                    <a:bodyPr/>
                    <a:lstStyle/>
                    <a:p>
                      <a:pPr>
                        <a:lnSpc>
                          <a:spcPct val="107000"/>
                        </a:lnSpc>
                        <a:spcAft>
                          <a:spcPts val="0"/>
                        </a:spcAft>
                      </a:pPr>
                      <a:r>
                        <a:rPr lang="ro-RO" sz="1400" dirty="0" smtClean="0">
                          <a:solidFill>
                            <a:srgbClr val="000000"/>
                          </a:solidFill>
                          <a:latin typeface="Trebuchet MS"/>
                          <a:ea typeface="Calibri"/>
                          <a:cs typeface="Calibri"/>
                        </a:rPr>
                        <a:t>Sell </a:t>
                      </a:r>
                      <a:r>
                        <a:rPr lang="ro-RO" sz="1400" dirty="0">
                          <a:solidFill>
                            <a:srgbClr val="000000"/>
                          </a:solidFill>
                          <a:latin typeface="Trebuchet MS"/>
                          <a:ea typeface="Calibri"/>
                          <a:cs typeface="Calibri"/>
                        </a:rPr>
                        <a:t>IN </a:t>
                      </a:r>
                      <a:r>
                        <a:rPr lang="en-US" sz="1400" dirty="0" smtClean="0">
                          <a:solidFill>
                            <a:srgbClr val="000000"/>
                          </a:solidFill>
                          <a:latin typeface="Trebuchet MS"/>
                          <a:ea typeface="Calibri"/>
                          <a:cs typeface="Calibri"/>
                        </a:rPr>
                        <a:t>distribution</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76.36</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82.43</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8.0</a:t>
                      </a:r>
                      <a:r>
                        <a:rPr lang="ro-RO" sz="1400" dirty="0">
                          <a:solidFill>
                            <a:srgbClr val="000000"/>
                          </a:solidFill>
                          <a:latin typeface="Trebuchet MS"/>
                          <a:ea typeface="Calibri"/>
                          <a:cs typeface="Calibri"/>
                        </a:rPr>
                        <a:t>%</a:t>
                      </a:r>
                      <a:endParaRPr lang="en-US" sz="1400" dirty="0">
                        <a:latin typeface="Calibri"/>
                        <a:ea typeface="Calibri"/>
                        <a:cs typeface="Times New Roman"/>
                      </a:endParaRPr>
                    </a:p>
                  </a:txBody>
                  <a:tcPr marL="68580" marR="68580" marT="0" marB="0" anchor="b">
                    <a:lnL>
                      <a:noFill/>
                    </a:lnL>
                    <a:lnR>
                      <a:noFill/>
                    </a:lnR>
                    <a:lnT>
                      <a:noFill/>
                    </a:lnT>
                    <a:lnB>
                      <a:noFill/>
                    </a:lnB>
                  </a:tcPr>
                </a:tc>
              </a:tr>
              <a:tr h="276091">
                <a:tc>
                  <a:txBody>
                    <a:bodyPr/>
                    <a:lstStyle/>
                    <a:p>
                      <a:pPr>
                        <a:lnSpc>
                          <a:spcPct val="107000"/>
                        </a:lnSpc>
                        <a:spcAft>
                          <a:spcPts val="0"/>
                        </a:spcAft>
                      </a:pPr>
                      <a:r>
                        <a:rPr lang="ro-RO" sz="1400" dirty="0" smtClean="0">
                          <a:solidFill>
                            <a:srgbClr val="000000"/>
                          </a:solidFill>
                          <a:latin typeface="Trebuchet MS"/>
                          <a:ea typeface="Calibri"/>
                          <a:cs typeface="Calibri"/>
                        </a:rPr>
                        <a:t>Sell </a:t>
                      </a:r>
                      <a:r>
                        <a:rPr lang="ro-RO" sz="1400" dirty="0">
                          <a:solidFill>
                            <a:srgbClr val="000000"/>
                          </a:solidFill>
                          <a:latin typeface="Trebuchet MS"/>
                          <a:ea typeface="Calibri"/>
                          <a:cs typeface="Calibri"/>
                        </a:rPr>
                        <a:t>OUT </a:t>
                      </a:r>
                      <a:r>
                        <a:rPr lang="en-US" sz="1400" dirty="0" smtClean="0">
                          <a:solidFill>
                            <a:srgbClr val="000000"/>
                          </a:solidFill>
                          <a:latin typeface="Trebuchet MS"/>
                          <a:ea typeface="Calibri"/>
                          <a:cs typeface="Calibri"/>
                        </a:rPr>
                        <a:t>distribution </a:t>
                      </a:r>
                      <a:r>
                        <a:rPr lang="ro-RO" sz="1400" dirty="0" smtClean="0">
                          <a:solidFill>
                            <a:srgbClr val="000000"/>
                          </a:solidFill>
                          <a:latin typeface="Trebuchet MS"/>
                          <a:ea typeface="Calibri"/>
                          <a:cs typeface="Calibri"/>
                        </a:rPr>
                        <a:t>(</a:t>
                      </a:r>
                      <a:r>
                        <a:rPr lang="en-US" sz="1400" dirty="0" smtClean="0">
                          <a:solidFill>
                            <a:srgbClr val="000000"/>
                          </a:solidFill>
                          <a:latin typeface="Trebuchet MS"/>
                          <a:ea typeface="Calibri"/>
                          <a:cs typeface="Calibri"/>
                        </a:rPr>
                        <a:t>Pharmacies</a:t>
                      </a:r>
                      <a:r>
                        <a:rPr lang="ro-RO" sz="1400" dirty="0" smtClean="0">
                          <a:solidFill>
                            <a:srgbClr val="000000"/>
                          </a:solidFill>
                          <a:latin typeface="Trebuchet MS"/>
                          <a:ea typeface="Calibri"/>
                          <a:cs typeface="Calibri"/>
                        </a:rPr>
                        <a:t>+</a:t>
                      </a:r>
                      <a:r>
                        <a:rPr lang="en-US" sz="1400" dirty="0" smtClean="0">
                          <a:solidFill>
                            <a:srgbClr val="000000"/>
                          </a:solidFill>
                          <a:latin typeface="Trebuchet MS"/>
                          <a:ea typeface="Calibri"/>
                          <a:cs typeface="Calibri"/>
                        </a:rPr>
                        <a:t>Hospitals</a:t>
                      </a:r>
                      <a:r>
                        <a:rPr lang="ro-RO" sz="1400" dirty="0" smtClean="0">
                          <a:solidFill>
                            <a:srgbClr val="000000"/>
                          </a:solidFill>
                          <a:latin typeface="Trebuchet MS"/>
                          <a:ea typeface="Calibri"/>
                          <a:cs typeface="Calibri"/>
                        </a:rPr>
                        <a:t>)</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82.90</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85.44</a:t>
                      </a:r>
                      <a:endParaRPr lang="en-US" sz="1400" dirty="0">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07000"/>
                        </a:lnSpc>
                        <a:spcAft>
                          <a:spcPts val="0"/>
                        </a:spcAft>
                      </a:pPr>
                      <a:r>
                        <a:rPr lang="ro-RO" sz="1400" dirty="0" smtClean="0">
                          <a:solidFill>
                            <a:srgbClr val="000000"/>
                          </a:solidFill>
                          <a:latin typeface="Trebuchet MS"/>
                          <a:ea typeface="Calibri"/>
                          <a:cs typeface="Calibri"/>
                        </a:rPr>
                        <a:t>3.1</a:t>
                      </a:r>
                      <a:r>
                        <a:rPr lang="ro-RO" sz="1400" dirty="0">
                          <a:solidFill>
                            <a:srgbClr val="000000"/>
                          </a:solidFill>
                          <a:latin typeface="Trebuchet MS"/>
                          <a:ea typeface="Calibri"/>
                          <a:cs typeface="Calibri"/>
                        </a:rPr>
                        <a:t>%</a:t>
                      </a:r>
                      <a:endParaRPr lang="en-US" sz="1400" dirty="0">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10241" name="Rectangle 1"/>
          <p:cNvSpPr>
            <a:spLocks noChangeArrowheads="1"/>
          </p:cNvSpPr>
          <p:nvPr/>
        </p:nvSpPr>
        <p:spPr bwMode="auto">
          <a:xfrm rot="10800000" flipV="1">
            <a:off x="179512" y="847793"/>
            <a:ext cx="856895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eaLnBrk="1" hangingPunct="1"/>
            <a:endParaRPr lang="en-US" sz="1600" dirty="0" smtClean="0">
              <a:latin typeface="Trebuchet MS" panose="020B0603020202020204" pitchFamily="34" charset="0"/>
            </a:endParaRPr>
          </a:p>
          <a:p>
            <a:pPr indent="457200" algn="just" eaLnBrk="1" hangingPunct="1"/>
            <a:r>
              <a:rPr lang="en-US" sz="1600" dirty="0" smtClean="0">
                <a:latin typeface="Trebuchet MS" panose="020B0603020202020204" pitchFamily="34" charset="0"/>
              </a:rPr>
              <a:t>Sales </a:t>
            </a:r>
            <a:r>
              <a:rPr lang="en-US" sz="1600" dirty="0">
                <a:latin typeface="Trebuchet MS" panose="020B0603020202020204" pitchFamily="34" charset="0"/>
              </a:rPr>
              <a:t>revenue in the domestic market rose from  29.3 million LEI in Q1 2018 to 34.9 million LEI in QI 2019. </a:t>
            </a:r>
            <a:r>
              <a:rPr lang="en-US" sz="1600" dirty="0" smtClean="0">
                <a:latin typeface="Trebuchet MS" panose="020B0603020202020204" pitchFamily="34" charset="0"/>
              </a:rPr>
              <a:t>Structurally, </a:t>
            </a:r>
            <a:r>
              <a:rPr lang="en-US" sz="1600" dirty="0">
                <a:latin typeface="Trebuchet MS" panose="020B0603020202020204" pitchFamily="34" charset="0"/>
              </a:rPr>
              <a:t>the positive evolution was influenced by:</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rebuchet MS" pitchFamily="34" charset="0"/>
            </a:endParaRPr>
          </a:p>
          <a:p>
            <a:pPr indent="457200" algn="just">
              <a:buFontTx/>
              <a:buChar char="•"/>
            </a:pPr>
            <a:r>
              <a:rPr lang="en-US" sz="1600" dirty="0" smtClean="0">
                <a:latin typeface="Trebuchet MS" panose="020B0603020202020204" pitchFamily="34" charset="0"/>
              </a:rPr>
              <a:t>Our </a:t>
            </a:r>
            <a:r>
              <a:rPr lang="en-US" sz="1600" dirty="0">
                <a:latin typeface="Trebuchet MS" panose="020B0603020202020204" pitchFamily="34" charset="0"/>
              </a:rPr>
              <a:t>company's top products with traditional high sales during this period (</a:t>
            </a:r>
            <a:r>
              <a:rPr lang="en-US" sz="1600" dirty="0" err="1">
                <a:latin typeface="Trebuchet MS" panose="020B0603020202020204" pitchFamily="34" charset="0"/>
              </a:rPr>
              <a:t>injectables</a:t>
            </a:r>
            <a:r>
              <a:rPr lang="en-US" sz="1600" dirty="0">
                <a:latin typeface="Trebuchet MS" panose="020B0603020202020204" pitchFamily="34" charset="0"/>
              </a:rPr>
              <a:t> for hospitals : amoxicillin with clavulanic </a:t>
            </a:r>
            <a:r>
              <a:rPr lang="en-US" sz="1600" dirty="0" smtClean="0">
                <a:latin typeface="Trebuchet MS" panose="020B0603020202020204" pitchFamily="34" charset="0"/>
              </a:rPr>
              <a:t>acid, </a:t>
            </a:r>
            <a:r>
              <a:rPr lang="en-US" sz="1600" dirty="0" err="1" smtClean="0">
                <a:latin typeface="Trebuchet MS" panose="020B0603020202020204" pitchFamily="34" charset="0"/>
              </a:rPr>
              <a:t>colistin</a:t>
            </a:r>
            <a:r>
              <a:rPr lang="en-US" sz="1600" dirty="0">
                <a:latin typeface="Trebuchet MS" panose="020B0603020202020204" pitchFamily="34" charset="0"/>
              </a:rPr>
              <a:t>,</a:t>
            </a:r>
            <a:r>
              <a:rPr lang="en-US" sz="1600" dirty="0" smtClean="0">
                <a:latin typeface="Trebuchet MS" panose="020B0603020202020204" pitchFamily="34" charset="0"/>
              </a:rPr>
              <a:t> </a:t>
            </a:r>
            <a:r>
              <a:rPr lang="en-US" sz="1600" dirty="0" err="1" smtClean="0">
                <a:latin typeface="Trebuchet MS" panose="020B0603020202020204" pitchFamily="34" charset="0"/>
              </a:rPr>
              <a:t>meropenem</a:t>
            </a:r>
            <a:r>
              <a:rPr lang="en-US" sz="1600" dirty="0">
                <a:latin typeface="Trebuchet MS" panose="020B0603020202020204" pitchFamily="34" charset="0"/>
              </a:rPr>
              <a:t>,</a:t>
            </a:r>
            <a:r>
              <a:rPr lang="en-US" sz="1600" dirty="0" smtClean="0">
                <a:latin typeface="Trebuchet MS" panose="020B0603020202020204" pitchFamily="34" charset="0"/>
              </a:rPr>
              <a:t> </a:t>
            </a:r>
            <a:r>
              <a:rPr lang="en-US" sz="1600" dirty="0">
                <a:latin typeface="Trebuchet MS" panose="020B0603020202020204" pitchFamily="34" charset="0"/>
              </a:rPr>
              <a:t>imipenem with </a:t>
            </a:r>
            <a:r>
              <a:rPr lang="en-US" sz="1600" dirty="0" err="1">
                <a:latin typeface="Trebuchet MS" panose="020B0603020202020204" pitchFamily="34" charset="0"/>
              </a:rPr>
              <a:t>cilastatin</a:t>
            </a:r>
            <a:r>
              <a:rPr lang="en-US" sz="1600" dirty="0">
                <a:latin typeface="Trebuchet MS" panose="020B0603020202020204" pitchFamily="34" charset="0"/>
              </a:rPr>
              <a:t>; products for oral use: </a:t>
            </a:r>
            <a:r>
              <a:rPr lang="en-US" sz="1600" dirty="0" err="1" smtClean="0">
                <a:latin typeface="Trebuchet MS" panose="020B0603020202020204" pitchFamily="34" charset="0"/>
              </a:rPr>
              <a:t>cefixime</a:t>
            </a:r>
            <a:r>
              <a:rPr lang="en-US" sz="1600" dirty="0">
                <a:latin typeface="Trebuchet MS" panose="020B0603020202020204" pitchFamily="34" charset="0"/>
              </a:rPr>
              <a:t>,</a:t>
            </a:r>
            <a:r>
              <a:rPr lang="en-US" sz="1600" dirty="0" smtClean="0">
                <a:latin typeface="Trebuchet MS" panose="020B0603020202020204" pitchFamily="34" charset="0"/>
              </a:rPr>
              <a:t> amoxicillin, glycerin </a:t>
            </a:r>
            <a:r>
              <a:rPr lang="en-US" sz="1600" dirty="0">
                <a:latin typeface="Trebuchet MS" panose="020B0603020202020204" pitchFamily="34" charset="0"/>
              </a:rPr>
              <a:t>range</a:t>
            </a:r>
            <a:r>
              <a:rPr lang="en-US" sz="1600" dirty="0" smtClean="0">
                <a:latin typeface="Trebuchet MS" panose="020B0603020202020204" pitchFamily="34" charset="0"/>
              </a:rPr>
              <a:t>);</a:t>
            </a:r>
            <a:endParaRPr lang="en-US" sz="1600" dirty="0">
              <a:latin typeface="Trebuchet MS" panose="020B0603020202020204" pitchFamily="34" charset="0"/>
            </a:endParaRPr>
          </a:p>
          <a:p>
            <a:pPr marR="0" lvl="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Trebuchet MS" pitchFamily="34" charset="0"/>
            </a:endParaRPr>
          </a:p>
          <a:p>
            <a:pPr indent="457200" algn="just">
              <a:buFontTx/>
              <a:buChar char="•"/>
            </a:pPr>
            <a:r>
              <a:rPr lang="en-US" sz="1600" dirty="0" smtClean="0">
                <a:latin typeface="Trebuchet MS" panose="020B0603020202020204" pitchFamily="34" charset="0"/>
              </a:rPr>
              <a:t>Performance </a:t>
            </a:r>
            <a:r>
              <a:rPr lang="en-US" sz="1600" dirty="0">
                <a:latin typeface="Trebuchet MS" panose="020B0603020202020204" pitchFamily="34" charset="0"/>
              </a:rPr>
              <a:t>of some relatively recently introduced products in our portfolio (</a:t>
            </a:r>
            <a:r>
              <a:rPr lang="en-US" sz="1600" dirty="0" err="1">
                <a:latin typeface="Trebuchet MS" panose="020B0603020202020204" pitchFamily="34" charset="0"/>
              </a:rPr>
              <a:t>memantine</a:t>
            </a:r>
            <a:r>
              <a:rPr lang="en-US" sz="1600" dirty="0">
                <a:latin typeface="Trebuchet MS" panose="020B0603020202020204" pitchFamily="34" charset="0"/>
              </a:rPr>
              <a:t> </a:t>
            </a:r>
            <a:r>
              <a:rPr lang="en-US" sz="1600" dirty="0" smtClean="0">
                <a:latin typeface="Trebuchet MS" panose="020B0603020202020204" pitchFamily="34" charset="0"/>
              </a:rPr>
              <a:t>range, </a:t>
            </a:r>
            <a:r>
              <a:rPr lang="en-US" sz="1600" dirty="0">
                <a:latin typeface="Trebuchet MS" panose="020B0603020202020204" pitchFamily="34" charset="0"/>
              </a:rPr>
              <a:t>range of food supplements – </a:t>
            </a:r>
            <a:r>
              <a:rPr lang="en-US" sz="1600" dirty="0" err="1">
                <a:latin typeface="Trebuchet MS" panose="020B0603020202020204" pitchFamily="34" charset="0"/>
              </a:rPr>
              <a:t>Silithor</a:t>
            </a:r>
            <a:r>
              <a:rPr lang="en-US" sz="1600" dirty="0">
                <a:latin typeface="Trebuchet MS" panose="020B0603020202020204" pitchFamily="34" charset="0"/>
              </a:rPr>
              <a:t> (</a:t>
            </a:r>
            <a:r>
              <a:rPr lang="en-US" sz="1600" dirty="0" err="1">
                <a:latin typeface="Trebuchet MS" panose="020B0603020202020204" pitchFamily="34" charset="0"/>
              </a:rPr>
              <a:t>hepatoprotective</a:t>
            </a:r>
            <a:r>
              <a:rPr lang="en-US" sz="1600" dirty="0">
                <a:latin typeface="Trebuchet MS" panose="020B0603020202020204" pitchFamily="34" charset="0"/>
              </a:rPr>
              <a:t> product</a:t>
            </a:r>
            <a:r>
              <a:rPr lang="en-US" sz="1600" dirty="0" smtClean="0">
                <a:latin typeface="Trebuchet MS" panose="020B0603020202020204" pitchFamily="34" charset="0"/>
              </a:rPr>
              <a:t>), </a:t>
            </a:r>
            <a:r>
              <a:rPr lang="en-US" sz="1600" dirty="0" err="1">
                <a:latin typeface="Trebuchet MS" panose="020B0603020202020204" pitchFamily="34" charset="0"/>
              </a:rPr>
              <a:t>Fluxiv</a:t>
            </a:r>
            <a:r>
              <a:rPr lang="en-US" sz="1600" dirty="0">
                <a:latin typeface="Trebuchet MS" panose="020B0603020202020204" pitchFamily="34" charset="0"/>
              </a:rPr>
              <a:t> (venous </a:t>
            </a:r>
            <a:r>
              <a:rPr lang="en-US" sz="1600" dirty="0" smtClean="0">
                <a:latin typeface="Trebuchet MS" panose="020B0603020202020204" pitchFamily="34" charset="0"/>
              </a:rPr>
              <a:t>circulation</a:t>
            </a:r>
            <a:r>
              <a:rPr lang="en-US" sz="1600" dirty="0">
                <a:latin typeface="Trebuchet MS" panose="020B0603020202020204"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GB" sz="1200" b="0" i="1" u="none" strike="noStrike" cap="none" normalizeH="0" baseline="0" dirty="0" smtClean="0">
              <a:ln>
                <a:noFill/>
              </a:ln>
              <a:solidFill>
                <a:schemeClr val="tx1"/>
              </a:solidFill>
              <a:effectLst/>
              <a:latin typeface="Trebuchet MS" pitchFamily="34" charset="0"/>
              <a:ea typeface="Calibri" pitchFamily="34" charset="0"/>
              <a:cs typeface="Calibri" pitchFamily="34" charset="0"/>
            </a:endParaRPr>
          </a:p>
          <a:p>
            <a:r>
              <a:rPr kumimoji="0" lang="ro-RO" sz="1600" b="0" i="1" u="none" strike="noStrike" cap="none" normalizeH="0" baseline="0" dirty="0" smtClean="0">
                <a:ln>
                  <a:noFill/>
                </a:ln>
                <a:solidFill>
                  <a:schemeClr val="tx1"/>
                </a:solidFill>
                <a:effectLst/>
                <a:latin typeface="Trebuchet MS" pitchFamily="34" charset="0"/>
                <a:ea typeface="Calibri" pitchFamily="34" charset="0"/>
                <a:cs typeface="Calibri" pitchFamily="34" charset="0"/>
              </a:rPr>
              <a:t>*</a:t>
            </a:r>
            <a:r>
              <a:rPr lang="en-US" sz="1600" dirty="0" smtClean="0"/>
              <a:t> Our marketing &amp; sales policy in the domestic market has been oriented towards a profitable sales structure, towards optimizing the potential of the products in the relevant market (the market of the molecules existent in our portfolio ) as well as towards optimizing the stock level from our partners in the market – distributors and pharmacies.</a:t>
            </a:r>
            <a:endParaRPr lang="en-US" sz="1600" dirty="0"/>
          </a:p>
        </p:txBody>
      </p:sp>
    </p:spTree>
    <p:extLst>
      <p:ext uri="{BB962C8B-B14F-4D97-AF65-F5344CB8AC3E}">
        <p14:creationId xmlns:p14="http://schemas.microsoft.com/office/powerpoint/2010/main" xmlns="" val="242995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262BAEA-E812-4FBF-A0A8-745532CE83FF}" type="slidenum">
              <a:rPr lang="uk-UA" altLang="ro-RO" smtClean="0"/>
              <a:pPr>
                <a:defRPr/>
              </a:pPr>
              <a:t>9</a:t>
            </a:fld>
            <a:endParaRPr lang="uk-UA" altLang="ro-RO"/>
          </a:p>
        </p:txBody>
      </p:sp>
      <p:sp>
        <p:nvSpPr>
          <p:cNvPr id="3" name="Footer Placeholder 2"/>
          <p:cNvSpPr>
            <a:spLocks noGrp="1"/>
          </p:cNvSpPr>
          <p:nvPr>
            <p:ph type="ftr" sz="quarter" idx="11"/>
          </p:nvPr>
        </p:nvSpPr>
        <p:spPr/>
        <p:txBody>
          <a:bodyPr/>
          <a:lstStyle/>
          <a:p>
            <a:pPr>
              <a:defRPr/>
            </a:pPr>
            <a:r>
              <a:rPr lang="ro-RO" smtClean="0"/>
              <a:t>www.antibiotice.ro</a:t>
            </a:r>
            <a:endParaRPr lang="uk-UA"/>
          </a:p>
        </p:txBody>
      </p:sp>
      <p:graphicFrame>
        <p:nvGraphicFramePr>
          <p:cNvPr id="4" name="Table 3"/>
          <p:cNvGraphicFramePr>
            <a:graphicFrameLocks noGrp="1"/>
          </p:cNvGraphicFramePr>
          <p:nvPr>
            <p:extLst>
              <p:ext uri="{D42A27DB-BD31-4B8C-83A1-F6EECF244321}">
                <p14:modId xmlns:p14="http://schemas.microsoft.com/office/powerpoint/2010/main" xmlns="" val="3448782678"/>
              </p:ext>
            </p:extLst>
          </p:nvPr>
        </p:nvGraphicFramePr>
        <p:xfrm>
          <a:off x="395536" y="692698"/>
          <a:ext cx="8280920" cy="5480250"/>
        </p:xfrm>
        <a:graphic>
          <a:graphicData uri="http://schemas.openxmlformats.org/drawingml/2006/table">
            <a:tbl>
              <a:tblPr/>
              <a:tblGrid>
                <a:gridCol w="4198908"/>
                <a:gridCol w="1373093"/>
                <a:gridCol w="1388342"/>
                <a:gridCol w="1320577"/>
              </a:tblGrid>
              <a:tr h="722854">
                <a:tc>
                  <a:txBody>
                    <a:bodyPr/>
                    <a:lstStyle/>
                    <a:p>
                      <a:pPr algn="ctr">
                        <a:lnSpc>
                          <a:spcPct val="107000"/>
                        </a:lnSpc>
                        <a:spcAft>
                          <a:spcPts val="0"/>
                        </a:spcAft>
                      </a:pPr>
                      <a:r>
                        <a:rPr lang="en-US" sz="1400" b="1" dirty="0" smtClean="0">
                          <a:latin typeface="Trebuchet MS"/>
                          <a:ea typeface="Times New Roman"/>
                          <a:cs typeface="Arial"/>
                        </a:rPr>
                        <a:t>Comprehensive income statement </a:t>
                      </a:r>
                      <a:r>
                        <a:rPr lang="ro-RO" sz="1400" b="1" dirty="0" smtClean="0">
                          <a:latin typeface="Trebuchet MS"/>
                          <a:ea typeface="Times New Roman"/>
                          <a:cs typeface="Arial"/>
                        </a:rPr>
                        <a:t>(LEI</a:t>
                      </a:r>
                      <a:r>
                        <a:rPr lang="ro-RO" sz="1400" b="1" dirty="0">
                          <a:latin typeface="Trebuchet MS"/>
                          <a:ea typeface="Times New Roman"/>
                          <a:cs typeface="Arial"/>
                        </a:rPr>
                        <a:t>)</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ro-RO" sz="1400" b="1">
                          <a:latin typeface="Trebuchet MS"/>
                          <a:ea typeface="Times New Roman"/>
                          <a:cs typeface="Arial"/>
                        </a:rPr>
                        <a:t>31.03.2018</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ro-RO" sz="1400" b="1">
                          <a:latin typeface="Trebuchet MS"/>
                          <a:ea typeface="Times New Roman"/>
                          <a:cs typeface="Arial"/>
                        </a:rPr>
                        <a:t>31.03.2019</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ro-RO" sz="1400" b="1">
                          <a:latin typeface="Trebuchet MS"/>
                          <a:ea typeface="Times New Roman"/>
                          <a:cs typeface="Arial"/>
                        </a:rPr>
                        <a:t>2019/2018</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80714">
                <a:tc>
                  <a:txBody>
                    <a:bodyPr/>
                    <a:lstStyle/>
                    <a:p>
                      <a:pPr algn="ctr">
                        <a:lnSpc>
                          <a:spcPct val="107000"/>
                        </a:lnSpc>
                        <a:spcAft>
                          <a:spcPts val="0"/>
                        </a:spcAft>
                      </a:pPr>
                      <a:r>
                        <a:rPr lang="ro-RO" sz="800" dirty="0">
                          <a:latin typeface="Trebuchet MS"/>
                          <a:ea typeface="Times New Roman"/>
                          <a:cs typeface="Arial"/>
                        </a:rPr>
                        <a:t>1</a:t>
                      </a:r>
                      <a:endParaRPr lang="en-US" sz="800" dirty="0">
                        <a:latin typeface="Calibri"/>
                        <a:ea typeface="Calibri"/>
                        <a:cs typeface="Times New Roman"/>
                      </a:endParaRPr>
                    </a:p>
                  </a:txBody>
                  <a:tcPr marL="67318" marR="673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800" dirty="0">
                          <a:latin typeface="Trebuchet MS"/>
                          <a:ea typeface="Times New Roman"/>
                          <a:cs typeface="Arial"/>
                        </a:rPr>
                        <a:t>2</a:t>
                      </a:r>
                      <a:endParaRPr lang="en-US" sz="800" dirty="0">
                        <a:latin typeface="Calibri"/>
                        <a:ea typeface="Calibri"/>
                        <a:cs typeface="Times New Roman"/>
                      </a:endParaRPr>
                    </a:p>
                  </a:txBody>
                  <a:tcPr marL="67318" marR="673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800" dirty="0">
                          <a:latin typeface="Trebuchet MS"/>
                          <a:ea typeface="Times New Roman"/>
                          <a:cs typeface="Arial"/>
                        </a:rPr>
                        <a:t>3</a:t>
                      </a:r>
                      <a:endParaRPr lang="en-US" sz="800" dirty="0">
                        <a:latin typeface="Calibri"/>
                        <a:ea typeface="Calibri"/>
                        <a:cs typeface="Times New Roman"/>
                      </a:endParaRPr>
                    </a:p>
                  </a:txBody>
                  <a:tcPr marL="67318" marR="673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o-RO" sz="800" dirty="0">
                          <a:latin typeface="Trebuchet MS"/>
                          <a:ea typeface="Times New Roman"/>
                          <a:cs typeface="Arial"/>
                        </a:rPr>
                        <a:t>4=3/2</a:t>
                      </a:r>
                      <a:endParaRPr lang="en-US" sz="800" dirty="0">
                        <a:latin typeface="Calibri"/>
                        <a:ea typeface="Calibri"/>
                        <a:cs typeface="Times New Roman"/>
                      </a:endParaRPr>
                    </a:p>
                  </a:txBody>
                  <a:tcPr marL="67318" marR="673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59">
                <a:tc>
                  <a:txBody>
                    <a:bodyPr/>
                    <a:lstStyle/>
                    <a:p>
                      <a:pPr>
                        <a:lnSpc>
                          <a:spcPct val="107000"/>
                        </a:lnSpc>
                        <a:spcAft>
                          <a:spcPts val="0"/>
                        </a:spcAft>
                      </a:pPr>
                      <a:r>
                        <a:rPr lang="en-US" sz="1400" b="1" dirty="0" smtClean="0">
                          <a:latin typeface="Trebuchet MS" panose="020B0603020202020204" pitchFamily="34" charset="0"/>
                          <a:ea typeface="Times New Roman"/>
                          <a:cs typeface="Arial"/>
                        </a:rPr>
                        <a:t>Sales income</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dirty="0">
                          <a:latin typeface="Trebuchet MS"/>
                          <a:ea typeface="Times New Roman"/>
                          <a:cs typeface="Arial"/>
                        </a:rPr>
                        <a:t>59.220.466</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dirty="0">
                          <a:latin typeface="Trebuchet MS"/>
                          <a:ea typeface="Times New Roman"/>
                          <a:cs typeface="Arial"/>
                        </a:rPr>
                        <a:t>65.066.014</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dirty="0" smtClean="0">
                          <a:latin typeface="Trebuchet MS"/>
                          <a:ea typeface="Times New Roman"/>
                          <a:cs typeface="Arial"/>
                        </a:rPr>
                        <a:t>1.10</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59">
                <a:tc>
                  <a:txBody>
                    <a:bodyPr/>
                    <a:lstStyle/>
                    <a:p>
                      <a:pPr>
                        <a:lnSpc>
                          <a:spcPct val="107000"/>
                        </a:lnSpc>
                        <a:spcAft>
                          <a:spcPts val="0"/>
                        </a:spcAft>
                      </a:pPr>
                      <a:r>
                        <a:rPr lang="en-US" sz="1400" dirty="0" smtClean="0">
                          <a:latin typeface="Trebuchet MS" panose="020B0603020202020204" pitchFamily="34" charset="0"/>
                          <a:ea typeface="Times New Roman"/>
                          <a:cs typeface="Arial"/>
                        </a:rPr>
                        <a:t>Other operating income</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10.234.373</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8.952.087</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0.87</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59">
                <a:tc>
                  <a:txBody>
                    <a:bodyPr/>
                    <a:lstStyle/>
                    <a:p>
                      <a:pPr>
                        <a:lnSpc>
                          <a:spcPct val="107000"/>
                        </a:lnSpc>
                        <a:spcAft>
                          <a:spcPts val="0"/>
                        </a:spcAft>
                      </a:pPr>
                      <a:r>
                        <a:rPr lang="ro-RO" sz="1400" kern="1200" dirty="0" smtClean="0">
                          <a:solidFill>
                            <a:schemeClr val="tx1"/>
                          </a:solidFill>
                          <a:effectLst/>
                          <a:latin typeface="Trebuchet MS" panose="020B0603020202020204" pitchFamily="34" charset="0"/>
                          <a:ea typeface="+mn-ea"/>
                          <a:cs typeface="+mn-cs"/>
                        </a:rPr>
                        <a:t>Income related to product stock costs</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14.149.596</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16.661.315</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1.18</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65">
                <a:tc>
                  <a:txBody>
                    <a:bodyPr/>
                    <a:lstStyle/>
                    <a:p>
                      <a:pPr>
                        <a:lnSpc>
                          <a:spcPct val="107000"/>
                        </a:lnSpc>
                        <a:spcAft>
                          <a:spcPts val="0"/>
                        </a:spcAft>
                      </a:pPr>
                      <a:r>
                        <a:rPr lang="ro-RO" sz="1400" kern="1200" dirty="0" smtClean="0">
                          <a:solidFill>
                            <a:schemeClr val="tx1"/>
                          </a:solidFill>
                          <a:effectLst/>
                          <a:latin typeface="Trebuchet MS" panose="020B0603020202020204" pitchFamily="34" charset="0"/>
                          <a:ea typeface="+mn-ea"/>
                          <a:cs typeface="+mn-cs"/>
                        </a:rPr>
                        <a:t>Income from the work performed by entity and capitalized</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765.128</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1.035.011</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1.35</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65">
                <a:tc>
                  <a:txBody>
                    <a:bodyPr/>
                    <a:lstStyle/>
                    <a:p>
                      <a:pPr>
                        <a:lnSpc>
                          <a:spcPct val="107000"/>
                        </a:lnSpc>
                        <a:spcAft>
                          <a:spcPts val="0"/>
                        </a:spcAft>
                      </a:pPr>
                      <a:r>
                        <a:rPr lang="ro-RO" sz="1400" kern="1200" dirty="0" smtClean="0">
                          <a:solidFill>
                            <a:schemeClr val="tx1"/>
                          </a:solidFill>
                          <a:effectLst/>
                          <a:latin typeface="Trebuchet MS" panose="020B0603020202020204" pitchFamily="34" charset="0"/>
                          <a:ea typeface="+mn-ea"/>
                          <a:cs typeface="+mn-cs"/>
                        </a:rPr>
                        <a:t>Expenditure on raw materials and consumables</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31.624.850</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33.120.317</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1.05</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1">
                <a:tc>
                  <a:txBody>
                    <a:bodyPr/>
                    <a:lstStyle/>
                    <a:p>
                      <a:pPr>
                        <a:lnSpc>
                          <a:spcPct val="107000"/>
                        </a:lnSpc>
                        <a:spcAft>
                          <a:spcPts val="0"/>
                        </a:spcAft>
                      </a:pPr>
                      <a:r>
                        <a:rPr lang="en-US" sz="1400" dirty="0" smtClean="0">
                          <a:latin typeface="Trebuchet MS" panose="020B0603020202020204" pitchFamily="34" charset="0"/>
                          <a:ea typeface="Times New Roman"/>
                          <a:cs typeface="Arial"/>
                        </a:rPr>
                        <a:t>Staff costs</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20.535.077</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23.718.951</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1.16</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1">
                <a:tc>
                  <a:txBody>
                    <a:bodyPr/>
                    <a:lstStyle/>
                    <a:p>
                      <a:pPr>
                        <a:lnSpc>
                          <a:spcPct val="107000"/>
                        </a:lnSpc>
                        <a:spcAft>
                          <a:spcPts val="0"/>
                        </a:spcAft>
                      </a:pPr>
                      <a:r>
                        <a:rPr lang="ro-RO" sz="1400" kern="1200" dirty="0" smtClean="0">
                          <a:solidFill>
                            <a:schemeClr val="tx1"/>
                          </a:solidFill>
                          <a:effectLst/>
                          <a:latin typeface="Trebuchet MS" panose="020B0603020202020204" pitchFamily="34" charset="0"/>
                          <a:ea typeface="+mn-ea"/>
                          <a:cs typeface="+mn-cs"/>
                        </a:rPr>
                        <a:t>Amortization and depreciation expense</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4.847.956</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5.159.090</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1.06</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03">
                <a:tc>
                  <a:txBody>
                    <a:bodyPr/>
                    <a:lstStyle/>
                    <a:p>
                      <a:pPr>
                        <a:lnSpc>
                          <a:spcPct val="107000"/>
                        </a:lnSpc>
                        <a:spcAft>
                          <a:spcPts val="0"/>
                        </a:spcAft>
                      </a:pPr>
                      <a:r>
                        <a:rPr lang="en-US" sz="1400" dirty="0" smtClean="0">
                          <a:latin typeface="Trebuchet MS" panose="020B0603020202020204" pitchFamily="34" charset="0"/>
                          <a:ea typeface="Times New Roman"/>
                          <a:cs typeface="Arial"/>
                        </a:rPr>
                        <a:t>Other operating expense</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23.530.703</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24.549.531</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1.04</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122">
                <a:tc>
                  <a:txBody>
                    <a:bodyPr/>
                    <a:lstStyle/>
                    <a:p>
                      <a:pPr>
                        <a:lnSpc>
                          <a:spcPct val="107000"/>
                        </a:lnSpc>
                        <a:spcAft>
                          <a:spcPts val="0"/>
                        </a:spcAft>
                      </a:pPr>
                      <a:r>
                        <a:rPr lang="en-US" sz="1400" b="1" dirty="0" smtClean="0">
                          <a:latin typeface="Trebuchet MS" panose="020B0603020202020204" pitchFamily="34" charset="0"/>
                          <a:ea typeface="Times New Roman"/>
                          <a:cs typeface="Arial"/>
                        </a:rPr>
                        <a:t>Operating profit</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a:latin typeface="Trebuchet MS"/>
                          <a:ea typeface="Times New Roman"/>
                          <a:cs typeface="Arial"/>
                        </a:rPr>
                        <a:t>3.830.977</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a:latin typeface="Trebuchet MS"/>
                          <a:ea typeface="Times New Roman"/>
                          <a:cs typeface="Arial"/>
                        </a:rPr>
                        <a:t>5.166.539</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dirty="0" smtClean="0">
                          <a:latin typeface="Trebuchet MS"/>
                          <a:ea typeface="Times New Roman"/>
                          <a:cs typeface="Arial"/>
                        </a:rPr>
                        <a:t>1.35</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1">
                <a:tc>
                  <a:txBody>
                    <a:bodyPr/>
                    <a:lstStyle/>
                    <a:p>
                      <a:pPr>
                        <a:lnSpc>
                          <a:spcPct val="107000"/>
                        </a:lnSpc>
                        <a:spcAft>
                          <a:spcPts val="0"/>
                        </a:spcAft>
                      </a:pPr>
                      <a:r>
                        <a:rPr lang="en-US" sz="1400" dirty="0" smtClean="0">
                          <a:latin typeface="Trebuchet MS" panose="020B0603020202020204" pitchFamily="34" charset="0"/>
                          <a:ea typeface="Times New Roman"/>
                          <a:cs typeface="Arial"/>
                        </a:rPr>
                        <a:t>Financing</a:t>
                      </a:r>
                      <a:r>
                        <a:rPr lang="en-US" sz="1400" baseline="0" dirty="0" smtClean="0">
                          <a:latin typeface="Trebuchet MS" panose="020B0603020202020204" pitchFamily="34" charset="0"/>
                          <a:ea typeface="Times New Roman"/>
                          <a:cs typeface="Arial"/>
                        </a:rPr>
                        <a:t> costs</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-571.013</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-1.032.744</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smtClean="0">
                          <a:latin typeface="Trebuchet MS"/>
                          <a:ea typeface="Times New Roman"/>
                          <a:cs typeface="Arial"/>
                        </a:rPr>
                        <a:t>1.81</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1">
                <a:tc>
                  <a:txBody>
                    <a:bodyPr/>
                    <a:lstStyle/>
                    <a:p>
                      <a:pPr>
                        <a:lnSpc>
                          <a:spcPct val="107000"/>
                        </a:lnSpc>
                        <a:spcAft>
                          <a:spcPts val="0"/>
                        </a:spcAft>
                      </a:pPr>
                      <a:r>
                        <a:rPr lang="en-US" sz="1400" b="1" dirty="0" smtClean="0">
                          <a:latin typeface="Trebuchet MS" panose="020B0603020202020204" pitchFamily="34" charset="0"/>
                          <a:ea typeface="Times New Roman"/>
                          <a:cs typeface="Arial"/>
                        </a:rPr>
                        <a:t>Pre-tax profit</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a:latin typeface="Trebuchet MS"/>
                          <a:ea typeface="Times New Roman"/>
                          <a:cs typeface="Arial"/>
                        </a:rPr>
                        <a:t>3.259.964</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a:latin typeface="Trebuchet MS"/>
                          <a:ea typeface="Times New Roman"/>
                          <a:cs typeface="Arial"/>
                        </a:rPr>
                        <a:t>4.133.795</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dirty="0" smtClean="0">
                          <a:latin typeface="Trebuchet MS"/>
                          <a:ea typeface="Times New Roman"/>
                          <a:cs typeface="Arial"/>
                        </a:rPr>
                        <a:t>1.27</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81">
                <a:tc>
                  <a:txBody>
                    <a:bodyPr/>
                    <a:lstStyle/>
                    <a:p>
                      <a:pPr>
                        <a:lnSpc>
                          <a:spcPct val="107000"/>
                        </a:lnSpc>
                        <a:spcAft>
                          <a:spcPts val="0"/>
                        </a:spcAft>
                      </a:pPr>
                      <a:r>
                        <a:rPr lang="ro-RO" sz="1400" kern="1200" dirty="0" smtClean="0">
                          <a:solidFill>
                            <a:schemeClr val="tx1"/>
                          </a:solidFill>
                          <a:effectLst/>
                          <a:latin typeface="Trebuchet MS" panose="020B0603020202020204" pitchFamily="34" charset="0"/>
                          <a:ea typeface="+mn-ea"/>
                          <a:cs typeface="+mn-cs"/>
                        </a:rPr>
                        <a:t>Expenses on current and deferred income tax</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0</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864.384</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dirty="0">
                          <a:latin typeface="Trebuchet MS"/>
                          <a:ea typeface="Times New Roman"/>
                          <a:cs typeface="Arial"/>
                        </a:rPr>
                        <a:t> </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345">
                <a:tc>
                  <a:txBody>
                    <a:bodyPr/>
                    <a:lstStyle/>
                    <a:p>
                      <a:pPr>
                        <a:lnSpc>
                          <a:spcPct val="107000"/>
                        </a:lnSpc>
                        <a:spcAft>
                          <a:spcPts val="0"/>
                        </a:spcAft>
                      </a:pPr>
                      <a:r>
                        <a:rPr lang="ro-RO" sz="1400" b="1" dirty="0">
                          <a:latin typeface="Trebuchet MS" panose="020B0603020202020204" pitchFamily="34" charset="0"/>
                          <a:ea typeface="Times New Roman"/>
                          <a:cs typeface="Arial"/>
                        </a:rPr>
                        <a:t>Profit</a:t>
                      </a:r>
                      <a:endParaRPr lang="en-US" sz="1400" dirty="0">
                        <a:latin typeface="Trebuchet MS" panose="020B0603020202020204" pitchFamily="34" charset="0"/>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a:latin typeface="Trebuchet MS"/>
                          <a:ea typeface="Times New Roman"/>
                          <a:cs typeface="Arial"/>
                        </a:rPr>
                        <a:t>3.259.964</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400">
                          <a:latin typeface="Trebuchet MS"/>
                          <a:ea typeface="Times New Roman"/>
                          <a:cs typeface="Arial"/>
                        </a:rPr>
                        <a:t>3.269.411</a:t>
                      </a:r>
                      <a:endParaRPr lang="en-US" sz="140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o-RO" sz="1400" b="1" dirty="0" smtClean="0">
                          <a:latin typeface="Trebuchet MS"/>
                          <a:ea typeface="Times New Roman"/>
                          <a:cs typeface="Arial"/>
                        </a:rPr>
                        <a:t>1.00</a:t>
                      </a:r>
                      <a:endParaRPr lang="en-US" sz="1400" dirty="0">
                        <a:latin typeface="Calibri"/>
                        <a:ea typeface="Calibri"/>
                        <a:cs typeface="Times New Roman"/>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APLUS_60_Theme_Sergiu">
  <a:themeElements>
    <a:clrScheme name="DNA">
      <a:dk1>
        <a:srgbClr val="242F38"/>
      </a:dk1>
      <a:lt1>
        <a:srgbClr val="FFFFFF"/>
      </a:lt1>
      <a:dk2>
        <a:srgbClr val="354552"/>
      </a:dk2>
      <a:lt2>
        <a:srgbClr val="FFFFFF"/>
      </a:lt2>
      <a:accent1>
        <a:srgbClr val="E51C24"/>
      </a:accent1>
      <a:accent2>
        <a:srgbClr val="8AA1AC"/>
      </a:accent2>
      <a:accent3>
        <a:srgbClr val="CF1720"/>
      </a:accent3>
      <a:accent4>
        <a:srgbClr val="6C8997"/>
      </a:accent4>
      <a:accent5>
        <a:srgbClr val="BB151D"/>
      </a:accent5>
      <a:accent6>
        <a:srgbClr val="668290"/>
      </a:accent6>
      <a:hlink>
        <a:srgbClr val="0A8CAA"/>
      </a:hlink>
      <a:folHlink>
        <a:srgbClr val="5F497A"/>
      </a:folHlink>
    </a:clrScheme>
    <a:fontScheme name="Custom 8">
      <a:majorFont>
        <a:latin typeface="Georgia"/>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7140</TotalTime>
  <Words>2143</Words>
  <Application>Microsoft Office PowerPoint</Application>
  <PresentationFormat>On-screen Show (4:3)</PresentationFormat>
  <Paragraphs>338</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APLUS_60_Theme_Sergiu</vt:lpstr>
      <vt:lpstr>2_Custom Design</vt:lpstr>
      <vt:lpstr>Slide 1</vt:lpstr>
      <vt:lpstr>Tradition means continuity and recognition</vt:lpstr>
      <vt:lpstr>Tradition means continuity and recognition</vt:lpstr>
      <vt:lpstr>Mision, Vision, Values</vt:lpstr>
      <vt:lpstr>Shareholding structure </vt:lpstr>
      <vt:lpstr>Production breakdownfabricae Structură complexă de fabricație ă complexă de fabricație</vt:lpstr>
      <vt:lpstr>Domestic market</vt:lpstr>
      <vt:lpstr>Domestic market    </vt:lpstr>
      <vt:lpstr>Slide 9</vt:lpstr>
      <vt:lpstr>Slide 10</vt:lpstr>
      <vt:lpstr>International market</vt:lpstr>
      <vt:lpstr>Strategic Planning</vt:lpstr>
      <vt:lpstr>Strategic planning</vt:lpstr>
      <vt:lpstr>Planificare Strategica </vt:lpstr>
      <vt:lpstr>Strategic planning</vt:lpstr>
      <vt:lpstr>Business Development</vt:lpstr>
      <vt:lpstr>Research-Development</vt:lpstr>
      <vt:lpstr>Investments </vt:lpstr>
      <vt:lpstr>Relevant events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dc:creator>
  <cp:lastModifiedBy>Viorica Ciocoiu</cp:lastModifiedBy>
  <cp:revision>678</cp:revision>
  <cp:lastPrinted>2018-02-13T14:23:05Z</cp:lastPrinted>
  <dcterms:created xsi:type="dcterms:W3CDTF">2014-10-25T08:24:46Z</dcterms:created>
  <dcterms:modified xsi:type="dcterms:W3CDTF">2019-05-20T12:14:53Z</dcterms:modified>
</cp:coreProperties>
</file>