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7" r:id="rId2"/>
  </p:sldMasterIdLst>
  <p:notesMasterIdLst>
    <p:notesMasterId r:id="rId12"/>
  </p:notesMasterIdLst>
  <p:handoutMasterIdLst>
    <p:handoutMasterId r:id="rId13"/>
  </p:handoutMasterIdLst>
  <p:sldIdLst>
    <p:sldId id="424" r:id="rId3"/>
    <p:sldId id="448" r:id="rId4"/>
    <p:sldId id="450" r:id="rId5"/>
    <p:sldId id="462" r:id="rId6"/>
    <p:sldId id="461" r:id="rId7"/>
    <p:sldId id="454" r:id="rId8"/>
    <p:sldId id="463" r:id="rId9"/>
    <p:sldId id="457" r:id="rId10"/>
    <p:sldId id="460" r:id="rId11"/>
  </p:sldIdLst>
  <p:sldSz cx="9144000" cy="6858000" type="screen4x3"/>
  <p:notesSz cx="7077075" cy="9363075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3113">
          <p15:clr>
            <a:srgbClr val="A4A3A4"/>
          </p15:clr>
        </p15:guide>
        <p15:guide id="4" pos="2835">
          <p15:clr>
            <a:srgbClr val="A4A3A4"/>
          </p15:clr>
        </p15:guide>
        <p15:guide id="5" pos="295">
          <p15:clr>
            <a:srgbClr val="A4A3A4"/>
          </p15:clr>
        </p15:guide>
        <p15:guide id="6" pos="5465">
          <p15:clr>
            <a:srgbClr val="A4A3A4"/>
          </p15:clr>
        </p15:guide>
        <p15:guide id="7" pos="3515">
          <p15:clr>
            <a:srgbClr val="A4A3A4"/>
          </p15:clr>
        </p15:guide>
        <p15:guide id="8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242A"/>
    <a:srgbClr val="FFFFFF"/>
    <a:srgbClr val="FF99FF"/>
    <a:srgbClr val="00FFCC"/>
    <a:srgbClr val="CCFFCC"/>
    <a:srgbClr val="000000"/>
    <a:srgbClr val="00B050"/>
    <a:srgbClr val="D5D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3808" autoAdjust="0"/>
  </p:normalViewPr>
  <p:slideViewPr>
    <p:cSldViewPr showGuides="1">
      <p:cViewPr varScale="1">
        <p:scale>
          <a:sx n="81" d="100"/>
          <a:sy n="81" d="100"/>
        </p:scale>
        <p:origin x="917" y="67"/>
      </p:cViewPr>
      <p:guideLst>
        <p:guide orient="horz" pos="1026"/>
        <p:guide orient="horz" pos="3884"/>
        <p:guide orient="horz" pos="3113"/>
        <p:guide pos="2835"/>
        <p:guide pos="295"/>
        <p:guide pos="5465"/>
        <p:guide pos="3515"/>
        <p:guide pos="12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768"/>
    </p:cViewPr>
  </p:sorterViewPr>
  <p:notesViewPr>
    <p:cSldViewPr showGuides="1">
      <p:cViewPr varScale="1">
        <p:scale>
          <a:sx n="95" d="100"/>
          <a:sy n="95" d="100"/>
        </p:scale>
        <p:origin x="-3630" y="-108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85622630504523"/>
          <c:y val="6.9105965391440372E-2"/>
          <c:w val="0.4199395742198892"/>
          <c:h val="0.8631312377328445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FCEB-420D-BDC5-7B08654088B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FCEB-420D-BDC5-7B08654088BF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FCEB-420D-BDC5-7B08654088BF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FCEB-420D-BDC5-7B08654088B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9-FCEB-420D-BDC5-7B08654088BF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B-FCEB-420D-BDC5-7B08654088BF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FCEB-420D-BDC5-7B08654088BF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F-FCEB-420D-BDC5-7B08654088BF}"/>
              </c:ext>
            </c:extLst>
          </c:dPt>
          <c:dPt>
            <c:idx val="1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1-FCEB-420D-BDC5-7B08654088BF}"/>
              </c:ext>
            </c:extLst>
          </c:dPt>
          <c:dLbls>
            <c:dLbl>
              <c:idx val="0"/>
              <c:layout>
                <c:manualLayout>
                  <c:x val="1.6622518304880537E-2"/>
                  <c:y val="0.14296842911242463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EB-420D-BDC5-7B08654088BF}"/>
                </c:ext>
              </c:extLst>
            </c:dLbl>
            <c:dLbl>
              <c:idx val="1"/>
              <c:layout>
                <c:manualLayout>
                  <c:x val="3.5587281497217009E-2"/>
                  <c:y val="-2.9064064417195581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EB-420D-BDC5-7B08654088BF}"/>
                </c:ext>
              </c:extLst>
            </c:dLbl>
            <c:dLbl>
              <c:idx val="2"/>
              <c:layout>
                <c:manualLayout>
                  <c:x val="5.3683300700675757E-2"/>
                  <c:y val="-1.2462952715358295E-4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EB-420D-BDC5-7B08654088BF}"/>
                </c:ext>
              </c:extLst>
            </c:dLbl>
            <c:dLbl>
              <c:idx val="3"/>
              <c:layout>
                <c:manualLayout>
                  <c:x val="3.700306743915989E-2"/>
                  <c:y val="8.3319066588348326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CEB-420D-BDC5-7B08654088BF}"/>
                </c:ext>
              </c:extLst>
            </c:dLbl>
            <c:dLbl>
              <c:idx val="4"/>
              <c:layout>
                <c:manualLayout>
                  <c:x val="2.1948015078660354E-2"/>
                  <c:y val="0.1387054503003515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EB-420D-BDC5-7B08654088BF}"/>
                </c:ext>
              </c:extLst>
            </c:dLbl>
            <c:dLbl>
              <c:idx val="5"/>
              <c:layout>
                <c:manualLayout>
                  <c:x val="-5.4127881892790134E-3"/>
                  <c:y val="0.17122590460220544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CEB-420D-BDC5-7B08654088BF}"/>
                </c:ext>
              </c:extLst>
            </c:dLbl>
            <c:dLbl>
              <c:idx val="6"/>
              <c:layout>
                <c:manualLayout>
                  <c:x val="-3.4276909406046212E-2"/>
                  <c:y val="0.1630957910267419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CEB-420D-BDC5-7B08654088BF}"/>
                </c:ext>
              </c:extLst>
            </c:dLbl>
            <c:dLbl>
              <c:idx val="7"/>
              <c:layout>
                <c:manualLayout>
                  <c:x val="-7.5416791296091551E-2"/>
                  <c:y val="0.12633741955170336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CEB-420D-BDC5-7B08654088BF}"/>
                </c:ext>
              </c:extLst>
            </c:dLbl>
            <c:dLbl>
              <c:idx val="8"/>
              <c:layout>
                <c:manualLayout>
                  <c:x val="-9.7648796724719003E-2"/>
                  <c:y val="4.5036283797067464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CEB-420D-BDC5-7B08654088BF}"/>
                </c:ext>
              </c:extLst>
            </c:dLbl>
            <c:dLbl>
              <c:idx val="9"/>
              <c:layout>
                <c:manualLayout>
                  <c:x val="-0.1134199130738674"/>
                  <c:y val="-2.4242968755747031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CEB-420D-BDC5-7B08654088BF}"/>
                </c:ext>
              </c:extLst>
            </c:dLbl>
            <c:dLbl>
              <c:idx val="10"/>
              <c:layout>
                <c:manualLayout>
                  <c:x val="-4.0579454859826211E-2"/>
                  <c:y val="-7.379609128329713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CEB-420D-BDC5-7B08654088BF}"/>
                </c:ext>
              </c:extLst>
            </c:dLbl>
            <c:numFmt formatCode="0.000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'[Top Dana (1).xlsx]TOP'!$K$11:$K$21</c:f>
              <c:strCache>
                <c:ptCount val="11"/>
                <c:pt idx="0">
                  <c:v>MINISTERUL SANATATII (*)</c:v>
                </c:pt>
                <c:pt idx="1">
                  <c:v>S.I.F. OLTENIA (*)</c:v>
                </c:pt>
                <c:pt idx="2">
                  <c:v>BROADHURST INVESTMENTS LIMITED</c:v>
                </c:pt>
                <c:pt idx="3">
                  <c:v>S.I.F. TRANSILVANIA</c:v>
                </c:pt>
                <c:pt idx="4">
                  <c:v>FD DE PENS ADMIN PRIV AZT VIITORUL TAU/ALLIIANZ PP</c:v>
                </c:pt>
                <c:pt idx="5">
                  <c:v>S.I.F. BANAT-CRISANA S.A.</c:v>
                </c:pt>
                <c:pt idx="6">
                  <c:v>FOND DE PENSII ADMINISTRAT PRIVAT METROPOLITAN LIFE</c:v>
                </c:pt>
                <c:pt idx="7">
                  <c:v>A - INVEST</c:v>
                </c:pt>
                <c:pt idx="8">
                  <c:v>FOND DE PENSII ADMINISTRAT PRIVAT ARIPI/GENERALI S.A.F.P.P.</c:v>
                </c:pt>
                <c:pt idx="9">
                  <c:v>POLUNIN DISCOVERY FUNDS - FRONTIER MARKETS FUND</c:v>
                </c:pt>
                <c:pt idx="10">
                  <c:v>Alţi acţionari (41.941 acţionari)</c:v>
                </c:pt>
              </c:strCache>
            </c:strRef>
          </c:cat>
          <c:val>
            <c:numRef>
              <c:f>'[Top Dana (1).xlsx]TOP'!$L$11:$L$21</c:f>
              <c:numCache>
                <c:formatCode>0.0000</c:formatCode>
                <c:ptCount val="11"/>
                <c:pt idx="0">
                  <c:v>53.017275022878188</c:v>
                </c:pt>
                <c:pt idx="1">
                  <c:v>14.413619106106367</c:v>
                </c:pt>
                <c:pt idx="2">
                  <c:v>4.1977306991273728</c:v>
                </c:pt>
                <c:pt idx="3">
                  <c:v>3.2632023950259099</c:v>
                </c:pt>
                <c:pt idx="4">
                  <c:v>2.1711163574166004</c:v>
                </c:pt>
                <c:pt idx="5">
                  <c:v>2.1103728905336574</c:v>
                </c:pt>
                <c:pt idx="6">
                  <c:v>1.5115653211011251</c:v>
                </c:pt>
                <c:pt idx="7">
                  <c:v>0.83771939990172462</c:v>
                </c:pt>
                <c:pt idx="8">
                  <c:v>0.74760086587674968</c:v>
                </c:pt>
                <c:pt idx="9">
                  <c:v>0.67820795615871854</c:v>
                </c:pt>
                <c:pt idx="10">
                  <c:v>17.051589985762519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CEB-420D-BDC5-7B08654088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62301966352567"/>
          <c:y val="3.658536585365859E-2"/>
          <c:w val="0.36180884159076337"/>
          <c:h val="0.94320220207014027"/>
        </c:manualLayout>
      </c:layout>
      <c:overlay val="0"/>
      <c:txPr>
        <a:bodyPr/>
        <a:lstStyle/>
        <a:p>
          <a:pPr rtl="0">
            <a:defRPr sz="1200" b="0" i="0" u="none" strike="noStrike" baseline="0">
              <a:solidFill>
                <a:srgbClr val="000000"/>
              </a:solidFill>
              <a:latin typeface="Trebuchet MS" panose="020B0603020202020204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FFFFFF"/>
      </a:solidFill>
      <a:prstDash val="solid"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2CFC8B-D9C8-4D5A-9312-56E9760F7D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7B1862-2CF2-44A6-B05E-6AB848D559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151CFF-F8F6-4FC2-A741-A9B118472138}" type="datetimeFigureOut">
              <a:rPr lang="uk-UA"/>
              <a:pPr>
                <a:defRPr/>
              </a:pPr>
              <a:t>17.05.2018</a:t>
            </a:fld>
            <a:endParaRPr lang="uk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54F8A5-07ED-483A-B26D-D68BF42439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4F9B4D-2681-481A-BE14-ED57BDE0AE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BA7F3A-F93C-441E-BCBD-1085024C2756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06D716D-BC35-49EB-8C5A-199B4D64EA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22A4B-8C71-45E7-AF7C-B867631E00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66157B-C384-4BB6-9C88-857B35313EBE}" type="datetimeFigureOut">
              <a:rPr lang="uk-UA"/>
              <a:pPr>
                <a:defRPr/>
              </a:pPr>
              <a:t>17.05.2018</a:t>
            </a:fld>
            <a:endParaRPr lang="uk-U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C01BFC8-FB1E-4ADC-95CE-85BA037856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uk-U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8752DD7-5374-4806-91D2-E8666DCB5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uk-U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8326-D754-4F9C-BC0D-D44BA8C350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692D6-402F-45D2-84B1-6465B0C154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3B427E4-63B6-4F14-975C-19B4CA5696D0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06ADFC-2771-478F-ADB8-2B2F7BEB0A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3DA3843-3EFE-46F8-A1FC-FF9741810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RO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u prezent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C22F8BE-BCF7-4EE8-B15D-A73BB610F0E3}"/>
              </a:ext>
            </a:extLst>
          </p:cNvPr>
          <p:cNvSpPr/>
          <p:nvPr userDrawn="1"/>
        </p:nvSpPr>
        <p:spPr>
          <a:xfrm>
            <a:off x="-6350" y="1241425"/>
            <a:ext cx="9144000" cy="17272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9E9721-42EC-4AE5-AB7A-D80FE34226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0113" y="2503488"/>
            <a:ext cx="1222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>
                <a:solidFill>
                  <a:srgbClr val="FFFFFF"/>
                </a:solidFill>
                <a:latin typeface="Calibri" panose="020F0502020204030204" pitchFamily="34" charset="0"/>
              </a:rPr>
              <a:t>Subtitlu</a:t>
            </a:r>
            <a:endParaRPr lang="uk-UA" altLang="en-US" sz="12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2FBBB60-9F2B-41DF-90B6-9A09AE8E34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25" y="115888"/>
            <a:ext cx="17637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8E28E24-87C2-4A83-A31F-12955C9487B3}"/>
              </a:ext>
            </a:extLst>
          </p:cNvPr>
          <p:cNvSpPr/>
          <p:nvPr userDrawn="1"/>
        </p:nvSpPr>
        <p:spPr>
          <a:xfrm>
            <a:off x="-6350" y="358775"/>
            <a:ext cx="6840538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4232" y="1607644"/>
            <a:ext cx="7772400" cy="86409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259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8175" y="4747137"/>
            <a:ext cx="6408241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916735" y="5815575"/>
            <a:ext cx="6471689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249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53362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0859" y="1411818"/>
            <a:ext cx="3103029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1971" y="3717032"/>
            <a:ext cx="3091391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71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61812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8011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021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043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5523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3707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3205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023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Go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B21EAA24-9EDF-4288-8160-3584E08E07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2BAEA-E812-4FBF-A0A8-745532CE83FF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58BC5719-CAE0-488C-B781-ABEA9C9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5506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921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711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945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cu text ierar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8314" y="2564904"/>
            <a:ext cx="8207375" cy="3840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456518" y="1604434"/>
            <a:ext cx="8219171" cy="864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7E985B-C1BF-4E3C-8AF6-F1A4BA84D0E6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0308-C398-4F49-A8F1-21BCCB65DB01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E770EB2-3529-4F80-BFC0-AD6D4392A875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85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1115616" y="5922724"/>
            <a:ext cx="2448272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r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1115616" y="5447778"/>
            <a:ext cx="2448272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5576068" y="5922724"/>
            <a:ext cx="2380308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4"/>
          </p:nvPr>
        </p:nvSpPr>
        <p:spPr>
          <a:xfrm>
            <a:off x="5576068" y="5447778"/>
            <a:ext cx="2380308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EDD36F-FC62-4D81-AE27-22B91FB0768F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C8ED5-7754-4EAC-91AC-DF976B746D24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E3DDF13-E96A-4CFB-A939-990EF82DFA6E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07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AA9593-49B6-472C-9EDA-BF5DA0AB765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C9182-FBFD-4962-805E-DD42D0EBEFF5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45522C0-3ECC-4E3E-BD3B-898B7CEFF6B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246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0" y="1604798"/>
            <a:ext cx="9144000" cy="2496277"/>
          </a:xfrm>
          <a:prstGeom prst="rect">
            <a:avLst/>
          </a:prstGeo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19"/>
          </p:nvPr>
        </p:nvSpPr>
        <p:spPr>
          <a:xfrm>
            <a:off x="451162" y="4869161"/>
            <a:ext cx="8224526" cy="15358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51226" y="4293096"/>
            <a:ext cx="8224335" cy="57606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A24A0D-1089-4E19-B725-6E1C22D99AD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B4D9C-903B-4AA6-81B7-F5BD545EAF3C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FDEE91E-B939-4423-96AE-F3357875E55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73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3016" y="1411818"/>
            <a:ext cx="3179464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 baseline="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724128" y="3717032"/>
            <a:ext cx="3167539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675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451827"/>
            <a:ext cx="7488832" cy="8649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66687" y="1316765"/>
            <a:ext cx="7460744" cy="7679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77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3608" y="4747137"/>
            <a:ext cx="7272808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43608" y="5815575"/>
            <a:ext cx="7344816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981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1163825C-347B-4A34-B86E-77909BACBE84}"/>
              </a:ext>
            </a:extLst>
          </p:cNvPr>
          <p:cNvSpPr/>
          <p:nvPr userDrawn="1"/>
        </p:nvSpPr>
        <p:spPr>
          <a:xfrm>
            <a:off x="8820150" y="6440488"/>
            <a:ext cx="215900" cy="2159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76641-3546-43CB-823A-C354A134E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4425" y="6356350"/>
            <a:ext cx="3873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4A9E49-5AE3-419E-9085-F84D8EF90AC5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6DBC6D-D02D-48E5-80AA-DE06E8C0B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9925" y="6356350"/>
            <a:ext cx="2895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6FAAC-3F6A-4E9F-95B3-567A781C6485}"/>
              </a:ext>
            </a:extLst>
          </p:cNvPr>
          <p:cNvSpPr/>
          <p:nvPr userDrawn="1"/>
        </p:nvSpPr>
        <p:spPr>
          <a:xfrm>
            <a:off x="0" y="-26988"/>
            <a:ext cx="9144000" cy="14843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85F0F7-04E7-4BB9-B7EC-342A716969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50" y="727075"/>
            <a:ext cx="12223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>
                <a:solidFill>
                  <a:srgbClr val="FFFFFF"/>
                </a:solidFill>
                <a:latin typeface="Calibri" panose="020F0502020204030204" pitchFamily="34" charset="0"/>
              </a:rPr>
              <a:t>Write it here</a:t>
            </a:r>
            <a:endParaRPr lang="uk-UA" altLang="en-US" sz="12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CDA194-FDD5-429D-8B42-5A025E8704AC}"/>
              </a:ext>
            </a:extLst>
          </p:cNvPr>
          <p:cNvSpPr/>
          <p:nvPr userDrawn="1"/>
        </p:nvSpPr>
        <p:spPr>
          <a:xfrm>
            <a:off x="-6350" y="358775"/>
            <a:ext cx="6840538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>
            <a:extLst>
              <a:ext uri="{FF2B5EF4-FFF2-40B4-BE49-F238E27FC236}">
                <a16:creationId xmlns:a16="http://schemas.microsoft.com/office/drawing/2014/main" id="{9BD4F3C8-BBA5-4CD4-994F-64C6A16028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25" y="115888"/>
            <a:ext cx="17637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09" r:id="rId3"/>
    <p:sldLayoutId id="2147484010" r:id="rId4"/>
    <p:sldLayoutId id="2147484011" r:id="rId5"/>
    <p:sldLayoutId id="2147484012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pagina_deschidere">
            <a:extLst>
              <a:ext uri="{FF2B5EF4-FFF2-40B4-BE49-F238E27FC236}">
                <a16:creationId xmlns:a16="http://schemas.microsoft.com/office/drawing/2014/main" id="{F2EB3E25-6D24-4DF3-B951-5AF6D8DF94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">
            <a:extLst>
              <a:ext uri="{FF2B5EF4-FFF2-40B4-BE49-F238E27FC236}">
                <a16:creationId xmlns:a16="http://schemas.microsoft.com/office/drawing/2014/main" id="{3CFE97FC-6FE8-46C6-ACED-7875409CCEB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86038"/>
            <a:ext cx="7467600" cy="538162"/>
            <a:chOff x="528" y="1197"/>
            <a:chExt cx="4704" cy="339"/>
          </a:xfrm>
        </p:grpSpPr>
        <p:sp>
          <p:nvSpPr>
            <p:cNvPr id="7172" name="Text Box 15">
              <a:extLst>
                <a:ext uri="{FF2B5EF4-FFF2-40B4-BE49-F238E27FC236}">
                  <a16:creationId xmlns:a16="http://schemas.microsoft.com/office/drawing/2014/main" id="{A0F1EF26-2348-44EB-B630-74978132F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197"/>
              <a:ext cx="44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en-US" sz="2800" b="1">
                  <a:solidFill>
                    <a:srgbClr val="FFFFFF"/>
                  </a:solidFill>
                  <a:latin typeface="Trebuchet MS" panose="020B0603020202020204" pitchFamily="34" charset="0"/>
                </a:rPr>
                <a:t>Prezentare companie</a:t>
              </a:r>
              <a:endParaRPr lang="en-US" altLang="en-US" sz="2800" b="1">
                <a:solidFill>
                  <a:srgbClr val="FFFFFF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7173" name="Rectangle 4">
              <a:extLst>
                <a:ext uri="{FF2B5EF4-FFF2-40B4-BE49-F238E27FC236}">
                  <a16:creationId xmlns:a16="http://schemas.microsoft.com/office/drawing/2014/main" id="{E96C481E-6CA0-453C-B115-4E59D0069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200"/>
              <a:ext cx="95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ro-RO" altLang="en-US" sz="4400">
                <a:solidFill>
                  <a:srgbClr val="000000"/>
                </a:solidFill>
              </a:endParaRPr>
            </a:p>
          </p:txBody>
        </p:sp>
      </p:grpSp>
      <p:pic>
        <p:nvPicPr>
          <p:cNvPr id="7171" name="Picture 4" descr="pastilute">
            <a:extLst>
              <a:ext uri="{FF2B5EF4-FFF2-40B4-BE49-F238E27FC236}">
                <a16:creationId xmlns:a16="http://schemas.microsoft.com/office/drawing/2014/main" id="{6016504C-7DB5-4E3E-8943-01837E8B7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>
            <a:extLst>
              <a:ext uri="{FF2B5EF4-FFF2-40B4-BE49-F238E27FC236}">
                <a16:creationId xmlns:a16="http://schemas.microsoft.com/office/drawing/2014/main" id="{D81238F6-77DF-4D13-B70C-0317BA73E7B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F472A4-28F8-40A7-BAAD-69CC7E6C2694}" type="slidenum">
              <a:rPr lang="uk-UA" altLang="ro-RO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uk-UA" altLang="ro-RO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C2BC84-A112-4286-8913-338BB31A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/>
              <a:t>www.antibiotice.ro</a:t>
            </a:r>
            <a:endParaRPr lang="uk-UA"/>
          </a:p>
        </p:txBody>
      </p:sp>
      <p:sp>
        <p:nvSpPr>
          <p:cNvPr id="13317" name="Title 1">
            <a:extLst>
              <a:ext uri="{FF2B5EF4-FFF2-40B4-BE49-F238E27FC236}">
                <a16:creationId xmlns:a16="http://schemas.microsoft.com/office/drawing/2014/main" id="{A04029B9-2669-493B-AC95-65320601E983}"/>
              </a:ext>
            </a:extLst>
          </p:cNvPr>
          <p:cNvSpPr txBox="1">
            <a:spLocks/>
          </p:cNvSpPr>
          <p:nvPr/>
        </p:nvSpPr>
        <p:spPr bwMode="auto">
          <a:xfrm>
            <a:off x="250825" y="487363"/>
            <a:ext cx="74898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 err="1">
                <a:latin typeface="Trebuchet MS" panose="020B0603020202020204" pitchFamily="34" charset="0"/>
              </a:rPr>
              <a:t>Structura</a:t>
            </a:r>
            <a:r>
              <a:rPr lang="en-US" altLang="en-US" sz="2400" dirty="0">
                <a:latin typeface="Trebuchet MS" panose="020B0603020202020204" pitchFamily="34" charset="0"/>
              </a:rPr>
              <a:t> </a:t>
            </a:r>
            <a:r>
              <a:rPr lang="en-US" altLang="en-US" sz="2400" dirty="0" err="1">
                <a:latin typeface="Trebuchet MS" panose="020B0603020202020204" pitchFamily="34" charset="0"/>
              </a:rPr>
              <a:t>actionariatului</a:t>
            </a:r>
            <a:r>
              <a:rPr lang="en-US" altLang="en-US" sz="2400" dirty="0">
                <a:latin typeface="Trebuchet MS" panose="020B0603020202020204" pitchFamily="34" charset="0"/>
              </a:rPr>
              <a:t> – 20.02.2018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148628"/>
              </p:ext>
            </p:extLst>
          </p:nvPr>
        </p:nvGraphicFramePr>
        <p:xfrm>
          <a:off x="285750" y="1556792"/>
          <a:ext cx="85725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B8D37B66-DAE6-459C-96B1-59CC0F109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58775"/>
            <a:ext cx="8229600" cy="706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400" dirty="0">
                <a:latin typeface="Trebuchet MS" panose="020B0603020202020204" pitchFamily="34" charset="0"/>
              </a:rPr>
              <a:t>Antibiotice </a:t>
            </a:r>
            <a:r>
              <a:rPr lang="en-US" altLang="en-US" sz="2400" dirty="0">
                <a:latin typeface="Trebuchet MS" panose="020B0603020202020204" pitchFamily="34" charset="0"/>
              </a:rPr>
              <a:t>in </a:t>
            </a:r>
            <a:r>
              <a:rPr lang="en-US" altLang="en-US" sz="2400" dirty="0" err="1">
                <a:latin typeface="Trebuchet MS" panose="020B0603020202020204" pitchFamily="34" charset="0"/>
              </a:rPr>
              <a:t>trimestrul</a:t>
            </a:r>
            <a:r>
              <a:rPr lang="en-US" altLang="en-US" sz="2400" dirty="0">
                <a:latin typeface="Trebuchet MS" panose="020B0603020202020204" pitchFamily="34" charset="0"/>
              </a:rPr>
              <a:t> I 2018</a:t>
            </a:r>
          </a:p>
        </p:txBody>
      </p:sp>
      <p:sp>
        <p:nvSpPr>
          <p:cNvPr id="15363" name="Slide Number Placeholder 2">
            <a:extLst>
              <a:ext uri="{FF2B5EF4-FFF2-40B4-BE49-F238E27FC236}">
                <a16:creationId xmlns:a16="http://schemas.microsoft.com/office/drawing/2014/main" id="{58AB5C59-F3C5-4AA8-BD51-AF82570A277D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AB9CBA-5A5A-42C5-9B9B-285F0A727E3A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0CE04FE-5C15-4284-907B-DC44E1AD5B1F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5488EE-740A-4F76-A67D-FEDC5B38BD55}"/>
              </a:ext>
            </a:extLst>
          </p:cNvPr>
          <p:cNvSpPr/>
          <p:nvPr/>
        </p:nvSpPr>
        <p:spPr>
          <a:xfrm>
            <a:off x="158444" y="1628775"/>
            <a:ext cx="8466013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ro-RO" dirty="0"/>
              <a:t>consolida</a:t>
            </a:r>
            <a:r>
              <a:rPr lang="en-US" dirty="0"/>
              <a:t>rea</a:t>
            </a:r>
            <a:r>
              <a:rPr lang="ro-RO" dirty="0"/>
              <a:t> poziti</a:t>
            </a:r>
            <a:r>
              <a:rPr lang="en-US" dirty="0" err="1"/>
              <a:t>ei</a:t>
            </a:r>
            <a:r>
              <a:rPr lang="ro-RO" dirty="0"/>
              <a:t> pe segmentul produselor antiinfectioase si preparate dermatologice</a:t>
            </a:r>
            <a:r>
              <a:rPr lang="en-US" dirty="0"/>
              <a:t>, </a:t>
            </a:r>
            <a:r>
              <a:rPr lang="ro-RO" dirty="0"/>
              <a:t>pentru care detine locul 1 in piata medicamentelor generice cu prescriptie medicala si OTC</a:t>
            </a:r>
            <a:r>
              <a:rPr lang="en-US" dirty="0"/>
              <a:t>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b="1" dirty="0">
              <a:solidFill>
                <a:srgbClr val="FF0000"/>
              </a:solidFill>
              <a:latin typeface="Trebuchet MS" pitchFamily="34" charset="0"/>
            </a:endParaRPr>
          </a:p>
          <a:p>
            <a:pPr fontAlgn="auto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  </a:t>
            </a:r>
            <a:r>
              <a:rPr lang="ro-RO" dirty="0"/>
              <a:t>cresteri superioare ritmului pietei pe arii terapeutice valoroase si de interes pentru sistemul sanitar romanesc: </a:t>
            </a:r>
            <a:endParaRPr lang="en-US" dirty="0"/>
          </a:p>
          <a:p>
            <a:pPr marL="285750" indent="-55563" fontAlgn="auto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o-RO" dirty="0"/>
              <a:t>sistem cardiovascular: +44% crestere valorica a portofoliului comparativ cu trimestrul I 2017 in contextul in care piata acestei clase terapeutice a crescut cu 10,7%,</a:t>
            </a:r>
            <a:endParaRPr lang="en-US" dirty="0"/>
          </a:p>
          <a:p>
            <a:pPr marL="285750" indent="-55563" fontAlgn="auto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o-RO" dirty="0"/>
              <a:t> sistem nervos central: +22% crestere valorica comparativ cu trimestrul I 2017 in contextul in care piata acestei clase a crescut cu 5,7%.</a:t>
            </a:r>
            <a:endParaRPr lang="en-US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B8D37B66-DAE6-459C-96B1-59CC0F109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58775"/>
            <a:ext cx="8229600" cy="706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400" dirty="0">
                <a:latin typeface="Trebuchet MS" panose="020B0603020202020204" pitchFamily="34" charset="0"/>
              </a:rPr>
              <a:t>Antibiotice </a:t>
            </a:r>
            <a:r>
              <a:rPr lang="en-US" altLang="en-US" sz="2400" dirty="0">
                <a:latin typeface="Trebuchet MS" panose="020B0603020202020204" pitchFamily="34" charset="0"/>
              </a:rPr>
              <a:t>in </a:t>
            </a:r>
            <a:r>
              <a:rPr lang="en-US" altLang="en-US" sz="2400" dirty="0" err="1">
                <a:latin typeface="Trebuchet MS" panose="020B0603020202020204" pitchFamily="34" charset="0"/>
              </a:rPr>
              <a:t>piata</a:t>
            </a:r>
            <a:r>
              <a:rPr lang="en-US" altLang="en-US" sz="2400" dirty="0">
                <a:latin typeface="Trebuchet MS" panose="020B0603020202020204" pitchFamily="34" charset="0"/>
              </a:rPr>
              <a:t> externa in continua </a:t>
            </a:r>
            <a:r>
              <a:rPr lang="en-US" altLang="en-US" sz="2400" dirty="0" err="1">
                <a:latin typeface="Trebuchet MS" panose="020B0603020202020204" pitchFamily="34" charset="0"/>
              </a:rPr>
              <a:t>dinamica</a:t>
            </a:r>
            <a:endParaRPr lang="en-US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15363" name="Slide Number Placeholder 2">
            <a:extLst>
              <a:ext uri="{FF2B5EF4-FFF2-40B4-BE49-F238E27FC236}">
                <a16:creationId xmlns:a16="http://schemas.microsoft.com/office/drawing/2014/main" id="{58AB5C59-F3C5-4AA8-BD51-AF82570A277D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AB9CBA-5A5A-42C5-9B9B-285F0A727E3A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4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0CE04FE-5C15-4284-907B-DC44E1AD5B1F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5488EE-740A-4F76-A67D-FEDC5B38BD55}"/>
              </a:ext>
            </a:extLst>
          </p:cNvPr>
          <p:cNvSpPr/>
          <p:nvPr/>
        </p:nvSpPr>
        <p:spPr>
          <a:xfrm>
            <a:off x="141986" y="4606399"/>
            <a:ext cx="8717153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it-IT" dirty="0"/>
              <a:t>crestere cu aproximativ 11% a vanzarilor fata de perioada similara a anului 2017</a:t>
            </a:r>
            <a:r>
              <a:rPr lang="en-US" dirty="0"/>
              <a:t>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b="1" dirty="0">
              <a:solidFill>
                <a:srgbClr val="FF0000"/>
              </a:solidFill>
              <a:latin typeface="Trebuchet MS" pitchFamily="34" charset="0"/>
            </a:endParaRPr>
          </a:p>
          <a:p>
            <a:pPr fontAlgn="auto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  </a:t>
            </a:r>
            <a:r>
              <a:rPr lang="en-US" dirty="0" err="1"/>
              <a:t>triplare</a:t>
            </a:r>
            <a:r>
              <a:rPr lang="en-US" dirty="0"/>
              <a:t> a </a:t>
            </a:r>
            <a:r>
              <a:rPr lang="en-US" dirty="0" err="1"/>
              <a:t>vanzarilor</a:t>
            </a:r>
            <a:r>
              <a:rPr lang="en-US" dirty="0"/>
              <a:t> de </a:t>
            </a:r>
            <a:r>
              <a:rPr lang="en-US" dirty="0" err="1"/>
              <a:t>Nistatina</a:t>
            </a:r>
            <a:r>
              <a:rPr lang="en-US" dirty="0"/>
              <a:t> pe </a:t>
            </a:r>
            <a:r>
              <a:rPr lang="en-US" dirty="0" err="1"/>
              <a:t>piata</a:t>
            </a:r>
            <a:r>
              <a:rPr lang="en-US" dirty="0"/>
              <a:t> SUA;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22530" name="Chart 1">
            <a:extLst>
              <a:ext uri="{FF2B5EF4-FFF2-40B4-BE49-F238E27FC236}">
                <a16:creationId xmlns:a16="http://schemas.microsoft.com/office/drawing/2014/main" id="{9B27DA74-D3AD-4298-BBBB-C8C8A78E179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5256584" cy="277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7502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5EB635-2A8F-457A-9D4B-E142B1FA31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62BAEA-E812-4FBF-A0A8-745532CE83FF}" type="slidenum">
              <a:rPr lang="uk-UA" altLang="ro-RO" smtClean="0"/>
              <a:pPr>
                <a:defRPr/>
              </a:pPr>
              <a:t>5</a:t>
            </a:fld>
            <a:endParaRPr lang="uk-UA" alt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E88777-5227-4D8A-BEAF-3328F6F0B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/>
              <a:t>www.antibiotice.ro</a:t>
            </a:r>
            <a:endParaRPr lang="uk-UA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D6FE29-9540-4D54-A833-CCECE31DF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09057"/>
              </p:ext>
            </p:extLst>
          </p:nvPr>
        </p:nvGraphicFramePr>
        <p:xfrm>
          <a:off x="287140" y="1301715"/>
          <a:ext cx="8640960" cy="4863324"/>
        </p:xfrm>
        <a:graphic>
          <a:graphicData uri="http://schemas.openxmlformats.org/drawingml/2006/table">
            <a:tbl>
              <a:tblPr firstRow="1" firstCol="1" bandRow="1"/>
              <a:tblGrid>
                <a:gridCol w="3828074">
                  <a:extLst>
                    <a:ext uri="{9D8B030D-6E8A-4147-A177-3AD203B41FA5}">
                      <a16:colId xmlns:a16="http://schemas.microsoft.com/office/drawing/2014/main" val="1920534286"/>
                    </a:ext>
                  </a:extLst>
                </a:gridCol>
                <a:gridCol w="1135412">
                  <a:extLst>
                    <a:ext uri="{9D8B030D-6E8A-4147-A177-3AD203B41FA5}">
                      <a16:colId xmlns:a16="http://schemas.microsoft.com/office/drawing/2014/main" val="708197158"/>
                    </a:ext>
                  </a:extLst>
                </a:gridCol>
                <a:gridCol w="1121574">
                  <a:extLst>
                    <a:ext uri="{9D8B030D-6E8A-4147-A177-3AD203B41FA5}">
                      <a16:colId xmlns:a16="http://schemas.microsoft.com/office/drawing/2014/main" val="3627854179"/>
                    </a:ext>
                  </a:extLst>
                </a:gridCol>
                <a:gridCol w="1187748">
                  <a:extLst>
                    <a:ext uri="{9D8B030D-6E8A-4147-A177-3AD203B41FA5}">
                      <a16:colId xmlns:a16="http://schemas.microsoft.com/office/drawing/2014/main" val="72744466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87562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546679569"/>
                    </a:ext>
                  </a:extLst>
                </a:gridCol>
              </a:tblGrid>
              <a:tr h="558266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Situatia</a:t>
                      </a: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rezultatului</a:t>
                      </a: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global (LEI)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31.03.2017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BVC 2018 TRIM I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31.03.2018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2018/2017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</a:p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/BVC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653485"/>
                  </a:ext>
                </a:extLst>
              </a:tr>
              <a:tr h="169372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8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5=4/2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6=4/3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55833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Venituri</a:t>
                      </a: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400" b="1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vanzari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55,416,200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56,101,000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59,220,464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1.07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342196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Alte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venituri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exploatare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4,290,879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4,779,000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10,234,373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2.39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775336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Venituri aferente costurilor stocurilor de produse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17,219,207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16,068,000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14,149,596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0114281"/>
                  </a:ext>
                </a:extLst>
              </a:tr>
              <a:tr h="461218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Venituri din activitatea realizata de entitate si capitalizata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298,086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320,000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765,128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2.57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2.39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6840650"/>
                  </a:ext>
                </a:extLst>
              </a:tr>
              <a:tr h="461218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Cheltuieli cu materiile prime si materialele consumabile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27,969,927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29,615,000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31,624,850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153613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Cheltuieli cu personalul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18,063,402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20,377,000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20,535,077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359707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Cheltuieli cu amortizarea si deprecierea 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4,590,823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5,100,000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4,847,956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0.95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175017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Alte cheltuieli de exploatare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21,031,538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18,564,000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23,530,704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107304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Profit din exploatare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5,568,681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3,612,000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3,830,976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0.69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230782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Costuri de finantare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-224,140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-432,000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-571,013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2.55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896982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Profit inainte de impozitare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5,344,541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3,180,000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3,259,964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1004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Cheltuieli cu impozit pe profit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43,348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509,000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036127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Profit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5,301,193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2,671,000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3,259,964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1.22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764986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C97357A8-6F01-4C60-9DA8-C21B9EE8DAA7}"/>
              </a:ext>
            </a:extLst>
          </p:cNvPr>
          <p:cNvSpPr txBox="1">
            <a:spLocks/>
          </p:cNvSpPr>
          <p:nvPr/>
        </p:nvSpPr>
        <p:spPr bwMode="auto">
          <a:xfrm>
            <a:off x="248746" y="444263"/>
            <a:ext cx="74898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rebuchet MS" panose="020B0603020202020204" pitchFamily="34" charset="0"/>
              </a:rPr>
              <a:t>Profit </a:t>
            </a:r>
            <a:r>
              <a:rPr lang="en-US" altLang="en-US" sz="2400" dirty="0" err="1">
                <a:latin typeface="Trebuchet MS" panose="020B0603020202020204" pitchFamily="34" charset="0"/>
              </a:rPr>
              <a:t>erodat</a:t>
            </a:r>
            <a:r>
              <a:rPr lang="en-US" altLang="en-US" sz="2400" dirty="0">
                <a:latin typeface="Trebuchet MS" panose="020B0603020202020204" pitchFamily="34" charset="0"/>
              </a:rPr>
              <a:t> de o taxa claw back de 10 </a:t>
            </a:r>
            <a:r>
              <a:rPr lang="en-US" altLang="en-US" sz="2400" dirty="0" err="1">
                <a:latin typeface="Trebuchet MS" panose="020B0603020202020204" pitchFamily="34" charset="0"/>
              </a:rPr>
              <a:t>milioane</a:t>
            </a:r>
            <a:r>
              <a:rPr lang="en-US" altLang="en-US" sz="2400" dirty="0">
                <a:latin typeface="Trebuchet MS" panose="020B0603020202020204" pitchFamily="34" charset="0"/>
              </a:rPr>
              <a:t> lei</a:t>
            </a:r>
          </a:p>
        </p:txBody>
      </p:sp>
    </p:spTree>
    <p:extLst>
      <p:ext uri="{BB962C8B-B14F-4D97-AF65-F5344CB8AC3E}">
        <p14:creationId xmlns:p14="http://schemas.microsoft.com/office/powerpoint/2010/main" val="1933816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6D965F8-7F06-4221-957B-B55E18205A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58775"/>
            <a:ext cx="6202363" cy="766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400">
                <a:latin typeface="Trebuchet MS" panose="020B0603020202020204" pitchFamily="34" charset="0"/>
              </a:rPr>
              <a:t>Orientati spre performanta</a:t>
            </a:r>
            <a:endParaRPr lang="en-US" altLang="en-US" sz="2400">
              <a:latin typeface="Trebuchet MS" panose="020B0603020202020204" pitchFamily="34" charset="0"/>
            </a:endParaRPr>
          </a:p>
        </p:txBody>
      </p:sp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F1461A00-1DD5-4C6E-AAFF-528E7EEC28C7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B9C77E-C82D-4FCB-8954-30D581F3EB25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6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0833165-5135-47E7-8E55-41F5AE5074FF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  <p:sp>
        <p:nvSpPr>
          <p:cNvPr id="19461" name="Rectangle 12">
            <a:extLst>
              <a:ext uri="{FF2B5EF4-FFF2-40B4-BE49-F238E27FC236}">
                <a16:creationId xmlns:a16="http://schemas.microsoft.com/office/drawing/2014/main" id="{FF62D2D1-325C-43DE-AD21-B3B173164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341438"/>
            <a:ext cx="7848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o-RO" altLang="en-US">
              <a:solidFill>
                <a:srgbClr val="242F38"/>
              </a:solidFill>
              <a:latin typeface="Trebuchet MS" panose="020B0603020202020204" pitchFamily="34" charset="0"/>
            </a:endParaRPr>
          </a:p>
          <a:p>
            <a:endParaRPr lang="en-US" altLang="en-US">
              <a:solidFill>
                <a:srgbClr val="242F38"/>
              </a:solidFill>
              <a:latin typeface="Trebuchet MS" panose="020B0603020202020204" pitchFamily="34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214F66C0-23C3-4A30-A909-34F65F247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052513"/>
            <a:ext cx="720090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en-US" altLang="en-US" sz="1400">
              <a:solidFill>
                <a:srgbClr val="242F38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B5AEA26C-7669-4707-ACBB-968204BD4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0" y="3244850"/>
            <a:ext cx="322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 </a:t>
            </a:r>
            <a:endParaRPr lang="en-US" altLang="en-US">
              <a:solidFill>
                <a:srgbClr val="242F38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AD0057E-2D15-403F-A215-42C5824BA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609160"/>
              </p:ext>
            </p:extLst>
          </p:nvPr>
        </p:nvGraphicFramePr>
        <p:xfrm>
          <a:off x="315159" y="1364988"/>
          <a:ext cx="8321996" cy="2232645"/>
        </p:xfrm>
        <a:graphic>
          <a:graphicData uri="http://schemas.openxmlformats.org/drawingml/2006/table">
            <a:tbl>
              <a:tblPr firstRow="1" firstCol="1" bandRow="1"/>
              <a:tblGrid>
                <a:gridCol w="3370329">
                  <a:extLst>
                    <a:ext uri="{9D8B030D-6E8A-4147-A177-3AD203B41FA5}">
                      <a16:colId xmlns:a16="http://schemas.microsoft.com/office/drawing/2014/main" val="3036706645"/>
                    </a:ext>
                  </a:extLst>
                </a:gridCol>
                <a:gridCol w="2663518">
                  <a:extLst>
                    <a:ext uri="{9D8B030D-6E8A-4147-A177-3AD203B41FA5}">
                      <a16:colId xmlns:a16="http://schemas.microsoft.com/office/drawing/2014/main" val="3279005489"/>
                    </a:ext>
                  </a:extLst>
                </a:gridCol>
                <a:gridCol w="1154057">
                  <a:extLst>
                    <a:ext uri="{9D8B030D-6E8A-4147-A177-3AD203B41FA5}">
                      <a16:colId xmlns:a16="http://schemas.microsoft.com/office/drawing/2014/main" val="3319775226"/>
                    </a:ext>
                  </a:extLst>
                </a:gridCol>
                <a:gridCol w="1134092">
                  <a:extLst>
                    <a:ext uri="{9D8B030D-6E8A-4147-A177-3AD203B41FA5}">
                      <a16:colId xmlns:a16="http://schemas.microsoft.com/office/drawing/2014/main" val="680957928"/>
                    </a:ext>
                  </a:extLst>
                </a:gridCol>
              </a:tblGrid>
              <a:tr h="27908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Denumire indicator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 de calcul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31.03.2017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31.03.2018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227483"/>
                  </a:ext>
                </a:extLst>
              </a:tr>
              <a:tr h="279081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Lichiditatea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curenta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Active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curente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Datorii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curente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2.71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16436"/>
                  </a:ext>
                </a:extLst>
              </a:tr>
              <a:tr h="558161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Grad de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indatorare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Capital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imprumutat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/Capital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propriu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x 100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14.7%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20.03%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664975"/>
                  </a:ext>
                </a:extLst>
              </a:tr>
              <a:tr h="558161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Viteza de rotatie a debitelor clienti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Sold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clienti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Venituri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din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vanzari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x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Timp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413 zile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370 zile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146927"/>
                  </a:ext>
                </a:extLst>
              </a:tr>
              <a:tr h="558161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Viteza de rotatie a activelor imobilizate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Venituri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din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vanzari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/Active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imobilizate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87487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D34C2D4-3FD4-4D3B-9A19-3F4D050C39C1}"/>
              </a:ext>
            </a:extLst>
          </p:cNvPr>
          <p:cNvSpPr/>
          <p:nvPr/>
        </p:nvSpPr>
        <p:spPr>
          <a:xfrm>
            <a:off x="52512" y="4280168"/>
            <a:ext cx="89119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457200" algn="just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1600" dirty="0">
                <a:latin typeface="Trebuchet MS" panose="020B0603020202020204" pitchFamily="34" charset="0"/>
              </a:rPr>
              <a:t>Indicatorii de diagnostic al firmei </a:t>
            </a:r>
            <a:r>
              <a:rPr lang="it-IT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reprezinta o consecinta a cresterii nevoii de lichiditate prin cresterea taxei claw back concomitent cu prelungirea perioadei de decontare a fondurilor de la Casa  Nationala de Asigurari de Sanatate in medie cu 60 de zile.</a:t>
            </a:r>
            <a:endParaRPr lang="en-US" sz="1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6940A-898F-4FDA-A985-4F26973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46" y="476672"/>
            <a:ext cx="8229600" cy="706089"/>
          </a:xfrm>
        </p:spPr>
        <p:txBody>
          <a:bodyPr/>
          <a:lstStyle/>
          <a:p>
            <a:r>
              <a:rPr lang="en-US" sz="24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 de </a:t>
            </a:r>
            <a:r>
              <a:rPr lang="en-US" sz="2400" b="1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proiecte</a:t>
            </a:r>
            <a:r>
              <a:rPr lang="en-US" sz="24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</a:t>
            </a:r>
            <a:r>
              <a:rPr lang="en-US" sz="24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b="1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cercetare-dezvoltare</a:t>
            </a:r>
            <a:r>
              <a:rPr lang="en-US" sz="24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2018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B0635-5180-4FDB-87B9-3BEB0428EC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0971" y="1905649"/>
            <a:ext cx="8207375" cy="1237881"/>
          </a:xfrm>
        </p:spPr>
        <p:txBody>
          <a:bodyPr/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medicamente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antiinfectioase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(8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medicamente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cardiovasculare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(5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dermatologice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medicamente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clasa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genito-urinar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medicament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aparat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respirator,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medicamente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tract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digestiv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destinate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profilaxiei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cresterii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calitatii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vietii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categoria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suplimentelor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alimentare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produselor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cosmetice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medicamentelor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OTC (10 </a:t>
            </a:r>
            <a:r>
              <a:rPr lang="en-US" sz="16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produse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US" sz="1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D75CAD3-7F70-4077-8B50-30525E4603A1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pPr>
              <a:defRPr/>
            </a:pPr>
            <a:fld id="{B21C8ED5-7754-4EAC-91AC-DF976B746D24}" type="slidenum">
              <a:rPr lang="uk-UA" altLang="ro-RO" smtClean="0"/>
              <a:pPr>
                <a:defRPr/>
              </a:pPr>
              <a:t>7</a:t>
            </a:fld>
            <a:endParaRPr lang="uk-UA" altLang="ro-RO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C8DAD9D-90EF-4B6A-BA8B-544AC7356587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154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CCE91DC-1903-4469-96AF-3D2A232693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5900" y="358775"/>
            <a:ext cx="8470900" cy="706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400" dirty="0">
                <a:latin typeface="Trebuchet MS" panose="020B0603020202020204" pitchFamily="34" charset="0"/>
              </a:rPr>
              <a:t>Cea mai importanta resursa </a:t>
            </a:r>
            <a:br>
              <a:rPr lang="ro-RO" altLang="en-US" sz="2400" dirty="0">
                <a:latin typeface="Trebuchet MS" panose="020B0603020202020204" pitchFamily="34" charset="0"/>
              </a:rPr>
            </a:br>
            <a:r>
              <a:rPr lang="ro-RO" altLang="en-US" sz="2400" dirty="0">
                <a:latin typeface="Trebuchet MS" panose="020B0603020202020204" pitchFamily="34" charset="0"/>
              </a:rPr>
              <a:t>oamenii bine pregatiti</a:t>
            </a:r>
            <a:endParaRPr lang="en-US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22531" name="Slide Number Placeholder 2">
            <a:extLst>
              <a:ext uri="{FF2B5EF4-FFF2-40B4-BE49-F238E27FC236}">
                <a16:creationId xmlns:a16="http://schemas.microsoft.com/office/drawing/2014/main" id="{F493B778-19EC-4927-AF1F-8563FD3E74F8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BA5A83-82CE-45C6-9E01-25DB8433912D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8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D118A44-A69C-431B-94E7-0C4415CB7507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>
          <a:xfrm>
            <a:off x="5651500" y="6308725"/>
            <a:ext cx="2895600" cy="366713"/>
          </a:xfrm>
        </p:spPr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22533" name="Rectangle 10">
            <a:extLst>
              <a:ext uri="{FF2B5EF4-FFF2-40B4-BE49-F238E27FC236}">
                <a16:creationId xmlns:a16="http://schemas.microsoft.com/office/drawing/2014/main" id="{18A6CE2A-A788-4B91-9B78-85DA0D5C2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711994"/>
            <a:ext cx="40322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NUMAR PERSONAL la 31.03.2017: 1420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D61EB6-9D7C-4004-A2C8-5446F1A6AB43}"/>
              </a:ext>
            </a:extLst>
          </p:cNvPr>
          <p:cNvSpPr/>
          <p:nvPr/>
        </p:nvSpPr>
        <p:spPr>
          <a:xfrm>
            <a:off x="22225" y="1268760"/>
            <a:ext cx="8964488" cy="568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457200" algn="just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ro-RO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-au desfasurat sesiuni de instruire pentru un numar de 98 persoane de specialitate din cadrul societatii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urmatoarele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teme</a:t>
            </a:r>
            <a:r>
              <a:rPr lang="ro-RO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600"/>
              </a:spcBef>
              <a:spcAft>
                <a:spcPts val="2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Instruiri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sistemului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LIMS (Laboratory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management system)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Calitatii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Unitate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Analitica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Informatiei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Instruire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Smart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Bilder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privind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Electronic Laboratory Notebook (ELN)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Unitate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Analitica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Instruire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GMP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asigurarea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controlul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Seminar de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cromatografie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Merk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Controlul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Unitate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Analitica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marR="0" lvl="0" indent="-342900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Farmacocinetica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biofarmacie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aplicata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industria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medicamentelor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personal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activitatilor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Cercetare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Unitate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Analitica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Instruire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privind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serializarea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industria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farmaceutica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SARTOROM Pharma Track and Trace Conference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personal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Asigurarea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sectia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Produse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Parenterale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Instruire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domeniul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specifica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tendintelor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piata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muncii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Modificari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legislative 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salarizarii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contributiilor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Instruiri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domeniul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ANRE (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Autoritatea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Nationala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Reglemetare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domeniul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serviciului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Electric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 de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program informatic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scheme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instalatii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electrice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E-plan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Instruire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profesionala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specialiști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laboratoarelor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metrologie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Instruire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ISO 17025: 2017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sistemelor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masurare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(MSA), personal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serviciului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Automatizari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Instruire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privind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strategia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proiectelelor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responsabilitate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personal din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activitatii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Consiliere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Comunicare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Instruire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Bunelor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practici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managementul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depozitelor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500" dirty="0">
              <a:effectLst/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99BE36-7A37-4E27-AC6D-0DD97098F5F7}"/>
              </a:ext>
            </a:extLst>
          </p:cNvPr>
          <p:cNvSpPr/>
          <p:nvPr/>
        </p:nvSpPr>
        <p:spPr>
          <a:xfrm>
            <a:off x="5508625" y="0"/>
            <a:ext cx="3635375" cy="68580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5603" name="Text Placeholder 5">
            <a:extLst>
              <a:ext uri="{FF2B5EF4-FFF2-40B4-BE49-F238E27FC236}">
                <a16:creationId xmlns:a16="http://schemas.microsoft.com/office/drawing/2014/main" id="{B44CF39B-1276-4B7E-BC09-BDE50845FE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8675688" y="6597650"/>
            <a:ext cx="3168650" cy="172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2015</a:t>
            </a:r>
            <a:endParaRPr lang="uk-UA" altLang="en-US">
              <a:solidFill>
                <a:srgbClr val="FFFFFF"/>
              </a:solidFill>
            </a:endParaRPr>
          </a:p>
        </p:txBody>
      </p:sp>
      <p:pic>
        <p:nvPicPr>
          <p:cNvPr id="25604" name="Picture Placeholder 2">
            <a:extLst>
              <a:ext uri="{FF2B5EF4-FFF2-40B4-BE49-F238E27FC236}">
                <a16:creationId xmlns:a16="http://schemas.microsoft.com/office/drawing/2014/main" id="{AA3523E1-0552-4F7C-9357-A56388D0D2B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" t="13857" r="-3235"/>
          <a:stretch>
            <a:fillRect/>
          </a:stretch>
        </p:blipFill>
        <p:spPr bwMode="auto">
          <a:xfrm>
            <a:off x="0" y="0"/>
            <a:ext cx="5700713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7">
            <a:extLst>
              <a:ext uri="{FF2B5EF4-FFF2-40B4-BE49-F238E27FC236}">
                <a16:creationId xmlns:a16="http://schemas.microsoft.com/office/drawing/2014/main" id="{05AD66B8-531C-42F7-A218-CAEE1D3FA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-100013"/>
            <a:ext cx="4305300" cy="1231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2" descr="C:\Users\CatalinN\Desktop\Picture1.png">
            <a:extLst>
              <a:ext uri="{FF2B5EF4-FFF2-40B4-BE49-F238E27FC236}">
                <a16:creationId xmlns:a16="http://schemas.microsoft.com/office/drawing/2014/main" id="{09050A27-C77B-483E-AC44-F899D9D77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919413"/>
            <a:ext cx="3249613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</p:sld>
</file>

<file path=ppt/theme/theme1.xml><?xml version="1.0" encoding="utf-8"?>
<a:theme xmlns:a="http://schemas.openxmlformats.org/drawingml/2006/main" name="APLUS_60_Theme_Sergiu">
  <a:themeElements>
    <a:clrScheme name="DNA">
      <a:dk1>
        <a:srgbClr val="242F38"/>
      </a:dk1>
      <a:lt1>
        <a:srgbClr val="FFFFFF"/>
      </a:lt1>
      <a:dk2>
        <a:srgbClr val="354552"/>
      </a:dk2>
      <a:lt2>
        <a:srgbClr val="FFFFFF"/>
      </a:lt2>
      <a:accent1>
        <a:srgbClr val="E51C24"/>
      </a:accent1>
      <a:accent2>
        <a:srgbClr val="8AA1AC"/>
      </a:accent2>
      <a:accent3>
        <a:srgbClr val="CF1720"/>
      </a:accent3>
      <a:accent4>
        <a:srgbClr val="6C8997"/>
      </a:accent4>
      <a:accent5>
        <a:srgbClr val="BB151D"/>
      </a:accent5>
      <a:accent6>
        <a:srgbClr val="668290"/>
      </a:accent6>
      <a:hlink>
        <a:srgbClr val="0A8CAA"/>
      </a:hlink>
      <a:folHlink>
        <a:srgbClr val="5F497A"/>
      </a:folHlink>
    </a:clrScheme>
    <a:fontScheme name="Custom 8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5803</TotalTime>
  <Words>755</Words>
  <Application>Microsoft Office PowerPoint</Application>
  <PresentationFormat>On-screen Show (4:3)</PresentationFormat>
  <Paragraphs>171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Times R</vt:lpstr>
      <vt:lpstr>Trebuchet MS</vt:lpstr>
      <vt:lpstr>Wingdings</vt:lpstr>
      <vt:lpstr>APLUS_60_Theme_Sergiu</vt:lpstr>
      <vt:lpstr>2_Custom Design</vt:lpstr>
      <vt:lpstr>PowerPoint Presentation</vt:lpstr>
      <vt:lpstr>PowerPoint Presentation</vt:lpstr>
      <vt:lpstr>Antibiotice in trimestrul I 2018</vt:lpstr>
      <vt:lpstr>Antibiotice in piata externa in continua dinamica</vt:lpstr>
      <vt:lpstr>PowerPoint Presentation</vt:lpstr>
      <vt:lpstr>Orientati spre performanta</vt:lpstr>
      <vt:lpstr>33 de proiecte noi de cercetare-dezvoltare in 2018 </vt:lpstr>
      <vt:lpstr>Cea mai importanta resursa  oamenii bine pregatiti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</dc:creator>
  <cp:lastModifiedBy>Paula Coman</cp:lastModifiedBy>
  <cp:revision>560</cp:revision>
  <cp:lastPrinted>2018-02-13T14:23:05Z</cp:lastPrinted>
  <dcterms:created xsi:type="dcterms:W3CDTF">2014-10-25T08:24:46Z</dcterms:created>
  <dcterms:modified xsi:type="dcterms:W3CDTF">2018-05-17T08:30:23Z</dcterms:modified>
</cp:coreProperties>
</file>